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0006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28900" y="1163566"/>
            <a:ext cx="5943600" cy="10972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33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ورشة إشهار الخطة الاستراتيجية</a:t>
            </a:r>
            <a:r>
              <a:rPr lang="en-US" sz="33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
</a:t>
            </a:r>
            <a:r>
              <a:rPr lang="en-US" sz="33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(2026-2030)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2628900" y="2450529"/>
            <a:ext cx="5943600" cy="276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نحو الريادة والتميز في علوم الطب المخبري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2628900" y="3070250"/>
            <a:ext cx="5772150" cy="207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كلية الطب المخبري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2628900" y="3334569"/>
            <a:ext cx="5772150" cy="15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34155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جامعة 21 سبتمبر للعلوم الطبية والتطبيقية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2628900" y="3547095"/>
            <a:ext cx="577215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أبريل 2026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658341"/>
            <a:ext cx="8572500" cy="414338"/>
          </a:xfrm>
          <a:prstGeom prst="rect">
            <a:avLst/>
          </a:prstGeom>
          <a:noFill/>
          <a:ln/>
        </p:spPr>
        <p:txBody>
          <a:bodyPr wrap="square" lIns="0" tIns="0" rIns="170053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مقدمة الاستراتيجية</a:t>
            </a:r>
            <a:endParaRPr lang="en-US" sz="2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9613" y="1390576"/>
            <a:ext cx="385763" cy="3429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6500" y="1915641"/>
            <a:ext cx="2428875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الرؤية الاستراتيجية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6286500" y="2244254"/>
            <a:ext cx="24288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خارطة طريق شاملة توجه مسار الكلية نحو التميز في التعليم والبحث العلمي وخدمة المجتمع حتى عام 2030، مع التركيز على الجودة العالمية.</a:t>
            </a:r>
            <a:endParaRPr lang="en-US" sz="10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538" y="1390576"/>
            <a:ext cx="342900" cy="3429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357563" y="1915641"/>
            <a:ext cx="2428875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السياق العام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3357563" y="2244254"/>
            <a:ext cx="24288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تأتي الخطة استجابةً للتطورات المتسارعة في التقنيات التشخيصية والحاجة المتزايدة لكوادر مخبرية مؤهلة لمواجهة التحديات الصحية الحديثة.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75" y="1390576"/>
            <a:ext cx="428625" cy="3429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28625" y="1915641"/>
            <a:ext cx="2428875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المنهجية</a:t>
            </a:r>
            <a:endParaRPr lang="en-US" sz="1400" dirty="0"/>
          </a:p>
        </p:txBody>
      </p:sp>
      <p:sp>
        <p:nvSpPr>
          <p:cNvPr id="12" name="Text 6"/>
          <p:cNvSpPr/>
          <p:nvPr/>
        </p:nvSpPr>
        <p:spPr>
          <a:xfrm>
            <a:off x="428625" y="2244254"/>
            <a:ext cx="24288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استندت الخطة إلى تحليل معمق للبيئة الداخلية والخارجية (SWOT &amp; PESTLE) لضمان صياغة أهداف واقعية وقابلة للتحقيق بكفاءة وفاعلية.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563" y="3636169"/>
            <a:ext cx="1285875" cy="128587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0" y="558189"/>
            <a:ext cx="8572500" cy="364331"/>
          </a:xfrm>
          <a:prstGeom prst="rect">
            <a:avLst/>
          </a:prstGeom>
          <a:noFill/>
          <a:ln/>
        </p:spPr>
        <p:txBody>
          <a:bodyPr wrap="square" lIns="0" tIns="0" rIns="170053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الأقسام العلمية والتخصصية</a:t>
            </a:r>
            <a:endParaRPr lang="en-US" sz="210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2469" y="1150311"/>
            <a:ext cx="357188" cy="28575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643438" y="1123522"/>
            <a:ext cx="3500438" cy="225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الأحياء الدقيقة والمناعة</a:t>
            </a:r>
            <a:endParaRPr lang="en-US" sz="1300" dirty="0"/>
          </a:p>
        </p:txBody>
      </p:sp>
      <p:sp>
        <p:nvSpPr>
          <p:cNvPr id="7" name="Text 2"/>
          <p:cNvSpPr/>
          <p:nvPr/>
        </p:nvSpPr>
        <p:spPr>
          <a:xfrm>
            <a:off x="4643438" y="1419988"/>
            <a:ext cx="350043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التركيز الاستراتيجي:</a:t>
            </a:r>
            <a:endParaRPr lang="en-US" sz="900" dirty="0"/>
          </a:p>
        </p:txBody>
      </p:sp>
      <p:sp>
        <p:nvSpPr>
          <p:cNvPr id="8" name="Text 3"/>
          <p:cNvSpPr/>
          <p:nvPr/>
        </p:nvSpPr>
        <p:spPr>
          <a:xfrm>
            <a:off x="5002411" y="1659303"/>
            <a:ext cx="314146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تشخيص الأمراض المعدية، دراسة مقاومة المضادات الحيوية،</a:t>
            </a:r>
            <a:endParaRPr lang="en-US" sz="950" dirty="0"/>
          </a:p>
        </p:txBody>
      </p:sp>
      <p:sp>
        <p:nvSpPr>
          <p:cNvPr id="9" name="Text 4"/>
          <p:cNvSpPr/>
          <p:nvPr/>
        </p:nvSpPr>
        <p:spPr>
          <a:xfrm>
            <a:off x="5904309" y="1852185"/>
            <a:ext cx="223956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وتطوير اللقاحات والحلول المناعية الوقائية.</a:t>
            </a:r>
            <a:endParaRPr lang="en-US" sz="9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234" y="1150311"/>
            <a:ext cx="250031" cy="28575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28625" y="1123522"/>
            <a:ext cx="3500438" cy="225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الكيمياء الحيوية والبيولوجيا الجزيئية</a:t>
            </a:r>
            <a:endParaRPr lang="en-US" sz="1300" dirty="0"/>
          </a:p>
        </p:txBody>
      </p:sp>
      <p:sp>
        <p:nvSpPr>
          <p:cNvPr id="12" name="Text 6"/>
          <p:cNvSpPr/>
          <p:nvPr/>
        </p:nvSpPr>
        <p:spPr>
          <a:xfrm>
            <a:off x="428625" y="1419988"/>
            <a:ext cx="350043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التركيز الاستراتيجي: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710803" y="1659303"/>
            <a:ext cx="3218259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التحاليل الحيوية المتقدمة، تشخيص الأمراض الوراثية والأيضية،</a:t>
            </a:r>
            <a:endParaRPr lang="en-US" sz="950" dirty="0"/>
          </a:p>
        </p:txBody>
      </p:sp>
      <p:sp>
        <p:nvSpPr>
          <p:cNvPr id="14" name="Text 8"/>
          <p:cNvSpPr/>
          <p:nvPr/>
        </p:nvSpPr>
        <p:spPr>
          <a:xfrm>
            <a:off x="1937742" y="1852185"/>
            <a:ext cx="199132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والريادة في تقنيات البيولوجيا الجزيئية.</a:t>
            </a:r>
            <a:endParaRPr lang="en-US" sz="9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3906" y="2650499"/>
            <a:ext cx="214313" cy="28575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643438" y="2623710"/>
            <a:ext cx="3500438" cy="225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علم الدم</a:t>
            </a:r>
            <a:endParaRPr lang="en-US" sz="1300" dirty="0"/>
          </a:p>
        </p:txBody>
      </p:sp>
      <p:sp>
        <p:nvSpPr>
          <p:cNvPr id="17" name="Text 10"/>
          <p:cNvSpPr/>
          <p:nvPr/>
        </p:nvSpPr>
        <p:spPr>
          <a:xfrm>
            <a:off x="4643438" y="2920175"/>
            <a:ext cx="350043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التركيز الاستراتيجي:</a:t>
            </a:r>
            <a:endParaRPr lang="en-US" sz="900" dirty="0"/>
          </a:p>
        </p:txBody>
      </p:sp>
      <p:sp>
        <p:nvSpPr>
          <p:cNvPr id="18" name="Text 11"/>
          <p:cNvSpPr/>
          <p:nvPr/>
        </p:nvSpPr>
        <p:spPr>
          <a:xfrm>
            <a:off x="4648795" y="3159491"/>
            <a:ext cx="3495080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تشخيص أمراض الدم الوراثية والمكتسبة، تطوير تقنيات فحص الدم،</a:t>
            </a:r>
            <a:endParaRPr lang="en-US" sz="950" dirty="0"/>
          </a:p>
        </p:txBody>
      </p:sp>
      <p:sp>
        <p:nvSpPr>
          <p:cNvPr id="19" name="Text 12"/>
          <p:cNvSpPr/>
          <p:nvPr/>
        </p:nvSpPr>
        <p:spPr>
          <a:xfrm>
            <a:off x="6075759" y="3352372"/>
            <a:ext cx="206811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وضمان سلامة وجودة عمليات نقل الدم.</a:t>
            </a:r>
            <a:endParaRPr lang="en-US" sz="95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3375" y="2650499"/>
            <a:ext cx="285750" cy="28575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428625" y="2623710"/>
            <a:ext cx="3500438" cy="225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علم الطفيليات</a:t>
            </a:r>
            <a:endParaRPr lang="en-US" sz="1300" dirty="0"/>
          </a:p>
        </p:txBody>
      </p:sp>
      <p:sp>
        <p:nvSpPr>
          <p:cNvPr id="22" name="Text 14"/>
          <p:cNvSpPr/>
          <p:nvPr/>
        </p:nvSpPr>
        <p:spPr>
          <a:xfrm>
            <a:off x="428625" y="2920175"/>
            <a:ext cx="350043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التركيز الاستراتيجي:</a:t>
            </a:r>
            <a:endParaRPr lang="en-US" sz="900" dirty="0"/>
          </a:p>
        </p:txBody>
      </p:sp>
      <p:sp>
        <p:nvSpPr>
          <p:cNvPr id="23" name="Text 15"/>
          <p:cNvSpPr/>
          <p:nvPr/>
        </p:nvSpPr>
        <p:spPr>
          <a:xfrm>
            <a:off x="687586" y="3159491"/>
            <a:ext cx="324147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الكشف عن الطفيليات المتوطنة، تطوير طرق الكشف السريع،</a:t>
            </a:r>
            <a:endParaRPr lang="en-US" sz="950" dirty="0"/>
          </a:p>
        </p:txBody>
      </p:sp>
      <p:sp>
        <p:nvSpPr>
          <p:cNvPr id="24" name="Text 16"/>
          <p:cNvSpPr/>
          <p:nvPr/>
        </p:nvSpPr>
        <p:spPr>
          <a:xfrm>
            <a:off x="1987748" y="3352372"/>
            <a:ext cx="194131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والمساهمة في برامج الترصد الوبائي.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558189"/>
            <a:ext cx="8572500" cy="364331"/>
          </a:xfrm>
          <a:prstGeom prst="rect">
            <a:avLst/>
          </a:prstGeom>
          <a:noFill/>
          <a:ln/>
        </p:spPr>
        <p:txBody>
          <a:bodyPr wrap="square" lIns="0" tIns="0" rIns="170053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تحليل أصحاب المصلحة (Stakeholders)</a:t>
            </a:r>
            <a:endParaRPr lang="en-US" sz="21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469" y="1229702"/>
            <a:ext cx="250031" cy="2000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743700" y="1208270"/>
            <a:ext cx="1471613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الشركاء الداخليون</a:t>
            </a:r>
            <a:endParaRPr lang="en-US" sz="14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1050" y="1717263"/>
            <a:ext cx="171450" cy="1714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714875" y="1665470"/>
            <a:ext cx="3579019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الطلاب</a:t>
            </a:r>
            <a:endParaRPr lang="en-US" sz="1100" dirty="0"/>
          </a:p>
        </p:txBody>
      </p:sp>
      <p:sp>
        <p:nvSpPr>
          <p:cNvPr id="8" name="Text 3"/>
          <p:cNvSpPr/>
          <p:nvPr/>
        </p:nvSpPr>
        <p:spPr>
          <a:xfrm>
            <a:off x="4714875" y="1890499"/>
            <a:ext cx="3579019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محور العملية التعليمية؛ يتوقعون بيئة تعليمية متطورة، تدريباً عملياً مكثفاً، وفرصاً وظيفية واعدة.</a:t>
            </a:r>
            <a:endParaRPr lang="en-US" sz="9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8188" y="2480918"/>
            <a:ext cx="214313" cy="17145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714875" y="2429126"/>
            <a:ext cx="3536156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أعضاء هيئة التدريس</a:t>
            </a:r>
            <a:endParaRPr lang="en-US" sz="1100" dirty="0"/>
          </a:p>
        </p:txBody>
      </p:sp>
      <p:sp>
        <p:nvSpPr>
          <p:cNvPr id="11" name="Text 5"/>
          <p:cNvSpPr/>
          <p:nvPr/>
        </p:nvSpPr>
        <p:spPr>
          <a:xfrm>
            <a:off x="4714875" y="2654154"/>
            <a:ext cx="3536156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محرك البحث العلمي؛ يتوقعون بيئة محفزة للإبداع، دعماً للمشاريع البحثية، وفرصاً للتطوير المهني.</a:t>
            </a:r>
            <a:endParaRPr lang="en-US" sz="9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2481" y="3244574"/>
            <a:ext cx="150019" cy="17145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4714875" y="3192782"/>
            <a:ext cx="3600450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الإدارة والموظفون</a:t>
            </a:r>
            <a:endParaRPr lang="en-US" sz="1100" dirty="0"/>
          </a:p>
        </p:txBody>
      </p:sp>
      <p:sp>
        <p:nvSpPr>
          <p:cNvPr id="14" name="Text 7"/>
          <p:cNvSpPr/>
          <p:nvPr/>
        </p:nvSpPr>
        <p:spPr>
          <a:xfrm>
            <a:off x="4714875" y="3417810"/>
            <a:ext cx="3600450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ضمان الاستقرار التشغيلي؛ يتوقعون أنظمة إدارية واضحة، بيئة عمل مستقرة، وأدوات تقنية فعالة.</a:t>
            </a:r>
            <a:endParaRPr lang="en-US" sz="9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9094" y="1229702"/>
            <a:ext cx="250031" cy="200025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2541389" y="1208270"/>
            <a:ext cx="1530548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الشركاء الخارجيون</a:t>
            </a:r>
            <a:endParaRPr lang="en-US" sz="1400" dirty="0"/>
          </a:p>
        </p:txBody>
      </p:sp>
      <p:sp>
        <p:nvSpPr>
          <p:cNvPr id="17" name="Text 9"/>
          <p:cNvSpPr/>
          <p:nvPr/>
        </p:nvSpPr>
        <p:spPr>
          <a:xfrm>
            <a:off x="571500" y="1665470"/>
            <a:ext cx="3750469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وزارة التعليم العالي والصحة</a:t>
            </a:r>
            <a:endParaRPr lang="en-US" sz="1100" dirty="0"/>
          </a:p>
        </p:txBody>
      </p:sp>
      <p:sp>
        <p:nvSpPr>
          <p:cNvPr id="18" name="Text 10"/>
          <p:cNvSpPr/>
          <p:nvPr/>
        </p:nvSpPr>
        <p:spPr>
          <a:xfrm>
            <a:off x="571500" y="1890499"/>
            <a:ext cx="3750469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الجهات التنظيمية؛ تتوقع الالتزام بالمعايير الأكاديمية، ورفد القطاع الصحي بكوادر مؤهلة تأهيلاً عالياً.</a:t>
            </a:r>
            <a:endParaRPr lang="en-US" sz="95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4813" y="2480918"/>
            <a:ext cx="214313" cy="171450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571500" y="2429126"/>
            <a:ext cx="3536156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المستشفيات والمختبرات</a:t>
            </a:r>
            <a:endParaRPr lang="en-US" sz="1100" dirty="0"/>
          </a:p>
        </p:txBody>
      </p:sp>
      <p:sp>
        <p:nvSpPr>
          <p:cNvPr id="21" name="Text 12"/>
          <p:cNvSpPr/>
          <p:nvPr/>
        </p:nvSpPr>
        <p:spPr>
          <a:xfrm>
            <a:off x="571500" y="2654154"/>
            <a:ext cx="3536156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جهات التوظيف والتدريب؛ تتوقع مخرجات تعليمية تتقن أحدث التقنيات التشخيصية والممارسات المهنية.</a:t>
            </a:r>
            <a:endParaRPr lang="en-US" sz="950" dirty="0"/>
          </a:p>
        </p:txBody>
      </p:sp>
      <p:sp>
        <p:nvSpPr>
          <p:cNvPr id="22" name="Text 13"/>
          <p:cNvSpPr/>
          <p:nvPr/>
        </p:nvSpPr>
        <p:spPr>
          <a:xfrm>
            <a:off x="571500" y="3192782"/>
            <a:ext cx="3750469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المجتمع المحلي</a:t>
            </a:r>
            <a:endParaRPr lang="en-US" sz="1100" dirty="0"/>
          </a:p>
        </p:txBody>
      </p:sp>
      <p:sp>
        <p:nvSpPr>
          <p:cNvPr id="23" name="Text 14"/>
          <p:cNvSpPr/>
          <p:nvPr/>
        </p:nvSpPr>
        <p:spPr>
          <a:xfrm>
            <a:off x="571500" y="3417810"/>
            <a:ext cx="3750469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المستفيد النهائي؛ يتوقع خدمات تشخيصية دقيقة، برامج توعوية صحية، ومساهمة في التنمية الوطنية.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558189"/>
            <a:ext cx="8572500" cy="364331"/>
          </a:xfrm>
          <a:prstGeom prst="rect">
            <a:avLst/>
          </a:prstGeom>
          <a:noFill/>
          <a:ln/>
        </p:spPr>
        <p:txBody>
          <a:bodyPr wrap="square" lIns="0" tIns="0" rIns="170053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تحليل البيئة الخارجية (PESTLE)</a:t>
            </a:r>
            <a:endParaRPr lang="en-US" sz="21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2475" y="1156478"/>
            <a:ext cx="200025" cy="2000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95617" y="1163622"/>
            <a:ext cx="491133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سياسي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8249245" y="1481519"/>
            <a:ext cx="323255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الفرص:</a:t>
            </a:r>
            <a:endParaRPr lang="en-US" sz="700" dirty="0"/>
          </a:p>
        </p:txBody>
      </p:sp>
      <p:sp>
        <p:nvSpPr>
          <p:cNvPr id="7" name="Text 3"/>
          <p:cNvSpPr/>
          <p:nvPr/>
        </p:nvSpPr>
        <p:spPr>
          <a:xfrm>
            <a:off x="6915150" y="1476161"/>
            <a:ext cx="1334095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دعم حكومي للبحث الصحي.</a:t>
            </a:r>
            <a:endParaRPr lang="en-US" sz="850" dirty="0"/>
          </a:p>
        </p:txBody>
      </p:sp>
      <p:sp>
        <p:nvSpPr>
          <p:cNvPr id="8" name="Text 4"/>
          <p:cNvSpPr/>
          <p:nvPr/>
        </p:nvSpPr>
        <p:spPr>
          <a:xfrm>
            <a:off x="8176022" y="1666168"/>
            <a:ext cx="396478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B91C1C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التحديات:</a:t>
            </a:r>
            <a:endParaRPr lang="en-US" sz="700" dirty="0"/>
          </a:p>
        </p:txBody>
      </p:sp>
      <p:sp>
        <p:nvSpPr>
          <p:cNvPr id="9" name="Text 5"/>
          <p:cNvSpPr/>
          <p:nvPr/>
        </p:nvSpPr>
        <p:spPr>
          <a:xfrm>
            <a:off x="6254353" y="1660810"/>
            <a:ext cx="1921669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عدم الاستقرار السياسي وتغير الأولويات.</a:t>
            </a:r>
            <a:endParaRPr lang="en-US" sz="8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850" y="1156478"/>
            <a:ext cx="200025" cy="20002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029200" y="1163622"/>
            <a:ext cx="542925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اقتصادي</a:t>
            </a:r>
            <a:endParaRPr lang="en-US" sz="1100" dirty="0"/>
          </a:p>
        </p:txBody>
      </p:sp>
      <p:sp>
        <p:nvSpPr>
          <p:cNvPr id="12" name="Text 7"/>
          <p:cNvSpPr/>
          <p:nvPr/>
        </p:nvSpPr>
        <p:spPr>
          <a:xfrm>
            <a:off x="5534620" y="1481519"/>
            <a:ext cx="323255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الفرص:</a:t>
            </a:r>
            <a:endParaRPr lang="en-US" sz="700" dirty="0"/>
          </a:p>
        </p:txBody>
      </p:sp>
      <p:sp>
        <p:nvSpPr>
          <p:cNvPr id="13" name="Text 8"/>
          <p:cNvSpPr/>
          <p:nvPr/>
        </p:nvSpPr>
        <p:spPr>
          <a:xfrm>
            <a:off x="3736181" y="1476161"/>
            <a:ext cx="1798439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تنويع مصادر الدخل والتمويل الخارجي.</a:t>
            </a:r>
            <a:endParaRPr lang="en-US" sz="850" dirty="0"/>
          </a:p>
        </p:txBody>
      </p:sp>
      <p:sp>
        <p:nvSpPr>
          <p:cNvPr id="14" name="Text 9"/>
          <p:cNvSpPr/>
          <p:nvPr/>
        </p:nvSpPr>
        <p:spPr>
          <a:xfrm>
            <a:off x="5461397" y="1666168"/>
            <a:ext cx="396478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B91C1C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التحديات:</a:t>
            </a:r>
            <a:endParaRPr lang="en-US" sz="700" dirty="0"/>
          </a:p>
        </p:txBody>
      </p:sp>
      <p:sp>
        <p:nvSpPr>
          <p:cNvPr id="15" name="Text 10"/>
          <p:cNvSpPr/>
          <p:nvPr/>
        </p:nvSpPr>
        <p:spPr>
          <a:xfrm>
            <a:off x="3637955" y="1660810"/>
            <a:ext cx="1823442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تضخم التكاليف وضعف القوة الشرائية.</a:t>
            </a:r>
            <a:endParaRPr lang="en-US" sz="85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3219" y="1156478"/>
            <a:ext cx="250031" cy="20002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2255639" y="1163622"/>
            <a:ext cx="551855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اجتماعي</a:t>
            </a:r>
            <a:endParaRPr lang="en-US" sz="1100" dirty="0"/>
          </a:p>
        </p:txBody>
      </p:sp>
      <p:sp>
        <p:nvSpPr>
          <p:cNvPr id="18" name="Text 12"/>
          <p:cNvSpPr/>
          <p:nvPr/>
        </p:nvSpPr>
        <p:spPr>
          <a:xfrm>
            <a:off x="2819995" y="1481519"/>
            <a:ext cx="323255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الفرص:</a:t>
            </a:r>
            <a:endParaRPr lang="en-US" sz="700" dirty="0"/>
          </a:p>
        </p:txBody>
      </p:sp>
      <p:sp>
        <p:nvSpPr>
          <p:cNvPr id="19" name="Text 13"/>
          <p:cNvSpPr/>
          <p:nvPr/>
        </p:nvSpPr>
        <p:spPr>
          <a:xfrm>
            <a:off x="969764" y="1476161"/>
            <a:ext cx="1850231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زيادة الوعي بأهمية التشخيص المخبري.</a:t>
            </a:r>
            <a:endParaRPr lang="en-US" sz="850" dirty="0"/>
          </a:p>
        </p:txBody>
      </p:sp>
      <p:sp>
        <p:nvSpPr>
          <p:cNvPr id="20" name="Text 14"/>
          <p:cNvSpPr/>
          <p:nvPr/>
        </p:nvSpPr>
        <p:spPr>
          <a:xfrm>
            <a:off x="2746772" y="1666168"/>
            <a:ext cx="396478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B91C1C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التحديات:</a:t>
            </a:r>
            <a:endParaRPr lang="en-US" sz="700" dirty="0"/>
          </a:p>
        </p:txBody>
      </p:sp>
      <p:sp>
        <p:nvSpPr>
          <p:cNvPr id="21" name="Text 15"/>
          <p:cNvSpPr/>
          <p:nvPr/>
        </p:nvSpPr>
        <p:spPr>
          <a:xfrm>
            <a:off x="909042" y="1660810"/>
            <a:ext cx="1837730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نقص الوعي ببعض الممارسات الصحية.</a:t>
            </a:r>
            <a:endParaRPr lang="en-US" sz="850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475" y="3013853"/>
            <a:ext cx="200025" cy="200025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983141" y="3020997"/>
            <a:ext cx="303609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تقني</a:t>
            </a:r>
            <a:endParaRPr lang="en-US" sz="1100" dirty="0"/>
          </a:p>
        </p:txBody>
      </p:sp>
      <p:sp>
        <p:nvSpPr>
          <p:cNvPr id="24" name="Text 17"/>
          <p:cNvSpPr/>
          <p:nvPr/>
        </p:nvSpPr>
        <p:spPr>
          <a:xfrm>
            <a:off x="8249245" y="3338894"/>
            <a:ext cx="323255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الفرص:</a:t>
            </a:r>
            <a:endParaRPr lang="en-US" sz="700" dirty="0"/>
          </a:p>
        </p:txBody>
      </p:sp>
      <p:sp>
        <p:nvSpPr>
          <p:cNvPr id="25" name="Text 18"/>
          <p:cNvSpPr/>
          <p:nvPr/>
        </p:nvSpPr>
        <p:spPr>
          <a:xfrm>
            <a:off x="6422231" y="3333536"/>
            <a:ext cx="1827014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تبني تقنيات الذكاء الاصطناعي والأتمتة.</a:t>
            </a:r>
            <a:endParaRPr lang="en-US" sz="850" dirty="0"/>
          </a:p>
        </p:txBody>
      </p:sp>
      <p:sp>
        <p:nvSpPr>
          <p:cNvPr id="26" name="Text 19"/>
          <p:cNvSpPr/>
          <p:nvPr/>
        </p:nvSpPr>
        <p:spPr>
          <a:xfrm>
            <a:off x="8176022" y="3523543"/>
            <a:ext cx="396478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B91C1C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التحديات:</a:t>
            </a:r>
            <a:endParaRPr lang="en-US" sz="700" dirty="0"/>
          </a:p>
        </p:txBody>
      </p:sp>
      <p:sp>
        <p:nvSpPr>
          <p:cNvPr id="27" name="Text 20"/>
          <p:cNvSpPr/>
          <p:nvPr/>
        </p:nvSpPr>
        <p:spPr>
          <a:xfrm>
            <a:off x="6129338" y="3518185"/>
            <a:ext cx="2046684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تكلفة التجهيزات المتقدمة والحاجة للتدريب.</a:t>
            </a:r>
            <a:endParaRPr lang="en-US" sz="850" dirty="0"/>
          </a:p>
        </p:txBody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7850" y="3013853"/>
            <a:ext cx="200025" cy="200025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5148858" y="3020997"/>
            <a:ext cx="423267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قانوني</a:t>
            </a:r>
            <a:endParaRPr lang="en-US" sz="1100" dirty="0"/>
          </a:p>
        </p:txBody>
      </p:sp>
      <p:sp>
        <p:nvSpPr>
          <p:cNvPr id="30" name="Text 22"/>
          <p:cNvSpPr/>
          <p:nvPr/>
        </p:nvSpPr>
        <p:spPr>
          <a:xfrm>
            <a:off x="5534620" y="3338894"/>
            <a:ext cx="323255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الفرص:</a:t>
            </a:r>
            <a:endParaRPr lang="en-US" sz="700" dirty="0"/>
          </a:p>
        </p:txBody>
      </p:sp>
      <p:sp>
        <p:nvSpPr>
          <p:cNvPr id="31" name="Text 23"/>
          <p:cNvSpPr/>
          <p:nvPr/>
        </p:nvSpPr>
        <p:spPr>
          <a:xfrm>
            <a:off x="3977283" y="3333536"/>
            <a:ext cx="1557338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الالتزام بالمعايير الدولية للاعتماد.</a:t>
            </a:r>
            <a:endParaRPr lang="en-US" sz="850" dirty="0"/>
          </a:p>
        </p:txBody>
      </p:sp>
      <p:sp>
        <p:nvSpPr>
          <p:cNvPr id="32" name="Text 24"/>
          <p:cNvSpPr/>
          <p:nvPr/>
        </p:nvSpPr>
        <p:spPr>
          <a:xfrm>
            <a:off x="5461397" y="3523543"/>
            <a:ext cx="396478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B91C1C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التحديات:</a:t>
            </a:r>
            <a:endParaRPr lang="en-US" sz="700" dirty="0"/>
          </a:p>
        </p:txBody>
      </p:sp>
      <p:sp>
        <p:nvSpPr>
          <p:cNvPr id="33" name="Text 25"/>
          <p:cNvSpPr/>
          <p:nvPr/>
        </p:nvSpPr>
        <p:spPr>
          <a:xfrm>
            <a:off x="3741539" y="3518185"/>
            <a:ext cx="1719858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تعقيد الإجراءات وتحديث التشريعات.</a:t>
            </a:r>
            <a:endParaRPr lang="en-US" sz="850" dirty="0"/>
          </a:p>
        </p:txBody>
      </p:sp>
      <p:pic>
        <p:nvPicPr>
          <p:cNvPr id="3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3225" y="3013853"/>
            <a:ext cx="200025" cy="200025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2586038" y="3020997"/>
            <a:ext cx="271463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بيئي</a:t>
            </a:r>
            <a:endParaRPr lang="en-US" sz="1100" dirty="0"/>
          </a:p>
        </p:txBody>
      </p:sp>
      <p:sp>
        <p:nvSpPr>
          <p:cNvPr id="36" name="Text 27"/>
          <p:cNvSpPr/>
          <p:nvPr/>
        </p:nvSpPr>
        <p:spPr>
          <a:xfrm>
            <a:off x="2819995" y="3338894"/>
            <a:ext cx="323255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الفرص:</a:t>
            </a:r>
            <a:endParaRPr lang="en-US" sz="700" dirty="0"/>
          </a:p>
        </p:txBody>
      </p:sp>
      <p:sp>
        <p:nvSpPr>
          <p:cNvPr id="37" name="Text 28"/>
          <p:cNvSpPr/>
          <p:nvPr/>
        </p:nvSpPr>
        <p:spPr>
          <a:xfrm>
            <a:off x="1141214" y="3333536"/>
            <a:ext cx="1678781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تبني ممارسات المختبرات الخضراء.</a:t>
            </a:r>
            <a:endParaRPr lang="en-US" sz="850" dirty="0"/>
          </a:p>
        </p:txBody>
      </p:sp>
      <p:sp>
        <p:nvSpPr>
          <p:cNvPr id="38" name="Text 29"/>
          <p:cNvSpPr/>
          <p:nvPr/>
        </p:nvSpPr>
        <p:spPr>
          <a:xfrm>
            <a:off x="2746772" y="3523543"/>
            <a:ext cx="396478" cy="1400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B91C1C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التحديات:</a:t>
            </a:r>
            <a:endParaRPr lang="en-US" sz="700" dirty="0"/>
          </a:p>
        </p:txBody>
      </p:sp>
      <p:sp>
        <p:nvSpPr>
          <p:cNvPr id="39" name="Text 30"/>
          <p:cNvSpPr/>
          <p:nvPr/>
        </p:nvSpPr>
        <p:spPr>
          <a:xfrm>
            <a:off x="1334095" y="3518185"/>
            <a:ext cx="1412677" cy="137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إدارة النفايات الطبية الخطرة.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558189"/>
            <a:ext cx="8572500" cy="364331"/>
          </a:xfrm>
          <a:prstGeom prst="rect">
            <a:avLst/>
          </a:prstGeom>
          <a:noFill/>
          <a:ln/>
        </p:spPr>
        <p:txBody>
          <a:bodyPr wrap="square" lIns="0" tIns="0" rIns="170053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التحليل الرباعي (SWOT) - العوامل الداخلية</a:t>
            </a:r>
            <a:endParaRPr lang="en-US" sz="21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00" y="1361945"/>
            <a:ext cx="228600" cy="228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870377" y="1337835"/>
            <a:ext cx="2366367" cy="276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نقاط القوة (Strengths)</a:t>
            </a:r>
            <a:endParaRPr lang="en-US" sz="16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163" y="1821824"/>
            <a:ext cx="128588" cy="12858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172075" y="1786105"/>
            <a:ext cx="287893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برامج أكاديمية حديثة ومرنة تتيح التطوير المستمر.</a:t>
            </a:r>
            <a:endParaRPr lang="en-US" sz="10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8163" y="2193299"/>
            <a:ext cx="128588" cy="128588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491758" y="2157580"/>
            <a:ext cx="255924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رؤية ورسالة وقيم واضحة توجه مسار الكلية.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8163" y="2564774"/>
            <a:ext cx="128588" cy="128588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082778" y="2529055"/>
            <a:ext cx="296822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التركيز على الهوية الوطنية والالتزام بمعايير الجودة.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8163" y="2936249"/>
            <a:ext cx="128588" cy="128588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4714875" y="2900530"/>
            <a:ext cx="333613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وجود أقسام علمية تخصصية تغطي مجالات الطب المخبري الأساسية.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0525" y="1361945"/>
            <a:ext cx="228600" cy="228600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1198364" y="1337835"/>
            <a:ext cx="2895005" cy="276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4748B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نقاط الضعف (Weaknesses)</a:t>
            </a:r>
            <a:endParaRPr lang="en-US" sz="160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4788" y="1821824"/>
            <a:ext cx="128588" cy="128588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785813" y="1786105"/>
            <a:ext cx="312181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عدم اكتمال البنية التحتية للمختبرات التعليمية والبحثية.</a:t>
            </a:r>
            <a:endParaRPr lang="en-US" sz="1050" dirty="0"/>
          </a:p>
        </p:txBody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4788" y="2193299"/>
            <a:ext cx="128588" cy="128588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842963" y="2157580"/>
            <a:ext cx="306466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محدودية مصادر الدخل والاعتماد على الموارد الحالية.</a:t>
            </a:r>
            <a:endParaRPr lang="en-US" sz="1050" dirty="0"/>
          </a:p>
        </p:txBody>
      </p:sp>
      <p:pic>
        <p:nvPicPr>
          <p:cNvPr id="2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4788" y="2564774"/>
            <a:ext cx="128588" cy="128588"/>
          </a:xfrm>
          <a:prstGeom prst="rect">
            <a:avLst/>
          </a:prstGeom>
        </p:spPr>
      </p:pic>
      <p:sp>
        <p:nvSpPr>
          <p:cNvPr id="21" name="Text 9"/>
          <p:cNvSpPr/>
          <p:nvPr/>
        </p:nvSpPr>
        <p:spPr>
          <a:xfrm>
            <a:off x="571500" y="2529055"/>
            <a:ext cx="333613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نقص الكوادر الفنية المتخصصة في بعض المجالات الدقيقة.</a:t>
            </a:r>
            <a:endParaRPr lang="en-US" sz="1050" dirty="0"/>
          </a:p>
        </p:txBody>
      </p:sp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14788" y="3164849"/>
            <a:ext cx="128588" cy="128588"/>
          </a:xfrm>
          <a:prstGeom prst="rect">
            <a:avLst/>
          </a:prstGeom>
        </p:spPr>
      </p:pic>
      <p:sp>
        <p:nvSpPr>
          <p:cNvPr id="23" name="Text 10"/>
          <p:cNvSpPr/>
          <p:nvPr/>
        </p:nvSpPr>
        <p:spPr>
          <a:xfrm>
            <a:off x="571500" y="3129130"/>
            <a:ext cx="333613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الحاجة لتطوير شامل لتوصيفات المقررات لمواكب التطورات.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558189"/>
            <a:ext cx="8572500" cy="364331"/>
          </a:xfrm>
          <a:prstGeom prst="rect">
            <a:avLst/>
          </a:prstGeom>
          <a:noFill/>
          <a:ln/>
        </p:spPr>
        <p:txBody>
          <a:bodyPr wrap="square" lIns="0" tIns="0" rIns="170053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التحليل الرباعي (SWOT) - العوامل الخارجية</a:t>
            </a:r>
            <a:endParaRPr lang="en-US" sz="21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325" y="1361945"/>
            <a:ext cx="257175" cy="228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20358" y="1337835"/>
            <a:ext cx="2487811" cy="276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الفرص (Opportunities)</a:t>
            </a:r>
            <a:endParaRPr lang="en-US" sz="16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0309" y="1821824"/>
            <a:ext cx="96441" cy="12858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714875" y="1786105"/>
            <a:ext cx="33682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الطلب المتزايد على الكوادر المؤهلة في سوق العمل المحلي والإقليمي.</a:t>
            </a:r>
            <a:endParaRPr lang="en-US" sz="10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016" y="2421899"/>
            <a:ext cx="160734" cy="128588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714875" y="2386180"/>
            <a:ext cx="3303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إمكانية بناء شراكات استراتيجية مع مراكز أبحاث ومستشفيات مرجعية.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6016" y="3021974"/>
            <a:ext cx="160734" cy="128588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714875" y="2986255"/>
            <a:ext cx="3303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التحول الرقمي الذي يتيح تبني تقنيات التعليم والتدريب الافتراضي المتقدم.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6016" y="3622049"/>
            <a:ext cx="160734" cy="128588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4714875" y="3586330"/>
            <a:ext cx="3303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تطوير برامج دراسات عليا تخصصية تلبي احتياجات البحث العلمي.</a:t>
            </a:r>
            <a:endParaRPr lang="en-US" sz="1050" dirty="0"/>
          </a:p>
        </p:txBody>
      </p:sp>
      <p:sp>
        <p:nvSpPr>
          <p:cNvPr id="14" name="Text 6"/>
          <p:cNvSpPr/>
          <p:nvPr/>
        </p:nvSpPr>
        <p:spPr>
          <a:xfrm>
            <a:off x="2305645" y="1337835"/>
            <a:ext cx="2016323" cy="276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4755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التهديدات (Threats)</a:t>
            </a:r>
            <a:endParaRPr lang="en-US" sz="1600" dirty="0"/>
          </a:p>
        </p:txBody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4788" y="1821824"/>
            <a:ext cx="128588" cy="128588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571500" y="1786105"/>
            <a:ext cx="333613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الظروف الاقتصادية والسياسية التي قد تؤثر على الاستدامة المالية.</a:t>
            </a:r>
            <a:endParaRPr lang="en-US" sz="105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4788" y="2421899"/>
            <a:ext cx="128588" cy="128588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571500" y="2386180"/>
            <a:ext cx="333613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صعوبة استقطاب الكفاءات الأكاديمية العالمية في ظل الظروف الراهنة.</a:t>
            </a:r>
            <a:endParaRPr lang="en-US" sz="1050" dirty="0"/>
          </a:p>
        </p:txBody>
      </p:sp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4788" y="3021974"/>
            <a:ext cx="128588" cy="128588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571500" y="2986255"/>
            <a:ext cx="333613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التسارع التقني العالمي الذي يتطلب استثمارات ضخمة ومستمرة.</a:t>
            </a:r>
            <a:endParaRPr lang="en-US" sz="1050" dirty="0"/>
          </a:p>
        </p:txBody>
      </p:sp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4788" y="3622049"/>
            <a:ext cx="128588" cy="128588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571500" y="3586330"/>
            <a:ext cx="333613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تحديات الحصول على الاعتماد الأكاديمي الدولي في المدى القريب.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558189"/>
            <a:ext cx="8572500" cy="364331"/>
          </a:xfrm>
          <a:prstGeom prst="rect">
            <a:avLst/>
          </a:prstGeom>
          <a:noFill/>
          <a:ln/>
        </p:spPr>
        <p:txBody>
          <a:bodyPr wrap="square" lIns="0" tIns="0" rIns="170053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التوجهات الاستراتيجية</a:t>
            </a:r>
            <a:endParaRPr lang="en-US" sz="21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7472" y="1158264"/>
            <a:ext cx="225028" cy="2000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541" y="1136833"/>
            <a:ext cx="485775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الرؤية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571500" y="1451158"/>
            <a:ext cx="8001000" cy="3343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كلية ذكية ورائدة في التعليم والبحث العلمي في الطب المخبري بمعايير دولية.</a:t>
            </a:r>
            <a:endParaRPr lang="en-US" sz="18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475" y="1949769"/>
            <a:ext cx="200025" cy="20002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42027" y="1928338"/>
            <a:ext cx="623292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الرسالة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571500" y="2242663"/>
            <a:ext cx="8001000" cy="502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تقديم تعليم نوعي وبرامج متطورة لإعداد كفاءات قادرة على المنافسة محلياً وإقليمياً ودولياً، وخدمة المجتمع عبر شراكات فاعلة وبيئة بحثية محفزة.</a:t>
            </a:r>
            <a:endParaRPr lang="en-US" sz="11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2475" y="2909878"/>
            <a:ext cx="200025" cy="20002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086600" y="2888447"/>
            <a:ext cx="1178719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القيم الجوهرية</a:t>
            </a:r>
            <a:endParaRPr lang="en-US" sz="1400" dirty="0"/>
          </a:p>
        </p:txBody>
      </p:sp>
      <p:sp>
        <p:nvSpPr>
          <p:cNvPr id="12" name="Text 6"/>
          <p:cNvSpPr/>
          <p:nvPr/>
        </p:nvSpPr>
        <p:spPr>
          <a:xfrm>
            <a:off x="7040891" y="3551030"/>
            <a:ext cx="1531609" cy="15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المصداقية</a:t>
            </a:r>
            <a:endParaRPr lang="en-US" sz="9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349" y="3224203"/>
            <a:ext cx="200025" cy="22860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423557" y="3551030"/>
            <a:ext cx="1531609" cy="15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المهنية</a:t>
            </a:r>
            <a:endParaRPr lang="en-US" sz="90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3413" y="3224203"/>
            <a:ext cx="257175" cy="228600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3806196" y="3551030"/>
            <a:ext cx="1531637" cy="15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المسؤولية</a:t>
            </a:r>
            <a:endParaRPr lang="en-US" sz="9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1791" y="3224203"/>
            <a:ext cx="285750" cy="228600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2188862" y="3551030"/>
            <a:ext cx="1531609" cy="15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الأمانة</a:t>
            </a:r>
            <a:endParaRPr lang="en-US" sz="900" dirty="0"/>
          </a:p>
        </p:txBody>
      </p:sp>
      <p:sp>
        <p:nvSpPr>
          <p:cNvPr id="19" name="Text 10"/>
          <p:cNvSpPr/>
          <p:nvPr/>
        </p:nvSpPr>
        <p:spPr>
          <a:xfrm>
            <a:off x="571528" y="3551030"/>
            <a:ext cx="1531609" cy="15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العمل الجماعي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558189"/>
            <a:ext cx="8572500" cy="364331"/>
          </a:xfrm>
          <a:prstGeom prst="rect">
            <a:avLst/>
          </a:prstGeom>
          <a:noFill/>
          <a:ln/>
        </p:spPr>
        <p:txBody>
          <a:bodyPr wrap="square" lIns="0" tIns="0" rIns="170053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الأهداف الاستراتيجية الكبرى (2026-2030)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6048384" y="1208270"/>
            <a:ext cx="2524116" cy="414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D1FAE5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01</a:t>
            </a:r>
            <a:endParaRPr lang="en-US" sz="2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469" y="1463659"/>
            <a:ext cx="250031" cy="20002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247334" y="1470803"/>
            <a:ext cx="989409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التميز الأكاديمي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6048384" y="1772627"/>
            <a:ext cx="2524116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تطوير المناهج والخطط الدراسية، وتعزيز جودة التعليم للحصول على الاعتماد الأكاديمي الوطني والدولي.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3309956" y="1208270"/>
            <a:ext cx="2524116" cy="414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D1FAE5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02</a:t>
            </a:r>
            <a:endParaRPr lang="en-US" sz="2450" dirty="0"/>
          </a:p>
        </p:txBody>
      </p:sp>
      <p:sp>
        <p:nvSpPr>
          <p:cNvPr id="9" name="Text 5"/>
          <p:cNvSpPr/>
          <p:nvPr/>
        </p:nvSpPr>
        <p:spPr>
          <a:xfrm>
            <a:off x="4871451" y="1470803"/>
            <a:ext cx="876895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الريادة البحثية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3309956" y="1772627"/>
            <a:ext cx="2524116" cy="364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تفعيل منظومة البحث العلمي والابتكار، وتشجيع النشر في المجلات العالمية لرفع تصنيف الكلية.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571500" y="1208270"/>
            <a:ext cx="2524144" cy="414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D1FAE5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03</a:t>
            </a:r>
            <a:endParaRPr lang="en-US" sz="2450" dirty="0"/>
          </a:p>
        </p:txBody>
      </p:sp>
      <p:sp>
        <p:nvSpPr>
          <p:cNvPr id="12" name="Text 8"/>
          <p:cNvSpPr/>
          <p:nvPr/>
        </p:nvSpPr>
        <p:spPr>
          <a:xfrm>
            <a:off x="2074087" y="1470803"/>
            <a:ext cx="935831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الحوكمة الذكية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571500" y="1772627"/>
            <a:ext cx="2524144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التحول الرقمي الكامل وأتمتة العمليات الإدارية والأكاديمية لتعزيز الكفاءة والشفافية في اتخاذ القرار.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6048384" y="2994208"/>
            <a:ext cx="2524116" cy="414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D1FAE5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04</a:t>
            </a:r>
            <a:endParaRPr lang="en-US" sz="245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475" y="3249597"/>
            <a:ext cx="200025" cy="20002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209830" y="3256741"/>
            <a:ext cx="1076920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تطوير المختبرات</a:t>
            </a:r>
            <a:endParaRPr lang="en-US" sz="1100" dirty="0"/>
          </a:p>
        </p:txBody>
      </p:sp>
      <p:sp>
        <p:nvSpPr>
          <p:cNvPr id="17" name="Text 12"/>
          <p:cNvSpPr/>
          <p:nvPr/>
        </p:nvSpPr>
        <p:spPr>
          <a:xfrm>
            <a:off x="6048384" y="3558564"/>
            <a:ext cx="2524116" cy="364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تجهيز مختبرات تعليمية وبحثية متطورة بأحدث التقنيات، وتوحيد الممارسات المخبرية المعتمدة.</a:t>
            </a:r>
            <a:endParaRPr lang="en-US" sz="900" dirty="0"/>
          </a:p>
        </p:txBody>
      </p:sp>
      <p:sp>
        <p:nvSpPr>
          <p:cNvPr id="18" name="Text 13"/>
          <p:cNvSpPr/>
          <p:nvPr/>
        </p:nvSpPr>
        <p:spPr>
          <a:xfrm>
            <a:off x="3309956" y="2994208"/>
            <a:ext cx="2524116" cy="414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D1FAE5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05</a:t>
            </a:r>
            <a:endParaRPr lang="en-US" sz="245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4041" y="3249597"/>
            <a:ext cx="250031" cy="20002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4314239" y="3256741"/>
            <a:ext cx="1184077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الشراكة المجتمعية</a:t>
            </a:r>
            <a:endParaRPr lang="en-US" sz="1100" dirty="0"/>
          </a:p>
        </p:txBody>
      </p:sp>
      <p:sp>
        <p:nvSpPr>
          <p:cNvPr id="21" name="Text 15"/>
          <p:cNvSpPr/>
          <p:nvPr/>
        </p:nvSpPr>
        <p:spPr>
          <a:xfrm>
            <a:off x="3309956" y="3558564"/>
            <a:ext cx="2524116" cy="364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تعزيز الدور المجتمعي وبناء شراكات استراتيجية مع القطاعات الصحية والبحثية لخدمة التنمية.</a:t>
            </a:r>
            <a:endParaRPr lang="en-US" sz="900" dirty="0"/>
          </a:p>
        </p:txBody>
      </p:sp>
      <p:sp>
        <p:nvSpPr>
          <p:cNvPr id="22" name="Text 16"/>
          <p:cNvSpPr/>
          <p:nvPr/>
        </p:nvSpPr>
        <p:spPr>
          <a:xfrm>
            <a:off x="571500" y="2994208"/>
            <a:ext cx="2524144" cy="414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D1FAE5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06</a:t>
            </a:r>
            <a:endParaRPr lang="en-US" sz="2450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619" y="3249597"/>
            <a:ext cx="200025" cy="20002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761548" y="3256741"/>
            <a:ext cx="1048345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الاستدامة المالية</a:t>
            </a:r>
            <a:endParaRPr lang="en-US" sz="1100" dirty="0"/>
          </a:p>
        </p:txBody>
      </p:sp>
      <p:sp>
        <p:nvSpPr>
          <p:cNvPr id="25" name="Text 18"/>
          <p:cNvSpPr/>
          <p:nvPr/>
        </p:nvSpPr>
        <p:spPr>
          <a:xfrm>
            <a:off x="571500" y="3558564"/>
            <a:ext cx="2524144" cy="364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تنويع مصادر الدخل ورفع كفاءة الإنفاق لضمان الاستقرار المالي والقدرة على التطوير المستمر.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558189"/>
            <a:ext cx="8572500" cy="364331"/>
          </a:xfrm>
          <a:prstGeom prst="rect">
            <a:avLst/>
          </a:prstGeom>
          <a:noFill/>
          <a:ln/>
        </p:spPr>
        <p:txBody>
          <a:bodyPr wrap="square" lIns="0" tIns="0" rIns="170053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الخارطة الزمنية للاستراتيجية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0" y="1351145"/>
            <a:ext cx="857250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المرحلة الأولى: التحسين والتطوير (2026-2027)</a:t>
            </a:r>
            <a:endParaRPr lang="en-US" sz="14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663" y="3087077"/>
            <a:ext cx="257175" cy="2286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0" y="3449622"/>
            <a:ext cx="1714500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تحديث المناهج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6858000" y="3710369"/>
            <a:ext cx="1714500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مراجعة وتحديث شامل لكافة الخطط الدراسية وتوصيف المقررات بنسبة 100%.</a:t>
            </a:r>
            <a:endParaRPr lang="en-US" sz="850" dirty="0"/>
          </a:p>
        </p:txBody>
      </p:sp>
      <p:sp>
        <p:nvSpPr>
          <p:cNvPr id="8" name="Text 4"/>
          <p:cNvSpPr/>
          <p:nvPr/>
        </p:nvSpPr>
        <p:spPr>
          <a:xfrm>
            <a:off x="4762509" y="3449622"/>
            <a:ext cx="1714500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ضمان الجودة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4762509" y="3710369"/>
            <a:ext cx="1714500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تفعيل وحدة ضمان الجودة والبدء في إجراءات الاعتماد الأكاديمي الوطني.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2667019" y="3449622"/>
            <a:ext cx="1714500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البحث العلمي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2667019" y="3710369"/>
            <a:ext cx="1714500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إنشاء منظومة البحث العلمي ووضع الخطة البحثية السنوية الموجهة صحياً.</a:t>
            </a:r>
            <a:endParaRPr lang="en-US" sz="850" dirty="0"/>
          </a:p>
        </p:txBody>
      </p:sp>
      <p:sp>
        <p:nvSpPr>
          <p:cNvPr id="12" name="Text 8"/>
          <p:cNvSpPr/>
          <p:nvPr/>
        </p:nvSpPr>
        <p:spPr>
          <a:xfrm>
            <a:off x="571528" y="3449622"/>
            <a:ext cx="1714500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الأتمتة والتحول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571528" y="3710369"/>
            <a:ext cx="1714500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البدء في أتمتة العمليات الإدارية وتجهيز المختبرات التعليمية الأساسية.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558189"/>
            <a:ext cx="8572500" cy="364331"/>
          </a:xfrm>
          <a:prstGeom prst="rect">
            <a:avLst/>
          </a:prstGeom>
          <a:noFill/>
          <a:ln/>
        </p:spPr>
        <p:txBody>
          <a:bodyPr wrap="square" lIns="0" tIns="0" rIns="170053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الخارطة الزمنية للاستراتيجية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0" y="1123522"/>
            <a:ext cx="9144000" cy="242888"/>
          </a:xfrm>
          <a:prstGeom prst="rect">
            <a:avLst/>
          </a:prstGeom>
          <a:noFill/>
          <a:ln/>
        </p:spPr>
        <p:txBody>
          <a:bodyPr wrap="square" lIns="0" tIns="0" rIns="918464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المرحلة الثانية: مرحلة التميز والريادة (2028-2030)</a:t>
            </a:r>
            <a:endParaRPr lang="en-US" sz="14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75" y="2102216"/>
            <a:ext cx="285750" cy="2286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0" y="2864811"/>
            <a:ext cx="1714500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الدراسات العليا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6858000" y="3125558"/>
            <a:ext cx="1714500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إطلاق برامج الماجستير في التخصصات الدقيقة لتلبية احتياجات سوق العمل والبحث العلمي.</a:t>
            </a:r>
            <a:endParaRPr lang="en-US" sz="8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034" y="2102216"/>
            <a:ext cx="171450" cy="2286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762509" y="2864811"/>
            <a:ext cx="1714500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الاعتماد الأكاديمي</a:t>
            </a:r>
            <a:endParaRPr lang="en-US" sz="1100" dirty="0"/>
          </a:p>
        </p:txBody>
      </p:sp>
      <p:sp>
        <p:nvSpPr>
          <p:cNvPr id="10" name="Text 5"/>
          <p:cNvSpPr/>
          <p:nvPr/>
        </p:nvSpPr>
        <p:spPr>
          <a:xfrm>
            <a:off x="4762509" y="3125558"/>
            <a:ext cx="1714500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الحصول على الاعتماد البرامجي الوطني والدولي لضمان جودة المخرجات التعليمية.</a:t>
            </a:r>
            <a:endParaRPr lang="en-US" sz="8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394" y="2102216"/>
            <a:ext cx="285750" cy="2286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667019" y="2864811"/>
            <a:ext cx="1714500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المختبرات الذكية</a:t>
            </a:r>
            <a:endParaRPr lang="en-US" sz="1100" dirty="0"/>
          </a:p>
        </p:txBody>
      </p:sp>
      <p:sp>
        <p:nvSpPr>
          <p:cNvPr id="13" name="Text 7"/>
          <p:cNvSpPr/>
          <p:nvPr/>
        </p:nvSpPr>
        <p:spPr>
          <a:xfrm>
            <a:off x="2667019" y="3125558"/>
            <a:ext cx="1714500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تفعيل تقنيات المحاكاة الافتراضية ونظام LIMS لإدارة المختبرات بكفاءة رقمية عالية.</a:t>
            </a:r>
            <a:endParaRPr lang="en-US" sz="8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478" y="2102216"/>
            <a:ext cx="228600" cy="22860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71528" y="2864811"/>
            <a:ext cx="1714500" cy="18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التصنيف العالمي</a:t>
            </a:r>
            <a:endParaRPr lang="en-US" sz="1100" dirty="0"/>
          </a:p>
        </p:txBody>
      </p:sp>
      <p:sp>
        <p:nvSpPr>
          <p:cNvPr id="16" name="Text 9"/>
          <p:cNvSpPr/>
          <p:nvPr/>
        </p:nvSpPr>
        <p:spPr>
          <a:xfrm>
            <a:off x="571528" y="3125558"/>
            <a:ext cx="1714500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تعزيز النشر العلمي في المجلات العالمية المرموقة لرفع تصنيف الكلية والجامعة دولياً.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558189"/>
            <a:ext cx="8572500" cy="364331"/>
          </a:xfrm>
          <a:prstGeom prst="rect">
            <a:avLst/>
          </a:prstGeom>
          <a:noFill/>
          <a:ln/>
        </p:spPr>
        <p:txBody>
          <a:bodyPr wrap="square" lIns="0" tIns="0" rIns="170053" bIns="0" rtlCol="0" anchor="t">
            <a:sp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منظومة المتابعة والتقييم</a:t>
            </a:r>
            <a:endParaRPr lang="en-US" sz="21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6738" y="1383292"/>
            <a:ext cx="385763" cy="3429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43625" y="1936933"/>
            <a:ext cx="2428875" cy="225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لوحة مؤشرات الأداء</a:t>
            </a:r>
            <a:endParaRPr lang="en-US" sz="1300" dirty="0"/>
          </a:p>
        </p:txBody>
      </p:sp>
      <p:sp>
        <p:nvSpPr>
          <p:cNvPr id="6" name="Text 2"/>
          <p:cNvSpPr/>
          <p:nvPr/>
        </p:nvSpPr>
        <p:spPr>
          <a:xfrm>
            <a:off x="6143625" y="2276261"/>
            <a:ext cx="2428875" cy="822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تطوير لوحة تفاعلية (Dashboard) لمتابعة مؤشرات الأداء الرئيسية (KPIs) بشكل دوري، مما يضمن الشفافية والقدرة على قياس الإنجاز الفعلي مقابل المستهدفات.</a:t>
            </a:r>
            <a:endParaRPr lang="en-US" sz="9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538" y="1383292"/>
            <a:ext cx="342900" cy="3429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357563" y="1936933"/>
            <a:ext cx="2428875" cy="225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إدارة المخاطر</a:t>
            </a:r>
            <a:endParaRPr lang="en-US" sz="1300" dirty="0"/>
          </a:p>
        </p:txBody>
      </p:sp>
      <p:sp>
        <p:nvSpPr>
          <p:cNvPr id="9" name="Text 4"/>
          <p:cNvSpPr/>
          <p:nvPr/>
        </p:nvSpPr>
        <p:spPr>
          <a:xfrm>
            <a:off x="3357563" y="2276261"/>
            <a:ext cx="2428875" cy="822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تبني خطة استباقية لتحديد وتحليل المخاطر المحتملة (مالية، تقنية، إدارية) ووضع استراتيجيات استجابة مرنة لضمان استمرارية تنفيذ المبادرات الاستراتيجية.</a:t>
            </a:r>
            <a:endParaRPr lang="en-US" sz="9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7475" y="1383292"/>
            <a:ext cx="342900" cy="3429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71500" y="1936933"/>
            <a:ext cx="2428875" cy="225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Arabic Black" pitchFamily="34" charset="0"/>
                <a:ea typeface="Noto Sans Arabic Black" pitchFamily="34" charset="-122"/>
                <a:cs typeface="Noto Sans Arabic Black" pitchFamily="34" charset="-120"/>
              </a:rPr>
              <a:t>التحسين المستمر</a:t>
            </a:r>
            <a:endParaRPr lang="en-US" sz="1300" dirty="0"/>
          </a:p>
        </p:txBody>
      </p:sp>
      <p:sp>
        <p:nvSpPr>
          <p:cNvPr id="12" name="Text 6"/>
          <p:cNvSpPr/>
          <p:nvPr/>
        </p:nvSpPr>
        <p:spPr>
          <a:xfrm>
            <a:off x="571500" y="2276261"/>
            <a:ext cx="2428875" cy="822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-120"/>
              </a:rPr>
              <a:t>اعتماد منهجية (PDCA): "خطط - نفذ - افحص - صحح" في كافة العمليات الأكاديمية والإدارية، لضمان التطور الدائم والتكيف مع المتغيرات المتسارعة.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2026-04-22T21:55:47Z</dcterms:created>
  <dcterms:modified xsi:type="dcterms:W3CDTF">2026-04-22T21:55:47Z</dcterms:modified>
</cp:coreProperties>
</file>