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0" r:id="rId1"/>
  </p:sldMasterIdLst>
  <p:notesMasterIdLst>
    <p:notesMasterId r:id="rId41"/>
  </p:notesMasterIdLst>
  <p:sldIdLst>
    <p:sldId id="273" r:id="rId2"/>
    <p:sldId id="2754" r:id="rId3"/>
    <p:sldId id="2873" r:id="rId4"/>
    <p:sldId id="2843" r:id="rId5"/>
    <p:sldId id="2848" r:id="rId6"/>
    <p:sldId id="2804" r:id="rId7"/>
    <p:sldId id="2761" r:id="rId8"/>
    <p:sldId id="2844" r:id="rId9"/>
    <p:sldId id="2762" r:id="rId10"/>
    <p:sldId id="2817" r:id="rId11"/>
    <p:sldId id="2832" r:id="rId12"/>
    <p:sldId id="2850" r:id="rId13"/>
    <p:sldId id="2856" r:id="rId14"/>
    <p:sldId id="2818" r:id="rId15"/>
    <p:sldId id="2847" r:id="rId16"/>
    <p:sldId id="2713" r:id="rId17"/>
    <p:sldId id="2821" r:id="rId18"/>
    <p:sldId id="2867" r:id="rId19"/>
    <p:sldId id="2845" r:id="rId20"/>
    <p:sldId id="2874" r:id="rId21"/>
    <p:sldId id="2872" r:id="rId22"/>
    <p:sldId id="2824" r:id="rId23"/>
    <p:sldId id="2871" r:id="rId24"/>
    <p:sldId id="2853" r:id="rId25"/>
    <p:sldId id="2833" r:id="rId26"/>
    <p:sldId id="2851" r:id="rId27"/>
    <p:sldId id="2834" r:id="rId28"/>
    <p:sldId id="2831" r:id="rId29"/>
    <p:sldId id="2855" r:id="rId30"/>
    <p:sldId id="2854" r:id="rId31"/>
    <p:sldId id="2868" r:id="rId32"/>
    <p:sldId id="2812" r:id="rId33"/>
    <p:sldId id="2838" r:id="rId34"/>
    <p:sldId id="2875" r:id="rId35"/>
    <p:sldId id="2869" r:id="rId36"/>
    <p:sldId id="2862" r:id="rId37"/>
    <p:sldId id="2861" r:id="rId38"/>
    <p:sldId id="2866" r:id="rId39"/>
    <p:sldId id="2852" r:id="rId40"/>
  </p:sldIdLst>
  <p:sldSz cx="12192000" cy="6858000"/>
  <p:notesSz cx="6858000" cy="9144000"/>
  <p:defaultTextStyle>
    <a:defPPr>
      <a:defRPr lang="ar-Y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E6390A"/>
    <a:srgbClr val="00A69C"/>
    <a:srgbClr val="057F73"/>
    <a:srgbClr val="660066"/>
    <a:srgbClr val="217123"/>
    <a:srgbClr val="8D30A0"/>
    <a:srgbClr val="B6700A"/>
    <a:srgbClr val="BE5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111" autoAdjust="0"/>
    <p:restoredTop sz="81777" autoAdjust="0"/>
  </p:normalViewPr>
  <p:slideViewPr>
    <p:cSldViewPr>
      <p:cViewPr varScale="1">
        <p:scale>
          <a:sx n="39" d="100"/>
          <a:sy n="39" d="100"/>
        </p:scale>
        <p:origin x="28" y="2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0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-66" y="106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Y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3784DD4-73A3-4A16-B95D-043099C62D9D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Y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Y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Y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E35297E-7686-465A-89CC-E9798237824D}" type="slidenum">
              <a:rPr lang="ar-YE" smtClean="0"/>
              <a:pPr/>
              <a:t>‹#›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107193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06C552-D40C-4932-8299-BA35042883C3}" type="slidenum">
              <a:rPr lang="ar-SA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09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15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824496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16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3354955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17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549413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19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4245331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22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3869134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24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3972792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25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1149936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26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2926101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27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1116765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28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369552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62E1E-33E2-EEF4-7653-E385EF384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4894AA0C-4A3D-396C-00FD-AB2981AEB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646C60C4-8E91-286D-CDF1-32E0CBE6E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YE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52A0556-BFB2-171A-FE40-125C867820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2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777082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29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1416088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30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3550856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33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3260615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2F847F-F705-4361-BB12-6593FC00058A}" type="slidenum">
              <a:rPr lang="ar-SA" smtClean="0"/>
              <a:pPr/>
              <a:t>39</a:t>
            </a:fld>
            <a:endParaRPr lang="en-US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3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5AB05-75D1-07E6-D5F4-DF4F634A3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2161CEC6-E9B3-5538-C238-3FB5D5407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D69B2139-A0F2-2E53-688D-D213BB558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YE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CD32321-324F-F1CE-0C1E-586835D925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DB90-8CEF-48C2-8D98-C95C76014BD7}" type="slidenum">
              <a:rPr lang="ar-YE" smtClean="0"/>
              <a:pPr/>
              <a:t>4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234689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Y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7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541242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FBFBD-C4E4-74DB-999D-1957934CB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C53396EE-F0DE-8D1A-62DD-09F10DA74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C87B1C1A-03D3-340B-4EB8-10BC6EE68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YE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0B09855-D073-4DFE-113D-50BF1E304D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ADB90-8CEF-48C2-8D98-C95C76014BD7}" type="slidenum">
              <a:rPr lang="ar-YE" smtClean="0"/>
              <a:pPr/>
              <a:t>9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1246050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10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997688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YE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11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3372199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12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3776279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Y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5297E-7686-465A-89CC-E9798237824D}" type="slidenum">
              <a:rPr lang="ar-YE" smtClean="0"/>
              <a:pPr/>
              <a:t>14</a:t>
            </a:fld>
            <a:endParaRPr lang="ar-YE"/>
          </a:p>
        </p:txBody>
      </p:sp>
    </p:spTree>
    <p:extLst>
      <p:ext uri="{BB962C8B-B14F-4D97-AF65-F5344CB8AC3E}">
        <p14:creationId xmlns:p14="http://schemas.microsoft.com/office/powerpoint/2010/main" val="20391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Y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  <p:sp>
        <p:nvSpPr>
          <p:cNvPr id="10" name="مستطيل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Y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</p:spTree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مستطيل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ar-Y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</p:spTree>
  </p:cSld>
  <p:clrMapOvr>
    <a:masterClrMapping/>
  </p:clrMapOvr>
  <p:transition spd="med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Y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B539153-4D3B-404F-B624-04502252F9FC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1C687-1A5C-4B7E-9328-19B036A7F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Y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</p:spTree>
  </p:cSld>
  <p:clrMapOvr>
    <a:masterClrMapping/>
  </p:clrMapOvr>
  <p:transition spd="med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مستطيل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Y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Y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</p:spTree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YE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</p:spTree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YE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</p:spTree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YE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</p:spTree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Y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  <p:sp>
        <p:nvSpPr>
          <p:cNvPr id="12" name="مستطيل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مستطيل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11" name="مستطيل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مستطيل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ar-Y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مستطيل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9556018-7761-4B71-88C9-E8C29D2D9AF8}" type="datetimeFigureOut">
              <a:rPr lang="ar-YE" smtClean="0"/>
              <a:pPr/>
              <a:t>12/11/1447</a:t>
            </a:fld>
            <a:endParaRPr lang="ar-Y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ar-Y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66B2728-E742-4D69-8BDB-9052BE1AC3BF}" type="slidenum">
              <a:rPr lang="ar-YE" smtClean="0"/>
              <a:pPr/>
              <a:t>‹#›</a:t>
            </a:fld>
            <a:endParaRPr lang="ar-Y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3" r:id="rId12"/>
    <p:sldLayoutId id="2147483716" r:id="rId13"/>
  </p:sldLayoutIdLst>
  <p:transition spd="med">
    <p:strips dir="rd"/>
  </p:transition>
  <p:txStyles>
    <p:titleStyle>
      <a:lvl1pPr algn="l" rtl="1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r" rtl="1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r" rtl="1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r" rtl="1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r" rtl="1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r" rtl="1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r" rtl="1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r" rtl="1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r" rtl="1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AIDS.pptx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7114" y="947739"/>
            <a:ext cx="505777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950EF-650B-42CF-845C-03581913E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99738"/>
      </p:ext>
    </p:extLst>
  </p:cSld>
  <p:clrMapOvr>
    <a:masterClrMapping/>
  </p:clrMapOvr>
  <p:transition spd="med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87">
            <a:extLst>
              <a:ext uri="{FF2B5EF4-FFF2-40B4-BE49-F238E27FC236}">
                <a16:creationId xmlns:a16="http://schemas.microsoft.com/office/drawing/2014/main" id="{F19CAFFA-482E-6DA4-641C-195F04916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445"/>
            <a:ext cx="12191999" cy="1799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339EAE-F3D0-A972-366C-93AAC34DEDA3}"/>
              </a:ext>
            </a:extLst>
          </p:cNvPr>
          <p:cNvSpPr txBox="1"/>
          <p:nvPr/>
        </p:nvSpPr>
        <p:spPr>
          <a:xfrm>
            <a:off x="5303912" y="1302860"/>
            <a:ext cx="6312568" cy="2257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ar-YE" sz="6000" b="1" kern="100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تمرين-1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ar-YE" sz="6000" b="1" kern="100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أين الخلل؟</a:t>
            </a:r>
            <a:endParaRPr lang="en-US" sz="6000" b="1" kern="100" dirty="0">
              <a:solidFill>
                <a:srgbClr val="0000FF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E075C-C5DC-608D-59EA-7EC5A2716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" y="974112"/>
            <a:ext cx="4847600" cy="3917359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0100DAF0-BB51-8293-D3EF-31D93AD8EEE0}"/>
              </a:ext>
            </a:extLst>
          </p:cNvPr>
          <p:cNvSpPr txBox="1"/>
          <p:nvPr/>
        </p:nvSpPr>
        <p:spPr>
          <a:xfrm>
            <a:off x="1991544" y="4383639"/>
            <a:ext cx="86409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YE" sz="6000" b="1" kern="100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فكّر – ناقِش مع زميلك – شارِك</a:t>
            </a:r>
            <a:endParaRPr lang="en-US" sz="6000" b="1" kern="100" dirty="0">
              <a:solidFill>
                <a:srgbClr val="0000FF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584076"/>
      </p:ext>
    </p:extLst>
  </p:cSld>
  <p:clrMapOvr>
    <a:masterClrMapping/>
  </p:clrMapOvr>
  <p:transition spd="med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BC116-EE2D-4847-0F43-44E423558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3C9805-9458-533C-710E-22EAEB5CCB15}"/>
              </a:ext>
            </a:extLst>
          </p:cNvPr>
          <p:cNvSpPr txBox="1"/>
          <p:nvPr/>
        </p:nvSpPr>
        <p:spPr>
          <a:xfrm>
            <a:off x="8040216" y="188640"/>
            <a:ext cx="3888432" cy="1742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ar-YE" sz="4800" b="1" kern="100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المخرج: مهارة (تحليل + فحص)</a:t>
            </a:r>
            <a:endParaRPr lang="en-US" sz="4800" b="1" kern="100" dirty="0">
              <a:solidFill>
                <a:srgbClr val="0000FF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67B51-82F3-975C-07AE-CAF2FD7467F4}"/>
              </a:ext>
            </a:extLst>
          </p:cNvPr>
          <p:cNvSpPr txBox="1"/>
          <p:nvPr/>
        </p:nvSpPr>
        <p:spPr>
          <a:xfrm>
            <a:off x="5666642" y="3979150"/>
            <a:ext cx="62620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YE" sz="4800" b="1" kern="100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التدريس: محاضرة</a:t>
            </a:r>
            <a:endParaRPr lang="en-US" sz="4800" b="1" kern="100" dirty="0">
              <a:solidFill>
                <a:srgbClr val="0000FF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CDBFF1-2EAD-B43E-C9BC-969C93A47D72}"/>
              </a:ext>
            </a:extLst>
          </p:cNvPr>
          <p:cNvSpPr txBox="1"/>
          <p:nvPr/>
        </p:nvSpPr>
        <p:spPr>
          <a:xfrm>
            <a:off x="-2867651" y="3961199"/>
            <a:ext cx="62620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YE" sz="4800" b="1" kern="100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التقييم: </a:t>
            </a:r>
            <a:r>
              <a:rPr lang="en-US" sz="4800" b="1" kern="100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MCQ</a:t>
            </a:r>
          </a:p>
        </p:txBody>
      </p:sp>
    </p:spTree>
    <p:extLst>
      <p:ext uri="{BB962C8B-B14F-4D97-AF65-F5344CB8AC3E}">
        <p14:creationId xmlns:p14="http://schemas.microsoft.com/office/powerpoint/2010/main" val="4168912067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64E03E-2210-5E87-64CC-6331128D5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720" y="-171400"/>
            <a:ext cx="11233248" cy="6132213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60211184-1BA4-A0DA-7F97-2DEB67B2B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96" y="2636912"/>
            <a:ext cx="50281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ماذا سيفعل الطالب في الحياة العملية؟</a:t>
            </a:r>
            <a:endParaRPr lang="en-US" altLang="en-US" sz="6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CD1CC-23C2-4499-231C-262D7066BA1A}"/>
              </a:ext>
            </a:extLst>
          </p:cNvPr>
          <p:cNvSpPr txBox="1"/>
          <p:nvPr/>
        </p:nvSpPr>
        <p:spPr>
          <a:xfrm>
            <a:off x="623392" y="5877272"/>
            <a:ext cx="71280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هذا هو المخرج التعليمي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05896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1BCCCA9F-9656-7802-8204-859CF947B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3221" y="2061992"/>
            <a:ext cx="633670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مخرج تعليمي =  فعل</a:t>
            </a:r>
          </a:p>
          <a:p>
            <a:pPr algn="ctr"/>
            <a:r>
              <a:rPr lang="ar-YE" sz="6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قابل للقياس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43308-C8E5-BD4B-5B76-6393296A3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936"/>
            <a:ext cx="6096000" cy="6096000"/>
          </a:xfrm>
          <a:prstGeom prst="rect">
            <a:avLst/>
          </a:prstGeom>
        </p:spPr>
      </p:pic>
      <p:pic>
        <p:nvPicPr>
          <p:cNvPr id="8" name="صورة 87">
            <a:extLst>
              <a:ext uri="{FF2B5EF4-FFF2-40B4-BE49-F238E27FC236}">
                <a16:creationId xmlns:a16="http://schemas.microsoft.com/office/drawing/2014/main" id="{F19CAFFA-482E-6DA4-641C-195F04916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445"/>
            <a:ext cx="12191999" cy="17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23584"/>
      </p:ext>
    </p:extLst>
  </p:cSld>
  <p:clrMapOvr>
    <a:masterClrMapping/>
  </p:clrMapOvr>
  <p:transition spd="med"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526959-72A3-54E3-B7EF-7CEA93BC7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810"/>
            <a:ext cx="12288688" cy="685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60177"/>
      </p:ext>
    </p:extLst>
  </p:cSld>
  <p:clrMapOvr>
    <a:masterClrMapping/>
  </p:clrMapOvr>
  <p:transition spd="med"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6BBD1-7EC2-5847-6D52-2C8EA68A0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923" y="-41075"/>
            <a:ext cx="12236921" cy="6823518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082E1894-CEE9-4B80-328A-44BEA49F8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27665"/>
            <a:ext cx="482453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5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ليست كل الأفعال متساوية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A94B0-82E9-7380-59AD-A5A03D6E30E6}"/>
              </a:ext>
            </a:extLst>
          </p:cNvPr>
          <p:cNvSpPr txBox="1"/>
          <p:nvPr/>
        </p:nvSpPr>
        <p:spPr>
          <a:xfrm>
            <a:off x="5858250" y="5984285"/>
            <a:ext cx="63337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Bloom’s Taxonomy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06880672"/>
      </p:ext>
    </p:extLst>
  </p:cSld>
  <p:clrMapOvr>
    <a:masterClrMapping/>
  </p:clrMapOvr>
  <p:transition spd="med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D8DC2-3402-7196-642D-AFFCC780B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25746"/>
      </p:ext>
    </p:extLst>
  </p:cSld>
  <p:clrMapOvr>
    <a:masterClrMapping/>
  </p:clrMapOvr>
  <p:transition spd="med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3DD46-B7CE-C3D0-9A69-8C0764E01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8688" cy="68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1770"/>
      </p:ext>
    </p:extLst>
  </p:cSld>
  <p:clrMapOvr>
    <a:masterClrMapping/>
  </p:clrMapOvr>
  <p:transition spd="med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C33DE3-A64F-8579-3D54-AABA6FDA2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18"/>
            <a:ext cx="12256168" cy="6822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165FDF-EC71-3E6C-BCCD-1EF3F69FEDBE}"/>
              </a:ext>
            </a:extLst>
          </p:cNvPr>
          <p:cNvSpPr txBox="1"/>
          <p:nvPr/>
        </p:nvSpPr>
        <p:spPr>
          <a:xfrm>
            <a:off x="0" y="109081"/>
            <a:ext cx="61179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ممارسة على المريض</a:t>
            </a:r>
            <a:endParaRPr lang="en-US" sz="6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14408"/>
      </p:ext>
    </p:extLst>
  </p:cSld>
  <p:clrMapOvr>
    <a:masterClrMapping/>
  </p:clrMapOvr>
  <p:transition spd="med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A24A2-3307-DD20-2586-E203790B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C245D7F-D83B-D4A5-FEA1-F62D95796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824" y="-28959"/>
            <a:ext cx="1691680" cy="1833488"/>
          </a:xfrm>
          <a:prstGeom prst="rect">
            <a:avLst/>
          </a:prstGeom>
        </p:spPr>
      </p:pic>
      <p:pic>
        <p:nvPicPr>
          <p:cNvPr id="8" name="صورة 5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9100AA42-207C-7AB7-B6C4-E792C8DF4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1" y="608827"/>
            <a:ext cx="6948701" cy="624917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D0FB8D0-B2BE-ADD8-9AB6-94E5A3AE868B}"/>
              </a:ext>
            </a:extLst>
          </p:cNvPr>
          <p:cNvSpPr/>
          <p:nvPr/>
        </p:nvSpPr>
        <p:spPr>
          <a:xfrm>
            <a:off x="165287" y="1197203"/>
            <a:ext cx="92246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YE" sz="8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هندسة التعلّم </a:t>
            </a:r>
            <a:endParaRPr lang="en-US" sz="8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YE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رؤية عملية لتصميم</a:t>
            </a: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YE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التعلّم داخل القاعة</a:t>
            </a:r>
          </a:p>
        </p:txBody>
      </p:sp>
      <p:sp>
        <p:nvSpPr>
          <p:cNvPr id="5" name="AutoShape 2" descr="PDCA - Wikipedia">
            <a:extLst>
              <a:ext uri="{FF2B5EF4-FFF2-40B4-BE49-F238E27FC236}">
                <a16:creationId xmlns:a16="http://schemas.microsoft.com/office/drawing/2014/main" id="{D34A8C77-7E6F-ED6C-113B-A8B11AE64D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55632" y="31905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36BC028-FDD1-2F9B-5504-9A68E7DBA808}"/>
              </a:ext>
            </a:extLst>
          </p:cNvPr>
          <p:cNvSpPr txBox="1"/>
          <p:nvPr/>
        </p:nvSpPr>
        <p:spPr>
          <a:xfrm>
            <a:off x="1703512" y="4459103"/>
            <a:ext cx="6120680" cy="24314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ar-Y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دبلوم في التعليم الطبي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ar-Y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دبلوم في جودة خدمات الرعاية الصحية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ar-Y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مقيم معتمد من اتحاد الجامعات العربية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ar-YE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أستاذ الميكروبيولوجي والمناعة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ar-YE" sz="2400" b="1" dirty="0">
              <a:solidFill>
                <a:srgbClr val="0000FF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B69E793-28A2-5AB3-1018-0B09835AF56D}"/>
              </a:ext>
            </a:extLst>
          </p:cNvPr>
          <p:cNvSpPr txBox="1"/>
          <p:nvPr/>
        </p:nvSpPr>
        <p:spPr>
          <a:xfrm>
            <a:off x="2920919" y="3705805"/>
            <a:ext cx="4638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YE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صالح سالم </a:t>
            </a:r>
            <a:r>
              <a:rPr lang="ar-YE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باحاج</a:t>
            </a:r>
            <a:endParaRPr lang="ar-YE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E9817-E648-0DC3-4496-574197634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60" y="-33848"/>
            <a:ext cx="1691679" cy="169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52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A1D1C-D2D5-AB0E-979B-3D4AFA794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821"/>
            <a:ext cx="12192000" cy="6941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4FC75E-27D7-75FF-2028-CB1698C6C79D}"/>
              </a:ext>
            </a:extLst>
          </p:cNvPr>
          <p:cNvSpPr txBox="1"/>
          <p:nvPr/>
        </p:nvSpPr>
        <p:spPr>
          <a:xfrm>
            <a:off x="191344" y="188640"/>
            <a:ext cx="35283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التفكير إلى الأداء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9615F-10D3-3409-92F5-550EBDD81935}"/>
              </a:ext>
            </a:extLst>
          </p:cNvPr>
          <p:cNvSpPr txBox="1"/>
          <p:nvPr/>
        </p:nvSpPr>
        <p:spPr>
          <a:xfrm>
            <a:off x="7340969" y="130087"/>
            <a:ext cx="4526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Miller’s Pyramid</a:t>
            </a:r>
          </a:p>
        </p:txBody>
      </p:sp>
    </p:spTree>
    <p:extLst>
      <p:ext uri="{BB962C8B-B14F-4D97-AF65-F5344CB8AC3E}">
        <p14:creationId xmlns:p14="http://schemas.microsoft.com/office/powerpoint/2010/main" val="2422757318"/>
      </p:ext>
    </p:extLst>
  </p:cSld>
  <p:clrMapOvr>
    <a:masterClrMapping/>
  </p:clrMapOvr>
  <p:transition spd="med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ke vs. Break: What's the Difference? - Turner Proofreading">
            <a:extLst>
              <a:ext uri="{FF2B5EF4-FFF2-40B4-BE49-F238E27FC236}">
                <a16:creationId xmlns:a16="http://schemas.microsoft.com/office/drawing/2014/main" id="{3210B2D3-EC78-776F-049F-F8E9F8CF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527963"/>
      </p:ext>
    </p:extLst>
  </p:cSld>
  <p:clrMapOvr>
    <a:masterClrMapping/>
  </p:clrMapOvr>
  <p:transition spd="med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2E810-C62D-80FB-AC45-2827FBD2E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0648"/>
            <a:ext cx="12332774" cy="6597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7068E3-3E2B-CB4D-E3FE-5A1C941D6051}"/>
              </a:ext>
            </a:extLst>
          </p:cNvPr>
          <p:cNvSpPr txBox="1"/>
          <p:nvPr/>
        </p:nvSpPr>
        <p:spPr>
          <a:xfrm>
            <a:off x="5735960" y="12526"/>
            <a:ext cx="6343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YE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المخرج: يفحص المريض</a:t>
            </a:r>
          </a:p>
        </p:txBody>
      </p:sp>
    </p:spTree>
    <p:extLst>
      <p:ext uri="{BB962C8B-B14F-4D97-AF65-F5344CB8AC3E}">
        <p14:creationId xmlns:p14="http://schemas.microsoft.com/office/powerpoint/2010/main" val="4078716691"/>
      </p:ext>
    </p:extLst>
  </p:cSld>
  <p:clrMapOvr>
    <a:masterClrMapping/>
  </p:clrMapOvr>
  <p:transition spd="med"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CCB68-A2FF-5A0F-C9EA-16FA88725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2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54483"/>
      </p:ext>
    </p:extLst>
  </p:cSld>
  <p:clrMapOvr>
    <a:masterClrMapping/>
  </p:clrMapOvr>
  <p:transition spd="med"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339EAE-F3D0-A972-366C-93AAC34DEDA3}"/>
              </a:ext>
            </a:extLst>
          </p:cNvPr>
          <p:cNvSpPr txBox="1"/>
          <p:nvPr/>
        </p:nvSpPr>
        <p:spPr>
          <a:xfrm>
            <a:off x="5591944" y="2300069"/>
            <a:ext cx="6312568" cy="2257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ar-YE" sz="6000" b="1" kern="100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تمرين-2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ar-YE" sz="6000" b="1" kern="100" dirty="0">
                <a:solidFill>
                  <a:srgbClr val="0000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صمّم تجربة تعلم</a:t>
            </a:r>
            <a:endParaRPr lang="en-US" sz="6000" b="1" kern="100" dirty="0">
              <a:solidFill>
                <a:srgbClr val="0000FF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10 minutes on clock dial stock illustration. Illustration of microwave -  180514104">
            <a:extLst>
              <a:ext uri="{FF2B5EF4-FFF2-40B4-BE49-F238E27FC236}">
                <a16:creationId xmlns:a16="http://schemas.microsoft.com/office/drawing/2014/main" id="{7C5E09E7-5911-8403-DC18-3F6B619D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" y="1092797"/>
            <a:ext cx="7496968" cy="46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92733"/>
      </p:ext>
    </p:extLst>
  </p:cSld>
  <p:clrMapOvr>
    <a:masterClrMapping/>
  </p:clrMapOvr>
  <p:transition spd="med"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1BCCCA9F-9656-7802-8204-859CF947B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840" y="212342"/>
            <a:ext cx="718845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ماذا تعلّمنا؟</a:t>
            </a:r>
          </a:p>
        </p:txBody>
      </p:sp>
      <p:pic>
        <p:nvPicPr>
          <p:cNvPr id="8" name="صورة 87">
            <a:extLst>
              <a:ext uri="{FF2B5EF4-FFF2-40B4-BE49-F238E27FC236}">
                <a16:creationId xmlns:a16="http://schemas.microsoft.com/office/drawing/2014/main" id="{F19CAFFA-482E-6DA4-641C-195F04916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445"/>
            <a:ext cx="12191999" cy="1799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09E819-651C-60DF-4880-7077A3D70AFB}"/>
              </a:ext>
            </a:extLst>
          </p:cNvPr>
          <p:cNvSpPr txBox="1"/>
          <p:nvPr/>
        </p:nvSpPr>
        <p:spPr>
          <a:xfrm>
            <a:off x="245857" y="1105749"/>
            <a:ext cx="117002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لا تعلّم بلا توافق</a:t>
            </a:r>
            <a:endParaRPr lang="en-US" sz="6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E2B528-E563-DC8E-9803-6CE34B673C04}"/>
              </a:ext>
            </a:extLst>
          </p:cNvPr>
          <p:cNvSpPr txBox="1"/>
          <p:nvPr/>
        </p:nvSpPr>
        <p:spPr>
          <a:xfrm>
            <a:off x="-179261" y="2506987"/>
            <a:ext cx="125505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2) لا تُبنى المهارة بمحاضرة</a:t>
            </a:r>
            <a:endParaRPr lang="en-US" altLang="en-US" sz="6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5F552-5C61-88AD-8E39-8CD34DA66FAB}"/>
              </a:ext>
            </a:extLst>
          </p:cNvPr>
          <p:cNvSpPr txBox="1"/>
          <p:nvPr/>
        </p:nvSpPr>
        <p:spPr>
          <a:xfrm>
            <a:off x="-145218" y="3685240"/>
            <a:ext cx="121919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YE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المخرج هو الذي يحدد كل شيء</a:t>
            </a:r>
            <a:endParaRPr lang="en-US" altLang="en-US" sz="6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CD4ABB9-3BC2-ED4D-13DE-78ABAB356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077563"/>
            <a:ext cx="12192001" cy="9233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SA" alt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النتيجة: نجاح في الاختبار…</a:t>
            </a:r>
            <a:r>
              <a:rPr kumimoji="0" lang="ar-YE" alt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وفشل في الواقع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05659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AA61DA-4068-6ECB-5EDE-E7DAFF23C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2"/>
            <a:ext cx="12192000" cy="685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32861"/>
      </p:ext>
    </p:extLst>
  </p:cSld>
  <p:clrMapOvr>
    <a:masterClrMapping/>
  </p:clrMapOvr>
  <p:transition spd="med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321477-8BA1-B84B-304C-77919CF01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150"/>
            <a:ext cx="12241071" cy="70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16001"/>
      </p:ext>
    </p:extLst>
  </p:cSld>
  <p:clrMapOvr>
    <a:masterClrMapping/>
  </p:clrMapOvr>
  <p:transition spd="med"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BADBB-24D2-3751-F1F6-040A8BBC6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482"/>
            <a:ext cx="12236922" cy="6823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24591D-ECEF-89EB-37E1-AD726A37F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96" y="-15315"/>
            <a:ext cx="12236922" cy="6823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6538F8-0722-D11C-096F-8340DA5B024F}"/>
              </a:ext>
            </a:extLst>
          </p:cNvPr>
          <p:cNvSpPr txBox="1"/>
          <p:nvPr/>
        </p:nvSpPr>
        <p:spPr>
          <a:xfrm>
            <a:off x="479376" y="476672"/>
            <a:ext cx="50405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YE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نُشرك الطالب لنصل إلى مستويات التفكير العليا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71CF7-91F8-3400-29DB-E2DBF8C39504}"/>
              </a:ext>
            </a:extLst>
          </p:cNvPr>
          <p:cNvSpPr txBox="1"/>
          <p:nvPr/>
        </p:nvSpPr>
        <p:spPr>
          <a:xfrm>
            <a:off x="2000943" y="6123041"/>
            <a:ext cx="87661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YE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هل يمكن لطالب صامت… أن يصل إلى التحليل؟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9166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87">
            <a:extLst>
              <a:ext uri="{FF2B5EF4-FFF2-40B4-BE49-F238E27FC236}">
                <a16:creationId xmlns:a16="http://schemas.microsoft.com/office/drawing/2014/main" id="{F19CAFFA-482E-6DA4-641C-195F04916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445"/>
            <a:ext cx="12191999" cy="1799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7397B8-C9D2-307E-4B37-9E9FD6F710FA}"/>
              </a:ext>
            </a:extLst>
          </p:cNvPr>
          <p:cNvSpPr txBox="1"/>
          <p:nvPr/>
        </p:nvSpPr>
        <p:spPr>
          <a:xfrm>
            <a:off x="5950" y="2420888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YE" sz="8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طريقة التقييم… تحدد طريقة التعلم</a:t>
            </a:r>
          </a:p>
        </p:txBody>
      </p:sp>
    </p:spTree>
    <p:extLst>
      <p:ext uri="{BB962C8B-B14F-4D97-AF65-F5344CB8AC3E}">
        <p14:creationId xmlns:p14="http://schemas.microsoft.com/office/powerpoint/2010/main" val="3317661981"/>
      </p:ext>
    </p:extLst>
  </p:cSld>
  <p:clrMapOvr>
    <a:masterClrMapping/>
  </p:clrMapOvr>
  <p:transition spd="med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9B9907-ADEE-1644-D031-8D363435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98" y="34447"/>
            <a:ext cx="12214798" cy="685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01BCA-EDF6-C6F5-3663-A8DCE99274AF}"/>
              </a:ext>
            </a:extLst>
          </p:cNvPr>
          <p:cNvSpPr txBox="1"/>
          <p:nvPr/>
        </p:nvSpPr>
        <p:spPr>
          <a:xfrm>
            <a:off x="0" y="3444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تعليمات</a:t>
            </a:r>
            <a:endParaRPr lang="en-US" sz="6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5349"/>
      </p:ext>
    </p:extLst>
  </p:cSld>
  <p:clrMapOvr>
    <a:masterClrMapping/>
  </p:clrMapOvr>
  <p:transition spd="med">
    <p:strips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B64DB-82C7-FAA1-0B7A-AA39B5A34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86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6E559A-4D34-4BAF-B2D2-3F0CEA67C60B}"/>
              </a:ext>
            </a:extLst>
          </p:cNvPr>
          <p:cNvSpPr txBox="1"/>
          <p:nvPr/>
        </p:nvSpPr>
        <p:spPr>
          <a:xfrm>
            <a:off x="5231904" y="5735994"/>
            <a:ext cx="66247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نقيس</a:t>
            </a:r>
            <a:r>
              <a:rPr lang="ar-YE" sz="6000" b="1" dirty="0"/>
              <a:t> </a:t>
            </a:r>
            <a:r>
              <a:rPr lang="ar-YE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هنا… فيتعلم هنا</a:t>
            </a:r>
            <a:endParaRPr lang="ar-YE" sz="6000" dirty="0"/>
          </a:p>
        </p:txBody>
      </p:sp>
    </p:spTree>
    <p:extLst>
      <p:ext uri="{BB962C8B-B14F-4D97-AF65-F5344CB8AC3E}">
        <p14:creationId xmlns:p14="http://schemas.microsoft.com/office/powerpoint/2010/main" val="208730468"/>
      </p:ext>
    </p:extLst>
  </p:cSld>
  <p:clrMapOvr>
    <a:masterClrMapping/>
  </p:clrMapOvr>
  <p:transition spd="med">
    <p:strips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71A13-C832-AA99-A8DB-21760D603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" y="0"/>
            <a:ext cx="122772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366419-B085-2020-272F-B1D4AA1CA881}"/>
              </a:ext>
            </a:extLst>
          </p:cNvPr>
          <p:cNvSpPr txBox="1"/>
          <p:nvPr/>
        </p:nvSpPr>
        <p:spPr>
          <a:xfrm>
            <a:off x="551384" y="5949280"/>
            <a:ext cx="1188086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ar-YE" sz="4800" b="1" dirty="0">
                <a:solidFill>
                  <a:srgbClr val="0000FF"/>
                </a:solidFill>
              </a:rPr>
              <a:t>هل نُقَيِّسُ ما نُرِيدُ... أَمْ ما يَسْهُلُ قِياسُهُ؟</a:t>
            </a:r>
          </a:p>
        </p:txBody>
      </p:sp>
    </p:spTree>
    <p:extLst>
      <p:ext uri="{BB962C8B-B14F-4D97-AF65-F5344CB8AC3E}">
        <p14:creationId xmlns:p14="http://schemas.microsoft.com/office/powerpoint/2010/main" val="3551200524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37EB85-CCF9-FAD7-8B37-6B3841C2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7"/>
            <a:ext cx="12208284" cy="68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50080"/>
      </p:ext>
    </p:extLst>
  </p:cSld>
  <p:clrMapOvr>
    <a:masterClrMapping/>
  </p:clrMapOvr>
  <p:transition spd="med"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680C8-EE75-4551-7448-DC9223C11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0" y="620688"/>
            <a:ext cx="12195109" cy="62373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612EC5-E4F4-5A63-7E01-46FC2F10562A}"/>
              </a:ext>
            </a:extLst>
          </p:cNvPr>
          <p:cNvSpPr txBox="1"/>
          <p:nvPr/>
        </p:nvSpPr>
        <p:spPr>
          <a:xfrm>
            <a:off x="1559496" y="9026"/>
            <a:ext cx="93610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YE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الكفاءة ليست معرفة فقط</a:t>
            </a:r>
            <a:endParaRPr lang="en-US" sz="5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16309"/>
      </p:ext>
    </p:extLst>
  </p:cSld>
  <p:clrMapOvr>
    <a:masterClrMapping/>
  </p:clrMapOvr>
  <p:transition spd="med"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F9B5E6-D05D-ED52-80C6-C1C566C7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23" y="-41076"/>
            <a:ext cx="12236921" cy="68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62392"/>
      </p:ext>
    </p:extLst>
  </p:cSld>
  <p:clrMapOvr>
    <a:masterClrMapping/>
  </p:clrMapOvr>
  <p:transition spd="med"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C7840-E37D-4757-485B-E7D0CA436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3" y="-10398"/>
            <a:ext cx="12210485" cy="6868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BFBCD1-3F80-8B4F-E328-135FBDA3CF64}"/>
              </a:ext>
            </a:extLst>
          </p:cNvPr>
          <p:cNvSpPr txBox="1"/>
          <p:nvPr/>
        </p:nvSpPr>
        <p:spPr>
          <a:xfrm>
            <a:off x="0" y="116632"/>
            <a:ext cx="4367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Microbiology Lectures</a:t>
            </a:r>
          </a:p>
        </p:txBody>
      </p:sp>
    </p:spTree>
    <p:extLst>
      <p:ext uri="{BB962C8B-B14F-4D97-AF65-F5344CB8AC3E}">
        <p14:creationId xmlns:p14="http://schemas.microsoft.com/office/powerpoint/2010/main" val="2988619192"/>
      </p:ext>
    </p:extLst>
  </p:cSld>
  <p:clrMapOvr>
    <a:masterClrMapping/>
  </p:clrMapOvr>
  <p:transition spd="med">
    <p:strips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223EF-A0E2-C0E6-8071-4C8864322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" y="33662"/>
            <a:ext cx="12183072" cy="693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40741"/>
      </p:ext>
    </p:extLst>
  </p:cSld>
  <p:clrMapOvr>
    <a:masterClrMapping/>
  </p:clrMapOvr>
  <p:transition spd="med">
    <p:strips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F0D49-5FFE-7AB9-BB0B-670097466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63"/>
            <a:ext cx="12192000" cy="68246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F920A8-7DCA-B432-C4B0-DDB70137829D}"/>
              </a:ext>
            </a:extLst>
          </p:cNvPr>
          <p:cNvSpPr txBox="1"/>
          <p:nvPr/>
        </p:nvSpPr>
        <p:spPr>
          <a:xfrm>
            <a:off x="4763852" y="600363"/>
            <a:ext cx="2664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YE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صياغة مخرجات التعلم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5F3D2-B9A3-61A5-2E5B-83C9EE3FB101}"/>
              </a:ext>
            </a:extLst>
          </p:cNvPr>
          <p:cNvSpPr txBox="1"/>
          <p:nvPr/>
        </p:nvSpPr>
        <p:spPr>
          <a:xfrm>
            <a:off x="7320136" y="3291021"/>
            <a:ext cx="2664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YE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استراتيجيات التعليم </a:t>
            </a:r>
          </a:p>
          <a:p>
            <a:pPr algn="ctr"/>
            <a:r>
              <a:rPr lang="ar-YE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والتعلم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94117-04A9-D535-4D20-571F0B3C9E39}"/>
              </a:ext>
            </a:extLst>
          </p:cNvPr>
          <p:cNvSpPr txBox="1"/>
          <p:nvPr/>
        </p:nvSpPr>
        <p:spPr>
          <a:xfrm>
            <a:off x="2296344" y="3445681"/>
            <a:ext cx="2664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YE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طرق</a:t>
            </a:r>
          </a:p>
          <a:p>
            <a:pPr algn="ctr"/>
            <a:r>
              <a:rPr lang="ar-YE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التقييم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8406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95501-AE7D-2507-50CD-B82BDE20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6"/>
            <a:ext cx="12191854" cy="684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052"/>
      </p:ext>
    </p:extLst>
  </p:cSld>
  <p:clrMapOvr>
    <a:masterClrMapping/>
  </p:clrMapOvr>
  <p:transition spd="med">
    <p:strips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84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3"/>
          <p:cNvSpPr>
            <a:spLocks noChangeArrowheads="1"/>
          </p:cNvSpPr>
          <p:nvPr/>
        </p:nvSpPr>
        <p:spPr bwMode="auto">
          <a:xfrm rot="1915352">
            <a:off x="5249282" y="1103373"/>
            <a:ext cx="578008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0C0CE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ibleScrT" pitchFamily="34" charset="0"/>
                <a:cs typeface="Times New Roman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677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55A0F-25CA-6079-E7BA-F1EC4876D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15AA50-CB24-8268-2DAA-D1417647CE26}"/>
              </a:ext>
            </a:extLst>
          </p:cNvPr>
          <p:cNvSpPr txBox="1"/>
          <p:nvPr/>
        </p:nvSpPr>
        <p:spPr>
          <a:xfrm>
            <a:off x="311318" y="1484784"/>
            <a:ext cx="115693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YE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بنهاية الورشة، سيكون المشارك قادرًا على:</a:t>
            </a:r>
          </a:p>
          <a:p>
            <a:r>
              <a:rPr lang="ar-YE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يوضح ترابط عناصر منظومة التعلّم</a:t>
            </a:r>
          </a:p>
          <a:p>
            <a:r>
              <a:rPr lang="ar-YE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يحلّل منظومة التعلم </a:t>
            </a:r>
            <a:endParaRPr lang="en-US" sz="5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YE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يصمّم ويعرض تجربة تعلم قصيرة متكاملة</a:t>
            </a:r>
          </a:p>
          <a:p>
            <a:r>
              <a:rPr lang="ar-YE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يطبّق استراتيجيات تعلم مناسبة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D14859-5C51-B128-3F5A-FE47586C11F4}"/>
              </a:ext>
            </a:extLst>
          </p:cNvPr>
          <p:cNvSpPr txBox="1"/>
          <p:nvPr/>
        </p:nvSpPr>
        <p:spPr>
          <a:xfrm>
            <a:off x="3239260" y="98082"/>
            <a:ext cx="61040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YE" sz="6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مخرجات الورشة</a:t>
            </a:r>
          </a:p>
        </p:txBody>
      </p:sp>
    </p:spTree>
    <p:extLst>
      <p:ext uri="{BB962C8B-B14F-4D97-AF65-F5344CB8AC3E}">
        <p14:creationId xmlns:p14="http://schemas.microsoft.com/office/powerpoint/2010/main" val="267121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12CFA-BD8B-8F74-9BC6-106B009E3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8" y="-22885"/>
            <a:ext cx="12161912" cy="684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76045"/>
      </p:ext>
    </p:extLst>
  </p:cSld>
  <p:clrMapOvr>
    <a:masterClrMapping/>
  </p:clrMapOvr>
  <p:transition spd="med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36F752-6AF2-BB96-EB91-793093422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02138"/>
      </p:ext>
    </p:extLst>
  </p:cSld>
  <p:clrMapOvr>
    <a:masterClrMapping/>
  </p:clrMapOvr>
  <p:transition spd="med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AE0FA2-CBD6-3373-ED1D-CE0247501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21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39767"/>
      </p:ext>
    </p:extLst>
  </p:cSld>
  <p:clrMapOvr>
    <a:masterClrMapping/>
  </p:clrMapOvr>
  <p:transition spd="med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24A060-DDD1-A4CF-BBF2-D83184A03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29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55561"/>
      </p:ext>
    </p:extLst>
  </p:cSld>
  <p:clrMapOvr>
    <a:masterClrMapping/>
  </p:clrMapOvr>
  <p:transition spd="med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2DBF1-9816-A900-E163-72D7CD393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87">
            <a:extLst>
              <a:ext uri="{FF2B5EF4-FFF2-40B4-BE49-F238E27FC236}">
                <a16:creationId xmlns:a16="http://schemas.microsoft.com/office/drawing/2014/main" id="{513F82E9-92AD-E39F-DABC-2167ED153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445"/>
            <a:ext cx="12191999" cy="1799939"/>
          </a:xfrm>
          <a:prstGeom prst="rect">
            <a:avLst/>
          </a:prstGeom>
        </p:spPr>
      </p:pic>
      <p:pic>
        <p:nvPicPr>
          <p:cNvPr id="14" name="Picture 13" descr="A qr code with a black and white background&#10;&#10;AI-generated content may be incorrect.">
            <a:extLst>
              <a:ext uri="{FF2B5EF4-FFF2-40B4-BE49-F238E27FC236}">
                <a16:creationId xmlns:a16="http://schemas.microsoft.com/office/drawing/2014/main" id="{928596DF-E868-73E9-9F9A-AEE223423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30" y="0"/>
            <a:ext cx="6667500" cy="6885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CB1B74-E578-F00F-2616-65D878781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34999"/>
            <a:ext cx="5547630" cy="52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2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وحدة نمطية">
  <a:themeElements>
    <a:clrScheme name="وحدة نمطية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وحدة نمطية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وحدة نمطي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158973</TotalTime>
  <Words>244</Words>
  <Application>Microsoft Office PowerPoint</Application>
  <PresentationFormat>Widescreen</PresentationFormat>
  <Paragraphs>73</Paragraphs>
  <Slides>39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Aptos</vt:lpstr>
      <vt:lpstr>Arial</vt:lpstr>
      <vt:lpstr>BibleScrT</vt:lpstr>
      <vt:lpstr>Calibri</vt:lpstr>
      <vt:lpstr>Corbel</vt:lpstr>
      <vt:lpstr>Wingdings</vt:lpstr>
      <vt:lpstr>Wingdings 2</vt:lpstr>
      <vt:lpstr>Wingdings 3</vt:lpstr>
      <vt:lpstr>وحدة نمطية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Adsorption of an Enveloped Virus</dc:title>
  <dc:creator>D SALEH</dc:creator>
  <cp:lastModifiedBy>Saleh Bahaj</cp:lastModifiedBy>
  <cp:revision>2819</cp:revision>
  <dcterms:created xsi:type="dcterms:W3CDTF">2007-03-08T17:17:59Z</dcterms:created>
  <dcterms:modified xsi:type="dcterms:W3CDTF">2026-04-28T02:44:38Z</dcterms:modified>
</cp:coreProperties>
</file>