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802" r:id="rId1"/>
  </p:sldMasterIdLst>
  <p:sldIdLst>
    <p:sldId id="313" r:id="rId2"/>
    <p:sldId id="316" r:id="rId3"/>
    <p:sldId id="314" r:id="rId4"/>
    <p:sldId id="320" r:id="rId5"/>
    <p:sldId id="319" r:id="rId6"/>
    <p:sldId id="335" r:id="rId7"/>
    <p:sldId id="372" r:id="rId8"/>
    <p:sldId id="373" r:id="rId9"/>
    <p:sldId id="342" r:id="rId10"/>
    <p:sldId id="374" r:id="rId11"/>
    <p:sldId id="309" r:id="rId12"/>
    <p:sldId id="378" r:id="rId13"/>
    <p:sldId id="304" r:id="rId14"/>
    <p:sldId id="318" r:id="rId15"/>
    <p:sldId id="317" r:id="rId16"/>
    <p:sldId id="322" r:id="rId17"/>
    <p:sldId id="375" r:id="rId18"/>
    <p:sldId id="376" r:id="rId19"/>
    <p:sldId id="377" r:id="rId20"/>
    <p:sldId id="321" r:id="rId21"/>
    <p:sldId id="381" r:id="rId22"/>
    <p:sldId id="334" r:id="rId23"/>
    <p:sldId id="306" r:id="rId24"/>
    <p:sldId id="310" r:id="rId25"/>
    <p:sldId id="307" r:id="rId26"/>
    <p:sldId id="283" r:id="rId27"/>
    <p:sldId id="340" r:id="rId28"/>
    <p:sldId id="308" r:id="rId29"/>
    <p:sldId id="324" r:id="rId30"/>
    <p:sldId id="338" r:id="rId31"/>
    <p:sldId id="337" r:id="rId32"/>
    <p:sldId id="379" r:id="rId33"/>
    <p:sldId id="339" r:id="rId34"/>
    <p:sldId id="341" r:id="rId35"/>
    <p:sldId id="326" r:id="rId36"/>
    <p:sldId id="323" r:id="rId37"/>
    <p:sldId id="359" r:id="rId38"/>
    <p:sldId id="361" r:id="rId39"/>
    <p:sldId id="360" r:id="rId40"/>
    <p:sldId id="330" r:id="rId41"/>
    <p:sldId id="331" r:id="rId42"/>
    <p:sldId id="332" r:id="rId43"/>
    <p:sldId id="329" r:id="rId44"/>
    <p:sldId id="362" r:id="rId45"/>
    <p:sldId id="363" r:id="rId46"/>
    <p:sldId id="325" r:id="rId47"/>
    <p:sldId id="343" r:id="rId48"/>
    <p:sldId id="336" r:id="rId49"/>
    <p:sldId id="344" r:id="rId50"/>
    <p:sldId id="327" r:id="rId51"/>
    <p:sldId id="345" r:id="rId52"/>
    <p:sldId id="346" r:id="rId53"/>
    <p:sldId id="380" r:id="rId54"/>
    <p:sldId id="328" r:id="rId55"/>
    <p:sldId id="357" r:id="rId56"/>
    <p:sldId id="358" r:id="rId57"/>
    <p:sldId id="365" r:id="rId58"/>
    <p:sldId id="347" r:id="rId59"/>
    <p:sldId id="259" r:id="rId60"/>
    <p:sldId id="285" r:id="rId61"/>
    <p:sldId id="364" r:id="rId62"/>
    <p:sldId id="348" r:id="rId63"/>
    <p:sldId id="349" r:id="rId64"/>
    <p:sldId id="382" r:id="rId65"/>
    <p:sldId id="350" r:id="rId66"/>
    <p:sldId id="351" r:id="rId67"/>
    <p:sldId id="352" r:id="rId68"/>
    <p:sldId id="353" r:id="rId69"/>
    <p:sldId id="354" r:id="rId70"/>
    <p:sldId id="355" r:id="rId71"/>
    <p:sldId id="356" r:id="rId72"/>
    <p:sldId id="366" r:id="rId73"/>
    <p:sldId id="256" r:id="rId74"/>
    <p:sldId id="367" r:id="rId75"/>
    <p:sldId id="258" r:id="rId76"/>
    <p:sldId id="262" r:id="rId77"/>
    <p:sldId id="284" r:id="rId78"/>
    <p:sldId id="263" r:id="rId79"/>
    <p:sldId id="368" r:id="rId80"/>
    <p:sldId id="264" r:id="rId81"/>
    <p:sldId id="286" r:id="rId82"/>
    <p:sldId id="287" r:id="rId83"/>
    <p:sldId id="288" r:id="rId84"/>
    <p:sldId id="289" r:id="rId85"/>
    <p:sldId id="290" r:id="rId86"/>
    <p:sldId id="265" r:id="rId87"/>
    <p:sldId id="370" r:id="rId88"/>
    <p:sldId id="371" r:id="rId89"/>
    <p:sldId id="275" r:id="rId90"/>
    <p:sldId id="272"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364FF-639C-443D-AEBD-6CB470E648EE}"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pPr rtl="1"/>
          <a:endParaRPr lang="ar-SA"/>
        </a:p>
      </dgm:t>
    </dgm:pt>
    <dgm:pt modelId="{FC32E3A6-2E6D-44C7-A07B-CC4771E419F4}">
      <dgm:prSet phldrT="[نص]" phldr="0" custT="1"/>
      <dgm:spPr/>
      <dgm:t>
        <a:bodyPr/>
        <a:lstStyle/>
        <a:p>
          <a:pPr rtl="1"/>
          <a:r>
            <a:rPr lang="ar-SA" sz="1400" dirty="0"/>
            <a:t>1-تأخر انجاز المهام</a:t>
          </a:r>
        </a:p>
      </dgm:t>
    </dgm:pt>
    <dgm:pt modelId="{02B5E825-2A81-4519-98EA-F650D783A4D1}" type="parTrans" cxnId="{B9E63E25-ED15-452D-B493-9AA7D3F52E61}">
      <dgm:prSet/>
      <dgm:spPr/>
      <dgm:t>
        <a:bodyPr/>
        <a:lstStyle/>
        <a:p>
          <a:pPr rtl="1"/>
          <a:endParaRPr lang="ar-SA" sz="2000"/>
        </a:p>
      </dgm:t>
    </dgm:pt>
    <dgm:pt modelId="{5CB5B90D-CAE7-4B53-98F1-82D83A27B8EF}" type="sibTrans" cxnId="{B9E63E25-ED15-452D-B493-9AA7D3F52E61}">
      <dgm:prSet/>
      <dgm:spPr/>
      <dgm:t>
        <a:bodyPr/>
        <a:lstStyle/>
        <a:p>
          <a:pPr rtl="1"/>
          <a:endParaRPr lang="ar-SA" sz="2000"/>
        </a:p>
      </dgm:t>
    </dgm:pt>
    <dgm:pt modelId="{9DC03F02-0A6D-4DBE-BEBF-E4519FDF655F}">
      <dgm:prSet phldrT="[نص]" phldr="0" custT="1"/>
      <dgm:spPr/>
      <dgm:t>
        <a:bodyPr/>
        <a:lstStyle/>
        <a:p>
          <a:pPr rtl="1"/>
          <a:r>
            <a:rPr lang="ar-SA" sz="1400" dirty="0"/>
            <a:t>انخفاض جودة العمل</a:t>
          </a:r>
        </a:p>
      </dgm:t>
    </dgm:pt>
    <dgm:pt modelId="{08FFE2DF-6E54-4B0C-8405-4C1D9914E0C4}" type="parTrans" cxnId="{1336B69B-AE83-4A05-A1E8-5D4C6C04BA57}">
      <dgm:prSet/>
      <dgm:spPr/>
      <dgm:t>
        <a:bodyPr/>
        <a:lstStyle/>
        <a:p>
          <a:pPr rtl="1"/>
          <a:endParaRPr lang="ar-SA" sz="2000"/>
        </a:p>
      </dgm:t>
    </dgm:pt>
    <dgm:pt modelId="{F77BF21F-FCDF-45F3-AE53-1540586215A4}" type="sibTrans" cxnId="{1336B69B-AE83-4A05-A1E8-5D4C6C04BA57}">
      <dgm:prSet/>
      <dgm:spPr/>
      <dgm:t>
        <a:bodyPr/>
        <a:lstStyle/>
        <a:p>
          <a:pPr rtl="1"/>
          <a:endParaRPr lang="ar-SA" sz="2000"/>
        </a:p>
      </dgm:t>
    </dgm:pt>
    <dgm:pt modelId="{3670B07E-4718-4431-B5E8-3A4E6397B3DD}">
      <dgm:prSet phldrT="[نص]" phldr="0" custT="1"/>
      <dgm:spPr/>
      <dgm:t>
        <a:bodyPr/>
        <a:lstStyle/>
        <a:p>
          <a:pPr rtl="1"/>
          <a:r>
            <a:rPr lang="ar-SA" sz="1400" dirty="0"/>
            <a:t>ضعف الالتزام بالمعايير</a:t>
          </a:r>
        </a:p>
      </dgm:t>
    </dgm:pt>
    <dgm:pt modelId="{384FD71E-6B19-4034-8807-D510C8A834C0}" type="parTrans" cxnId="{C09BB5A1-70B6-408B-B26E-6067EBD63A38}">
      <dgm:prSet/>
      <dgm:spPr/>
      <dgm:t>
        <a:bodyPr/>
        <a:lstStyle/>
        <a:p>
          <a:pPr rtl="1"/>
          <a:endParaRPr lang="ar-SA" sz="2000"/>
        </a:p>
      </dgm:t>
    </dgm:pt>
    <dgm:pt modelId="{22B343B6-0285-4333-91F9-FB4015A70E28}" type="sibTrans" cxnId="{C09BB5A1-70B6-408B-B26E-6067EBD63A38}">
      <dgm:prSet/>
      <dgm:spPr/>
      <dgm:t>
        <a:bodyPr/>
        <a:lstStyle/>
        <a:p>
          <a:pPr rtl="1"/>
          <a:endParaRPr lang="ar-SA" sz="2000"/>
        </a:p>
      </dgm:t>
    </dgm:pt>
    <dgm:pt modelId="{0E3A6DAE-6993-428B-82A3-167BB07730D7}">
      <dgm:prSet phldrT="[نص]" phldr="0" custT="1"/>
      <dgm:spPr/>
      <dgm:t>
        <a:bodyPr/>
        <a:lstStyle/>
        <a:p>
          <a:pPr rtl="1"/>
          <a:r>
            <a:rPr lang="ar-SA" sz="1400" dirty="0"/>
            <a:t>فقدان التركيز والانتباه</a:t>
          </a:r>
        </a:p>
      </dgm:t>
    </dgm:pt>
    <dgm:pt modelId="{BA830555-E7AE-4A47-8D1C-7C679F8B056D}" type="parTrans" cxnId="{A91A7ED9-9C6C-47AB-BA0D-BC15A63115C3}">
      <dgm:prSet/>
      <dgm:spPr/>
      <dgm:t>
        <a:bodyPr/>
        <a:lstStyle/>
        <a:p>
          <a:pPr rtl="1"/>
          <a:endParaRPr lang="ar-SA" sz="2000"/>
        </a:p>
      </dgm:t>
    </dgm:pt>
    <dgm:pt modelId="{98614B03-73A8-4262-9329-FA6BD5441389}" type="sibTrans" cxnId="{A91A7ED9-9C6C-47AB-BA0D-BC15A63115C3}">
      <dgm:prSet/>
      <dgm:spPr/>
      <dgm:t>
        <a:bodyPr/>
        <a:lstStyle/>
        <a:p>
          <a:pPr rtl="1"/>
          <a:endParaRPr lang="ar-SA" sz="2000"/>
        </a:p>
      </dgm:t>
    </dgm:pt>
    <dgm:pt modelId="{09E6B5C6-98EA-434A-8AF6-81F1FB00C0D8}">
      <dgm:prSet phldrT="[نص]" phldr="0" custT="1"/>
      <dgm:spPr/>
      <dgm:t>
        <a:bodyPr/>
        <a:lstStyle/>
        <a:p>
          <a:pPr rtl="1"/>
          <a:r>
            <a:rPr lang="ar-SA" sz="1400" dirty="0"/>
            <a:t>غياب الدافعية والتحفيز</a:t>
          </a:r>
        </a:p>
      </dgm:t>
    </dgm:pt>
    <dgm:pt modelId="{42FC5D01-94E8-4A78-86EA-AEC4460E36C7}" type="parTrans" cxnId="{FC17D850-0C7B-4942-A69C-6780F2336555}">
      <dgm:prSet/>
      <dgm:spPr/>
      <dgm:t>
        <a:bodyPr/>
        <a:lstStyle/>
        <a:p>
          <a:pPr rtl="1"/>
          <a:endParaRPr lang="ar-SA" sz="2000"/>
        </a:p>
      </dgm:t>
    </dgm:pt>
    <dgm:pt modelId="{03749930-B0DB-4016-84D0-C3E627898F58}" type="sibTrans" cxnId="{FC17D850-0C7B-4942-A69C-6780F2336555}">
      <dgm:prSet/>
      <dgm:spPr/>
      <dgm:t>
        <a:bodyPr/>
        <a:lstStyle/>
        <a:p>
          <a:pPr rtl="1"/>
          <a:endParaRPr lang="ar-SA" sz="2000"/>
        </a:p>
      </dgm:t>
    </dgm:pt>
    <dgm:pt modelId="{78A8D83F-3D43-4E09-A6F7-DBAE69BE30FD}">
      <dgm:prSet phldrT="[نص]" phldr="0" custT="1"/>
      <dgm:spPr/>
      <dgm:t>
        <a:bodyPr/>
        <a:lstStyle/>
        <a:p>
          <a:pPr rtl="1"/>
          <a:r>
            <a:rPr lang="ar-SA" sz="1400" dirty="0"/>
            <a:t>مشاكل في التواصل والعمل الجماعي</a:t>
          </a:r>
        </a:p>
      </dgm:t>
    </dgm:pt>
    <dgm:pt modelId="{AE429385-7593-4C1F-94D6-0EF617D074B2}" type="parTrans" cxnId="{4D043FCF-8596-47B4-B3CB-5175895C71DC}">
      <dgm:prSet/>
      <dgm:spPr/>
      <dgm:t>
        <a:bodyPr/>
        <a:lstStyle/>
        <a:p>
          <a:pPr rtl="1"/>
          <a:endParaRPr lang="ar-SA" sz="2000"/>
        </a:p>
      </dgm:t>
    </dgm:pt>
    <dgm:pt modelId="{B40CC35A-FE36-41A3-B4AE-9D0852FF254A}" type="sibTrans" cxnId="{4D043FCF-8596-47B4-B3CB-5175895C71DC}">
      <dgm:prSet/>
      <dgm:spPr/>
      <dgm:t>
        <a:bodyPr/>
        <a:lstStyle/>
        <a:p>
          <a:pPr rtl="1"/>
          <a:endParaRPr lang="ar-SA" sz="2000"/>
        </a:p>
      </dgm:t>
    </dgm:pt>
    <dgm:pt modelId="{4514AD62-2C43-4AA8-B230-7AC4D820155F}">
      <dgm:prSet phldrT="[نص]" phldr="0" custT="1"/>
      <dgm:spPr/>
      <dgm:t>
        <a:bodyPr/>
        <a:lstStyle/>
        <a:p>
          <a:pPr rtl="1"/>
          <a:r>
            <a:rPr lang="ar-SA" sz="1400" dirty="0"/>
            <a:t>عدم ملاءمة الوظيفة لمؤهل الموظف</a:t>
          </a:r>
        </a:p>
      </dgm:t>
    </dgm:pt>
    <dgm:pt modelId="{30A8DB9E-7F12-46AF-B986-E6C32A58E83F}" type="parTrans" cxnId="{E8322E04-8779-4BE2-BAEB-18744F561116}">
      <dgm:prSet/>
      <dgm:spPr/>
      <dgm:t>
        <a:bodyPr/>
        <a:lstStyle/>
        <a:p>
          <a:pPr rtl="1"/>
          <a:endParaRPr lang="ar-SA" sz="2000"/>
        </a:p>
      </dgm:t>
    </dgm:pt>
    <dgm:pt modelId="{1B63CDC7-3F37-4370-B0EF-B960201745E2}" type="sibTrans" cxnId="{E8322E04-8779-4BE2-BAEB-18744F561116}">
      <dgm:prSet/>
      <dgm:spPr/>
      <dgm:t>
        <a:bodyPr/>
        <a:lstStyle/>
        <a:p>
          <a:pPr rtl="1"/>
          <a:endParaRPr lang="ar-SA" sz="2000"/>
        </a:p>
      </dgm:t>
    </dgm:pt>
    <dgm:pt modelId="{AE0A369F-46E8-4140-8532-328B9344924C}">
      <dgm:prSet phldrT="[نص]" phldr="0" custT="1"/>
      <dgm:spPr/>
      <dgm:t>
        <a:bodyPr/>
        <a:lstStyle/>
        <a:p>
          <a:pPr rtl="1"/>
          <a:r>
            <a:rPr lang="ar-SA" sz="1400" dirty="0"/>
            <a:t>العمل المفرط</a:t>
          </a:r>
        </a:p>
      </dgm:t>
    </dgm:pt>
    <dgm:pt modelId="{1B4131B2-08E6-464B-B091-7400182DE589}" type="parTrans" cxnId="{85E4D608-0CFB-43DD-A5F9-ACB29045F2E1}">
      <dgm:prSet/>
      <dgm:spPr/>
      <dgm:t>
        <a:bodyPr/>
        <a:lstStyle/>
        <a:p>
          <a:pPr rtl="1"/>
          <a:endParaRPr lang="ar-SA" sz="2000"/>
        </a:p>
      </dgm:t>
    </dgm:pt>
    <dgm:pt modelId="{46FAB4B5-14B0-412F-B5CA-D37A39B94AC1}" type="sibTrans" cxnId="{85E4D608-0CFB-43DD-A5F9-ACB29045F2E1}">
      <dgm:prSet/>
      <dgm:spPr/>
      <dgm:t>
        <a:bodyPr/>
        <a:lstStyle/>
        <a:p>
          <a:pPr rtl="1"/>
          <a:endParaRPr lang="ar-SA" sz="2000"/>
        </a:p>
      </dgm:t>
    </dgm:pt>
    <dgm:pt modelId="{9465E12C-16C5-415F-A590-020EABFEE100}" type="pres">
      <dgm:prSet presAssocID="{015364FF-639C-443D-AEBD-6CB470E648EE}" presName="cycle" presStyleCnt="0">
        <dgm:presLayoutVars>
          <dgm:dir/>
          <dgm:resizeHandles val="exact"/>
        </dgm:presLayoutVars>
      </dgm:prSet>
      <dgm:spPr/>
    </dgm:pt>
    <dgm:pt modelId="{67DEFFCF-60C3-4DF6-8CF0-0C7E9A9861A2}" type="pres">
      <dgm:prSet presAssocID="{FC32E3A6-2E6D-44C7-A07B-CC4771E419F4}" presName="node" presStyleLbl="node1" presStyleIdx="0" presStyleCnt="8" custScaleX="128998">
        <dgm:presLayoutVars>
          <dgm:bulletEnabled val="1"/>
        </dgm:presLayoutVars>
      </dgm:prSet>
      <dgm:spPr/>
    </dgm:pt>
    <dgm:pt modelId="{B76A9EF2-2304-4220-9329-78EDD4FB5684}" type="pres">
      <dgm:prSet presAssocID="{FC32E3A6-2E6D-44C7-A07B-CC4771E419F4}" presName="spNode" presStyleCnt="0"/>
      <dgm:spPr/>
    </dgm:pt>
    <dgm:pt modelId="{5FDE56F7-8C42-454B-95C2-C03E90A7985C}" type="pres">
      <dgm:prSet presAssocID="{5CB5B90D-CAE7-4B53-98F1-82D83A27B8EF}" presName="sibTrans" presStyleLbl="sibTrans1D1" presStyleIdx="0" presStyleCnt="8"/>
      <dgm:spPr/>
    </dgm:pt>
    <dgm:pt modelId="{7E110133-1526-4857-A2C9-997D771AD7D8}" type="pres">
      <dgm:prSet presAssocID="{9DC03F02-0A6D-4DBE-BEBF-E4519FDF655F}" presName="node" presStyleLbl="node1" presStyleIdx="1" presStyleCnt="8" custScaleX="132500">
        <dgm:presLayoutVars>
          <dgm:bulletEnabled val="1"/>
        </dgm:presLayoutVars>
      </dgm:prSet>
      <dgm:spPr/>
    </dgm:pt>
    <dgm:pt modelId="{B8303390-F2C9-4B4A-9CCC-9E883A8C0BC1}" type="pres">
      <dgm:prSet presAssocID="{9DC03F02-0A6D-4DBE-BEBF-E4519FDF655F}" presName="spNode" presStyleCnt="0"/>
      <dgm:spPr/>
    </dgm:pt>
    <dgm:pt modelId="{1B514184-41B8-4B7F-A4D7-B4718FCB2F64}" type="pres">
      <dgm:prSet presAssocID="{F77BF21F-FCDF-45F3-AE53-1540586215A4}" presName="sibTrans" presStyleLbl="sibTrans1D1" presStyleIdx="1" presStyleCnt="8"/>
      <dgm:spPr/>
    </dgm:pt>
    <dgm:pt modelId="{B1EEB0A1-7CDC-403E-8B9D-EB5D10724082}" type="pres">
      <dgm:prSet presAssocID="{3670B07E-4718-4431-B5E8-3A4E6397B3DD}" presName="node" presStyleLbl="node1" presStyleIdx="2" presStyleCnt="8" custScaleX="133759">
        <dgm:presLayoutVars>
          <dgm:bulletEnabled val="1"/>
        </dgm:presLayoutVars>
      </dgm:prSet>
      <dgm:spPr/>
    </dgm:pt>
    <dgm:pt modelId="{B19D1A0E-0BAD-45A6-89E1-68F4DBA6F290}" type="pres">
      <dgm:prSet presAssocID="{3670B07E-4718-4431-B5E8-3A4E6397B3DD}" presName="spNode" presStyleCnt="0"/>
      <dgm:spPr/>
    </dgm:pt>
    <dgm:pt modelId="{35605426-7449-4F0E-80EB-C045407CE228}" type="pres">
      <dgm:prSet presAssocID="{22B343B6-0285-4333-91F9-FB4015A70E28}" presName="sibTrans" presStyleLbl="sibTrans1D1" presStyleIdx="2" presStyleCnt="8"/>
      <dgm:spPr/>
    </dgm:pt>
    <dgm:pt modelId="{327DDE27-1EC4-4E0C-82D9-CA669DC86321}" type="pres">
      <dgm:prSet presAssocID="{0E3A6DAE-6993-428B-82A3-167BB07730D7}" presName="node" presStyleLbl="node1" presStyleIdx="3" presStyleCnt="8" custScaleX="141334">
        <dgm:presLayoutVars>
          <dgm:bulletEnabled val="1"/>
        </dgm:presLayoutVars>
      </dgm:prSet>
      <dgm:spPr/>
    </dgm:pt>
    <dgm:pt modelId="{EBED96B2-785D-4BC7-A370-862FECC2ECD5}" type="pres">
      <dgm:prSet presAssocID="{0E3A6DAE-6993-428B-82A3-167BB07730D7}" presName="spNode" presStyleCnt="0"/>
      <dgm:spPr/>
    </dgm:pt>
    <dgm:pt modelId="{C1371843-05B9-476B-8BE7-F6F77442B256}" type="pres">
      <dgm:prSet presAssocID="{98614B03-73A8-4262-9329-FA6BD5441389}" presName="sibTrans" presStyleLbl="sibTrans1D1" presStyleIdx="3" presStyleCnt="8"/>
      <dgm:spPr/>
    </dgm:pt>
    <dgm:pt modelId="{727C60E0-CF6E-49CE-959A-7E6ED9AD94CF}" type="pres">
      <dgm:prSet presAssocID="{09E6B5C6-98EA-434A-8AF6-81F1FB00C0D8}" presName="node" presStyleLbl="node1" presStyleIdx="4" presStyleCnt="8" custScaleX="140514">
        <dgm:presLayoutVars>
          <dgm:bulletEnabled val="1"/>
        </dgm:presLayoutVars>
      </dgm:prSet>
      <dgm:spPr/>
    </dgm:pt>
    <dgm:pt modelId="{C76FCE13-5831-4344-978F-831EA490911D}" type="pres">
      <dgm:prSet presAssocID="{09E6B5C6-98EA-434A-8AF6-81F1FB00C0D8}" presName="spNode" presStyleCnt="0"/>
      <dgm:spPr/>
    </dgm:pt>
    <dgm:pt modelId="{F8F0DF7C-BC76-4DC5-96CB-6141171860F6}" type="pres">
      <dgm:prSet presAssocID="{03749930-B0DB-4016-84D0-C3E627898F58}" presName="sibTrans" presStyleLbl="sibTrans1D1" presStyleIdx="4" presStyleCnt="8"/>
      <dgm:spPr/>
    </dgm:pt>
    <dgm:pt modelId="{26147EFE-51C1-4B8E-B121-3A910F238804}" type="pres">
      <dgm:prSet presAssocID="{78A8D83F-3D43-4E09-A6F7-DBAE69BE30FD}" presName="node" presStyleLbl="node1" presStyleIdx="5" presStyleCnt="8" custScaleX="131648">
        <dgm:presLayoutVars>
          <dgm:bulletEnabled val="1"/>
        </dgm:presLayoutVars>
      </dgm:prSet>
      <dgm:spPr/>
    </dgm:pt>
    <dgm:pt modelId="{EACAA0B8-358B-4E2F-A57B-78F0ECB8A7EB}" type="pres">
      <dgm:prSet presAssocID="{78A8D83F-3D43-4E09-A6F7-DBAE69BE30FD}" presName="spNode" presStyleCnt="0"/>
      <dgm:spPr/>
    </dgm:pt>
    <dgm:pt modelId="{2AF09EA7-1C9E-4774-8B98-35069DCF1BDF}" type="pres">
      <dgm:prSet presAssocID="{B40CC35A-FE36-41A3-B4AE-9D0852FF254A}" presName="sibTrans" presStyleLbl="sibTrans1D1" presStyleIdx="5" presStyleCnt="8"/>
      <dgm:spPr/>
    </dgm:pt>
    <dgm:pt modelId="{FDF14A92-B207-4F14-833C-78C9A933C787}" type="pres">
      <dgm:prSet presAssocID="{4514AD62-2C43-4AA8-B230-7AC4D820155F}" presName="node" presStyleLbl="node1" presStyleIdx="6" presStyleCnt="8" custScaleX="137437">
        <dgm:presLayoutVars>
          <dgm:bulletEnabled val="1"/>
        </dgm:presLayoutVars>
      </dgm:prSet>
      <dgm:spPr/>
    </dgm:pt>
    <dgm:pt modelId="{3CF66E39-61B9-4C2F-BF8D-246F2C6CE8E9}" type="pres">
      <dgm:prSet presAssocID="{4514AD62-2C43-4AA8-B230-7AC4D820155F}" presName="spNode" presStyleCnt="0"/>
      <dgm:spPr/>
    </dgm:pt>
    <dgm:pt modelId="{B529D1F8-938D-46C1-9FA6-7BE3F33F4A70}" type="pres">
      <dgm:prSet presAssocID="{1B63CDC7-3F37-4370-B0EF-B960201745E2}" presName="sibTrans" presStyleLbl="sibTrans1D1" presStyleIdx="6" presStyleCnt="8"/>
      <dgm:spPr/>
    </dgm:pt>
    <dgm:pt modelId="{ADEC4DEE-C948-458F-B311-C9B1DE9A74E9}" type="pres">
      <dgm:prSet presAssocID="{AE0A369F-46E8-4140-8532-328B9344924C}" presName="node" presStyleLbl="node1" presStyleIdx="7" presStyleCnt="8">
        <dgm:presLayoutVars>
          <dgm:bulletEnabled val="1"/>
        </dgm:presLayoutVars>
      </dgm:prSet>
      <dgm:spPr/>
    </dgm:pt>
    <dgm:pt modelId="{D2627AE9-44FA-478D-BD51-9527D7FA2590}" type="pres">
      <dgm:prSet presAssocID="{AE0A369F-46E8-4140-8532-328B9344924C}" presName="spNode" presStyleCnt="0"/>
      <dgm:spPr/>
    </dgm:pt>
    <dgm:pt modelId="{2262F264-E393-4C93-8B29-80758074E4A0}" type="pres">
      <dgm:prSet presAssocID="{46FAB4B5-14B0-412F-B5CA-D37A39B94AC1}" presName="sibTrans" presStyleLbl="sibTrans1D1" presStyleIdx="7" presStyleCnt="8"/>
      <dgm:spPr/>
    </dgm:pt>
  </dgm:ptLst>
  <dgm:cxnLst>
    <dgm:cxn modelId="{E8322E04-8779-4BE2-BAEB-18744F561116}" srcId="{015364FF-639C-443D-AEBD-6CB470E648EE}" destId="{4514AD62-2C43-4AA8-B230-7AC4D820155F}" srcOrd="6" destOrd="0" parTransId="{30A8DB9E-7F12-46AF-B986-E6C32A58E83F}" sibTransId="{1B63CDC7-3F37-4370-B0EF-B960201745E2}"/>
    <dgm:cxn modelId="{85E4D608-0CFB-43DD-A5F9-ACB29045F2E1}" srcId="{015364FF-639C-443D-AEBD-6CB470E648EE}" destId="{AE0A369F-46E8-4140-8532-328B9344924C}" srcOrd="7" destOrd="0" parTransId="{1B4131B2-08E6-464B-B091-7400182DE589}" sibTransId="{46FAB4B5-14B0-412F-B5CA-D37A39B94AC1}"/>
    <dgm:cxn modelId="{1F436012-C716-47D6-A4E7-63AABF84F89D}" type="presOf" srcId="{78A8D83F-3D43-4E09-A6F7-DBAE69BE30FD}" destId="{26147EFE-51C1-4B8E-B121-3A910F238804}" srcOrd="0" destOrd="0" presId="urn:microsoft.com/office/officeart/2005/8/layout/cycle5"/>
    <dgm:cxn modelId="{DF0BF316-22A0-4CB1-8A66-AAC70A3F2D66}" type="presOf" srcId="{98614B03-73A8-4262-9329-FA6BD5441389}" destId="{C1371843-05B9-476B-8BE7-F6F77442B256}" srcOrd="0" destOrd="0" presId="urn:microsoft.com/office/officeart/2005/8/layout/cycle5"/>
    <dgm:cxn modelId="{18D1C724-BF29-4024-B4AA-5E3B11AF1CDB}" type="presOf" srcId="{4514AD62-2C43-4AA8-B230-7AC4D820155F}" destId="{FDF14A92-B207-4F14-833C-78C9A933C787}" srcOrd="0" destOrd="0" presId="urn:microsoft.com/office/officeart/2005/8/layout/cycle5"/>
    <dgm:cxn modelId="{B9E63E25-ED15-452D-B493-9AA7D3F52E61}" srcId="{015364FF-639C-443D-AEBD-6CB470E648EE}" destId="{FC32E3A6-2E6D-44C7-A07B-CC4771E419F4}" srcOrd="0" destOrd="0" parTransId="{02B5E825-2A81-4519-98EA-F650D783A4D1}" sibTransId="{5CB5B90D-CAE7-4B53-98F1-82D83A27B8EF}"/>
    <dgm:cxn modelId="{B19E8037-A50F-470A-928D-93D74A17038C}" type="presOf" srcId="{AE0A369F-46E8-4140-8532-328B9344924C}" destId="{ADEC4DEE-C948-458F-B311-C9B1DE9A74E9}" srcOrd="0" destOrd="0" presId="urn:microsoft.com/office/officeart/2005/8/layout/cycle5"/>
    <dgm:cxn modelId="{2D8E653B-5AC4-465D-87ED-F3C3A09E5F78}" type="presOf" srcId="{1B63CDC7-3F37-4370-B0EF-B960201745E2}" destId="{B529D1F8-938D-46C1-9FA6-7BE3F33F4A70}" srcOrd="0" destOrd="0" presId="urn:microsoft.com/office/officeart/2005/8/layout/cycle5"/>
    <dgm:cxn modelId="{BF4A0564-C8F8-4917-9477-37BDEB39442F}" type="presOf" srcId="{F77BF21F-FCDF-45F3-AE53-1540586215A4}" destId="{1B514184-41B8-4B7F-A4D7-B4718FCB2F64}" srcOrd="0" destOrd="0" presId="urn:microsoft.com/office/officeart/2005/8/layout/cycle5"/>
    <dgm:cxn modelId="{8091D244-526B-42D8-AAE0-0D386D959230}" type="presOf" srcId="{3670B07E-4718-4431-B5E8-3A4E6397B3DD}" destId="{B1EEB0A1-7CDC-403E-8B9D-EB5D10724082}" srcOrd="0" destOrd="0" presId="urn:microsoft.com/office/officeart/2005/8/layout/cycle5"/>
    <dgm:cxn modelId="{1A24FA48-FA6F-4801-AA04-0FCC6080CC40}" type="presOf" srcId="{015364FF-639C-443D-AEBD-6CB470E648EE}" destId="{9465E12C-16C5-415F-A590-020EABFEE100}" srcOrd="0" destOrd="0" presId="urn:microsoft.com/office/officeart/2005/8/layout/cycle5"/>
    <dgm:cxn modelId="{B062DE49-C69E-43AC-8430-68C126D1D564}" type="presOf" srcId="{46FAB4B5-14B0-412F-B5CA-D37A39B94AC1}" destId="{2262F264-E393-4C93-8B29-80758074E4A0}" srcOrd="0" destOrd="0" presId="urn:microsoft.com/office/officeart/2005/8/layout/cycle5"/>
    <dgm:cxn modelId="{FC17D850-0C7B-4942-A69C-6780F2336555}" srcId="{015364FF-639C-443D-AEBD-6CB470E648EE}" destId="{09E6B5C6-98EA-434A-8AF6-81F1FB00C0D8}" srcOrd="4" destOrd="0" parTransId="{42FC5D01-94E8-4A78-86EA-AEC4460E36C7}" sibTransId="{03749930-B0DB-4016-84D0-C3E627898F58}"/>
    <dgm:cxn modelId="{1336B69B-AE83-4A05-A1E8-5D4C6C04BA57}" srcId="{015364FF-639C-443D-AEBD-6CB470E648EE}" destId="{9DC03F02-0A6D-4DBE-BEBF-E4519FDF655F}" srcOrd="1" destOrd="0" parTransId="{08FFE2DF-6E54-4B0C-8405-4C1D9914E0C4}" sibTransId="{F77BF21F-FCDF-45F3-AE53-1540586215A4}"/>
    <dgm:cxn modelId="{C09BB5A1-70B6-408B-B26E-6067EBD63A38}" srcId="{015364FF-639C-443D-AEBD-6CB470E648EE}" destId="{3670B07E-4718-4431-B5E8-3A4E6397B3DD}" srcOrd="2" destOrd="0" parTransId="{384FD71E-6B19-4034-8807-D510C8A834C0}" sibTransId="{22B343B6-0285-4333-91F9-FB4015A70E28}"/>
    <dgm:cxn modelId="{DBAB03A9-F312-4401-9442-C46CFAB2E24B}" type="presOf" srcId="{0E3A6DAE-6993-428B-82A3-167BB07730D7}" destId="{327DDE27-1EC4-4E0C-82D9-CA669DC86321}" srcOrd="0" destOrd="0" presId="urn:microsoft.com/office/officeart/2005/8/layout/cycle5"/>
    <dgm:cxn modelId="{C98E4DAA-0870-4F56-81CB-DAEEE6EFEBD5}" type="presOf" srcId="{09E6B5C6-98EA-434A-8AF6-81F1FB00C0D8}" destId="{727C60E0-CF6E-49CE-959A-7E6ED9AD94CF}" srcOrd="0" destOrd="0" presId="urn:microsoft.com/office/officeart/2005/8/layout/cycle5"/>
    <dgm:cxn modelId="{AFF2BAB8-E848-494F-821A-74F4A4B89C53}" type="presOf" srcId="{FC32E3A6-2E6D-44C7-A07B-CC4771E419F4}" destId="{67DEFFCF-60C3-4DF6-8CF0-0C7E9A9861A2}" srcOrd="0" destOrd="0" presId="urn:microsoft.com/office/officeart/2005/8/layout/cycle5"/>
    <dgm:cxn modelId="{FBC82DCF-8C54-44BF-983B-017A17927B3A}" type="presOf" srcId="{B40CC35A-FE36-41A3-B4AE-9D0852FF254A}" destId="{2AF09EA7-1C9E-4774-8B98-35069DCF1BDF}" srcOrd="0" destOrd="0" presId="urn:microsoft.com/office/officeart/2005/8/layout/cycle5"/>
    <dgm:cxn modelId="{4D043FCF-8596-47B4-B3CB-5175895C71DC}" srcId="{015364FF-639C-443D-AEBD-6CB470E648EE}" destId="{78A8D83F-3D43-4E09-A6F7-DBAE69BE30FD}" srcOrd="5" destOrd="0" parTransId="{AE429385-7593-4C1F-94D6-0EF617D074B2}" sibTransId="{B40CC35A-FE36-41A3-B4AE-9D0852FF254A}"/>
    <dgm:cxn modelId="{F610E4D2-DD1B-4A19-BEAD-979A42B50277}" type="presOf" srcId="{9DC03F02-0A6D-4DBE-BEBF-E4519FDF655F}" destId="{7E110133-1526-4857-A2C9-997D771AD7D8}" srcOrd="0" destOrd="0" presId="urn:microsoft.com/office/officeart/2005/8/layout/cycle5"/>
    <dgm:cxn modelId="{A91A7ED9-9C6C-47AB-BA0D-BC15A63115C3}" srcId="{015364FF-639C-443D-AEBD-6CB470E648EE}" destId="{0E3A6DAE-6993-428B-82A3-167BB07730D7}" srcOrd="3" destOrd="0" parTransId="{BA830555-E7AE-4A47-8D1C-7C679F8B056D}" sibTransId="{98614B03-73A8-4262-9329-FA6BD5441389}"/>
    <dgm:cxn modelId="{B0E76BDE-BEE2-4476-8776-A9BC2D4ECBA5}" type="presOf" srcId="{22B343B6-0285-4333-91F9-FB4015A70E28}" destId="{35605426-7449-4F0E-80EB-C045407CE228}" srcOrd="0" destOrd="0" presId="urn:microsoft.com/office/officeart/2005/8/layout/cycle5"/>
    <dgm:cxn modelId="{FBAADAFE-9B64-4137-9F67-377D614B58EF}" type="presOf" srcId="{03749930-B0DB-4016-84D0-C3E627898F58}" destId="{F8F0DF7C-BC76-4DC5-96CB-6141171860F6}" srcOrd="0" destOrd="0" presId="urn:microsoft.com/office/officeart/2005/8/layout/cycle5"/>
    <dgm:cxn modelId="{BC2E62FF-DA1C-4D53-812C-4C5222CE5263}" type="presOf" srcId="{5CB5B90D-CAE7-4B53-98F1-82D83A27B8EF}" destId="{5FDE56F7-8C42-454B-95C2-C03E90A7985C}" srcOrd="0" destOrd="0" presId="urn:microsoft.com/office/officeart/2005/8/layout/cycle5"/>
    <dgm:cxn modelId="{60358B5A-CE79-4B6E-9C6F-962BDD244B54}" type="presParOf" srcId="{9465E12C-16C5-415F-A590-020EABFEE100}" destId="{67DEFFCF-60C3-4DF6-8CF0-0C7E9A9861A2}" srcOrd="0" destOrd="0" presId="urn:microsoft.com/office/officeart/2005/8/layout/cycle5"/>
    <dgm:cxn modelId="{D28AC51D-4007-4024-95D3-1C63C8829478}" type="presParOf" srcId="{9465E12C-16C5-415F-A590-020EABFEE100}" destId="{B76A9EF2-2304-4220-9329-78EDD4FB5684}" srcOrd="1" destOrd="0" presId="urn:microsoft.com/office/officeart/2005/8/layout/cycle5"/>
    <dgm:cxn modelId="{7CE27AB1-8F21-4ABE-B7B1-F0AFFE0EC01B}" type="presParOf" srcId="{9465E12C-16C5-415F-A590-020EABFEE100}" destId="{5FDE56F7-8C42-454B-95C2-C03E90A7985C}" srcOrd="2" destOrd="0" presId="urn:microsoft.com/office/officeart/2005/8/layout/cycle5"/>
    <dgm:cxn modelId="{A282772D-506E-46ED-95DB-5E1C53F36B08}" type="presParOf" srcId="{9465E12C-16C5-415F-A590-020EABFEE100}" destId="{7E110133-1526-4857-A2C9-997D771AD7D8}" srcOrd="3" destOrd="0" presId="urn:microsoft.com/office/officeart/2005/8/layout/cycle5"/>
    <dgm:cxn modelId="{62CD7960-8CB9-4591-86C3-57FDC4E07B89}" type="presParOf" srcId="{9465E12C-16C5-415F-A590-020EABFEE100}" destId="{B8303390-F2C9-4B4A-9CCC-9E883A8C0BC1}" srcOrd="4" destOrd="0" presId="urn:microsoft.com/office/officeart/2005/8/layout/cycle5"/>
    <dgm:cxn modelId="{85B6E44A-5C32-4D29-B4B4-DC7853CB8763}" type="presParOf" srcId="{9465E12C-16C5-415F-A590-020EABFEE100}" destId="{1B514184-41B8-4B7F-A4D7-B4718FCB2F64}" srcOrd="5" destOrd="0" presId="urn:microsoft.com/office/officeart/2005/8/layout/cycle5"/>
    <dgm:cxn modelId="{F4BF6F29-2F10-4730-A0E1-99A6C93AD4D5}" type="presParOf" srcId="{9465E12C-16C5-415F-A590-020EABFEE100}" destId="{B1EEB0A1-7CDC-403E-8B9D-EB5D10724082}" srcOrd="6" destOrd="0" presId="urn:microsoft.com/office/officeart/2005/8/layout/cycle5"/>
    <dgm:cxn modelId="{210975D8-4507-45EB-A1CC-AA6308AEFCE1}" type="presParOf" srcId="{9465E12C-16C5-415F-A590-020EABFEE100}" destId="{B19D1A0E-0BAD-45A6-89E1-68F4DBA6F290}" srcOrd="7" destOrd="0" presId="urn:microsoft.com/office/officeart/2005/8/layout/cycle5"/>
    <dgm:cxn modelId="{B5F46F82-6608-4A68-8AC3-91B4BFC8320D}" type="presParOf" srcId="{9465E12C-16C5-415F-A590-020EABFEE100}" destId="{35605426-7449-4F0E-80EB-C045407CE228}" srcOrd="8" destOrd="0" presId="urn:microsoft.com/office/officeart/2005/8/layout/cycle5"/>
    <dgm:cxn modelId="{37396821-B047-42CB-94A2-5DC35382DA68}" type="presParOf" srcId="{9465E12C-16C5-415F-A590-020EABFEE100}" destId="{327DDE27-1EC4-4E0C-82D9-CA669DC86321}" srcOrd="9" destOrd="0" presId="urn:microsoft.com/office/officeart/2005/8/layout/cycle5"/>
    <dgm:cxn modelId="{074F7777-8BC3-4FF5-8D66-1920EE0BF357}" type="presParOf" srcId="{9465E12C-16C5-415F-A590-020EABFEE100}" destId="{EBED96B2-785D-4BC7-A370-862FECC2ECD5}" srcOrd="10" destOrd="0" presId="urn:microsoft.com/office/officeart/2005/8/layout/cycle5"/>
    <dgm:cxn modelId="{61C2C4A8-4797-49E8-B752-4C7F53BC8C42}" type="presParOf" srcId="{9465E12C-16C5-415F-A590-020EABFEE100}" destId="{C1371843-05B9-476B-8BE7-F6F77442B256}" srcOrd="11" destOrd="0" presId="urn:microsoft.com/office/officeart/2005/8/layout/cycle5"/>
    <dgm:cxn modelId="{40935C94-F6A0-4854-8392-B63283D400D1}" type="presParOf" srcId="{9465E12C-16C5-415F-A590-020EABFEE100}" destId="{727C60E0-CF6E-49CE-959A-7E6ED9AD94CF}" srcOrd="12" destOrd="0" presId="urn:microsoft.com/office/officeart/2005/8/layout/cycle5"/>
    <dgm:cxn modelId="{52494044-3CA4-45BA-B4CD-54D39615EF59}" type="presParOf" srcId="{9465E12C-16C5-415F-A590-020EABFEE100}" destId="{C76FCE13-5831-4344-978F-831EA490911D}" srcOrd="13" destOrd="0" presId="urn:microsoft.com/office/officeart/2005/8/layout/cycle5"/>
    <dgm:cxn modelId="{188124C3-7F12-4D6C-9C7F-D1D89530A437}" type="presParOf" srcId="{9465E12C-16C5-415F-A590-020EABFEE100}" destId="{F8F0DF7C-BC76-4DC5-96CB-6141171860F6}" srcOrd="14" destOrd="0" presId="urn:microsoft.com/office/officeart/2005/8/layout/cycle5"/>
    <dgm:cxn modelId="{242E7A98-606B-434D-A921-D2E08A0FF6F8}" type="presParOf" srcId="{9465E12C-16C5-415F-A590-020EABFEE100}" destId="{26147EFE-51C1-4B8E-B121-3A910F238804}" srcOrd="15" destOrd="0" presId="urn:microsoft.com/office/officeart/2005/8/layout/cycle5"/>
    <dgm:cxn modelId="{B58F376B-EC05-46F8-A2B3-D71395B281F1}" type="presParOf" srcId="{9465E12C-16C5-415F-A590-020EABFEE100}" destId="{EACAA0B8-358B-4E2F-A57B-78F0ECB8A7EB}" srcOrd="16" destOrd="0" presId="urn:microsoft.com/office/officeart/2005/8/layout/cycle5"/>
    <dgm:cxn modelId="{D2A26DAB-4D02-4CB5-899B-2D315CDDD24E}" type="presParOf" srcId="{9465E12C-16C5-415F-A590-020EABFEE100}" destId="{2AF09EA7-1C9E-4774-8B98-35069DCF1BDF}" srcOrd="17" destOrd="0" presId="urn:microsoft.com/office/officeart/2005/8/layout/cycle5"/>
    <dgm:cxn modelId="{AA8C0B82-6FB5-46DB-8020-88F19AB0F82B}" type="presParOf" srcId="{9465E12C-16C5-415F-A590-020EABFEE100}" destId="{FDF14A92-B207-4F14-833C-78C9A933C787}" srcOrd="18" destOrd="0" presId="urn:microsoft.com/office/officeart/2005/8/layout/cycle5"/>
    <dgm:cxn modelId="{6911E211-E7A9-4288-82B2-E3FAE2055E92}" type="presParOf" srcId="{9465E12C-16C5-415F-A590-020EABFEE100}" destId="{3CF66E39-61B9-4C2F-BF8D-246F2C6CE8E9}" srcOrd="19" destOrd="0" presId="urn:microsoft.com/office/officeart/2005/8/layout/cycle5"/>
    <dgm:cxn modelId="{4A2286D9-24CC-4201-8D23-BA5BED6F1D7C}" type="presParOf" srcId="{9465E12C-16C5-415F-A590-020EABFEE100}" destId="{B529D1F8-938D-46C1-9FA6-7BE3F33F4A70}" srcOrd="20" destOrd="0" presId="urn:microsoft.com/office/officeart/2005/8/layout/cycle5"/>
    <dgm:cxn modelId="{6E5A3F0C-7A3F-42F8-8314-B579120C3324}" type="presParOf" srcId="{9465E12C-16C5-415F-A590-020EABFEE100}" destId="{ADEC4DEE-C948-458F-B311-C9B1DE9A74E9}" srcOrd="21" destOrd="0" presId="urn:microsoft.com/office/officeart/2005/8/layout/cycle5"/>
    <dgm:cxn modelId="{CB85F3C6-9060-44B1-9348-DD123E2DF5D8}" type="presParOf" srcId="{9465E12C-16C5-415F-A590-020EABFEE100}" destId="{D2627AE9-44FA-478D-BD51-9527D7FA2590}" srcOrd="22" destOrd="0" presId="urn:microsoft.com/office/officeart/2005/8/layout/cycle5"/>
    <dgm:cxn modelId="{9FA0582F-A2BC-4D39-894B-59665AA7ED16}" type="presParOf" srcId="{9465E12C-16C5-415F-A590-020EABFEE100}" destId="{2262F264-E393-4C93-8B29-80758074E4A0}" srcOrd="23"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EFFCF-60C3-4DF6-8CF0-0C7E9A9861A2}">
      <dsp:nvSpPr>
        <dsp:cNvPr id="0" name=""/>
        <dsp:cNvSpPr/>
      </dsp:nvSpPr>
      <dsp:spPr>
        <a:xfrm>
          <a:off x="5323112" y="3636"/>
          <a:ext cx="1466090" cy="7387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t>1-تأخر انجاز المهام</a:t>
          </a:r>
        </a:p>
      </dsp:txBody>
      <dsp:txXfrm>
        <a:off x="5359174" y="39698"/>
        <a:ext cx="1393966" cy="666615"/>
      </dsp:txXfrm>
    </dsp:sp>
    <dsp:sp modelId="{5FDE56F7-8C42-454B-95C2-C03E90A7985C}">
      <dsp:nvSpPr>
        <dsp:cNvPr id="0" name=""/>
        <dsp:cNvSpPr/>
      </dsp:nvSpPr>
      <dsp:spPr>
        <a:xfrm>
          <a:off x="3489368" y="373005"/>
          <a:ext cx="5133580" cy="5133580"/>
        </a:xfrm>
        <a:custGeom>
          <a:avLst/>
          <a:gdLst/>
          <a:ahLst/>
          <a:cxnLst/>
          <a:rect l="0" t="0" r="0" b="0"/>
          <a:pathLst>
            <a:path>
              <a:moveTo>
                <a:pt x="3427915" y="148758"/>
              </a:moveTo>
              <a:arcTo wR="2566790" hR="2566790" stAng="17376130" swAng="544078"/>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110133-1526-4857-A2C9-997D771AD7D8}">
      <dsp:nvSpPr>
        <dsp:cNvPr id="0" name=""/>
        <dsp:cNvSpPr/>
      </dsp:nvSpPr>
      <dsp:spPr>
        <a:xfrm>
          <a:off x="7118207" y="755431"/>
          <a:ext cx="1505891" cy="7387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t>انخفاض جودة العمل</a:t>
          </a:r>
        </a:p>
      </dsp:txBody>
      <dsp:txXfrm>
        <a:off x="7154269" y="791493"/>
        <a:ext cx="1433767" cy="666615"/>
      </dsp:txXfrm>
    </dsp:sp>
    <dsp:sp modelId="{1B514184-41B8-4B7F-A4D7-B4718FCB2F64}">
      <dsp:nvSpPr>
        <dsp:cNvPr id="0" name=""/>
        <dsp:cNvSpPr/>
      </dsp:nvSpPr>
      <dsp:spPr>
        <a:xfrm>
          <a:off x="3489368" y="373005"/>
          <a:ext cx="5133580" cy="5133580"/>
        </a:xfrm>
        <a:custGeom>
          <a:avLst/>
          <a:gdLst/>
          <a:ahLst/>
          <a:cxnLst/>
          <a:rect l="0" t="0" r="0" b="0"/>
          <a:pathLst>
            <a:path>
              <a:moveTo>
                <a:pt x="4809114" y="1317632"/>
              </a:moveTo>
              <a:arcTo wR="2566790" hR="2566790" stAng="19852717" swAng="941481"/>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1EEB0A1-7CDC-403E-8B9D-EB5D10724082}">
      <dsp:nvSpPr>
        <dsp:cNvPr id="0" name=""/>
        <dsp:cNvSpPr/>
      </dsp:nvSpPr>
      <dsp:spPr>
        <a:xfrm>
          <a:off x="7862848" y="2570426"/>
          <a:ext cx="1520200" cy="7387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t>ضعف الالتزام بالمعايير</a:t>
          </a:r>
        </a:p>
      </dsp:txBody>
      <dsp:txXfrm>
        <a:off x="7898910" y="2606488"/>
        <a:ext cx="1448076" cy="666615"/>
      </dsp:txXfrm>
    </dsp:sp>
    <dsp:sp modelId="{35605426-7449-4F0E-80EB-C045407CE228}">
      <dsp:nvSpPr>
        <dsp:cNvPr id="0" name=""/>
        <dsp:cNvSpPr/>
      </dsp:nvSpPr>
      <dsp:spPr>
        <a:xfrm>
          <a:off x="3489368" y="373005"/>
          <a:ext cx="5133580" cy="5133580"/>
        </a:xfrm>
        <a:custGeom>
          <a:avLst/>
          <a:gdLst/>
          <a:ahLst/>
          <a:cxnLst/>
          <a:rect l="0" t="0" r="0" b="0"/>
          <a:pathLst>
            <a:path>
              <a:moveTo>
                <a:pt x="5063389" y="3162946"/>
              </a:moveTo>
              <a:arcTo wR="2566790" hR="2566790" stAng="805802" swAng="941481"/>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7DDE27-1EC4-4E0C-82D9-CA669DC86321}">
      <dsp:nvSpPr>
        <dsp:cNvPr id="0" name=""/>
        <dsp:cNvSpPr/>
      </dsp:nvSpPr>
      <dsp:spPr>
        <a:xfrm>
          <a:off x="7068006" y="4385420"/>
          <a:ext cx="1606292" cy="7387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t>فقدان التركيز والانتباه</a:t>
          </a:r>
        </a:p>
      </dsp:txBody>
      <dsp:txXfrm>
        <a:off x="7104068" y="4421482"/>
        <a:ext cx="1534168" cy="666615"/>
      </dsp:txXfrm>
    </dsp:sp>
    <dsp:sp modelId="{C1371843-05B9-476B-8BE7-F6F77442B256}">
      <dsp:nvSpPr>
        <dsp:cNvPr id="0" name=""/>
        <dsp:cNvSpPr/>
      </dsp:nvSpPr>
      <dsp:spPr>
        <a:xfrm>
          <a:off x="3489368" y="373005"/>
          <a:ext cx="5133580" cy="5133580"/>
        </a:xfrm>
        <a:custGeom>
          <a:avLst/>
          <a:gdLst/>
          <a:ahLst/>
          <a:cxnLst/>
          <a:rect l="0" t="0" r="0" b="0"/>
          <a:pathLst>
            <a:path>
              <a:moveTo>
                <a:pt x="3810170" y="4812322"/>
              </a:moveTo>
              <a:arcTo wR="2566790" hR="2566790" stAng="3661568" swAng="488693"/>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27C60E0-CF6E-49CE-959A-7E6ED9AD94CF}">
      <dsp:nvSpPr>
        <dsp:cNvPr id="0" name=""/>
        <dsp:cNvSpPr/>
      </dsp:nvSpPr>
      <dsp:spPr>
        <a:xfrm>
          <a:off x="5257671" y="5137216"/>
          <a:ext cx="1596972" cy="7387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t>غياب الدافعية والتحفيز</a:t>
          </a:r>
        </a:p>
      </dsp:txBody>
      <dsp:txXfrm>
        <a:off x="5293733" y="5173278"/>
        <a:ext cx="1524848" cy="666615"/>
      </dsp:txXfrm>
    </dsp:sp>
    <dsp:sp modelId="{F8F0DF7C-BC76-4DC5-96CB-6141171860F6}">
      <dsp:nvSpPr>
        <dsp:cNvPr id="0" name=""/>
        <dsp:cNvSpPr/>
      </dsp:nvSpPr>
      <dsp:spPr>
        <a:xfrm>
          <a:off x="3489368" y="373005"/>
          <a:ext cx="5133580" cy="5133580"/>
        </a:xfrm>
        <a:custGeom>
          <a:avLst/>
          <a:gdLst/>
          <a:ahLst/>
          <a:cxnLst/>
          <a:rect l="0" t="0" r="0" b="0"/>
          <a:pathLst>
            <a:path>
              <a:moveTo>
                <a:pt x="1654091" y="4965830"/>
              </a:moveTo>
              <a:arcTo wR="2566790" hR="2566790" stAng="6649739" swAng="488693"/>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147EFE-51C1-4B8E-B121-3A910F238804}">
      <dsp:nvSpPr>
        <dsp:cNvPr id="0" name=""/>
        <dsp:cNvSpPr/>
      </dsp:nvSpPr>
      <dsp:spPr>
        <a:xfrm>
          <a:off x="3493059" y="4385420"/>
          <a:ext cx="1496208" cy="7387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t>مشاكل في التواصل والعمل الجماعي</a:t>
          </a:r>
        </a:p>
      </dsp:txBody>
      <dsp:txXfrm>
        <a:off x="3529121" y="4421482"/>
        <a:ext cx="1424084" cy="666615"/>
      </dsp:txXfrm>
    </dsp:sp>
    <dsp:sp modelId="{2AF09EA7-1C9E-4774-8B98-35069DCF1BDF}">
      <dsp:nvSpPr>
        <dsp:cNvPr id="0" name=""/>
        <dsp:cNvSpPr/>
      </dsp:nvSpPr>
      <dsp:spPr>
        <a:xfrm>
          <a:off x="3489368" y="373005"/>
          <a:ext cx="5133580" cy="5133580"/>
        </a:xfrm>
        <a:custGeom>
          <a:avLst/>
          <a:gdLst/>
          <a:ahLst/>
          <a:cxnLst/>
          <a:rect l="0" t="0" r="0" b="0"/>
          <a:pathLst>
            <a:path>
              <a:moveTo>
                <a:pt x="324466" y="3815947"/>
              </a:moveTo>
              <a:arcTo wR="2566790" hR="2566790" stAng="9052717" swAng="941481"/>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F14A92-B207-4F14-833C-78C9A933C787}">
      <dsp:nvSpPr>
        <dsp:cNvPr id="0" name=""/>
        <dsp:cNvSpPr/>
      </dsp:nvSpPr>
      <dsp:spPr>
        <a:xfrm>
          <a:off x="2708367" y="2570426"/>
          <a:ext cx="1562002" cy="7387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t>عدم ملاءمة الوظيفة لمؤهل الموظف</a:t>
          </a:r>
        </a:p>
      </dsp:txBody>
      <dsp:txXfrm>
        <a:off x="2744429" y="2606488"/>
        <a:ext cx="1489878" cy="666615"/>
      </dsp:txXfrm>
    </dsp:sp>
    <dsp:sp modelId="{B529D1F8-938D-46C1-9FA6-7BE3F33F4A70}">
      <dsp:nvSpPr>
        <dsp:cNvPr id="0" name=""/>
        <dsp:cNvSpPr/>
      </dsp:nvSpPr>
      <dsp:spPr>
        <a:xfrm>
          <a:off x="3489368" y="373005"/>
          <a:ext cx="5133580" cy="5133580"/>
        </a:xfrm>
        <a:custGeom>
          <a:avLst/>
          <a:gdLst/>
          <a:ahLst/>
          <a:cxnLst/>
          <a:rect l="0" t="0" r="0" b="0"/>
          <a:pathLst>
            <a:path>
              <a:moveTo>
                <a:pt x="70190" y="1970633"/>
              </a:moveTo>
              <a:arcTo wR="2566790" hR="2566790" stAng="11605802" swAng="941481"/>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DEC4DEE-C948-458F-B311-C9B1DE9A74E9}">
      <dsp:nvSpPr>
        <dsp:cNvPr id="0" name=""/>
        <dsp:cNvSpPr/>
      </dsp:nvSpPr>
      <dsp:spPr>
        <a:xfrm>
          <a:off x="3672902" y="755431"/>
          <a:ext cx="1136522" cy="7387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t>العمل المفرط</a:t>
          </a:r>
        </a:p>
      </dsp:txBody>
      <dsp:txXfrm>
        <a:off x="3708964" y="791493"/>
        <a:ext cx="1064398" cy="666615"/>
      </dsp:txXfrm>
    </dsp:sp>
    <dsp:sp modelId="{2262F264-E393-4C93-8B29-80758074E4A0}">
      <dsp:nvSpPr>
        <dsp:cNvPr id="0" name=""/>
        <dsp:cNvSpPr/>
      </dsp:nvSpPr>
      <dsp:spPr>
        <a:xfrm>
          <a:off x="3489368" y="373005"/>
          <a:ext cx="5133580" cy="5133580"/>
        </a:xfrm>
        <a:custGeom>
          <a:avLst/>
          <a:gdLst/>
          <a:ahLst/>
          <a:cxnLst/>
          <a:rect l="0" t="0" r="0" b="0"/>
          <a:pathLst>
            <a:path>
              <a:moveTo>
                <a:pt x="1335330" y="314697"/>
              </a:moveTo>
              <a:arcTo wR="2566790" hR="2566790" stAng="14479791" swAng="544078"/>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255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AAD347D-5ACD-4C99-B74B-A9C85AD731AF}" type="datetimeFigureOut">
              <a:rPr lang="en-US" smtClean="0"/>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575650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AAD347D-5ACD-4C99-B74B-A9C85AD731AF}" type="datetimeFigureOut">
              <a:rPr lang="en-US" smtClean="0"/>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03970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4AAD347D-5ACD-4C99-B74B-A9C85AD731AF}" type="datetimeFigureOut">
              <a:rPr lang="en-US" smtClean="0"/>
              <a:t>2/22/2026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209585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4AAD347D-5ACD-4C99-B74B-A9C85AD731AF}" type="datetimeFigureOut">
              <a:rPr lang="en-US" smtClean="0"/>
              <a:t>2/22/2026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43635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4AAD347D-5ACD-4C99-B74B-A9C85AD731AF}" type="datetimeFigureOut">
              <a:rPr lang="en-US" smtClean="0"/>
              <a:t>2/22/2026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193471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011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5391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39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796027F-7875-4030-9381-8BD8C4F21935}" type="datetimeFigureOut">
              <a:rPr lang="en-US" smtClean="0"/>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3048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AAD347D-5ACD-4C99-B74B-A9C85AD731AF}" type="datetimeFigureOut">
              <a:rPr lang="en-US" smtClean="0"/>
              <a:t>2/22/2026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12217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0562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921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4834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AAD347D-5ACD-4C99-B74B-A9C85AD731AF}" type="datetimeFigureOut">
              <a:rPr lang="en-US" smtClean="0"/>
              <a:t>2/22/2026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344336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smtClean="0"/>
              <a:t>2/22/2026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4680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2/22/2026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4851924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hf sldNum="0"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bing.com/ck/a?!&amp;&amp;p=b0566710de7372302797433556504210efae2a0a6dc95aec4b8b0b29db638a7bJmltdHM9MTc3MTQ1OTIwMA&amp;ptn=3&amp;ver=2&amp;hsh=4&amp;fclid=1a48e6f6-fe3d-6b01-3227-f3b6ff346add&amp;psq=%d9%85%d8%b8%d8%a7%d9%87%d8%b1+%d8%b6%d8%b9%d9%81+%d8%a7%d9%84%d8%a3%d8%af%d8%a7%d8%a1&amp;u=a1aHR0cHM6Ly9hZS5saW5rZWRpbi5jb20vcHVsc2UvJUQ5JTg3JUQ5JTg0LSVEOSU4QSVEOCVCOSVEOSU4QSVEOSU4Mi0lRDglQjYlRDglQjklRDklODEtJUQ4JUEzJUQ4JUFGJUQ4JUE3JUQ4JUExLSVEOCVBNyVEOSU4NCVEOSU4NSVEOSU4OCVEOCVCOCVEOSU4MSVEOSU4QSVEOSU4Ni0lRDglQUElRDglQUQlRDklODIlRDklOEElRDklODItJUQ4JUIxJUQ4JUE0JUQ5JThBJUQ4JUFBJUQ5JTgzJUQ5JTg1LTYtJUQ4JUFEJUQ5JTg0JUQ5JTg4JUQ5JTg0LSVEOSU4NSVEOCVBOCVEOCVBQSVEOSU4MyVEOCVCMSVEOCVBOS0lRDklODQlRDglQTUlRDglQjklRDglQTclRDglQUYlRDglQTktb3dvZmY&amp;ntb=1"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spskills.com/articles/kpis/" TargetMode="External"/><Relationship Id="rId2" Type="http://schemas.openxmlformats.org/officeDocument/2006/relationships/hyperlink" Target="https://spskills.com/articles/%d9%85%d8%a4%d8%b4%d8%b1%d8%a7%d8%aa-%d9%82%d9%8a%d8%a7%d8%b3-%d8%a7%d9%84%d8%a3%d8%af%d8%a7%d8%a1-%d8%a7%d9%84%d8%a7%d8%b3%d8%aa%d8%b1%d8%a7%d8%aa%d9%8a%d8%ac%d9%8a/" TargetMode="External"/><Relationship Id="rId1" Type="http://schemas.openxmlformats.org/officeDocument/2006/relationships/slideLayout" Target="../slideLayouts/slideLayout7.xml"/><Relationship Id="rId4" Type="http://schemas.openxmlformats.org/officeDocument/2006/relationships/hyperlink" Target="https://spskills.com/articles/%d9%85%d9%87%d8%a7%d9%85-%d9%85%d9%83%d8%aa%d8%a8-%d8%a5%d8%af%d8%a7%d8%b1%d8%a9-%d8%a7%d9%84%d8%a7%d8%b3%d8%aa%d8%b1%d8%a7%d8%aa%d9%8a%d8%ac%d9%8a%d8%a9/"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spskills.com/articles/%d8%aa%d8%ae%d8%b7%d9%8a%d8%b7-%d8%a7%d9%84%d8%b3%d9%8a%d9%86%d8%a7%d8%b1%d9%8a%d9%88/"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hyperlink" Target="https://blog.qoyod.com/%D8%A7%D9%84%D8%AA%D8%AE%D8%B7%D9%8A%D8%B7-%D8%A7%D9%84%D8%A5%D8%AF%D8%A7%D8%B1%D9%8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مربع نص 50">
            <a:extLst>
              <a:ext uri="{FF2B5EF4-FFF2-40B4-BE49-F238E27FC236}">
                <a16:creationId xmlns:a16="http://schemas.microsoft.com/office/drawing/2014/main" id="{71645A04-9B2F-40D6-8098-1B855E8DAD31}"/>
              </a:ext>
            </a:extLst>
          </p:cNvPr>
          <p:cNvSpPr txBox="1"/>
          <p:nvPr/>
        </p:nvSpPr>
        <p:spPr>
          <a:xfrm>
            <a:off x="90153" y="2897732"/>
            <a:ext cx="4790580" cy="2736775"/>
          </a:xfrm>
          <a:prstGeom prst="rect">
            <a:avLst/>
          </a:prstGeom>
          <a:noFill/>
        </p:spPr>
        <p:txBody>
          <a:bodyPr wrap="square" rtlCol="1">
            <a:spAutoFit/>
          </a:bodyPr>
          <a:lstStyle/>
          <a:p>
            <a:pPr algn="ctr">
              <a:lnSpc>
                <a:spcPct val="150000"/>
              </a:lnSpc>
            </a:pPr>
            <a:r>
              <a:rPr lang="ar-SA" sz="4000" b="1" dirty="0">
                <a:latin typeface="29LT Bukra Bold Italic" panose="000B0903020204020204" pitchFamily="34" charset="-78"/>
                <a:cs typeface="+mj-cs"/>
              </a:rPr>
              <a:t>ورشة: الجودة في العمل ودورها في تحسين الأداء .</a:t>
            </a:r>
            <a:endParaRPr lang="ar-MA" sz="4000" b="1" dirty="0">
              <a:latin typeface="29LT Bukra Bold Italic" panose="000B0903020204020204" pitchFamily="34" charset="-78"/>
              <a:cs typeface="+mj-cs"/>
            </a:endParaRPr>
          </a:p>
        </p:txBody>
      </p:sp>
      <p:grpSp>
        <p:nvGrpSpPr>
          <p:cNvPr id="77" name="مجموعة 76">
            <a:extLst>
              <a:ext uri="{FF2B5EF4-FFF2-40B4-BE49-F238E27FC236}">
                <a16:creationId xmlns:a16="http://schemas.microsoft.com/office/drawing/2014/main" id="{803E396F-0DA0-4BBE-ACE4-4B288097DAE9}"/>
              </a:ext>
            </a:extLst>
          </p:cNvPr>
          <p:cNvGrpSpPr/>
          <p:nvPr/>
        </p:nvGrpSpPr>
        <p:grpSpPr>
          <a:xfrm>
            <a:off x="1941531" y="2233425"/>
            <a:ext cx="1509207" cy="690200"/>
            <a:chOff x="188259" y="4217493"/>
            <a:chExt cx="1509207" cy="757435"/>
          </a:xfrm>
        </p:grpSpPr>
        <p:grpSp>
          <p:nvGrpSpPr>
            <p:cNvPr id="68" name="مجموعة 67">
              <a:extLst>
                <a:ext uri="{FF2B5EF4-FFF2-40B4-BE49-F238E27FC236}">
                  <a16:creationId xmlns:a16="http://schemas.microsoft.com/office/drawing/2014/main" id="{F298B033-03BB-4F02-9A03-17B281DE8121}"/>
                </a:ext>
              </a:extLst>
            </p:cNvPr>
            <p:cNvGrpSpPr/>
            <p:nvPr/>
          </p:nvGrpSpPr>
          <p:grpSpPr>
            <a:xfrm>
              <a:off x="188259" y="4290247"/>
              <a:ext cx="747880" cy="684681"/>
              <a:chOff x="7085107" y="3492874"/>
              <a:chExt cx="1918446" cy="1619623"/>
            </a:xfrm>
            <a:solidFill>
              <a:srgbClr val="F77F00"/>
            </a:solidFill>
          </p:grpSpPr>
          <p:sp>
            <p:nvSpPr>
              <p:cNvPr id="69" name="مثلث متساوي الساقين 68">
                <a:extLst>
                  <a:ext uri="{FF2B5EF4-FFF2-40B4-BE49-F238E27FC236}">
                    <a16:creationId xmlns:a16="http://schemas.microsoft.com/office/drawing/2014/main" id="{FE9DAE0E-1B24-443B-8B85-A531DB63DFDF}"/>
                  </a:ext>
                </a:extLst>
              </p:cNvPr>
              <p:cNvSpPr/>
              <p:nvPr/>
            </p:nvSpPr>
            <p:spPr>
              <a:xfrm>
                <a:off x="7085107" y="3492874"/>
                <a:ext cx="1918446" cy="1619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sp>
            <p:nvSpPr>
              <p:cNvPr id="70" name="مثلث متساوي الساقين 69">
                <a:extLst>
                  <a:ext uri="{FF2B5EF4-FFF2-40B4-BE49-F238E27FC236}">
                    <a16:creationId xmlns:a16="http://schemas.microsoft.com/office/drawing/2014/main" id="{F5B2AB6E-08AD-4B34-8151-4EA07E8ACE87}"/>
                  </a:ext>
                </a:extLst>
              </p:cNvPr>
              <p:cNvSpPr/>
              <p:nvPr/>
            </p:nvSpPr>
            <p:spPr>
              <a:xfrm>
                <a:off x="7204567" y="3627344"/>
                <a:ext cx="1679526" cy="1417918"/>
              </a:xfrm>
              <a:prstGeom prst="triangle">
                <a:avLst/>
              </a:prstGeom>
              <a:grpFill/>
              <a:ln w="28575">
                <a:solidFill>
                  <a:srgbClr val="EAE2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grpSp>
        <p:grpSp>
          <p:nvGrpSpPr>
            <p:cNvPr id="71" name="مجموعة 70">
              <a:extLst>
                <a:ext uri="{FF2B5EF4-FFF2-40B4-BE49-F238E27FC236}">
                  <a16:creationId xmlns:a16="http://schemas.microsoft.com/office/drawing/2014/main" id="{0219B87E-4EE3-43DA-A2B7-C76B01787A2D}"/>
                </a:ext>
              </a:extLst>
            </p:cNvPr>
            <p:cNvGrpSpPr/>
            <p:nvPr/>
          </p:nvGrpSpPr>
          <p:grpSpPr>
            <a:xfrm>
              <a:off x="949586" y="4290247"/>
              <a:ext cx="747880" cy="684681"/>
              <a:chOff x="7085107" y="3492874"/>
              <a:chExt cx="1918446" cy="1619623"/>
            </a:xfrm>
            <a:solidFill>
              <a:srgbClr val="F77F00"/>
            </a:solidFill>
          </p:grpSpPr>
          <p:sp>
            <p:nvSpPr>
              <p:cNvPr id="72" name="مثلث متساوي الساقين 71">
                <a:extLst>
                  <a:ext uri="{FF2B5EF4-FFF2-40B4-BE49-F238E27FC236}">
                    <a16:creationId xmlns:a16="http://schemas.microsoft.com/office/drawing/2014/main" id="{FDCFD136-EDE8-4044-B3E1-1576619FA869}"/>
                  </a:ext>
                </a:extLst>
              </p:cNvPr>
              <p:cNvSpPr/>
              <p:nvPr/>
            </p:nvSpPr>
            <p:spPr>
              <a:xfrm>
                <a:off x="7085107" y="3492874"/>
                <a:ext cx="1918446" cy="1619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sp>
            <p:nvSpPr>
              <p:cNvPr id="73" name="مثلث متساوي الساقين 72">
                <a:extLst>
                  <a:ext uri="{FF2B5EF4-FFF2-40B4-BE49-F238E27FC236}">
                    <a16:creationId xmlns:a16="http://schemas.microsoft.com/office/drawing/2014/main" id="{695E7605-3C86-4D54-9C3A-5FDF3BBBEA76}"/>
                  </a:ext>
                </a:extLst>
              </p:cNvPr>
              <p:cNvSpPr/>
              <p:nvPr/>
            </p:nvSpPr>
            <p:spPr>
              <a:xfrm>
                <a:off x="7204567" y="3627344"/>
                <a:ext cx="1679526" cy="1417918"/>
              </a:xfrm>
              <a:prstGeom prst="triangle">
                <a:avLst/>
              </a:prstGeom>
              <a:grpFill/>
              <a:ln w="28575">
                <a:solidFill>
                  <a:srgbClr val="EAE2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grpSp>
        <p:grpSp>
          <p:nvGrpSpPr>
            <p:cNvPr id="74" name="مجموعة 73">
              <a:extLst>
                <a:ext uri="{FF2B5EF4-FFF2-40B4-BE49-F238E27FC236}">
                  <a16:creationId xmlns:a16="http://schemas.microsoft.com/office/drawing/2014/main" id="{7FD61BAF-FE8B-4A75-98F7-529F0C717F79}"/>
                </a:ext>
              </a:extLst>
            </p:cNvPr>
            <p:cNvGrpSpPr/>
            <p:nvPr/>
          </p:nvGrpSpPr>
          <p:grpSpPr>
            <a:xfrm flipV="1">
              <a:off x="567670" y="4217493"/>
              <a:ext cx="747880" cy="684681"/>
              <a:chOff x="7085107" y="3492874"/>
              <a:chExt cx="1918446" cy="1619623"/>
            </a:xfrm>
            <a:solidFill>
              <a:srgbClr val="F77F00"/>
            </a:solidFill>
          </p:grpSpPr>
          <p:sp>
            <p:nvSpPr>
              <p:cNvPr id="75" name="مثلث متساوي الساقين 74">
                <a:extLst>
                  <a:ext uri="{FF2B5EF4-FFF2-40B4-BE49-F238E27FC236}">
                    <a16:creationId xmlns:a16="http://schemas.microsoft.com/office/drawing/2014/main" id="{6C8E550A-430E-4E82-9423-B76EC96E7302}"/>
                  </a:ext>
                </a:extLst>
              </p:cNvPr>
              <p:cNvSpPr/>
              <p:nvPr/>
            </p:nvSpPr>
            <p:spPr>
              <a:xfrm>
                <a:off x="7085107" y="3492874"/>
                <a:ext cx="1918446" cy="1619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sp>
            <p:nvSpPr>
              <p:cNvPr id="76" name="مثلث متساوي الساقين 75">
                <a:extLst>
                  <a:ext uri="{FF2B5EF4-FFF2-40B4-BE49-F238E27FC236}">
                    <a16:creationId xmlns:a16="http://schemas.microsoft.com/office/drawing/2014/main" id="{89F90195-9920-4C27-AA2F-4ACDFBF09C43}"/>
                  </a:ext>
                </a:extLst>
              </p:cNvPr>
              <p:cNvSpPr/>
              <p:nvPr/>
            </p:nvSpPr>
            <p:spPr>
              <a:xfrm>
                <a:off x="7204567" y="3627344"/>
                <a:ext cx="1679526" cy="1417918"/>
              </a:xfrm>
              <a:prstGeom prst="triangle">
                <a:avLst/>
              </a:prstGeom>
              <a:grpFill/>
              <a:ln w="28575">
                <a:solidFill>
                  <a:srgbClr val="EAE2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grpSp>
      </p:grpSp>
      <p:grpSp>
        <p:nvGrpSpPr>
          <p:cNvPr id="78" name="مجموعة 77">
            <a:extLst>
              <a:ext uri="{FF2B5EF4-FFF2-40B4-BE49-F238E27FC236}">
                <a16:creationId xmlns:a16="http://schemas.microsoft.com/office/drawing/2014/main" id="{99B51A17-8D38-43B0-8264-9C8F801A8D81}"/>
              </a:ext>
            </a:extLst>
          </p:cNvPr>
          <p:cNvGrpSpPr/>
          <p:nvPr/>
        </p:nvGrpSpPr>
        <p:grpSpPr>
          <a:xfrm flipV="1">
            <a:off x="1888237" y="6488485"/>
            <a:ext cx="1509207" cy="690200"/>
            <a:chOff x="188259" y="4217493"/>
            <a:chExt cx="1509207" cy="757435"/>
          </a:xfrm>
        </p:grpSpPr>
        <p:grpSp>
          <p:nvGrpSpPr>
            <p:cNvPr id="79" name="مجموعة 78">
              <a:extLst>
                <a:ext uri="{FF2B5EF4-FFF2-40B4-BE49-F238E27FC236}">
                  <a16:creationId xmlns:a16="http://schemas.microsoft.com/office/drawing/2014/main" id="{F9C74BF4-C1F8-4E3B-B031-0D15DBA325CF}"/>
                </a:ext>
              </a:extLst>
            </p:cNvPr>
            <p:cNvGrpSpPr/>
            <p:nvPr/>
          </p:nvGrpSpPr>
          <p:grpSpPr>
            <a:xfrm>
              <a:off x="188259" y="4290247"/>
              <a:ext cx="747880" cy="684681"/>
              <a:chOff x="7085107" y="3492874"/>
              <a:chExt cx="1918446" cy="1619623"/>
            </a:xfrm>
            <a:solidFill>
              <a:srgbClr val="F77F00"/>
            </a:solidFill>
          </p:grpSpPr>
          <p:sp>
            <p:nvSpPr>
              <p:cNvPr id="86" name="مثلث متساوي الساقين 85">
                <a:extLst>
                  <a:ext uri="{FF2B5EF4-FFF2-40B4-BE49-F238E27FC236}">
                    <a16:creationId xmlns:a16="http://schemas.microsoft.com/office/drawing/2014/main" id="{8C1BA4DB-72EB-4B29-9481-E25E9BE0B63E}"/>
                  </a:ext>
                </a:extLst>
              </p:cNvPr>
              <p:cNvSpPr/>
              <p:nvPr/>
            </p:nvSpPr>
            <p:spPr>
              <a:xfrm>
                <a:off x="7085107" y="3492874"/>
                <a:ext cx="1918446" cy="1619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sp>
            <p:nvSpPr>
              <p:cNvPr id="87" name="مثلث متساوي الساقين 86">
                <a:extLst>
                  <a:ext uri="{FF2B5EF4-FFF2-40B4-BE49-F238E27FC236}">
                    <a16:creationId xmlns:a16="http://schemas.microsoft.com/office/drawing/2014/main" id="{F4B46421-18A7-4671-BDFE-AA126800BDDF}"/>
                  </a:ext>
                </a:extLst>
              </p:cNvPr>
              <p:cNvSpPr/>
              <p:nvPr/>
            </p:nvSpPr>
            <p:spPr>
              <a:xfrm>
                <a:off x="7204567" y="3627344"/>
                <a:ext cx="1679526" cy="1417918"/>
              </a:xfrm>
              <a:prstGeom prst="triangle">
                <a:avLst/>
              </a:prstGeom>
              <a:grpFill/>
              <a:ln w="28575">
                <a:solidFill>
                  <a:srgbClr val="EAE2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grpSp>
        <p:grpSp>
          <p:nvGrpSpPr>
            <p:cNvPr id="80" name="مجموعة 79">
              <a:extLst>
                <a:ext uri="{FF2B5EF4-FFF2-40B4-BE49-F238E27FC236}">
                  <a16:creationId xmlns:a16="http://schemas.microsoft.com/office/drawing/2014/main" id="{6B00ABB5-9D65-4AFC-A554-2BD5D5AB80C1}"/>
                </a:ext>
              </a:extLst>
            </p:cNvPr>
            <p:cNvGrpSpPr/>
            <p:nvPr/>
          </p:nvGrpSpPr>
          <p:grpSpPr>
            <a:xfrm>
              <a:off x="949586" y="4290247"/>
              <a:ext cx="747880" cy="684681"/>
              <a:chOff x="7085107" y="3492874"/>
              <a:chExt cx="1918446" cy="1619623"/>
            </a:xfrm>
            <a:solidFill>
              <a:srgbClr val="F77F00"/>
            </a:solidFill>
          </p:grpSpPr>
          <p:sp>
            <p:nvSpPr>
              <p:cNvPr id="84" name="مثلث متساوي الساقين 83">
                <a:extLst>
                  <a:ext uri="{FF2B5EF4-FFF2-40B4-BE49-F238E27FC236}">
                    <a16:creationId xmlns:a16="http://schemas.microsoft.com/office/drawing/2014/main" id="{8BF58D81-90B5-4DFD-9CA9-69BA2D830DA6}"/>
                  </a:ext>
                </a:extLst>
              </p:cNvPr>
              <p:cNvSpPr/>
              <p:nvPr/>
            </p:nvSpPr>
            <p:spPr>
              <a:xfrm>
                <a:off x="7085107" y="3492874"/>
                <a:ext cx="1918446" cy="1619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sp>
            <p:nvSpPr>
              <p:cNvPr id="85" name="مثلث متساوي الساقين 84">
                <a:extLst>
                  <a:ext uri="{FF2B5EF4-FFF2-40B4-BE49-F238E27FC236}">
                    <a16:creationId xmlns:a16="http://schemas.microsoft.com/office/drawing/2014/main" id="{BD2696DD-970B-4F5F-9243-19ABC49F6AB1}"/>
                  </a:ext>
                </a:extLst>
              </p:cNvPr>
              <p:cNvSpPr/>
              <p:nvPr/>
            </p:nvSpPr>
            <p:spPr>
              <a:xfrm>
                <a:off x="7204567" y="3627344"/>
                <a:ext cx="1679526" cy="1417918"/>
              </a:xfrm>
              <a:prstGeom prst="triangle">
                <a:avLst/>
              </a:prstGeom>
              <a:grpFill/>
              <a:ln w="28575">
                <a:solidFill>
                  <a:srgbClr val="EAE2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grpSp>
        <p:grpSp>
          <p:nvGrpSpPr>
            <p:cNvPr id="81" name="مجموعة 80">
              <a:extLst>
                <a:ext uri="{FF2B5EF4-FFF2-40B4-BE49-F238E27FC236}">
                  <a16:creationId xmlns:a16="http://schemas.microsoft.com/office/drawing/2014/main" id="{7A0D1FCC-8362-4D2F-BCCD-DE64998AFE4F}"/>
                </a:ext>
              </a:extLst>
            </p:cNvPr>
            <p:cNvGrpSpPr/>
            <p:nvPr/>
          </p:nvGrpSpPr>
          <p:grpSpPr>
            <a:xfrm flipV="1">
              <a:off x="567670" y="4217493"/>
              <a:ext cx="747880" cy="684681"/>
              <a:chOff x="7085107" y="3492874"/>
              <a:chExt cx="1918446" cy="1619623"/>
            </a:xfrm>
            <a:solidFill>
              <a:srgbClr val="F77F00"/>
            </a:solidFill>
          </p:grpSpPr>
          <p:sp>
            <p:nvSpPr>
              <p:cNvPr id="82" name="مثلث متساوي الساقين 81">
                <a:extLst>
                  <a:ext uri="{FF2B5EF4-FFF2-40B4-BE49-F238E27FC236}">
                    <a16:creationId xmlns:a16="http://schemas.microsoft.com/office/drawing/2014/main" id="{864787AF-E0BD-468F-9E35-30CCFBE46898}"/>
                  </a:ext>
                </a:extLst>
              </p:cNvPr>
              <p:cNvSpPr/>
              <p:nvPr/>
            </p:nvSpPr>
            <p:spPr>
              <a:xfrm>
                <a:off x="7085107" y="3492874"/>
                <a:ext cx="1918446" cy="1619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sp>
            <p:nvSpPr>
              <p:cNvPr id="83" name="مثلث متساوي الساقين 82">
                <a:extLst>
                  <a:ext uri="{FF2B5EF4-FFF2-40B4-BE49-F238E27FC236}">
                    <a16:creationId xmlns:a16="http://schemas.microsoft.com/office/drawing/2014/main" id="{FEB139A8-791F-443E-8C43-10EF9865D32D}"/>
                  </a:ext>
                </a:extLst>
              </p:cNvPr>
              <p:cNvSpPr/>
              <p:nvPr/>
            </p:nvSpPr>
            <p:spPr>
              <a:xfrm>
                <a:off x="7204567" y="3627344"/>
                <a:ext cx="1679526" cy="1417918"/>
              </a:xfrm>
              <a:prstGeom prst="triangle">
                <a:avLst/>
              </a:prstGeom>
              <a:grpFill/>
              <a:ln w="28575">
                <a:solidFill>
                  <a:srgbClr val="EAE2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p>
            </p:txBody>
          </p:sp>
        </p:grpSp>
      </p:grpSp>
      <p:pic>
        <p:nvPicPr>
          <p:cNvPr id="2" name="Picture 1"/>
          <p:cNvPicPr>
            <a:picLocks noChangeAspect="1"/>
          </p:cNvPicPr>
          <p:nvPr/>
        </p:nvPicPr>
        <p:blipFill>
          <a:blip r:embed="rId2"/>
          <a:stretch>
            <a:fillRect/>
          </a:stretch>
        </p:blipFill>
        <p:spPr>
          <a:xfrm>
            <a:off x="4652002" y="2059562"/>
            <a:ext cx="7513837" cy="4346729"/>
          </a:xfrm>
          <a:prstGeom prst="rect">
            <a:avLst/>
          </a:prstGeom>
        </p:spPr>
      </p:pic>
      <p:sp>
        <p:nvSpPr>
          <p:cNvPr id="39" name="مربع نص 49">
            <a:extLst>
              <a:ext uri="{FF2B5EF4-FFF2-40B4-BE49-F238E27FC236}">
                <a16:creationId xmlns:a16="http://schemas.microsoft.com/office/drawing/2014/main" id="{A196B4B8-44B8-4AF1-A417-078B6D6BEAD5}"/>
              </a:ext>
            </a:extLst>
          </p:cNvPr>
          <p:cNvSpPr txBox="1"/>
          <p:nvPr/>
        </p:nvSpPr>
        <p:spPr>
          <a:xfrm>
            <a:off x="7581644" y="264333"/>
            <a:ext cx="4161385" cy="1200329"/>
          </a:xfrm>
          <a:prstGeom prst="rect">
            <a:avLst/>
          </a:prstGeom>
          <a:noFill/>
        </p:spPr>
        <p:txBody>
          <a:bodyPr wrap="square" rtlCol="1">
            <a:spAutoFit/>
          </a:bodyPr>
          <a:lstStyle/>
          <a:p>
            <a:pPr algn="ctr"/>
            <a:r>
              <a:rPr lang="ar-SA" sz="2400" b="1" dirty="0">
                <a:solidFill>
                  <a:srgbClr val="D62828"/>
                </a:solidFill>
                <a:latin typeface="29LT Bukra Bold Italic" panose="000B0903020204020204" pitchFamily="34" charset="-78"/>
                <a:cs typeface="29LT Bukra Bold Italic" panose="000B0903020204020204" pitchFamily="34" charset="-78"/>
              </a:rPr>
              <a:t>جامعة 21 سبتمبر للعلوم الطبية والتطبيقية</a:t>
            </a:r>
          </a:p>
        </p:txBody>
      </p:sp>
      <p:sp>
        <p:nvSpPr>
          <p:cNvPr id="50" name="مربع نص 49">
            <a:extLst>
              <a:ext uri="{FF2B5EF4-FFF2-40B4-BE49-F238E27FC236}">
                <a16:creationId xmlns:a16="http://schemas.microsoft.com/office/drawing/2014/main" id="{A196B4B8-44B8-4AF1-A417-078B6D6BEAD5}"/>
              </a:ext>
            </a:extLst>
          </p:cNvPr>
          <p:cNvSpPr txBox="1"/>
          <p:nvPr/>
        </p:nvSpPr>
        <p:spPr>
          <a:xfrm>
            <a:off x="90152" y="369515"/>
            <a:ext cx="4123240" cy="1200329"/>
          </a:xfrm>
          <a:prstGeom prst="rect">
            <a:avLst/>
          </a:prstGeom>
          <a:noFill/>
        </p:spPr>
        <p:txBody>
          <a:bodyPr wrap="square" rtlCol="1">
            <a:spAutoFit/>
          </a:bodyPr>
          <a:lstStyle/>
          <a:p>
            <a:pPr algn="ctr"/>
            <a:endParaRPr lang="ar-SA" sz="2400" b="1" dirty="0">
              <a:solidFill>
                <a:srgbClr val="D62828"/>
              </a:solidFill>
              <a:latin typeface="29LT Bukra Bold Italic" panose="000B0903020204020204" pitchFamily="34" charset="-78"/>
              <a:cs typeface="29LT Bukra Bold Italic" panose="000B0903020204020204" pitchFamily="34" charset="-78"/>
            </a:endParaRPr>
          </a:p>
          <a:p>
            <a:pPr algn="ctr"/>
            <a:r>
              <a:rPr lang="ar-SA" sz="2400" b="1" dirty="0">
                <a:solidFill>
                  <a:srgbClr val="D62828"/>
                </a:solidFill>
                <a:latin typeface="29LT Bukra Bold Italic" panose="000B0903020204020204" pitchFamily="34" charset="-78"/>
                <a:cs typeface="29LT Bukra Bold Italic" panose="000B0903020204020204" pitchFamily="34" charset="-78"/>
              </a:rPr>
              <a:t>مركز التطوير وضمان  الجودة </a:t>
            </a:r>
          </a:p>
          <a:p>
            <a:pPr algn="ctr"/>
            <a:r>
              <a:rPr lang="ar-SA" sz="2400" b="1" dirty="0">
                <a:solidFill>
                  <a:srgbClr val="D62828"/>
                </a:solidFill>
                <a:latin typeface="29LT Bukra Bold Italic" panose="000B0903020204020204" pitchFamily="34" charset="-78"/>
                <a:cs typeface="29LT Bukra Bold Italic" panose="000B0903020204020204" pitchFamily="34" charset="-78"/>
              </a:rPr>
              <a:t>وحدة التدريب والتخطيط الاستراتيجي</a:t>
            </a:r>
          </a:p>
        </p:txBody>
      </p:sp>
      <p:pic>
        <p:nvPicPr>
          <p:cNvPr id="43" name="صورة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971" y="147658"/>
            <a:ext cx="2700011" cy="1796886"/>
          </a:xfrm>
          <a:prstGeom prst="rect">
            <a:avLst/>
          </a:prstGeom>
          <a:noFill/>
          <a:ln>
            <a:noFill/>
          </a:ln>
        </p:spPr>
      </p:pic>
    </p:spTree>
    <p:extLst>
      <p:ext uri="{BB962C8B-B14F-4D97-AF65-F5344CB8AC3E}">
        <p14:creationId xmlns:p14="http://schemas.microsoft.com/office/powerpoint/2010/main" val="109804836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46FFBAB-45B2-A7E8-951C-3312FC3525B2}"/>
              </a:ext>
            </a:extLst>
          </p:cNvPr>
          <p:cNvSpPr>
            <a:spLocks noGrp="1"/>
          </p:cNvSpPr>
          <p:nvPr>
            <p:ph type="title"/>
          </p:nvPr>
        </p:nvSpPr>
        <p:spPr/>
        <p:txBody>
          <a:bodyPr/>
          <a:lstStyle/>
          <a:p>
            <a:endParaRPr lang="ar-SA"/>
          </a:p>
        </p:txBody>
      </p:sp>
      <p:pic>
        <p:nvPicPr>
          <p:cNvPr id="6" name="عنصر نائب للمحتوى 5">
            <a:extLst>
              <a:ext uri="{FF2B5EF4-FFF2-40B4-BE49-F238E27FC236}">
                <a16:creationId xmlns:a16="http://schemas.microsoft.com/office/drawing/2014/main" id="{5CC02036-6A62-5124-B0BE-97B876CBD01A}"/>
              </a:ext>
            </a:extLst>
          </p:cNvPr>
          <p:cNvPicPr>
            <a:picLocks noGrp="1" noChangeAspect="1"/>
          </p:cNvPicPr>
          <p:nvPr>
            <p:ph idx="1"/>
          </p:nvPr>
        </p:nvPicPr>
        <p:blipFill>
          <a:blip r:embed="rId2"/>
          <a:stretch>
            <a:fillRect/>
          </a:stretch>
        </p:blipFill>
        <p:spPr>
          <a:xfrm>
            <a:off x="301753" y="0"/>
            <a:ext cx="11890248" cy="6858000"/>
          </a:xfrm>
          <a:prstGeom prst="rect">
            <a:avLst/>
          </a:prstGeom>
        </p:spPr>
      </p:pic>
    </p:spTree>
    <p:extLst>
      <p:ext uri="{BB962C8B-B14F-4D97-AF65-F5344CB8AC3E}">
        <p14:creationId xmlns:p14="http://schemas.microsoft.com/office/powerpoint/2010/main" val="118415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7D53205-8626-C870-0461-B8D3167337C0}"/>
              </a:ext>
            </a:extLst>
          </p:cNvPr>
          <p:cNvSpPr>
            <a:spLocks noGrp="1"/>
          </p:cNvSpPr>
          <p:nvPr>
            <p:ph idx="1"/>
          </p:nvPr>
        </p:nvSpPr>
        <p:spPr>
          <a:xfrm rot="20497683">
            <a:off x="207392" y="3122781"/>
            <a:ext cx="11848019" cy="4017861"/>
          </a:xfrm>
          <a:solidFill>
            <a:schemeClr val="tx2">
              <a:lumMod val="20000"/>
              <a:lumOff val="80000"/>
            </a:schemeClr>
          </a:solidFill>
        </p:spPr>
        <p:txBody>
          <a:bodyPr>
            <a:normAutofit/>
          </a:bodyPr>
          <a:lstStyle/>
          <a:p>
            <a:r>
              <a:rPr lang="ar-SA" sz="4400" b="1" dirty="0"/>
              <a:t>للجودة عدة معاني منها: الإخلاص – الاتقان – الاحسان- بلوغ الكمال... </a:t>
            </a:r>
            <a:r>
              <a:rPr lang="ar-SA" sz="4400" b="1" dirty="0">
                <a:solidFill>
                  <a:srgbClr val="FF0000"/>
                </a:solidFill>
              </a:rPr>
              <a:t>أضف</a:t>
            </a:r>
          </a:p>
          <a:p>
            <a:endParaRPr lang="ar-SA" sz="4400" b="1" dirty="0"/>
          </a:p>
          <a:p>
            <a:endParaRPr lang="en-US" sz="4400" dirty="0"/>
          </a:p>
          <a:p>
            <a:endParaRPr lang="ar-SA" sz="4400" dirty="0"/>
          </a:p>
        </p:txBody>
      </p:sp>
      <p:sp>
        <p:nvSpPr>
          <p:cNvPr id="5" name="عنوان 4">
            <a:extLst>
              <a:ext uri="{FF2B5EF4-FFF2-40B4-BE49-F238E27FC236}">
                <a16:creationId xmlns:a16="http://schemas.microsoft.com/office/drawing/2014/main" id="{EED0E418-8304-55ED-833A-569B0B56D660}"/>
              </a:ext>
            </a:extLst>
          </p:cNvPr>
          <p:cNvSpPr>
            <a:spLocks noGrp="1"/>
          </p:cNvSpPr>
          <p:nvPr>
            <p:ph type="title"/>
          </p:nvPr>
        </p:nvSpPr>
        <p:spPr/>
        <p:txBody>
          <a:bodyPr/>
          <a:lstStyle/>
          <a:p>
            <a:endParaRPr lang="ar-SA"/>
          </a:p>
        </p:txBody>
      </p:sp>
      <p:grpSp>
        <p:nvGrpSpPr>
          <p:cNvPr id="6" name="مجموعة 65">
            <a:extLst>
              <a:ext uri="{FF2B5EF4-FFF2-40B4-BE49-F238E27FC236}">
                <a16:creationId xmlns:a16="http://schemas.microsoft.com/office/drawing/2014/main" id="{4CD7C8BC-1AC3-437F-1055-AC7B3003C35E}"/>
              </a:ext>
            </a:extLst>
          </p:cNvPr>
          <p:cNvGrpSpPr/>
          <p:nvPr/>
        </p:nvGrpSpPr>
        <p:grpSpPr>
          <a:xfrm>
            <a:off x="695459" y="191743"/>
            <a:ext cx="11101589" cy="1436350"/>
            <a:chOff x="2345857" y="484096"/>
            <a:chExt cx="6963074" cy="1304747"/>
          </a:xfrm>
          <a:effectLst>
            <a:outerShdw blurRad="76200" dist="12700" dir="2700000" sy="-23000" kx="-800400" algn="bl" rotWithShape="0">
              <a:prstClr val="black">
                <a:alpha val="20000"/>
              </a:prstClr>
            </a:outerShdw>
          </a:effectLst>
        </p:grpSpPr>
        <p:sp>
          <p:nvSpPr>
            <p:cNvPr id="7" name="مستطيل: زوايا مستديرة 49">
              <a:extLst>
                <a:ext uri="{FF2B5EF4-FFF2-40B4-BE49-F238E27FC236}">
                  <a16:creationId xmlns:a16="http://schemas.microsoft.com/office/drawing/2014/main" id="{D855B14C-2DA2-D7F0-C3CD-46A39FD83789}"/>
                </a:ext>
              </a:extLst>
            </p:cNvPr>
            <p:cNvSpPr/>
            <p:nvPr/>
          </p:nvSpPr>
          <p:spPr>
            <a:xfrm>
              <a:off x="2345857" y="499729"/>
              <a:ext cx="6963074" cy="1289114"/>
            </a:xfrm>
            <a:prstGeom prst="roundRect">
              <a:avLst/>
            </a:prstGeom>
            <a:solidFill>
              <a:srgbClr val="26262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شكل حر: شكل 53">
              <a:extLst>
                <a:ext uri="{FF2B5EF4-FFF2-40B4-BE49-F238E27FC236}">
                  <a16:creationId xmlns:a16="http://schemas.microsoft.com/office/drawing/2014/main" id="{5418E2DE-785D-1936-447A-9AD5AFB73657}"/>
                </a:ext>
              </a:extLst>
            </p:cNvPr>
            <p:cNvSpPr/>
            <p:nvPr/>
          </p:nvSpPr>
          <p:spPr>
            <a:xfrm>
              <a:off x="2345857" y="499729"/>
              <a:ext cx="6963074" cy="1289114"/>
            </a:xfrm>
            <a:custGeom>
              <a:avLst/>
              <a:gdLst>
                <a:gd name="connsiteX0" fmla="*/ 1269706 w 6963074"/>
                <a:gd name="connsiteY0" fmla="*/ 0 h 1289114"/>
                <a:gd name="connsiteX1" fmla="*/ 6748217 w 6963074"/>
                <a:gd name="connsiteY1" fmla="*/ 0 h 1289114"/>
                <a:gd name="connsiteX2" fmla="*/ 6963074 w 6963074"/>
                <a:gd name="connsiteY2" fmla="*/ 214857 h 1289114"/>
                <a:gd name="connsiteX3" fmla="*/ 6963074 w 6963074"/>
                <a:gd name="connsiteY3" fmla="*/ 1074257 h 1289114"/>
                <a:gd name="connsiteX4" fmla="*/ 6748217 w 6963074"/>
                <a:gd name="connsiteY4" fmla="*/ 1289114 h 1289114"/>
                <a:gd name="connsiteX5" fmla="*/ 214857 w 6963074"/>
                <a:gd name="connsiteY5" fmla="*/ 1289114 h 1289114"/>
                <a:gd name="connsiteX6" fmla="*/ 0 w 6963074"/>
                <a:gd name="connsiteY6" fmla="*/ 1074257 h 1289114"/>
                <a:gd name="connsiteX7" fmla="*/ 0 w 6963074"/>
                <a:gd name="connsiteY7" fmla="*/ 893899 h 128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3074" h="1289114">
                  <a:moveTo>
                    <a:pt x="1269706" y="0"/>
                  </a:moveTo>
                  <a:lnTo>
                    <a:pt x="6748217" y="0"/>
                  </a:lnTo>
                  <a:cubicBezTo>
                    <a:pt x="6866879" y="0"/>
                    <a:pt x="6963074" y="96195"/>
                    <a:pt x="6963074" y="214857"/>
                  </a:cubicBezTo>
                  <a:lnTo>
                    <a:pt x="6963074" y="1074257"/>
                  </a:lnTo>
                  <a:cubicBezTo>
                    <a:pt x="6963074" y="1192919"/>
                    <a:pt x="6866879" y="1289114"/>
                    <a:pt x="6748217" y="1289114"/>
                  </a:cubicBezTo>
                  <a:lnTo>
                    <a:pt x="214857" y="1289114"/>
                  </a:lnTo>
                  <a:cubicBezTo>
                    <a:pt x="96195" y="1289114"/>
                    <a:pt x="0" y="1192919"/>
                    <a:pt x="0" y="1074257"/>
                  </a:cubicBezTo>
                  <a:lnTo>
                    <a:pt x="0" y="893899"/>
                  </a:lnTo>
                  <a:close/>
                </a:path>
              </a:pathLst>
            </a:custGeom>
            <a:solidFill>
              <a:srgbClr val="9E00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9" name="شكل حر: شكل 55">
              <a:extLst>
                <a:ext uri="{FF2B5EF4-FFF2-40B4-BE49-F238E27FC236}">
                  <a16:creationId xmlns:a16="http://schemas.microsoft.com/office/drawing/2014/main" id="{C21C92B0-FC77-9901-5BFB-991F85C5EC3E}"/>
                </a:ext>
              </a:extLst>
            </p:cNvPr>
            <p:cNvSpPr/>
            <p:nvPr/>
          </p:nvSpPr>
          <p:spPr>
            <a:xfrm>
              <a:off x="2436157" y="591903"/>
              <a:ext cx="6782474" cy="1104767"/>
            </a:xfrm>
            <a:custGeom>
              <a:avLst/>
              <a:gdLst>
                <a:gd name="connsiteX0" fmla="*/ 1269706 w 6963074"/>
                <a:gd name="connsiteY0" fmla="*/ 0 h 1289114"/>
                <a:gd name="connsiteX1" fmla="*/ 6748217 w 6963074"/>
                <a:gd name="connsiteY1" fmla="*/ 0 h 1289114"/>
                <a:gd name="connsiteX2" fmla="*/ 6963074 w 6963074"/>
                <a:gd name="connsiteY2" fmla="*/ 214857 h 1289114"/>
                <a:gd name="connsiteX3" fmla="*/ 6963074 w 6963074"/>
                <a:gd name="connsiteY3" fmla="*/ 1074257 h 1289114"/>
                <a:gd name="connsiteX4" fmla="*/ 6748217 w 6963074"/>
                <a:gd name="connsiteY4" fmla="*/ 1289114 h 1289114"/>
                <a:gd name="connsiteX5" fmla="*/ 214857 w 6963074"/>
                <a:gd name="connsiteY5" fmla="*/ 1289114 h 1289114"/>
                <a:gd name="connsiteX6" fmla="*/ 0 w 6963074"/>
                <a:gd name="connsiteY6" fmla="*/ 1074257 h 1289114"/>
                <a:gd name="connsiteX7" fmla="*/ 0 w 6963074"/>
                <a:gd name="connsiteY7" fmla="*/ 893899 h 128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3074" h="1289114">
                  <a:moveTo>
                    <a:pt x="1269706" y="0"/>
                  </a:moveTo>
                  <a:lnTo>
                    <a:pt x="6748217" y="0"/>
                  </a:lnTo>
                  <a:cubicBezTo>
                    <a:pt x="6866879" y="0"/>
                    <a:pt x="6963074" y="96195"/>
                    <a:pt x="6963074" y="214857"/>
                  </a:cubicBezTo>
                  <a:lnTo>
                    <a:pt x="6963074" y="1074257"/>
                  </a:lnTo>
                  <a:cubicBezTo>
                    <a:pt x="6963074" y="1192919"/>
                    <a:pt x="6866879" y="1289114"/>
                    <a:pt x="6748217" y="1289114"/>
                  </a:cubicBezTo>
                  <a:lnTo>
                    <a:pt x="214857" y="1289114"/>
                  </a:lnTo>
                  <a:cubicBezTo>
                    <a:pt x="96195" y="1289114"/>
                    <a:pt x="0" y="1192919"/>
                    <a:pt x="0" y="1074257"/>
                  </a:cubicBezTo>
                  <a:lnTo>
                    <a:pt x="0" y="893899"/>
                  </a:ln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شكل حر: شكل 54">
              <a:extLst>
                <a:ext uri="{FF2B5EF4-FFF2-40B4-BE49-F238E27FC236}">
                  <a16:creationId xmlns:a16="http://schemas.microsoft.com/office/drawing/2014/main" id="{5F2B4B00-F62A-23B9-0E0D-DDC67419997C}"/>
                </a:ext>
              </a:extLst>
            </p:cNvPr>
            <p:cNvSpPr/>
            <p:nvPr/>
          </p:nvSpPr>
          <p:spPr>
            <a:xfrm flipH="1" flipV="1">
              <a:off x="2349881" y="484096"/>
              <a:ext cx="1269706" cy="893900"/>
            </a:xfrm>
            <a:custGeom>
              <a:avLst/>
              <a:gdLst>
                <a:gd name="connsiteX0" fmla="*/ 214857 w 1269706"/>
                <a:gd name="connsiteY0" fmla="*/ 0 h 893900"/>
                <a:gd name="connsiteX1" fmla="*/ 1269706 w 1269706"/>
                <a:gd name="connsiteY1" fmla="*/ 0 h 893900"/>
                <a:gd name="connsiteX2" fmla="*/ 0 w 1269706"/>
                <a:gd name="connsiteY2" fmla="*/ 893900 h 893900"/>
                <a:gd name="connsiteX3" fmla="*/ 0 w 1269706"/>
                <a:gd name="connsiteY3" fmla="*/ 214857 h 893900"/>
                <a:gd name="connsiteX4" fmla="*/ 214857 w 1269706"/>
                <a:gd name="connsiteY4" fmla="*/ 0 h 89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706" h="893900">
                  <a:moveTo>
                    <a:pt x="214857" y="0"/>
                  </a:moveTo>
                  <a:lnTo>
                    <a:pt x="1269706" y="0"/>
                  </a:lnTo>
                  <a:lnTo>
                    <a:pt x="0" y="893900"/>
                  </a:lnTo>
                  <a:lnTo>
                    <a:pt x="0" y="214857"/>
                  </a:lnTo>
                  <a:cubicBezTo>
                    <a:pt x="0" y="96195"/>
                    <a:pt x="96195" y="0"/>
                    <a:pt x="214857" y="0"/>
                  </a:cubicBezTo>
                  <a:close/>
                </a:path>
              </a:pathLst>
            </a:custGeom>
            <a:gradFill flip="none" rotWithShape="1">
              <a:gsLst>
                <a:gs pos="8000">
                  <a:srgbClr val="9E0059"/>
                </a:gs>
                <a:gs pos="8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1" name="رسم 63" descr="فصل دراسي">
              <a:extLst>
                <a:ext uri="{FF2B5EF4-FFF2-40B4-BE49-F238E27FC236}">
                  <a16:creationId xmlns:a16="http://schemas.microsoft.com/office/drawing/2014/main" id="{74EAEC8D-65BC-74CB-6C41-6C548ECF24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3369" y="787894"/>
              <a:ext cx="559629" cy="559629"/>
            </a:xfrm>
            <a:prstGeom prst="rect">
              <a:avLst/>
            </a:prstGeom>
            <a:effectLst>
              <a:outerShdw blurRad="50800" dist="38100" dir="2700000" algn="tl" rotWithShape="0">
                <a:prstClr val="black">
                  <a:alpha val="40000"/>
                </a:prstClr>
              </a:outerShdw>
            </a:effectLst>
          </p:spPr>
        </p:pic>
        <p:sp>
          <p:nvSpPr>
            <p:cNvPr id="12" name="مربع نص 64">
              <a:extLst>
                <a:ext uri="{FF2B5EF4-FFF2-40B4-BE49-F238E27FC236}">
                  <a16:creationId xmlns:a16="http://schemas.microsoft.com/office/drawing/2014/main" id="{F84219F9-C4CF-3C2B-85C9-2CE86E7F4CEE}"/>
                </a:ext>
              </a:extLst>
            </p:cNvPr>
            <p:cNvSpPr txBox="1"/>
            <p:nvPr/>
          </p:nvSpPr>
          <p:spPr>
            <a:xfrm>
              <a:off x="3510737" y="776442"/>
              <a:ext cx="5519412" cy="587112"/>
            </a:xfrm>
            <a:prstGeom prst="rect">
              <a:avLst/>
            </a:prstGeom>
            <a:solidFill>
              <a:schemeClr val="accent1">
                <a:lumMod val="20000"/>
                <a:lumOff val="80000"/>
              </a:schemeClr>
            </a:solidFill>
          </p:spPr>
          <p:txBody>
            <a:bodyPr wrap="square" rtlCol="0">
              <a:spAutoFit/>
            </a:bodyPr>
            <a:lstStyle/>
            <a:p>
              <a:pPr algn="ctr"/>
              <a:r>
                <a:rPr lang="ar-SA" sz="3600" b="1" dirty="0">
                  <a:solidFill>
                    <a:srgbClr val="390099"/>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معاني الجودة</a:t>
              </a:r>
              <a:endParaRPr lang="fr-FR" sz="3200" b="1" dirty="0">
                <a:solidFill>
                  <a:srgbClr val="0070C0"/>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grpSp>
    </p:spTree>
    <p:extLst>
      <p:ext uri="{BB962C8B-B14F-4D97-AF65-F5344CB8AC3E}">
        <p14:creationId xmlns:p14="http://schemas.microsoft.com/office/powerpoint/2010/main" val="18812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89F17B-548C-879F-6477-DF737CB346D6}"/>
              </a:ext>
            </a:extLst>
          </p:cNvPr>
          <p:cNvSpPr>
            <a:spLocks noGrp="1"/>
          </p:cNvSpPr>
          <p:nvPr>
            <p:ph type="title"/>
          </p:nvPr>
        </p:nvSpPr>
        <p:spPr>
          <a:xfrm>
            <a:off x="740664" y="-25114"/>
            <a:ext cx="11192256" cy="1280890"/>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هل هناك أصول ودلات للجودة في القران الكريم</a:t>
            </a:r>
          </a:p>
        </p:txBody>
      </p:sp>
      <p:sp>
        <p:nvSpPr>
          <p:cNvPr id="3" name="عنصر نائب للمحتوى 2">
            <a:extLst>
              <a:ext uri="{FF2B5EF4-FFF2-40B4-BE49-F238E27FC236}">
                <a16:creationId xmlns:a16="http://schemas.microsoft.com/office/drawing/2014/main" id="{A7481E56-00FD-0C97-D7A8-C162AE49D360}"/>
              </a:ext>
            </a:extLst>
          </p:cNvPr>
          <p:cNvSpPr>
            <a:spLocks noGrp="1"/>
          </p:cNvSpPr>
          <p:nvPr>
            <p:ph idx="1"/>
          </p:nvPr>
        </p:nvSpPr>
        <p:spPr>
          <a:xfrm rot="20628062">
            <a:off x="2589212" y="2133600"/>
            <a:ext cx="8915400" cy="3777622"/>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ar-SA" sz="6600" dirty="0"/>
              <a:t>من يذكر بعض الآيات القرآنية تدل على الجودة ؟؟؟</a:t>
            </a:r>
          </a:p>
        </p:txBody>
      </p:sp>
    </p:spTree>
    <p:extLst>
      <p:ext uri="{BB962C8B-B14F-4D97-AF65-F5344CB8AC3E}">
        <p14:creationId xmlns:p14="http://schemas.microsoft.com/office/powerpoint/2010/main" val="38784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580">
                                          <p:stCondLst>
                                            <p:cond delay="0"/>
                                          </p:stCondLst>
                                        </p:cTn>
                                        <p:tgtEl>
                                          <p:spTgt spid="3">
                                            <p:bg/>
                                          </p:spTgt>
                                        </p:tgtEl>
                                      </p:cBhvr>
                                    </p:animEffect>
                                    <p:anim calcmode="lin" valueType="num">
                                      <p:cBhvr>
                                        <p:cTn id="14"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bg/>
                                          </p:spTgt>
                                        </p:tgtEl>
                                      </p:cBhvr>
                                      <p:to x="100000" y="60000"/>
                                    </p:animScale>
                                    <p:animScale>
                                      <p:cBhvr>
                                        <p:cTn id="20" dur="166" decel="50000">
                                          <p:stCondLst>
                                            <p:cond delay="676"/>
                                          </p:stCondLst>
                                        </p:cTn>
                                        <p:tgtEl>
                                          <p:spTgt spid="3">
                                            <p:bg/>
                                          </p:spTgt>
                                        </p:tgtEl>
                                      </p:cBhvr>
                                      <p:to x="100000" y="100000"/>
                                    </p:animScale>
                                    <p:animScale>
                                      <p:cBhvr>
                                        <p:cTn id="21" dur="26">
                                          <p:stCondLst>
                                            <p:cond delay="1312"/>
                                          </p:stCondLst>
                                        </p:cTn>
                                        <p:tgtEl>
                                          <p:spTgt spid="3">
                                            <p:bg/>
                                          </p:spTgt>
                                        </p:tgtEl>
                                      </p:cBhvr>
                                      <p:to x="100000" y="80000"/>
                                    </p:animScale>
                                    <p:animScale>
                                      <p:cBhvr>
                                        <p:cTn id="22" dur="166" decel="50000">
                                          <p:stCondLst>
                                            <p:cond delay="1338"/>
                                          </p:stCondLst>
                                        </p:cTn>
                                        <p:tgtEl>
                                          <p:spTgt spid="3">
                                            <p:bg/>
                                          </p:spTgt>
                                        </p:tgtEl>
                                      </p:cBhvr>
                                      <p:to x="100000" y="100000"/>
                                    </p:animScale>
                                    <p:animScale>
                                      <p:cBhvr>
                                        <p:cTn id="23" dur="26">
                                          <p:stCondLst>
                                            <p:cond delay="1642"/>
                                          </p:stCondLst>
                                        </p:cTn>
                                        <p:tgtEl>
                                          <p:spTgt spid="3">
                                            <p:bg/>
                                          </p:spTgt>
                                        </p:tgtEl>
                                      </p:cBhvr>
                                      <p:to x="100000" y="90000"/>
                                    </p:animScale>
                                    <p:animScale>
                                      <p:cBhvr>
                                        <p:cTn id="24" dur="166" decel="50000">
                                          <p:stCondLst>
                                            <p:cond delay="1668"/>
                                          </p:stCondLst>
                                        </p:cTn>
                                        <p:tgtEl>
                                          <p:spTgt spid="3">
                                            <p:bg/>
                                          </p:spTgt>
                                        </p:tgtEl>
                                      </p:cBhvr>
                                      <p:to x="100000" y="100000"/>
                                    </p:animScale>
                                    <p:animScale>
                                      <p:cBhvr>
                                        <p:cTn id="25" dur="26">
                                          <p:stCondLst>
                                            <p:cond delay="1808"/>
                                          </p:stCondLst>
                                        </p:cTn>
                                        <p:tgtEl>
                                          <p:spTgt spid="3">
                                            <p:bg/>
                                          </p:spTgt>
                                        </p:tgtEl>
                                      </p:cBhvr>
                                      <p:to x="100000" y="95000"/>
                                    </p:animScale>
                                    <p:animScale>
                                      <p:cBhvr>
                                        <p:cTn id="26" dur="166" decel="50000">
                                          <p:stCondLst>
                                            <p:cond delay="1834"/>
                                          </p:stCondLst>
                                        </p:cTn>
                                        <p:tgtEl>
                                          <p:spTgt spid="3">
                                            <p:bg/>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down)">
                                      <p:cBhvr>
                                        <p:cTn id="31" dur="580">
                                          <p:stCondLst>
                                            <p:cond delay="0"/>
                                          </p:stCondLst>
                                        </p:cTn>
                                        <p:tgtEl>
                                          <p:spTgt spid="3">
                                            <p:txEl>
                                              <p:pRg st="0" end="0"/>
                                            </p:txEl>
                                          </p:spTgt>
                                        </p:tgtEl>
                                      </p:cBhvr>
                                    </p:animEffect>
                                    <p:anim calcmode="lin" valueType="num">
                                      <p:cBhvr>
                                        <p:cTn id="3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0" end="0"/>
                                            </p:txEl>
                                          </p:spTgt>
                                        </p:tgtEl>
                                      </p:cBhvr>
                                      <p:to x="100000" y="60000"/>
                                    </p:animScale>
                                    <p:animScale>
                                      <p:cBhvr>
                                        <p:cTn id="38" dur="166" decel="50000">
                                          <p:stCondLst>
                                            <p:cond delay="676"/>
                                          </p:stCondLst>
                                        </p:cTn>
                                        <p:tgtEl>
                                          <p:spTgt spid="3">
                                            <p:txEl>
                                              <p:pRg st="0" end="0"/>
                                            </p:txEl>
                                          </p:spTgt>
                                        </p:tgtEl>
                                      </p:cBhvr>
                                      <p:to x="100000" y="100000"/>
                                    </p:animScale>
                                    <p:animScale>
                                      <p:cBhvr>
                                        <p:cTn id="39" dur="26">
                                          <p:stCondLst>
                                            <p:cond delay="1312"/>
                                          </p:stCondLst>
                                        </p:cTn>
                                        <p:tgtEl>
                                          <p:spTgt spid="3">
                                            <p:txEl>
                                              <p:pRg st="0" end="0"/>
                                            </p:txEl>
                                          </p:spTgt>
                                        </p:tgtEl>
                                      </p:cBhvr>
                                      <p:to x="100000" y="80000"/>
                                    </p:animScale>
                                    <p:animScale>
                                      <p:cBhvr>
                                        <p:cTn id="40" dur="166" decel="50000">
                                          <p:stCondLst>
                                            <p:cond delay="1338"/>
                                          </p:stCondLst>
                                        </p:cTn>
                                        <p:tgtEl>
                                          <p:spTgt spid="3">
                                            <p:txEl>
                                              <p:pRg st="0" end="0"/>
                                            </p:txEl>
                                          </p:spTgt>
                                        </p:tgtEl>
                                      </p:cBhvr>
                                      <p:to x="100000" y="100000"/>
                                    </p:animScale>
                                    <p:animScale>
                                      <p:cBhvr>
                                        <p:cTn id="41" dur="26">
                                          <p:stCondLst>
                                            <p:cond delay="1642"/>
                                          </p:stCondLst>
                                        </p:cTn>
                                        <p:tgtEl>
                                          <p:spTgt spid="3">
                                            <p:txEl>
                                              <p:pRg st="0" end="0"/>
                                            </p:txEl>
                                          </p:spTgt>
                                        </p:tgtEl>
                                      </p:cBhvr>
                                      <p:to x="100000" y="90000"/>
                                    </p:animScale>
                                    <p:animScale>
                                      <p:cBhvr>
                                        <p:cTn id="42" dur="166" decel="50000">
                                          <p:stCondLst>
                                            <p:cond delay="1668"/>
                                          </p:stCondLst>
                                        </p:cTn>
                                        <p:tgtEl>
                                          <p:spTgt spid="3">
                                            <p:txEl>
                                              <p:pRg st="0" end="0"/>
                                            </p:txEl>
                                          </p:spTgt>
                                        </p:tgtEl>
                                      </p:cBhvr>
                                      <p:to x="100000" y="100000"/>
                                    </p:animScale>
                                    <p:animScale>
                                      <p:cBhvr>
                                        <p:cTn id="43" dur="26">
                                          <p:stCondLst>
                                            <p:cond delay="1808"/>
                                          </p:stCondLst>
                                        </p:cTn>
                                        <p:tgtEl>
                                          <p:spTgt spid="3">
                                            <p:txEl>
                                              <p:pRg st="0" end="0"/>
                                            </p:txEl>
                                          </p:spTgt>
                                        </p:tgtEl>
                                      </p:cBhvr>
                                      <p:to x="100000" y="95000"/>
                                    </p:animScale>
                                    <p:animScale>
                                      <p:cBhvr>
                                        <p:cTn id="4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07691" y="-152640"/>
            <a:ext cx="10354238" cy="1280890"/>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lvl="0" algn="ctr"/>
            <a:r>
              <a:rPr lang="ar-SA" b="1" dirty="0"/>
              <a:t>أولاً: الجودة في القران الكريم</a:t>
            </a:r>
            <a:br>
              <a:rPr lang="en-US" dirty="0"/>
            </a:br>
            <a:endParaRPr lang="ar-SA" dirty="0"/>
          </a:p>
        </p:txBody>
      </p:sp>
      <p:sp>
        <p:nvSpPr>
          <p:cNvPr id="3" name="عنصر نائب للمحتوى 2"/>
          <p:cNvSpPr>
            <a:spLocks noGrp="1"/>
          </p:cNvSpPr>
          <p:nvPr>
            <p:ph idx="1"/>
          </p:nvPr>
        </p:nvSpPr>
        <p:spPr>
          <a:xfrm>
            <a:off x="-452284" y="609601"/>
            <a:ext cx="12644284" cy="6619104"/>
          </a:xfrm>
        </p:spPr>
        <p:txBody>
          <a:bodyPr>
            <a:noAutofit/>
          </a:bodyPr>
          <a:lstStyle/>
          <a:p>
            <a:r>
              <a:rPr lang="ar-SA" sz="2800" dirty="0"/>
              <a:t>1- قال الله -تعالى-(</a:t>
            </a:r>
            <a:r>
              <a:rPr lang="ar-SA" sz="2800" dirty="0">
                <a:solidFill>
                  <a:srgbClr val="FF0000"/>
                </a:solidFill>
              </a:rPr>
              <a:t>صُنْعَ اللَّهِ الَّذِي أَتْقَنَ كُلَّ شَيْءٍ ۚ إِنَّهُ خَبِيرٌ بِمَا تَفْعَلُونَ</a:t>
            </a:r>
            <a:r>
              <a:rPr lang="ar-SA" sz="2800" dirty="0"/>
              <a:t>).</a:t>
            </a:r>
          </a:p>
          <a:p>
            <a:r>
              <a:rPr lang="ar-SA" sz="2800" dirty="0"/>
              <a:t>- 2- قال الله -تعالى-</a:t>
            </a:r>
            <a:r>
              <a:rPr lang="ar-SA" sz="2800" dirty="0">
                <a:solidFill>
                  <a:srgbClr val="FF0000"/>
                </a:solidFill>
              </a:rPr>
              <a:t>(لَقَدْ خَلَقْنَا الْإِنسَانَ فِي أَحْسَنِ تَقْوِيمٍ</a:t>
            </a:r>
            <a:r>
              <a:rPr lang="ar-SA" sz="2800" dirty="0"/>
              <a:t>).</a:t>
            </a:r>
          </a:p>
          <a:p>
            <a:r>
              <a:rPr lang="ar-SA" sz="2800" dirty="0"/>
              <a:t>[٣] قال الله -تعالى-</a:t>
            </a:r>
            <a:r>
              <a:rPr lang="ar-SA" sz="2800" dirty="0">
                <a:solidFill>
                  <a:srgbClr val="FF0000"/>
                </a:solidFill>
              </a:rPr>
              <a:t>: (وَأَحْسِنُوا إِنَّ اللَّهَ يُحِبُّ الْمُحْسِنِينَ</a:t>
            </a:r>
            <a:r>
              <a:rPr lang="ar-SA" sz="2800" dirty="0"/>
              <a:t>).</a:t>
            </a:r>
          </a:p>
          <a:p>
            <a:r>
              <a:rPr lang="ar-SA" sz="2800" dirty="0"/>
              <a:t>[٤] </a:t>
            </a:r>
            <a:r>
              <a:rPr lang="ar-SA" sz="2800" dirty="0">
                <a:solidFill>
                  <a:srgbClr val="FF0000"/>
                </a:solidFill>
              </a:rPr>
              <a:t>قال الله -تعالى-: (إِنَّ رَحْمَتَ اللَّهِ قَرِيبٌ مِنَ الْمُحْسِنِينَ</a:t>
            </a:r>
            <a:r>
              <a:rPr lang="ar-SA" sz="2800" dirty="0"/>
              <a:t>).</a:t>
            </a:r>
          </a:p>
          <a:p>
            <a:r>
              <a:rPr lang="ar-SA" sz="2800" dirty="0"/>
              <a:t>[٥] قال الله -تعالى-: </a:t>
            </a:r>
            <a:r>
              <a:rPr lang="ar-SA" sz="2800" dirty="0">
                <a:solidFill>
                  <a:srgbClr val="FF0000"/>
                </a:solidFill>
              </a:rPr>
              <a:t>(لِلَّذِينَ أَحْسَنُوا الْحُسْنَى وَزِيَادَةٌ).</a:t>
            </a:r>
          </a:p>
          <a:p>
            <a:r>
              <a:rPr lang="ar-SA" sz="2800" dirty="0">
                <a:solidFill>
                  <a:srgbClr val="FF0000"/>
                </a:solidFill>
              </a:rPr>
              <a:t>[</a:t>
            </a:r>
            <a:r>
              <a:rPr lang="ar-SA" sz="2800" dirty="0"/>
              <a:t>٦] قال الله -تعالى-: </a:t>
            </a:r>
            <a:r>
              <a:rPr lang="ar-SA" sz="2800" dirty="0">
                <a:solidFill>
                  <a:srgbClr val="FF0000"/>
                </a:solidFill>
              </a:rPr>
              <a:t>(إِنَّ اللَّهَ مَعَ الَّذِينَ اتَّقَوْا وَالَّذِينَ هُمْ مُحْسِنُونَ</a:t>
            </a:r>
            <a:r>
              <a:rPr lang="ar-SA" sz="2800" dirty="0"/>
              <a:t>).</a:t>
            </a:r>
          </a:p>
          <a:p>
            <a:r>
              <a:rPr lang="ar-SA" sz="2800" dirty="0"/>
              <a:t>[٧] قال الله -تعالى-: (</a:t>
            </a:r>
            <a:r>
              <a:rPr lang="ar-SA" sz="2800" dirty="0">
                <a:solidFill>
                  <a:srgbClr val="FF0000"/>
                </a:solidFill>
              </a:rPr>
              <a:t>إِنَّا جَعَلْنَا مَا عَلَى الْأَرْضِ زِينَةً لَّهَا لِنَبْلُوَهُمْ أَيُّهُمْ أَحْسَنُ عَمَلًا</a:t>
            </a:r>
            <a:r>
              <a:rPr lang="ar-SA" sz="2800" dirty="0"/>
              <a:t>).</a:t>
            </a:r>
          </a:p>
          <a:p>
            <a:r>
              <a:rPr lang="ar-SA" sz="2800" dirty="0"/>
              <a:t>[٨] قال الله -تعالى-: (</a:t>
            </a:r>
            <a:r>
              <a:rPr lang="ar-SA" sz="2800" dirty="0">
                <a:solidFill>
                  <a:srgbClr val="FF0000"/>
                </a:solidFill>
              </a:rPr>
              <a:t>قَدْ أَفْلَحَ الْمُؤْمِنُونَ * الَّذِينَ هُمْ فِي صَلَاتِهِمْ خَاشِعُونَ).</a:t>
            </a:r>
          </a:p>
          <a:p>
            <a:r>
              <a:rPr lang="ar-SA" sz="2800" dirty="0">
                <a:solidFill>
                  <a:srgbClr val="FF0000"/>
                </a:solidFill>
              </a:rPr>
              <a:t>[٩] قال الله -تعالى-: (وَأَتِمُّوا الْحَجَّ وَالْعُمْرَةَ لِلَّهِ).</a:t>
            </a:r>
          </a:p>
          <a:p>
            <a:r>
              <a:rPr lang="ar-SA" sz="2800" dirty="0">
                <a:solidFill>
                  <a:srgbClr val="FF0000"/>
                </a:solidFill>
              </a:rPr>
              <a:t>[١٠] قال الله -تعالى-: (هَلْ جَزَاءُ الْإِحْسَانِ إِلَّا الْإِحْسَانُ.)</a:t>
            </a:r>
            <a:br>
              <a:rPr lang="ar-SA" sz="4400" dirty="0">
                <a:solidFill>
                  <a:srgbClr val="FF0000"/>
                </a:solidFill>
              </a:rPr>
            </a:br>
            <a:br>
              <a:rPr lang="ar-SA" sz="4400" dirty="0"/>
            </a:br>
            <a:endParaRPr lang="ar-SA" sz="4400" dirty="0"/>
          </a:p>
          <a:p>
            <a:endParaRPr lang="ar-SA" sz="2800" dirty="0"/>
          </a:p>
        </p:txBody>
      </p:sp>
    </p:spTree>
    <p:extLst>
      <p:ext uri="{BB962C8B-B14F-4D97-AF65-F5344CB8AC3E}">
        <p14:creationId xmlns:p14="http://schemas.microsoft.com/office/powerpoint/2010/main" val="13025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additive="base">
                                        <p:cTn id="6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additive="base">
                                        <p:cTn id="7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additive="base">
                                        <p:cTn id="7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B08EB8B-F367-951B-A826-CFB0BEDAB16E}"/>
              </a:ext>
            </a:extLst>
          </p:cNvPr>
          <p:cNvSpPr>
            <a:spLocks noGrp="1"/>
          </p:cNvSpPr>
          <p:nvPr>
            <p:ph type="title"/>
          </p:nvPr>
        </p:nvSpPr>
        <p:spPr>
          <a:xfrm>
            <a:off x="1757181" y="-216310"/>
            <a:ext cx="8911687" cy="1327355"/>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dirty="0"/>
              <a:t>تابع</a:t>
            </a:r>
          </a:p>
        </p:txBody>
      </p:sp>
      <p:sp>
        <p:nvSpPr>
          <p:cNvPr id="3" name="عنصر نائب للمحتوى 2">
            <a:extLst>
              <a:ext uri="{FF2B5EF4-FFF2-40B4-BE49-F238E27FC236}">
                <a16:creationId xmlns:a16="http://schemas.microsoft.com/office/drawing/2014/main" id="{CAE883C4-9DE9-87B6-BE44-D80811D88156}"/>
              </a:ext>
            </a:extLst>
          </p:cNvPr>
          <p:cNvSpPr>
            <a:spLocks noGrp="1"/>
          </p:cNvSpPr>
          <p:nvPr>
            <p:ph idx="1"/>
          </p:nvPr>
        </p:nvSpPr>
        <p:spPr>
          <a:xfrm>
            <a:off x="294968" y="1032387"/>
            <a:ext cx="11765968" cy="5697597"/>
          </a:xfrm>
        </p:spPr>
        <p:txBody>
          <a:bodyPr>
            <a:normAutofit lnSpcReduction="10000"/>
          </a:bodyPr>
          <a:lstStyle/>
          <a:p>
            <a:r>
              <a:rPr lang="ar-SA" sz="3600" dirty="0"/>
              <a:t>من أبرز الآيات القرآنية التي تدل على </a:t>
            </a:r>
            <a:r>
              <a:rPr lang="ar-SA" sz="3600" b="1" dirty="0"/>
              <a:t>الإخلاص</a:t>
            </a:r>
            <a:r>
              <a:rPr lang="ar-SA" sz="3600" dirty="0"/>
              <a:t> في العمل والعبادة:</a:t>
            </a:r>
          </a:p>
          <a:p>
            <a:r>
              <a:rPr lang="ar-SA" sz="3600" dirty="0"/>
              <a:t>قوله تعالى: </a:t>
            </a:r>
            <a:r>
              <a:rPr lang="ar-SA" sz="3600" b="1" dirty="0"/>
              <a:t>﴿وَمَا أُمِرُوا إِلَّا لِيَعْبُدُوا اللَّهَ مُخْلِصِينَ لَهُ الدِّينَ حُنَفَاءَ﴾</a:t>
            </a:r>
            <a:r>
              <a:rPr lang="ar-SA" sz="3600" dirty="0"/>
              <a:t> [سورة البينة: 5] هذه الآية تؤكد أن أساس العبادة هو الإخلاص لله وحده دون رياء أو شرك.(لم يكن الذين </a:t>
            </a:r>
            <a:r>
              <a:rPr lang="ar-SA" sz="3600" dirty="0" err="1"/>
              <a:t>كفروامن</a:t>
            </a:r>
            <a:r>
              <a:rPr lang="ar-SA" sz="3600" dirty="0"/>
              <a:t> اهل الكتاب والمشركين منفكين حتى تأتيهم البينة)</a:t>
            </a:r>
          </a:p>
          <a:p>
            <a:r>
              <a:rPr lang="ar-SA" sz="3600" dirty="0"/>
              <a:t>وقوله تعالى: </a:t>
            </a:r>
            <a:r>
              <a:rPr lang="ar-SA" sz="3600" b="1" dirty="0"/>
              <a:t>﴿فَاعْبُدِ اللَّهَ مُخْلِصًا لَهُ الدِّينَ ۝ أَلَا لِلَّهِ الدِّينُ الْخَالِصُ﴾</a:t>
            </a:r>
            <a:r>
              <a:rPr lang="ar-SA" sz="3600" dirty="0"/>
              <a:t> [سورة الزمر: 2-3] توضح أن الدين لا يقبل إلا إذا كان خالصًا لله، </a:t>
            </a:r>
            <a:r>
              <a:rPr lang="ar-SA" sz="3600" dirty="0">
                <a:solidFill>
                  <a:srgbClr val="FF0000"/>
                </a:solidFill>
              </a:rPr>
              <a:t>وهو دعوة مباشرة للإخلاص في كل عمل</a:t>
            </a:r>
            <a:r>
              <a:rPr lang="ar-SA" dirty="0">
                <a:solidFill>
                  <a:srgbClr val="FF0000"/>
                </a:solidFill>
              </a:rPr>
              <a:t>.</a:t>
            </a:r>
          </a:p>
          <a:p>
            <a:endParaRPr lang="ar-SA" dirty="0"/>
          </a:p>
        </p:txBody>
      </p:sp>
    </p:spTree>
    <p:extLst>
      <p:ext uri="{BB962C8B-B14F-4D97-AF65-F5344CB8AC3E}">
        <p14:creationId xmlns:p14="http://schemas.microsoft.com/office/powerpoint/2010/main" val="64531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4D0F3B-F672-A79F-2465-DBE51C724615}"/>
              </a:ext>
            </a:extLst>
          </p:cNvPr>
          <p:cNvSpPr>
            <a:spLocks noGrp="1"/>
          </p:cNvSpPr>
          <p:nvPr>
            <p:ph type="title"/>
          </p:nvPr>
        </p:nvSpPr>
        <p:spPr>
          <a:xfrm>
            <a:off x="2592925" y="68824"/>
            <a:ext cx="8911687" cy="1256071"/>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b="1" dirty="0"/>
              <a:t>دلالة هذه الآيات</a:t>
            </a:r>
          </a:p>
        </p:txBody>
      </p:sp>
      <p:sp>
        <p:nvSpPr>
          <p:cNvPr id="3" name="عنصر نائب للمحتوى 2">
            <a:extLst>
              <a:ext uri="{FF2B5EF4-FFF2-40B4-BE49-F238E27FC236}">
                <a16:creationId xmlns:a16="http://schemas.microsoft.com/office/drawing/2014/main" id="{20E754FF-CBBE-C087-8528-873556D2B197}"/>
              </a:ext>
            </a:extLst>
          </p:cNvPr>
          <p:cNvSpPr>
            <a:spLocks noGrp="1"/>
          </p:cNvSpPr>
          <p:nvPr>
            <p:ph idx="1"/>
          </p:nvPr>
        </p:nvSpPr>
        <p:spPr>
          <a:xfrm>
            <a:off x="877824" y="2251586"/>
            <a:ext cx="11009376" cy="4432677"/>
          </a:xfrm>
        </p:spPr>
        <p:txBody>
          <a:bodyPr>
            <a:normAutofit/>
          </a:bodyPr>
          <a:lstStyle/>
          <a:p>
            <a:r>
              <a:rPr lang="ar-SA" sz="3600" dirty="0"/>
              <a:t>الجودة والإتقان في العمل ليست مجرد قيمة إدارية أو مهنية، بل هي </a:t>
            </a:r>
            <a:r>
              <a:rPr lang="ar-SA" sz="3600" b="1" dirty="0"/>
              <a:t>مبدأ قرآني</a:t>
            </a:r>
            <a:r>
              <a:rPr lang="ar-SA" sz="3600" dirty="0"/>
              <a:t> يرتبط بالعبادة والرضا الإلهي.</a:t>
            </a:r>
          </a:p>
          <a:p>
            <a:r>
              <a:rPr lang="ar-SA" sz="3600" dirty="0"/>
              <a:t>الإتقان يعكس التزام المسلم بالمسؤولية، ويحقق أثرًا إيجابيًا على الفرد والمجتمع</a:t>
            </a:r>
          </a:p>
          <a:p>
            <a:pPr marL="0" indent="0">
              <a:buNone/>
            </a:pPr>
            <a:endParaRPr lang="ar-SA" sz="3600" dirty="0"/>
          </a:p>
        </p:txBody>
      </p:sp>
    </p:spTree>
    <p:extLst>
      <p:ext uri="{BB962C8B-B14F-4D97-AF65-F5344CB8AC3E}">
        <p14:creationId xmlns:p14="http://schemas.microsoft.com/office/powerpoint/2010/main" val="148749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4024C59-079E-D3EC-D134-AFBB09ADF35E}"/>
              </a:ext>
            </a:extLst>
          </p:cNvPr>
          <p:cNvSpPr>
            <a:spLocks noGrp="1"/>
          </p:cNvSpPr>
          <p:nvPr>
            <p:ph type="title"/>
          </p:nvPr>
        </p:nvSpPr>
        <p:spPr>
          <a:xfrm>
            <a:off x="2592925" y="220987"/>
            <a:ext cx="8911687" cy="1280890"/>
          </a:xfr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a:lstStyle/>
          <a:p>
            <a:pPr algn="ctr"/>
            <a:r>
              <a:rPr lang="ar-SA" dirty="0"/>
              <a:t>نشاط </a:t>
            </a:r>
          </a:p>
        </p:txBody>
      </p:sp>
      <p:sp>
        <p:nvSpPr>
          <p:cNvPr id="3" name="عنصر نائب للمحتوى 2">
            <a:extLst>
              <a:ext uri="{FF2B5EF4-FFF2-40B4-BE49-F238E27FC236}">
                <a16:creationId xmlns:a16="http://schemas.microsoft.com/office/drawing/2014/main" id="{5737CD19-3D6B-F251-4B15-089E0615046A}"/>
              </a:ext>
            </a:extLst>
          </p:cNvPr>
          <p:cNvSpPr>
            <a:spLocks noGrp="1"/>
          </p:cNvSpPr>
          <p:nvPr>
            <p:ph idx="1"/>
          </p:nvPr>
        </p:nvSpPr>
        <p:spPr>
          <a:xfrm rot="20355187">
            <a:off x="2589212" y="2133600"/>
            <a:ext cx="8915400" cy="3777622"/>
          </a:xfrm>
          <a:solidFill>
            <a:schemeClr val="tx2">
              <a:lumMod val="40000"/>
              <a:lumOff val="60000"/>
            </a:schemeClr>
          </a:solidFill>
        </p:spPr>
        <p:txBody>
          <a:bodyPr>
            <a:normAutofit/>
          </a:bodyPr>
          <a:lstStyle/>
          <a:p>
            <a:r>
              <a:rPr lang="ar-SA" sz="4800" dirty="0"/>
              <a:t>س- </a:t>
            </a:r>
            <a:r>
              <a:rPr lang="ar-SA" sz="4800" b="1" dirty="0"/>
              <a:t>كيف ظهرت الجودة</a:t>
            </a:r>
            <a:r>
              <a:rPr lang="ar-SA" sz="4800" dirty="0"/>
              <a:t>؟</a:t>
            </a:r>
          </a:p>
        </p:txBody>
      </p:sp>
    </p:spTree>
    <p:extLst>
      <p:ext uri="{BB962C8B-B14F-4D97-AF65-F5344CB8AC3E}">
        <p14:creationId xmlns:p14="http://schemas.microsoft.com/office/powerpoint/2010/main" val="348113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B481730-FB64-1668-9AE6-D221ABB5334B}"/>
              </a:ext>
            </a:extLst>
          </p:cNvPr>
          <p:cNvSpPr>
            <a:spLocks noGrp="1"/>
          </p:cNvSpPr>
          <p:nvPr>
            <p:ph type="title"/>
          </p:nvPr>
        </p:nvSpPr>
        <p:spPr>
          <a:xfrm>
            <a:off x="1627633" y="100584"/>
            <a:ext cx="9876980" cy="846194"/>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ar-SA" sz="4400" b="1" dirty="0"/>
              <a:t>ظهرت الجودة؟</a:t>
            </a:r>
            <a:br>
              <a:rPr lang="ar-SA" sz="4400" b="1" dirty="0"/>
            </a:br>
            <a:endParaRPr lang="ar-SA" sz="4400" dirty="0"/>
          </a:p>
        </p:txBody>
      </p:sp>
      <p:sp>
        <p:nvSpPr>
          <p:cNvPr id="3" name="عنصر نائب للمحتوى 2">
            <a:extLst>
              <a:ext uri="{FF2B5EF4-FFF2-40B4-BE49-F238E27FC236}">
                <a16:creationId xmlns:a16="http://schemas.microsoft.com/office/drawing/2014/main" id="{196E719B-8B1B-ABAB-D1B4-D7E0799C8609}"/>
              </a:ext>
            </a:extLst>
          </p:cNvPr>
          <p:cNvSpPr>
            <a:spLocks noGrp="1"/>
          </p:cNvSpPr>
          <p:nvPr>
            <p:ph idx="1"/>
          </p:nvPr>
        </p:nvSpPr>
        <p:spPr>
          <a:xfrm>
            <a:off x="219456" y="946778"/>
            <a:ext cx="11972544" cy="5810638"/>
          </a:xfrm>
        </p:spPr>
        <p:txBody>
          <a:bodyPr>
            <a:noAutofit/>
          </a:bodyPr>
          <a:lstStyle/>
          <a:p>
            <a:r>
              <a:rPr lang="ar-SA" sz="4800" dirty="0"/>
              <a:t>ظهرت أولًا في </a:t>
            </a:r>
            <a:r>
              <a:rPr lang="ar-SA" sz="4800" b="1" dirty="0"/>
              <a:t>المجال الصناعي</a:t>
            </a:r>
            <a:r>
              <a:rPr lang="ar-SA" sz="4800" dirty="0"/>
              <a:t> مع التركيز على ضبط جودة المنتجات وتقليل الأخطاء.</a:t>
            </a:r>
          </a:p>
          <a:p>
            <a:r>
              <a:rPr lang="ar-SA" sz="4800" dirty="0"/>
              <a:t>تطورت في القرن العشرين مع رواد مثل </a:t>
            </a:r>
            <a:r>
              <a:rPr lang="ar-SA" sz="4800" i="1" dirty="0"/>
              <a:t>إدوارد </a:t>
            </a:r>
            <a:r>
              <a:rPr lang="ar-SA" sz="4800" i="1" dirty="0" err="1"/>
              <a:t>ديمينغ</a:t>
            </a:r>
            <a:r>
              <a:rPr lang="ar-SA" sz="4800" dirty="0"/>
              <a:t> و </a:t>
            </a:r>
            <a:r>
              <a:rPr lang="ar-SA" sz="4800" i="1" dirty="0"/>
              <a:t>جوزيف جوران</a:t>
            </a:r>
            <a:r>
              <a:rPr lang="ar-SA" sz="4800" dirty="0"/>
              <a:t> الذين وضعوا أسس إدارة الجودة الشاملة.</a:t>
            </a:r>
          </a:p>
          <a:p>
            <a:r>
              <a:rPr lang="ar-SA" sz="4800" dirty="0"/>
              <a:t>أصبحت الجودة فلسفة إدارية تهدف إلى التحسين المستمر، رضا العملاء، وتقليل الهدر.</a:t>
            </a:r>
          </a:p>
          <a:p>
            <a:endParaRPr lang="ar-SA" sz="4800" dirty="0"/>
          </a:p>
        </p:txBody>
      </p:sp>
    </p:spTree>
    <p:extLst>
      <p:ext uri="{BB962C8B-B14F-4D97-AF65-F5344CB8AC3E}">
        <p14:creationId xmlns:p14="http://schemas.microsoft.com/office/powerpoint/2010/main" val="21350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ABC5C5-52EB-C458-6C62-3E4BBA386A55}"/>
              </a:ext>
            </a:extLst>
          </p:cNvPr>
          <p:cNvSpPr>
            <a:spLocks noGrp="1"/>
          </p:cNvSpPr>
          <p:nvPr>
            <p:ph type="title"/>
          </p:nvPr>
        </p:nvSpPr>
        <p:spPr>
          <a:xfrm>
            <a:off x="1417321" y="173736"/>
            <a:ext cx="10087292" cy="1024128"/>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ar-SA" b="1" dirty="0"/>
              <a:t>كيف دخلت الجودة إلى التعليم</a:t>
            </a:r>
            <a:br>
              <a:rPr lang="ar-SA" b="1" dirty="0"/>
            </a:br>
            <a:endParaRPr lang="ar-SA" dirty="0"/>
          </a:p>
        </p:txBody>
      </p:sp>
      <p:sp>
        <p:nvSpPr>
          <p:cNvPr id="3" name="عنصر نائب للمحتوى 2">
            <a:extLst>
              <a:ext uri="{FF2B5EF4-FFF2-40B4-BE49-F238E27FC236}">
                <a16:creationId xmlns:a16="http://schemas.microsoft.com/office/drawing/2014/main" id="{ECB00468-5AD0-4476-65C5-649B743D8285}"/>
              </a:ext>
            </a:extLst>
          </p:cNvPr>
          <p:cNvSpPr>
            <a:spLocks noGrp="1"/>
          </p:cNvSpPr>
          <p:nvPr>
            <p:ph idx="1"/>
          </p:nvPr>
        </p:nvSpPr>
        <p:spPr>
          <a:xfrm>
            <a:off x="530352" y="1399032"/>
            <a:ext cx="11661648" cy="5861304"/>
          </a:xfrm>
        </p:spPr>
        <p:txBody>
          <a:bodyPr>
            <a:normAutofit/>
          </a:bodyPr>
          <a:lstStyle/>
          <a:p>
            <a:r>
              <a:rPr lang="ar-SA" sz="3600" dirty="0"/>
              <a:t>مع تضخم أعداد الطلاب وتنوع أهداف التعليم، ظهرت الحاجة إلى تطبيق الجودة لضمان كفاءة العملية التعليمية.</a:t>
            </a:r>
          </a:p>
          <a:p>
            <a:r>
              <a:rPr lang="ar-SA" sz="3600" dirty="0"/>
              <a:t>انتقلت الفكرة من الصناعة إلى التعليم بسبب:</a:t>
            </a:r>
          </a:p>
          <a:p>
            <a:pPr lvl="1"/>
            <a:r>
              <a:rPr lang="ar-SA" sz="3200" dirty="0"/>
              <a:t>الهوة بين مخرجات التعليم ومتطلبات سوق العمل.</a:t>
            </a:r>
          </a:p>
          <a:p>
            <a:pPr lvl="1"/>
            <a:r>
              <a:rPr lang="ar-SA" sz="3200" dirty="0"/>
              <a:t>المطالبة بتحسين الخدمات التعليمية لمواجهة تحديات العصر.</a:t>
            </a:r>
          </a:p>
          <a:p>
            <a:pPr lvl="1"/>
            <a:r>
              <a:rPr lang="ar-SA" sz="3200" dirty="0"/>
              <a:t>قناعة المؤسسات الدولية والسياسية بأهمية الموارد البشرية المؤهلة.</a:t>
            </a:r>
          </a:p>
          <a:p>
            <a:r>
              <a:rPr lang="ar-SA" sz="3600" dirty="0"/>
              <a:t>بدأت الجامعات ومؤسسات التعليم العالي بتطبيق </a:t>
            </a:r>
            <a:r>
              <a:rPr lang="ar-SA" sz="3600" b="1" dirty="0"/>
              <a:t>إدارة الجودة الشاملة</a:t>
            </a:r>
            <a:r>
              <a:rPr lang="ar-SA" sz="3600" dirty="0"/>
              <a:t> لتحسين البرامج والخدمات الأكاديمية.</a:t>
            </a:r>
          </a:p>
        </p:txBody>
      </p:sp>
    </p:spTree>
    <p:extLst>
      <p:ext uri="{BB962C8B-B14F-4D97-AF65-F5344CB8AC3E}">
        <p14:creationId xmlns:p14="http://schemas.microsoft.com/office/powerpoint/2010/main" val="42690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14519A-03AA-BC8F-FB78-730E1F103AF2}"/>
              </a:ext>
            </a:extLst>
          </p:cNvPr>
          <p:cNvSpPr>
            <a:spLocks noGrp="1"/>
          </p:cNvSpPr>
          <p:nvPr>
            <p:ph type="title"/>
          </p:nvPr>
        </p:nvSpPr>
        <p:spPr>
          <a:xfrm>
            <a:off x="1517905" y="201168"/>
            <a:ext cx="9986708" cy="969264"/>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ar-SA" b="1" dirty="0"/>
              <a:t>الخلاصة</a:t>
            </a:r>
            <a:br>
              <a:rPr lang="ar-SA" b="1" dirty="0"/>
            </a:br>
            <a:endParaRPr lang="ar-SA" dirty="0"/>
          </a:p>
        </p:txBody>
      </p:sp>
      <p:sp>
        <p:nvSpPr>
          <p:cNvPr id="3" name="عنصر نائب للمحتوى 2">
            <a:extLst>
              <a:ext uri="{FF2B5EF4-FFF2-40B4-BE49-F238E27FC236}">
                <a16:creationId xmlns:a16="http://schemas.microsoft.com/office/drawing/2014/main" id="{402642B6-CA86-01D4-DC4C-C3E5D7BDE3F5}"/>
              </a:ext>
            </a:extLst>
          </p:cNvPr>
          <p:cNvSpPr>
            <a:spLocks noGrp="1"/>
          </p:cNvSpPr>
          <p:nvPr>
            <p:ph idx="1"/>
          </p:nvPr>
        </p:nvSpPr>
        <p:spPr>
          <a:xfrm rot="20988817">
            <a:off x="576072" y="2157984"/>
            <a:ext cx="11221148" cy="4548766"/>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ar-SA" sz="3600" dirty="0"/>
              <a:t>الجودة بدأت كأداة صناعية لضبط الإنتاج، ثم تحولت إلى </a:t>
            </a:r>
            <a:r>
              <a:rPr lang="ar-SA" sz="3600" b="1" dirty="0"/>
              <a:t>ثقافة مؤسسية شاملة</a:t>
            </a:r>
            <a:r>
              <a:rPr lang="ar-SA" sz="3600" dirty="0"/>
              <a:t>، ودخلت التعليم لتضمن أن العملية التعليمية تحقق أهدافها بكفاءة، وتواكب متطلبات التنمية وسوق العمل.</a:t>
            </a:r>
          </a:p>
          <a:p>
            <a:endParaRPr lang="ar-SA" sz="3600" dirty="0"/>
          </a:p>
        </p:txBody>
      </p:sp>
    </p:spTree>
    <p:extLst>
      <p:ext uri="{BB962C8B-B14F-4D97-AF65-F5344CB8AC3E}">
        <p14:creationId xmlns:p14="http://schemas.microsoft.com/office/powerpoint/2010/main" val="390470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2EEEC0-A756-6F72-81B4-90957BA39489}"/>
              </a:ext>
            </a:extLst>
          </p:cNvPr>
          <p:cNvSpPr>
            <a:spLocks noGrp="1"/>
          </p:cNvSpPr>
          <p:nvPr>
            <p:ph type="title"/>
          </p:nvPr>
        </p:nvSpPr>
        <p:spPr>
          <a:xfrm>
            <a:off x="1622323" y="624110"/>
            <a:ext cx="9882289" cy="1280890"/>
          </a:xfr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ar-SA" dirty="0"/>
              <a:t>محتوى الورشة</a:t>
            </a:r>
          </a:p>
        </p:txBody>
      </p:sp>
      <p:sp>
        <p:nvSpPr>
          <p:cNvPr id="3" name="عنصر نائب للمحتوى 2">
            <a:extLst>
              <a:ext uri="{FF2B5EF4-FFF2-40B4-BE49-F238E27FC236}">
                <a16:creationId xmlns:a16="http://schemas.microsoft.com/office/drawing/2014/main" id="{20D07EDC-B646-D9DA-1CFA-7665AC77042C}"/>
              </a:ext>
            </a:extLst>
          </p:cNvPr>
          <p:cNvSpPr>
            <a:spLocks noGrp="1"/>
          </p:cNvSpPr>
          <p:nvPr>
            <p:ph idx="1"/>
          </p:nvPr>
        </p:nvSpPr>
        <p:spPr/>
        <p:txBody>
          <a:bodyPr/>
          <a:lstStyle/>
          <a:p>
            <a:endParaRPr lang="ar-SA" dirty="0"/>
          </a:p>
        </p:txBody>
      </p:sp>
      <p:sp>
        <p:nvSpPr>
          <p:cNvPr id="4" name="مستطيل: زوايا مستديرة 3">
            <a:extLst>
              <a:ext uri="{FF2B5EF4-FFF2-40B4-BE49-F238E27FC236}">
                <a16:creationId xmlns:a16="http://schemas.microsoft.com/office/drawing/2014/main" id="{6318A9B2-C6B0-3BCE-50AD-CEFB9D3C9C1F}"/>
              </a:ext>
            </a:extLst>
          </p:cNvPr>
          <p:cNvSpPr/>
          <p:nvPr/>
        </p:nvSpPr>
        <p:spPr>
          <a:xfrm>
            <a:off x="9996615" y="2607277"/>
            <a:ext cx="1418499" cy="331161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t>المحور الأول: مفهوم الجودة في بيئة العمل</a:t>
            </a:r>
          </a:p>
        </p:txBody>
      </p:sp>
      <p:sp>
        <p:nvSpPr>
          <p:cNvPr id="5" name="مستطيل: زوايا مستديرة 4">
            <a:extLst>
              <a:ext uri="{FF2B5EF4-FFF2-40B4-BE49-F238E27FC236}">
                <a16:creationId xmlns:a16="http://schemas.microsoft.com/office/drawing/2014/main" id="{31AE3E40-C619-A77C-ADD9-FA07DED5DA17}"/>
              </a:ext>
            </a:extLst>
          </p:cNvPr>
          <p:cNvSpPr/>
          <p:nvPr/>
        </p:nvSpPr>
        <p:spPr>
          <a:xfrm>
            <a:off x="4038125" y="2714082"/>
            <a:ext cx="1204771" cy="3213330"/>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dirty="0"/>
              <a:t>تطبيقات عملية مثل: </a:t>
            </a:r>
            <a:r>
              <a:rPr lang="en-US" dirty="0"/>
              <a:t>PDCA Cycle (</a:t>
            </a:r>
            <a:r>
              <a:rPr lang="ar-SA" dirty="0"/>
              <a:t>خطط – نفذ – تحقق – صحح)</a:t>
            </a:r>
          </a:p>
        </p:txBody>
      </p:sp>
      <p:sp>
        <p:nvSpPr>
          <p:cNvPr id="6" name="مستطيل: زوايا مستديرة 5">
            <a:extLst>
              <a:ext uri="{FF2B5EF4-FFF2-40B4-BE49-F238E27FC236}">
                <a16:creationId xmlns:a16="http://schemas.microsoft.com/office/drawing/2014/main" id="{C090B988-48C9-A163-ACEE-065D5F1D6788}"/>
              </a:ext>
            </a:extLst>
          </p:cNvPr>
          <p:cNvSpPr/>
          <p:nvPr/>
        </p:nvSpPr>
        <p:spPr>
          <a:xfrm>
            <a:off x="8575588" y="2631992"/>
            <a:ext cx="1299545" cy="331161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dirty="0"/>
              <a:t>تعريف الجودة وأبعادها.</a:t>
            </a:r>
            <a:endParaRPr lang="ar-SA" dirty="0">
              <a:solidFill>
                <a:schemeClr val="accent1"/>
              </a:solidFill>
            </a:endParaRPr>
          </a:p>
        </p:txBody>
      </p:sp>
      <p:sp>
        <p:nvSpPr>
          <p:cNvPr id="7" name="مستطيل: زوايا مستديرة 6">
            <a:extLst>
              <a:ext uri="{FF2B5EF4-FFF2-40B4-BE49-F238E27FC236}">
                <a16:creationId xmlns:a16="http://schemas.microsoft.com/office/drawing/2014/main" id="{88B8193D-5C75-AC70-0A2B-BB4B30C469C1}"/>
              </a:ext>
            </a:extLst>
          </p:cNvPr>
          <p:cNvSpPr/>
          <p:nvPr/>
        </p:nvSpPr>
        <p:spPr>
          <a:xfrm>
            <a:off x="7401695" y="2697893"/>
            <a:ext cx="1073010" cy="321332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dirty="0"/>
              <a:t>الفرق بين الجودة والإنتاج</a:t>
            </a:r>
            <a:endParaRPr lang="ar-SA" dirty="0">
              <a:solidFill>
                <a:schemeClr val="accent2">
                  <a:lumMod val="75000"/>
                </a:schemeClr>
              </a:solidFill>
            </a:endParaRPr>
          </a:p>
        </p:txBody>
      </p:sp>
      <p:sp>
        <p:nvSpPr>
          <p:cNvPr id="8" name="مستطيل: زوايا مستديرة 7">
            <a:extLst>
              <a:ext uri="{FF2B5EF4-FFF2-40B4-BE49-F238E27FC236}">
                <a16:creationId xmlns:a16="http://schemas.microsoft.com/office/drawing/2014/main" id="{A61E2222-B1A0-B5B7-FFC8-4E80F9EDCE83}"/>
              </a:ext>
            </a:extLst>
          </p:cNvPr>
          <p:cNvSpPr/>
          <p:nvPr/>
        </p:nvSpPr>
        <p:spPr>
          <a:xfrm>
            <a:off x="5332394" y="2697893"/>
            <a:ext cx="899520" cy="3249825"/>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t>مؤشرات الأداء الرئيسية )</a:t>
            </a:r>
            <a:r>
              <a:rPr lang="en-US" dirty="0"/>
              <a:t>KPIs)</a:t>
            </a:r>
            <a:endParaRPr lang="ar-SA" dirty="0"/>
          </a:p>
        </p:txBody>
      </p:sp>
      <p:sp>
        <p:nvSpPr>
          <p:cNvPr id="9" name="مستطيل: زوايا مستديرة 8">
            <a:extLst>
              <a:ext uri="{FF2B5EF4-FFF2-40B4-BE49-F238E27FC236}">
                <a16:creationId xmlns:a16="http://schemas.microsoft.com/office/drawing/2014/main" id="{5DE933C2-540B-5AC0-BCA3-68646C8DC902}"/>
              </a:ext>
            </a:extLst>
          </p:cNvPr>
          <p:cNvSpPr/>
          <p:nvPr/>
        </p:nvSpPr>
        <p:spPr>
          <a:xfrm>
            <a:off x="6272615" y="2759677"/>
            <a:ext cx="1073010" cy="3151545"/>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t>المحور الثاني: أدوات الجودة لتحسين الأداء </a:t>
            </a:r>
          </a:p>
        </p:txBody>
      </p:sp>
      <p:sp>
        <p:nvSpPr>
          <p:cNvPr id="10" name="مستطيل: زوايا مستديرة 9">
            <a:extLst>
              <a:ext uri="{FF2B5EF4-FFF2-40B4-BE49-F238E27FC236}">
                <a16:creationId xmlns:a16="http://schemas.microsoft.com/office/drawing/2014/main" id="{E9F65E52-C33E-F71E-D5A5-35070F5D84B9}"/>
              </a:ext>
            </a:extLst>
          </p:cNvPr>
          <p:cNvSpPr/>
          <p:nvPr/>
        </p:nvSpPr>
        <p:spPr>
          <a:xfrm>
            <a:off x="2517059" y="2759677"/>
            <a:ext cx="1459740" cy="327923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dirty="0"/>
              <a:t>المحور الثالث: دور الجودة في تطوير الموظفين والمؤسسات</a:t>
            </a:r>
          </a:p>
        </p:txBody>
      </p:sp>
      <p:sp>
        <p:nvSpPr>
          <p:cNvPr id="13" name="مستطيل: زوايا مستديرة 12">
            <a:extLst>
              <a:ext uri="{FF2B5EF4-FFF2-40B4-BE49-F238E27FC236}">
                <a16:creationId xmlns:a16="http://schemas.microsoft.com/office/drawing/2014/main" id="{436E0FD6-6688-03B4-7959-76A456D59240}"/>
              </a:ext>
            </a:extLst>
          </p:cNvPr>
          <p:cNvSpPr/>
          <p:nvPr/>
        </p:nvSpPr>
        <p:spPr>
          <a:xfrm>
            <a:off x="956436" y="2759677"/>
            <a:ext cx="1459740" cy="327923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dirty="0"/>
              <a:t>كيف ترفع الجودة من رضا الموظفين والعملاء.</a:t>
            </a:r>
          </a:p>
        </p:txBody>
      </p:sp>
      <p:sp>
        <p:nvSpPr>
          <p:cNvPr id="14" name="مستطيل: زوايا مستديرة 13">
            <a:extLst>
              <a:ext uri="{FF2B5EF4-FFF2-40B4-BE49-F238E27FC236}">
                <a16:creationId xmlns:a16="http://schemas.microsoft.com/office/drawing/2014/main" id="{A951C18F-1D9D-5AD3-F71B-11B6028BB3E4}"/>
              </a:ext>
            </a:extLst>
          </p:cNvPr>
          <p:cNvSpPr/>
          <p:nvPr/>
        </p:nvSpPr>
        <p:spPr>
          <a:xfrm>
            <a:off x="0" y="2759677"/>
            <a:ext cx="1029903" cy="331161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t>أمثلة واقعية من مؤسسات طبقت أنظمة الجودة وحققت نتائج ملموسة</a:t>
            </a:r>
          </a:p>
        </p:txBody>
      </p:sp>
    </p:spTree>
    <p:extLst>
      <p:ext uri="{BB962C8B-B14F-4D97-AF65-F5344CB8AC3E}">
        <p14:creationId xmlns:p14="http://schemas.microsoft.com/office/powerpoint/2010/main" val="75212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down)">
                                      <p:cBhvr>
                                        <p:cTn id="85" dur="580">
                                          <p:stCondLst>
                                            <p:cond delay="0"/>
                                          </p:stCondLst>
                                        </p:cTn>
                                        <p:tgtEl>
                                          <p:spTgt spid="8"/>
                                        </p:tgtEl>
                                      </p:cBhvr>
                                    </p:animEffect>
                                    <p:anim calcmode="lin" valueType="num">
                                      <p:cBhvr>
                                        <p:cTn id="8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1" dur="26">
                                          <p:stCondLst>
                                            <p:cond delay="650"/>
                                          </p:stCondLst>
                                        </p:cTn>
                                        <p:tgtEl>
                                          <p:spTgt spid="8"/>
                                        </p:tgtEl>
                                      </p:cBhvr>
                                      <p:to x="100000" y="60000"/>
                                    </p:animScale>
                                    <p:animScale>
                                      <p:cBhvr>
                                        <p:cTn id="92" dur="166" decel="50000">
                                          <p:stCondLst>
                                            <p:cond delay="676"/>
                                          </p:stCondLst>
                                        </p:cTn>
                                        <p:tgtEl>
                                          <p:spTgt spid="8"/>
                                        </p:tgtEl>
                                      </p:cBhvr>
                                      <p:to x="100000" y="100000"/>
                                    </p:animScale>
                                    <p:animScale>
                                      <p:cBhvr>
                                        <p:cTn id="93" dur="26">
                                          <p:stCondLst>
                                            <p:cond delay="1312"/>
                                          </p:stCondLst>
                                        </p:cTn>
                                        <p:tgtEl>
                                          <p:spTgt spid="8"/>
                                        </p:tgtEl>
                                      </p:cBhvr>
                                      <p:to x="100000" y="80000"/>
                                    </p:animScale>
                                    <p:animScale>
                                      <p:cBhvr>
                                        <p:cTn id="94" dur="166" decel="50000">
                                          <p:stCondLst>
                                            <p:cond delay="1338"/>
                                          </p:stCondLst>
                                        </p:cTn>
                                        <p:tgtEl>
                                          <p:spTgt spid="8"/>
                                        </p:tgtEl>
                                      </p:cBhvr>
                                      <p:to x="100000" y="100000"/>
                                    </p:animScale>
                                    <p:animScale>
                                      <p:cBhvr>
                                        <p:cTn id="95" dur="26">
                                          <p:stCondLst>
                                            <p:cond delay="1642"/>
                                          </p:stCondLst>
                                        </p:cTn>
                                        <p:tgtEl>
                                          <p:spTgt spid="8"/>
                                        </p:tgtEl>
                                      </p:cBhvr>
                                      <p:to x="100000" y="90000"/>
                                    </p:animScale>
                                    <p:animScale>
                                      <p:cBhvr>
                                        <p:cTn id="96" dur="166" decel="50000">
                                          <p:stCondLst>
                                            <p:cond delay="1668"/>
                                          </p:stCondLst>
                                        </p:cTn>
                                        <p:tgtEl>
                                          <p:spTgt spid="8"/>
                                        </p:tgtEl>
                                      </p:cBhvr>
                                      <p:to x="100000" y="100000"/>
                                    </p:animScale>
                                    <p:animScale>
                                      <p:cBhvr>
                                        <p:cTn id="97" dur="26">
                                          <p:stCondLst>
                                            <p:cond delay="1808"/>
                                          </p:stCondLst>
                                        </p:cTn>
                                        <p:tgtEl>
                                          <p:spTgt spid="8"/>
                                        </p:tgtEl>
                                      </p:cBhvr>
                                      <p:to x="100000" y="95000"/>
                                    </p:animScale>
                                    <p:animScale>
                                      <p:cBhvr>
                                        <p:cTn id="98" dur="166" decel="50000">
                                          <p:stCondLst>
                                            <p:cond delay="1834"/>
                                          </p:stCondLst>
                                        </p:cTn>
                                        <p:tgtEl>
                                          <p:spTgt spid="8"/>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down)">
                                      <p:cBhvr>
                                        <p:cTn id="103" dur="580">
                                          <p:stCondLst>
                                            <p:cond delay="0"/>
                                          </p:stCondLst>
                                        </p:cTn>
                                        <p:tgtEl>
                                          <p:spTgt spid="5"/>
                                        </p:tgtEl>
                                      </p:cBhvr>
                                    </p:animEffect>
                                    <p:anim calcmode="lin" valueType="num">
                                      <p:cBhvr>
                                        <p:cTn id="10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9" dur="26">
                                          <p:stCondLst>
                                            <p:cond delay="650"/>
                                          </p:stCondLst>
                                        </p:cTn>
                                        <p:tgtEl>
                                          <p:spTgt spid="5"/>
                                        </p:tgtEl>
                                      </p:cBhvr>
                                      <p:to x="100000" y="60000"/>
                                    </p:animScale>
                                    <p:animScale>
                                      <p:cBhvr>
                                        <p:cTn id="110" dur="166" decel="50000">
                                          <p:stCondLst>
                                            <p:cond delay="676"/>
                                          </p:stCondLst>
                                        </p:cTn>
                                        <p:tgtEl>
                                          <p:spTgt spid="5"/>
                                        </p:tgtEl>
                                      </p:cBhvr>
                                      <p:to x="100000" y="100000"/>
                                    </p:animScale>
                                    <p:animScale>
                                      <p:cBhvr>
                                        <p:cTn id="111" dur="26">
                                          <p:stCondLst>
                                            <p:cond delay="1312"/>
                                          </p:stCondLst>
                                        </p:cTn>
                                        <p:tgtEl>
                                          <p:spTgt spid="5"/>
                                        </p:tgtEl>
                                      </p:cBhvr>
                                      <p:to x="100000" y="80000"/>
                                    </p:animScale>
                                    <p:animScale>
                                      <p:cBhvr>
                                        <p:cTn id="112" dur="166" decel="50000">
                                          <p:stCondLst>
                                            <p:cond delay="1338"/>
                                          </p:stCondLst>
                                        </p:cTn>
                                        <p:tgtEl>
                                          <p:spTgt spid="5"/>
                                        </p:tgtEl>
                                      </p:cBhvr>
                                      <p:to x="100000" y="100000"/>
                                    </p:animScale>
                                    <p:animScale>
                                      <p:cBhvr>
                                        <p:cTn id="113" dur="26">
                                          <p:stCondLst>
                                            <p:cond delay="1642"/>
                                          </p:stCondLst>
                                        </p:cTn>
                                        <p:tgtEl>
                                          <p:spTgt spid="5"/>
                                        </p:tgtEl>
                                      </p:cBhvr>
                                      <p:to x="100000" y="90000"/>
                                    </p:animScale>
                                    <p:animScale>
                                      <p:cBhvr>
                                        <p:cTn id="114" dur="166" decel="50000">
                                          <p:stCondLst>
                                            <p:cond delay="1668"/>
                                          </p:stCondLst>
                                        </p:cTn>
                                        <p:tgtEl>
                                          <p:spTgt spid="5"/>
                                        </p:tgtEl>
                                      </p:cBhvr>
                                      <p:to x="100000" y="100000"/>
                                    </p:animScale>
                                    <p:animScale>
                                      <p:cBhvr>
                                        <p:cTn id="115" dur="26">
                                          <p:stCondLst>
                                            <p:cond delay="1808"/>
                                          </p:stCondLst>
                                        </p:cTn>
                                        <p:tgtEl>
                                          <p:spTgt spid="5"/>
                                        </p:tgtEl>
                                      </p:cBhvr>
                                      <p:to x="100000" y="95000"/>
                                    </p:animScale>
                                    <p:animScale>
                                      <p:cBhvr>
                                        <p:cTn id="116" dur="166" decel="50000">
                                          <p:stCondLst>
                                            <p:cond delay="1834"/>
                                          </p:stCondLst>
                                        </p:cTn>
                                        <p:tgtEl>
                                          <p:spTgt spid="5"/>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wipe(down)">
                                      <p:cBhvr>
                                        <p:cTn id="121" dur="580">
                                          <p:stCondLst>
                                            <p:cond delay="0"/>
                                          </p:stCondLst>
                                        </p:cTn>
                                        <p:tgtEl>
                                          <p:spTgt spid="10"/>
                                        </p:tgtEl>
                                      </p:cBhvr>
                                    </p:animEffect>
                                    <p:anim calcmode="lin" valueType="num">
                                      <p:cBhvr>
                                        <p:cTn id="1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7" dur="26">
                                          <p:stCondLst>
                                            <p:cond delay="650"/>
                                          </p:stCondLst>
                                        </p:cTn>
                                        <p:tgtEl>
                                          <p:spTgt spid="10"/>
                                        </p:tgtEl>
                                      </p:cBhvr>
                                      <p:to x="100000" y="60000"/>
                                    </p:animScale>
                                    <p:animScale>
                                      <p:cBhvr>
                                        <p:cTn id="128" dur="166" decel="50000">
                                          <p:stCondLst>
                                            <p:cond delay="676"/>
                                          </p:stCondLst>
                                        </p:cTn>
                                        <p:tgtEl>
                                          <p:spTgt spid="10"/>
                                        </p:tgtEl>
                                      </p:cBhvr>
                                      <p:to x="100000" y="100000"/>
                                    </p:animScale>
                                    <p:animScale>
                                      <p:cBhvr>
                                        <p:cTn id="129" dur="26">
                                          <p:stCondLst>
                                            <p:cond delay="1312"/>
                                          </p:stCondLst>
                                        </p:cTn>
                                        <p:tgtEl>
                                          <p:spTgt spid="10"/>
                                        </p:tgtEl>
                                      </p:cBhvr>
                                      <p:to x="100000" y="80000"/>
                                    </p:animScale>
                                    <p:animScale>
                                      <p:cBhvr>
                                        <p:cTn id="130" dur="166" decel="50000">
                                          <p:stCondLst>
                                            <p:cond delay="1338"/>
                                          </p:stCondLst>
                                        </p:cTn>
                                        <p:tgtEl>
                                          <p:spTgt spid="10"/>
                                        </p:tgtEl>
                                      </p:cBhvr>
                                      <p:to x="100000" y="100000"/>
                                    </p:animScale>
                                    <p:animScale>
                                      <p:cBhvr>
                                        <p:cTn id="131" dur="26">
                                          <p:stCondLst>
                                            <p:cond delay="1642"/>
                                          </p:stCondLst>
                                        </p:cTn>
                                        <p:tgtEl>
                                          <p:spTgt spid="10"/>
                                        </p:tgtEl>
                                      </p:cBhvr>
                                      <p:to x="100000" y="90000"/>
                                    </p:animScale>
                                    <p:animScale>
                                      <p:cBhvr>
                                        <p:cTn id="132" dur="166" decel="50000">
                                          <p:stCondLst>
                                            <p:cond delay="1668"/>
                                          </p:stCondLst>
                                        </p:cTn>
                                        <p:tgtEl>
                                          <p:spTgt spid="10"/>
                                        </p:tgtEl>
                                      </p:cBhvr>
                                      <p:to x="100000" y="100000"/>
                                    </p:animScale>
                                    <p:animScale>
                                      <p:cBhvr>
                                        <p:cTn id="133" dur="26">
                                          <p:stCondLst>
                                            <p:cond delay="1808"/>
                                          </p:stCondLst>
                                        </p:cTn>
                                        <p:tgtEl>
                                          <p:spTgt spid="10"/>
                                        </p:tgtEl>
                                      </p:cBhvr>
                                      <p:to x="100000" y="95000"/>
                                    </p:animScale>
                                    <p:animScale>
                                      <p:cBhvr>
                                        <p:cTn id="134" dur="166" decel="50000">
                                          <p:stCondLst>
                                            <p:cond delay="1834"/>
                                          </p:stCondLst>
                                        </p:cTn>
                                        <p:tgtEl>
                                          <p:spTgt spid="10"/>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0" nodeType="click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wipe(down)">
                                      <p:cBhvr>
                                        <p:cTn id="139" dur="580">
                                          <p:stCondLst>
                                            <p:cond delay="0"/>
                                          </p:stCondLst>
                                        </p:cTn>
                                        <p:tgtEl>
                                          <p:spTgt spid="13"/>
                                        </p:tgtEl>
                                      </p:cBhvr>
                                    </p:animEffect>
                                    <p:anim calcmode="lin" valueType="num">
                                      <p:cBhvr>
                                        <p:cTn id="1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5" dur="26">
                                          <p:stCondLst>
                                            <p:cond delay="650"/>
                                          </p:stCondLst>
                                        </p:cTn>
                                        <p:tgtEl>
                                          <p:spTgt spid="13"/>
                                        </p:tgtEl>
                                      </p:cBhvr>
                                      <p:to x="100000" y="60000"/>
                                    </p:animScale>
                                    <p:animScale>
                                      <p:cBhvr>
                                        <p:cTn id="146" dur="166" decel="50000">
                                          <p:stCondLst>
                                            <p:cond delay="676"/>
                                          </p:stCondLst>
                                        </p:cTn>
                                        <p:tgtEl>
                                          <p:spTgt spid="13"/>
                                        </p:tgtEl>
                                      </p:cBhvr>
                                      <p:to x="100000" y="100000"/>
                                    </p:animScale>
                                    <p:animScale>
                                      <p:cBhvr>
                                        <p:cTn id="147" dur="26">
                                          <p:stCondLst>
                                            <p:cond delay="1312"/>
                                          </p:stCondLst>
                                        </p:cTn>
                                        <p:tgtEl>
                                          <p:spTgt spid="13"/>
                                        </p:tgtEl>
                                      </p:cBhvr>
                                      <p:to x="100000" y="80000"/>
                                    </p:animScale>
                                    <p:animScale>
                                      <p:cBhvr>
                                        <p:cTn id="148" dur="166" decel="50000">
                                          <p:stCondLst>
                                            <p:cond delay="1338"/>
                                          </p:stCondLst>
                                        </p:cTn>
                                        <p:tgtEl>
                                          <p:spTgt spid="13"/>
                                        </p:tgtEl>
                                      </p:cBhvr>
                                      <p:to x="100000" y="100000"/>
                                    </p:animScale>
                                    <p:animScale>
                                      <p:cBhvr>
                                        <p:cTn id="149" dur="26">
                                          <p:stCondLst>
                                            <p:cond delay="1642"/>
                                          </p:stCondLst>
                                        </p:cTn>
                                        <p:tgtEl>
                                          <p:spTgt spid="13"/>
                                        </p:tgtEl>
                                      </p:cBhvr>
                                      <p:to x="100000" y="90000"/>
                                    </p:animScale>
                                    <p:animScale>
                                      <p:cBhvr>
                                        <p:cTn id="150" dur="166" decel="50000">
                                          <p:stCondLst>
                                            <p:cond delay="1668"/>
                                          </p:stCondLst>
                                        </p:cTn>
                                        <p:tgtEl>
                                          <p:spTgt spid="13"/>
                                        </p:tgtEl>
                                      </p:cBhvr>
                                      <p:to x="100000" y="100000"/>
                                    </p:animScale>
                                    <p:animScale>
                                      <p:cBhvr>
                                        <p:cTn id="151" dur="26">
                                          <p:stCondLst>
                                            <p:cond delay="1808"/>
                                          </p:stCondLst>
                                        </p:cTn>
                                        <p:tgtEl>
                                          <p:spTgt spid="13"/>
                                        </p:tgtEl>
                                      </p:cBhvr>
                                      <p:to x="100000" y="95000"/>
                                    </p:animScale>
                                    <p:animScale>
                                      <p:cBhvr>
                                        <p:cTn id="152" dur="166" decel="50000">
                                          <p:stCondLst>
                                            <p:cond delay="1834"/>
                                          </p:stCondLst>
                                        </p:cTn>
                                        <p:tgtEl>
                                          <p:spTgt spid="13"/>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0" nodeType="clickEffect">
                                  <p:stCondLst>
                                    <p:cond delay="0"/>
                                  </p:stCondLst>
                                  <p:childTnLst>
                                    <p:set>
                                      <p:cBhvr>
                                        <p:cTn id="156" dur="1" fill="hold">
                                          <p:stCondLst>
                                            <p:cond delay="0"/>
                                          </p:stCondLst>
                                        </p:cTn>
                                        <p:tgtEl>
                                          <p:spTgt spid="14"/>
                                        </p:tgtEl>
                                        <p:attrNameLst>
                                          <p:attrName>style.visibility</p:attrName>
                                        </p:attrNameLst>
                                      </p:cBhvr>
                                      <p:to>
                                        <p:strVal val="visible"/>
                                      </p:to>
                                    </p:set>
                                    <p:animEffect transition="in" filter="wipe(down)">
                                      <p:cBhvr>
                                        <p:cTn id="157" dur="580">
                                          <p:stCondLst>
                                            <p:cond delay="0"/>
                                          </p:stCondLst>
                                        </p:cTn>
                                        <p:tgtEl>
                                          <p:spTgt spid="14"/>
                                        </p:tgtEl>
                                      </p:cBhvr>
                                    </p:animEffect>
                                    <p:anim calcmode="lin" valueType="num">
                                      <p:cBhvr>
                                        <p:cTn id="1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3" dur="26">
                                          <p:stCondLst>
                                            <p:cond delay="650"/>
                                          </p:stCondLst>
                                        </p:cTn>
                                        <p:tgtEl>
                                          <p:spTgt spid="14"/>
                                        </p:tgtEl>
                                      </p:cBhvr>
                                      <p:to x="100000" y="60000"/>
                                    </p:animScale>
                                    <p:animScale>
                                      <p:cBhvr>
                                        <p:cTn id="164" dur="166" decel="50000">
                                          <p:stCondLst>
                                            <p:cond delay="676"/>
                                          </p:stCondLst>
                                        </p:cTn>
                                        <p:tgtEl>
                                          <p:spTgt spid="14"/>
                                        </p:tgtEl>
                                      </p:cBhvr>
                                      <p:to x="100000" y="100000"/>
                                    </p:animScale>
                                    <p:animScale>
                                      <p:cBhvr>
                                        <p:cTn id="165" dur="26">
                                          <p:stCondLst>
                                            <p:cond delay="1312"/>
                                          </p:stCondLst>
                                        </p:cTn>
                                        <p:tgtEl>
                                          <p:spTgt spid="14"/>
                                        </p:tgtEl>
                                      </p:cBhvr>
                                      <p:to x="100000" y="80000"/>
                                    </p:animScale>
                                    <p:animScale>
                                      <p:cBhvr>
                                        <p:cTn id="166" dur="166" decel="50000">
                                          <p:stCondLst>
                                            <p:cond delay="1338"/>
                                          </p:stCondLst>
                                        </p:cTn>
                                        <p:tgtEl>
                                          <p:spTgt spid="14"/>
                                        </p:tgtEl>
                                      </p:cBhvr>
                                      <p:to x="100000" y="100000"/>
                                    </p:animScale>
                                    <p:animScale>
                                      <p:cBhvr>
                                        <p:cTn id="167" dur="26">
                                          <p:stCondLst>
                                            <p:cond delay="1642"/>
                                          </p:stCondLst>
                                        </p:cTn>
                                        <p:tgtEl>
                                          <p:spTgt spid="14"/>
                                        </p:tgtEl>
                                      </p:cBhvr>
                                      <p:to x="100000" y="90000"/>
                                    </p:animScale>
                                    <p:animScale>
                                      <p:cBhvr>
                                        <p:cTn id="168" dur="166" decel="50000">
                                          <p:stCondLst>
                                            <p:cond delay="1668"/>
                                          </p:stCondLst>
                                        </p:cTn>
                                        <p:tgtEl>
                                          <p:spTgt spid="14"/>
                                        </p:tgtEl>
                                      </p:cBhvr>
                                      <p:to x="100000" y="100000"/>
                                    </p:animScale>
                                    <p:animScale>
                                      <p:cBhvr>
                                        <p:cTn id="169" dur="26">
                                          <p:stCondLst>
                                            <p:cond delay="1808"/>
                                          </p:stCondLst>
                                        </p:cTn>
                                        <p:tgtEl>
                                          <p:spTgt spid="14"/>
                                        </p:tgtEl>
                                      </p:cBhvr>
                                      <p:to x="100000" y="95000"/>
                                    </p:animScale>
                                    <p:animScale>
                                      <p:cBhvr>
                                        <p:cTn id="17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9A885CD-E80E-2774-A128-CEC40382DCFE}"/>
              </a:ext>
            </a:extLst>
          </p:cNvPr>
          <p:cNvSpPr>
            <a:spLocks noGrp="1"/>
          </p:cNvSpPr>
          <p:nvPr>
            <p:ph type="title"/>
          </p:nvPr>
        </p:nvSpPr>
        <p:spPr>
          <a:xfrm>
            <a:off x="1573161" y="53838"/>
            <a:ext cx="9931451" cy="1280890"/>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ثانياً: مفهوم الجودة</a:t>
            </a:r>
          </a:p>
        </p:txBody>
      </p:sp>
      <p:sp>
        <p:nvSpPr>
          <p:cNvPr id="3" name="عنصر نائب للمحتوى 2">
            <a:extLst>
              <a:ext uri="{FF2B5EF4-FFF2-40B4-BE49-F238E27FC236}">
                <a16:creationId xmlns:a16="http://schemas.microsoft.com/office/drawing/2014/main" id="{9F719F6F-1BCC-1158-06A1-D8CB43A40675}"/>
              </a:ext>
            </a:extLst>
          </p:cNvPr>
          <p:cNvSpPr>
            <a:spLocks noGrp="1"/>
          </p:cNvSpPr>
          <p:nvPr>
            <p:ph idx="1"/>
          </p:nvPr>
        </p:nvSpPr>
        <p:spPr>
          <a:xfrm>
            <a:off x="167148" y="1907457"/>
            <a:ext cx="12024852" cy="5063614"/>
          </a:xfrm>
        </p:spPr>
        <p:txBody>
          <a:bodyPr>
            <a:normAutofit/>
          </a:bodyPr>
          <a:lstStyle/>
          <a:p>
            <a:pPr marL="0" indent="0">
              <a:buNone/>
            </a:pPr>
            <a:r>
              <a:rPr lang="ar-SA" sz="4000" dirty="0"/>
              <a:t>الجودة بشكل عام تُعرَّف بأنها </a:t>
            </a:r>
            <a:r>
              <a:rPr lang="ar-SA" sz="4000" b="1" dirty="0"/>
              <a:t>مدى قدرة المنتج أو الخدمة أو العملية على تلبية احتياجات وتوقعات المستفيدين</a:t>
            </a:r>
            <a:r>
              <a:rPr lang="ar-SA" sz="4000" dirty="0"/>
              <a:t> وفق معايير محددة، مع تحقيق التحسين المستمر. فهي ليست مجرد مطابقة للمواصفات، بل هي فلسفة تهدف إلى تحقيق التميز والرضا الشامل </a:t>
            </a:r>
            <a:r>
              <a:rPr lang="ar-SA" sz="4000" dirty="0">
                <a:latin typeface="Arial Black" panose="020B0A04020102020204" pitchFamily="34" charset="0"/>
              </a:rPr>
              <a:t>تعريف الجودة: - هي مفهوم يُستخدم لوصف مستوى الأداء </a:t>
            </a:r>
          </a:p>
          <a:p>
            <a:pPr marL="0" indent="0">
              <a:buNone/>
            </a:pPr>
            <a:r>
              <a:rPr lang="ar-SA" sz="4000" dirty="0">
                <a:latin typeface="Arial Black" panose="020B0A04020102020204" pitchFamily="34" charset="0"/>
              </a:rPr>
              <a:t>الجودة هي الوفاء بمتطلبات وتوقعات العملاء والموظفين.</a:t>
            </a:r>
          </a:p>
          <a:p>
            <a:endParaRPr lang="ar-SA" sz="4000" dirty="0"/>
          </a:p>
        </p:txBody>
      </p:sp>
      <p:sp>
        <p:nvSpPr>
          <p:cNvPr id="4" name="مستطيل: زوايا مستديرة 3">
            <a:extLst>
              <a:ext uri="{FF2B5EF4-FFF2-40B4-BE49-F238E27FC236}">
                <a16:creationId xmlns:a16="http://schemas.microsoft.com/office/drawing/2014/main" id="{8A40B237-EAB8-C08F-29E5-6B5F7314600F}"/>
              </a:ext>
            </a:extLst>
          </p:cNvPr>
          <p:cNvSpPr/>
          <p:nvPr/>
        </p:nvSpPr>
        <p:spPr>
          <a:xfrm>
            <a:off x="3500284" y="978408"/>
            <a:ext cx="7462891" cy="103327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هناك عدة تعاريف للجودة منها:</a:t>
            </a:r>
          </a:p>
          <a:p>
            <a:pPr algn="ctr"/>
            <a:endParaRPr lang="ar-SA" sz="3200" dirty="0"/>
          </a:p>
        </p:txBody>
      </p:sp>
    </p:spTree>
    <p:extLst>
      <p:ext uri="{BB962C8B-B14F-4D97-AF65-F5344CB8AC3E}">
        <p14:creationId xmlns:p14="http://schemas.microsoft.com/office/powerpoint/2010/main" val="300407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5A163D-C256-78E7-AA30-81AB3A4300FD}"/>
              </a:ext>
            </a:extLst>
          </p:cNvPr>
          <p:cNvSpPr>
            <a:spLocks noGrp="1"/>
          </p:cNvSpPr>
          <p:nvPr>
            <p:ph type="title"/>
          </p:nvPr>
        </p:nvSpPr>
        <p:spPr>
          <a:xfrm>
            <a:off x="2592925" y="-101447"/>
            <a:ext cx="8911687" cy="1280890"/>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b="1" dirty="0"/>
              <a:t>عناصر أساسية لتعريف الجودة</a:t>
            </a:r>
            <a:br>
              <a:rPr lang="ar-SA" b="1" dirty="0"/>
            </a:br>
            <a:endParaRPr lang="ar-SA" dirty="0"/>
          </a:p>
        </p:txBody>
      </p:sp>
      <p:sp>
        <p:nvSpPr>
          <p:cNvPr id="3" name="عنصر نائب للمحتوى 2">
            <a:extLst>
              <a:ext uri="{FF2B5EF4-FFF2-40B4-BE49-F238E27FC236}">
                <a16:creationId xmlns:a16="http://schemas.microsoft.com/office/drawing/2014/main" id="{F988BE09-6D2C-BFC2-D408-8046988F9A04}"/>
              </a:ext>
            </a:extLst>
          </p:cNvPr>
          <p:cNvSpPr>
            <a:spLocks noGrp="1"/>
          </p:cNvSpPr>
          <p:nvPr>
            <p:ph idx="1"/>
          </p:nvPr>
        </p:nvSpPr>
        <p:spPr>
          <a:xfrm>
            <a:off x="785191" y="1510748"/>
            <a:ext cx="11261035" cy="5347252"/>
          </a:xfrm>
        </p:spPr>
        <p:txBody>
          <a:bodyPr>
            <a:noAutofit/>
          </a:bodyPr>
          <a:lstStyle/>
          <a:p>
            <a:r>
              <a:rPr lang="ar-SA" sz="3600" b="1" dirty="0"/>
              <a:t>الملاءمة للغرض</a:t>
            </a:r>
            <a:r>
              <a:rPr lang="ar-SA" sz="3600" dirty="0"/>
              <a:t>: أن يكون الشيء مناسبًا للوظيفة أو الهدف الذي صُمم من أجله.</a:t>
            </a:r>
          </a:p>
          <a:p>
            <a:r>
              <a:rPr lang="ar-SA" sz="3600" b="1" dirty="0"/>
              <a:t>التحسين المستمر</a:t>
            </a:r>
            <a:r>
              <a:rPr lang="ar-SA" sz="3600" dirty="0"/>
              <a:t>: السعي الدائم لتطوير الأداء والنتائج.</a:t>
            </a:r>
          </a:p>
          <a:p>
            <a:r>
              <a:rPr lang="ar-SA" sz="3600" b="1" dirty="0"/>
              <a:t>رضا المستفيد</a:t>
            </a:r>
            <a:r>
              <a:rPr lang="ar-SA" sz="3600" dirty="0"/>
              <a:t>: قياس الجودة من خلال مدى رضا العملاء أو المستفيدين.</a:t>
            </a:r>
          </a:p>
          <a:p>
            <a:r>
              <a:rPr lang="ar-SA" sz="3600" b="1" dirty="0"/>
              <a:t>المعايير والمواصفات</a:t>
            </a:r>
            <a:r>
              <a:rPr lang="ar-SA" sz="3600" dirty="0"/>
              <a:t>: الالتزام بالمعايير المحلية والدولية لضمان الاتساق والموثوقية</a:t>
            </a:r>
          </a:p>
          <a:p>
            <a:endParaRPr lang="ar-SA" sz="3600" dirty="0"/>
          </a:p>
        </p:txBody>
      </p:sp>
    </p:spTree>
    <p:extLst>
      <p:ext uri="{BB962C8B-B14F-4D97-AF65-F5344CB8AC3E}">
        <p14:creationId xmlns:p14="http://schemas.microsoft.com/office/powerpoint/2010/main" val="117694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15FB7B-35E9-55D4-2145-24A89E2C0BB4}"/>
              </a:ext>
            </a:extLst>
          </p:cNvPr>
          <p:cNvSpPr>
            <a:spLocks noGrp="1"/>
          </p:cNvSpPr>
          <p:nvPr>
            <p:ph type="title"/>
          </p:nvPr>
        </p:nvSpPr>
        <p:spPr>
          <a:xfrm>
            <a:off x="2592925" y="276638"/>
            <a:ext cx="8911687" cy="1280890"/>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b="1" dirty="0"/>
              <a:t>تعريف إدارة الجودة</a:t>
            </a:r>
            <a:br>
              <a:rPr lang="ar-SA" b="1" dirty="0"/>
            </a:br>
            <a:endParaRPr lang="ar-SA" dirty="0"/>
          </a:p>
        </p:txBody>
      </p:sp>
      <p:sp>
        <p:nvSpPr>
          <p:cNvPr id="5" name="AutoShape 4" descr="صورة مقال مفهوم الجودة">
            <a:extLst>
              <a:ext uri="{FF2B5EF4-FFF2-40B4-BE49-F238E27FC236}">
                <a16:creationId xmlns:a16="http://schemas.microsoft.com/office/drawing/2014/main" id="{6B040478-2BDF-9417-FD68-D33693DBB212}"/>
              </a:ext>
            </a:extLst>
          </p:cNvPr>
          <p:cNvSpPr>
            <a:spLocks noGrp="1" noChangeAspect="1" noChangeArrowheads="1"/>
          </p:cNvSpPr>
          <p:nvPr>
            <p:ph idx="1"/>
          </p:nvPr>
        </p:nvSpPr>
        <p:spPr bwMode="auto">
          <a:xfrm>
            <a:off x="1253067" y="2133600"/>
            <a:ext cx="10771293" cy="3777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ar-SA" sz="4000" dirty="0"/>
              <a:t>هي عملية </a:t>
            </a:r>
            <a:r>
              <a:rPr lang="ar-SA" sz="4000" b="1" dirty="0"/>
              <a:t>الإشراف على جميع الأنشطة والمهام داخل المؤسسة</a:t>
            </a:r>
            <a:r>
              <a:rPr lang="ar-SA" sz="4000" dirty="0"/>
              <a:t> بهدف الحفاظ على المستوى المطلوب من تميز المنتجات والخدمات</a:t>
            </a:r>
          </a:p>
          <a:p>
            <a:endParaRPr lang="ar-SA" sz="4000" dirty="0"/>
          </a:p>
        </p:txBody>
      </p:sp>
    </p:spTree>
    <p:extLst>
      <p:ext uri="{BB962C8B-B14F-4D97-AF65-F5344CB8AC3E}">
        <p14:creationId xmlns:p14="http://schemas.microsoft.com/office/powerpoint/2010/main" val="355044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20811914">
            <a:off x="664467" y="2577492"/>
            <a:ext cx="10696230" cy="2674026"/>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br>
              <a:rPr lang="ar-SA" sz="5400" dirty="0"/>
            </a:br>
            <a:r>
              <a:rPr lang="ar-SA" sz="5400" dirty="0"/>
              <a:t>مفهوم الجودة في بيئة العمل</a:t>
            </a:r>
          </a:p>
        </p:txBody>
      </p:sp>
    </p:spTree>
    <p:extLst>
      <p:ext uri="{BB962C8B-B14F-4D97-AF65-F5344CB8AC3E}">
        <p14:creationId xmlns:p14="http://schemas.microsoft.com/office/powerpoint/2010/main" val="129990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09D2EDC-F8CB-470A-6A8F-3CD23E17376D}"/>
              </a:ext>
            </a:extLst>
          </p:cNvPr>
          <p:cNvSpPr>
            <a:spLocks noGrp="1"/>
          </p:cNvSpPr>
          <p:nvPr>
            <p:ph type="title"/>
          </p:nvPr>
        </p:nvSpPr>
        <p:spPr>
          <a:xfrm>
            <a:off x="963562" y="-185196"/>
            <a:ext cx="10537338" cy="1280890"/>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lvl="0" indent="-342900" algn="ctr">
              <a:spcBef>
                <a:spcPts val="1000"/>
              </a:spcBef>
              <a:buClr>
                <a:srgbClr val="A53010"/>
              </a:buClr>
              <a:buFont typeface="Wingdings 3" charset="2"/>
              <a:buChar char=""/>
            </a:pPr>
            <a:r>
              <a:rPr lang="ar-SA" sz="4000" b="1">
                <a:solidFill>
                  <a:prstClr val="black">
                    <a:lumMod val="75000"/>
                    <a:lumOff val="25000"/>
                  </a:prstClr>
                </a:solidFill>
                <a:ea typeface="+mn-ea"/>
              </a:rPr>
              <a:t>الجودة في العمل الإداري</a:t>
            </a:r>
            <a:endParaRPr lang="ar-SA" sz="4000" b="1" dirty="0">
              <a:solidFill>
                <a:prstClr val="black">
                  <a:lumMod val="75000"/>
                  <a:lumOff val="25000"/>
                </a:prstClr>
              </a:solidFill>
              <a:ea typeface="+mn-ea"/>
            </a:endParaRPr>
          </a:p>
        </p:txBody>
      </p:sp>
      <p:sp>
        <p:nvSpPr>
          <p:cNvPr id="3" name="عنصر نائب للمحتوى 2">
            <a:extLst>
              <a:ext uri="{FF2B5EF4-FFF2-40B4-BE49-F238E27FC236}">
                <a16:creationId xmlns:a16="http://schemas.microsoft.com/office/drawing/2014/main" id="{71391FEE-CDB6-FD1C-DA10-8C2A18436415}"/>
              </a:ext>
            </a:extLst>
          </p:cNvPr>
          <p:cNvSpPr>
            <a:spLocks noGrp="1"/>
          </p:cNvSpPr>
          <p:nvPr>
            <p:ph idx="1"/>
          </p:nvPr>
        </p:nvSpPr>
        <p:spPr>
          <a:xfrm>
            <a:off x="109330" y="1295059"/>
            <a:ext cx="12082670" cy="5562941"/>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ar-SA" sz="4400" dirty="0">
                <a:latin typeface="Calibri" panose="020F0502020204030204" pitchFamily="34" charset="0"/>
                <a:cs typeface="Calibri" panose="020F0502020204030204" pitchFamily="34" charset="0"/>
              </a:rPr>
              <a:t>هي قدرة المؤسسة على تحسين استراتيجياتها وإجراءاتها بشكل مستمر لضمان سير العمل بكفاءة وفعالية </a:t>
            </a:r>
          </a:p>
          <a:p>
            <a:r>
              <a:rPr lang="ar-SA" sz="4400" b="1" dirty="0">
                <a:latin typeface="Calibri" panose="020F0502020204030204" pitchFamily="34" charset="0"/>
                <a:cs typeface="Calibri" panose="020F0502020204030204" pitchFamily="34" charset="0"/>
              </a:rPr>
              <a:t>تشمل جودة العمليات الإدارية مثل التخطيط، التنظيم، الرقابة، والتواصل الداخلي. تهدف إلى تحقيق أهداف المؤسسة بأقل تكلفة وأعلى كفاءة، مما ينعكس إيجابيًا على الأداء العام. </a:t>
            </a:r>
          </a:p>
          <a:p>
            <a:r>
              <a:rPr lang="ar-SA" sz="4400" b="1" dirty="0">
                <a:latin typeface="Calibri" panose="020F0502020204030204" pitchFamily="34" charset="0"/>
                <a:cs typeface="Calibri" panose="020F0502020204030204" pitchFamily="34" charset="0"/>
              </a:rPr>
              <a:t>تعتبر الجودة الإدارية أساس النجاح المؤسسي في بيئة العمل المعاصرة</a:t>
            </a:r>
            <a:r>
              <a:rPr lang="ar-SA" sz="3600" b="1" dirty="0"/>
              <a:t>.</a:t>
            </a:r>
          </a:p>
        </p:txBody>
      </p:sp>
    </p:spTree>
    <p:extLst>
      <p:ext uri="{BB962C8B-B14F-4D97-AF65-F5344CB8AC3E}">
        <p14:creationId xmlns:p14="http://schemas.microsoft.com/office/powerpoint/2010/main" val="427962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80">
                                          <p:stCondLst>
                                            <p:cond delay="0"/>
                                          </p:stCondLst>
                                        </p:cTn>
                                        <p:tgtEl>
                                          <p:spTgt spid="3">
                                            <p:bg/>
                                          </p:spTgt>
                                        </p:tgtEl>
                                      </p:cBhvr>
                                    </p:animEffect>
                                    <p:anim calcmode="lin" valueType="num">
                                      <p:cBhvr>
                                        <p:cTn id="2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bg/>
                                          </p:spTgt>
                                        </p:tgtEl>
                                      </p:cBhvr>
                                      <p:to x="100000" y="60000"/>
                                    </p:animScale>
                                    <p:animScale>
                                      <p:cBhvr>
                                        <p:cTn id="32" dur="166" decel="50000">
                                          <p:stCondLst>
                                            <p:cond delay="676"/>
                                          </p:stCondLst>
                                        </p:cTn>
                                        <p:tgtEl>
                                          <p:spTgt spid="3">
                                            <p:bg/>
                                          </p:spTgt>
                                        </p:tgtEl>
                                      </p:cBhvr>
                                      <p:to x="100000" y="100000"/>
                                    </p:animScale>
                                    <p:animScale>
                                      <p:cBhvr>
                                        <p:cTn id="33" dur="26">
                                          <p:stCondLst>
                                            <p:cond delay="1312"/>
                                          </p:stCondLst>
                                        </p:cTn>
                                        <p:tgtEl>
                                          <p:spTgt spid="3">
                                            <p:bg/>
                                          </p:spTgt>
                                        </p:tgtEl>
                                      </p:cBhvr>
                                      <p:to x="100000" y="80000"/>
                                    </p:animScale>
                                    <p:animScale>
                                      <p:cBhvr>
                                        <p:cTn id="34" dur="166" decel="50000">
                                          <p:stCondLst>
                                            <p:cond delay="1338"/>
                                          </p:stCondLst>
                                        </p:cTn>
                                        <p:tgtEl>
                                          <p:spTgt spid="3">
                                            <p:bg/>
                                          </p:spTgt>
                                        </p:tgtEl>
                                      </p:cBhvr>
                                      <p:to x="100000" y="100000"/>
                                    </p:animScale>
                                    <p:animScale>
                                      <p:cBhvr>
                                        <p:cTn id="35" dur="26">
                                          <p:stCondLst>
                                            <p:cond delay="1642"/>
                                          </p:stCondLst>
                                        </p:cTn>
                                        <p:tgtEl>
                                          <p:spTgt spid="3">
                                            <p:bg/>
                                          </p:spTgt>
                                        </p:tgtEl>
                                      </p:cBhvr>
                                      <p:to x="100000" y="90000"/>
                                    </p:animScale>
                                    <p:animScale>
                                      <p:cBhvr>
                                        <p:cTn id="36" dur="166" decel="50000">
                                          <p:stCondLst>
                                            <p:cond delay="1668"/>
                                          </p:stCondLst>
                                        </p:cTn>
                                        <p:tgtEl>
                                          <p:spTgt spid="3">
                                            <p:bg/>
                                          </p:spTgt>
                                        </p:tgtEl>
                                      </p:cBhvr>
                                      <p:to x="100000" y="100000"/>
                                    </p:animScale>
                                    <p:animScale>
                                      <p:cBhvr>
                                        <p:cTn id="37" dur="26">
                                          <p:stCondLst>
                                            <p:cond delay="1808"/>
                                          </p:stCondLst>
                                        </p:cTn>
                                        <p:tgtEl>
                                          <p:spTgt spid="3">
                                            <p:bg/>
                                          </p:spTgt>
                                        </p:tgtEl>
                                      </p:cBhvr>
                                      <p:to x="100000" y="95000"/>
                                    </p:animScale>
                                    <p:animScale>
                                      <p:cBhvr>
                                        <p:cTn id="38" dur="166" decel="50000">
                                          <p:stCondLst>
                                            <p:cond delay="1834"/>
                                          </p:stCondLst>
                                        </p:cTn>
                                        <p:tgtEl>
                                          <p:spTgt spid="3">
                                            <p:bg/>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down)">
                                      <p:cBhvr>
                                        <p:cTn id="43" dur="580">
                                          <p:stCondLst>
                                            <p:cond delay="0"/>
                                          </p:stCondLst>
                                        </p:cTn>
                                        <p:tgtEl>
                                          <p:spTgt spid="3">
                                            <p:txEl>
                                              <p:pRg st="0" end="0"/>
                                            </p:txEl>
                                          </p:spTgt>
                                        </p:tgtEl>
                                      </p:cBhvr>
                                    </p:animEffect>
                                    <p:anim calcmode="lin" valueType="num">
                                      <p:cBhvr>
                                        <p:cTn id="4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0" end="0"/>
                                            </p:txEl>
                                          </p:spTgt>
                                        </p:tgtEl>
                                      </p:cBhvr>
                                      <p:to x="100000" y="60000"/>
                                    </p:animScale>
                                    <p:animScale>
                                      <p:cBhvr>
                                        <p:cTn id="50" dur="166" decel="50000">
                                          <p:stCondLst>
                                            <p:cond delay="676"/>
                                          </p:stCondLst>
                                        </p:cTn>
                                        <p:tgtEl>
                                          <p:spTgt spid="3">
                                            <p:txEl>
                                              <p:pRg st="0" end="0"/>
                                            </p:txEl>
                                          </p:spTgt>
                                        </p:tgtEl>
                                      </p:cBhvr>
                                      <p:to x="100000" y="100000"/>
                                    </p:animScale>
                                    <p:animScale>
                                      <p:cBhvr>
                                        <p:cTn id="51" dur="26">
                                          <p:stCondLst>
                                            <p:cond delay="1312"/>
                                          </p:stCondLst>
                                        </p:cTn>
                                        <p:tgtEl>
                                          <p:spTgt spid="3">
                                            <p:txEl>
                                              <p:pRg st="0" end="0"/>
                                            </p:txEl>
                                          </p:spTgt>
                                        </p:tgtEl>
                                      </p:cBhvr>
                                      <p:to x="100000" y="80000"/>
                                    </p:animScale>
                                    <p:animScale>
                                      <p:cBhvr>
                                        <p:cTn id="52" dur="166" decel="50000">
                                          <p:stCondLst>
                                            <p:cond delay="1338"/>
                                          </p:stCondLst>
                                        </p:cTn>
                                        <p:tgtEl>
                                          <p:spTgt spid="3">
                                            <p:txEl>
                                              <p:pRg st="0" end="0"/>
                                            </p:txEl>
                                          </p:spTgt>
                                        </p:tgtEl>
                                      </p:cBhvr>
                                      <p:to x="100000" y="100000"/>
                                    </p:animScale>
                                    <p:animScale>
                                      <p:cBhvr>
                                        <p:cTn id="53" dur="26">
                                          <p:stCondLst>
                                            <p:cond delay="1642"/>
                                          </p:stCondLst>
                                        </p:cTn>
                                        <p:tgtEl>
                                          <p:spTgt spid="3">
                                            <p:txEl>
                                              <p:pRg st="0" end="0"/>
                                            </p:txEl>
                                          </p:spTgt>
                                        </p:tgtEl>
                                      </p:cBhvr>
                                      <p:to x="100000" y="90000"/>
                                    </p:animScale>
                                    <p:animScale>
                                      <p:cBhvr>
                                        <p:cTn id="54" dur="166" decel="50000">
                                          <p:stCondLst>
                                            <p:cond delay="1668"/>
                                          </p:stCondLst>
                                        </p:cTn>
                                        <p:tgtEl>
                                          <p:spTgt spid="3">
                                            <p:txEl>
                                              <p:pRg st="0" end="0"/>
                                            </p:txEl>
                                          </p:spTgt>
                                        </p:tgtEl>
                                      </p:cBhvr>
                                      <p:to x="100000" y="100000"/>
                                    </p:animScale>
                                    <p:animScale>
                                      <p:cBhvr>
                                        <p:cTn id="55" dur="26">
                                          <p:stCondLst>
                                            <p:cond delay="1808"/>
                                          </p:stCondLst>
                                        </p:cTn>
                                        <p:tgtEl>
                                          <p:spTgt spid="3">
                                            <p:txEl>
                                              <p:pRg st="0" end="0"/>
                                            </p:txEl>
                                          </p:spTgt>
                                        </p:tgtEl>
                                      </p:cBhvr>
                                      <p:to x="100000" y="95000"/>
                                    </p:animScale>
                                    <p:animScale>
                                      <p:cBhvr>
                                        <p:cTn id="56" dur="166" decel="50000">
                                          <p:stCondLst>
                                            <p:cond delay="1834"/>
                                          </p:stCondLst>
                                        </p:cTn>
                                        <p:tgtEl>
                                          <p:spTgt spid="3">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wipe(down)">
                                      <p:cBhvr>
                                        <p:cTn id="61" dur="580">
                                          <p:stCondLst>
                                            <p:cond delay="0"/>
                                          </p:stCondLst>
                                        </p:cTn>
                                        <p:tgtEl>
                                          <p:spTgt spid="3">
                                            <p:txEl>
                                              <p:pRg st="1" end="1"/>
                                            </p:txEl>
                                          </p:spTgt>
                                        </p:tgtEl>
                                      </p:cBhvr>
                                    </p:animEffect>
                                    <p:anim calcmode="lin" valueType="num">
                                      <p:cBhvr>
                                        <p:cTn id="6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1" end="1"/>
                                            </p:txEl>
                                          </p:spTgt>
                                        </p:tgtEl>
                                      </p:cBhvr>
                                      <p:to x="100000" y="60000"/>
                                    </p:animScale>
                                    <p:animScale>
                                      <p:cBhvr>
                                        <p:cTn id="68" dur="166" decel="50000">
                                          <p:stCondLst>
                                            <p:cond delay="676"/>
                                          </p:stCondLst>
                                        </p:cTn>
                                        <p:tgtEl>
                                          <p:spTgt spid="3">
                                            <p:txEl>
                                              <p:pRg st="1" end="1"/>
                                            </p:txEl>
                                          </p:spTgt>
                                        </p:tgtEl>
                                      </p:cBhvr>
                                      <p:to x="100000" y="100000"/>
                                    </p:animScale>
                                    <p:animScale>
                                      <p:cBhvr>
                                        <p:cTn id="69" dur="26">
                                          <p:stCondLst>
                                            <p:cond delay="1312"/>
                                          </p:stCondLst>
                                        </p:cTn>
                                        <p:tgtEl>
                                          <p:spTgt spid="3">
                                            <p:txEl>
                                              <p:pRg st="1" end="1"/>
                                            </p:txEl>
                                          </p:spTgt>
                                        </p:tgtEl>
                                      </p:cBhvr>
                                      <p:to x="100000" y="80000"/>
                                    </p:animScale>
                                    <p:animScale>
                                      <p:cBhvr>
                                        <p:cTn id="70" dur="166" decel="50000">
                                          <p:stCondLst>
                                            <p:cond delay="1338"/>
                                          </p:stCondLst>
                                        </p:cTn>
                                        <p:tgtEl>
                                          <p:spTgt spid="3">
                                            <p:txEl>
                                              <p:pRg st="1" end="1"/>
                                            </p:txEl>
                                          </p:spTgt>
                                        </p:tgtEl>
                                      </p:cBhvr>
                                      <p:to x="100000" y="100000"/>
                                    </p:animScale>
                                    <p:animScale>
                                      <p:cBhvr>
                                        <p:cTn id="71" dur="26">
                                          <p:stCondLst>
                                            <p:cond delay="1642"/>
                                          </p:stCondLst>
                                        </p:cTn>
                                        <p:tgtEl>
                                          <p:spTgt spid="3">
                                            <p:txEl>
                                              <p:pRg st="1" end="1"/>
                                            </p:txEl>
                                          </p:spTgt>
                                        </p:tgtEl>
                                      </p:cBhvr>
                                      <p:to x="100000" y="90000"/>
                                    </p:animScale>
                                    <p:animScale>
                                      <p:cBhvr>
                                        <p:cTn id="72" dur="166" decel="50000">
                                          <p:stCondLst>
                                            <p:cond delay="1668"/>
                                          </p:stCondLst>
                                        </p:cTn>
                                        <p:tgtEl>
                                          <p:spTgt spid="3">
                                            <p:txEl>
                                              <p:pRg st="1" end="1"/>
                                            </p:txEl>
                                          </p:spTgt>
                                        </p:tgtEl>
                                      </p:cBhvr>
                                      <p:to x="100000" y="100000"/>
                                    </p:animScale>
                                    <p:animScale>
                                      <p:cBhvr>
                                        <p:cTn id="73" dur="26">
                                          <p:stCondLst>
                                            <p:cond delay="1808"/>
                                          </p:stCondLst>
                                        </p:cTn>
                                        <p:tgtEl>
                                          <p:spTgt spid="3">
                                            <p:txEl>
                                              <p:pRg st="1" end="1"/>
                                            </p:txEl>
                                          </p:spTgt>
                                        </p:tgtEl>
                                      </p:cBhvr>
                                      <p:to x="100000" y="95000"/>
                                    </p:animScale>
                                    <p:animScale>
                                      <p:cBhvr>
                                        <p:cTn id="74" dur="166" decel="50000">
                                          <p:stCondLst>
                                            <p:cond delay="1834"/>
                                          </p:stCondLst>
                                        </p:cTn>
                                        <p:tgtEl>
                                          <p:spTgt spid="3">
                                            <p:txEl>
                                              <p:pRg st="1" end="1"/>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animEffect transition="in" filter="wipe(down)">
                                      <p:cBhvr>
                                        <p:cTn id="79" dur="580">
                                          <p:stCondLst>
                                            <p:cond delay="0"/>
                                          </p:stCondLst>
                                        </p:cTn>
                                        <p:tgtEl>
                                          <p:spTgt spid="3">
                                            <p:txEl>
                                              <p:pRg st="2" end="2"/>
                                            </p:txEl>
                                          </p:spTgt>
                                        </p:tgtEl>
                                      </p:cBhvr>
                                    </p:animEffect>
                                    <p:anim calcmode="lin" valueType="num">
                                      <p:cBhvr>
                                        <p:cTn id="8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2" end="2"/>
                                            </p:txEl>
                                          </p:spTgt>
                                        </p:tgtEl>
                                      </p:cBhvr>
                                      <p:to x="100000" y="60000"/>
                                    </p:animScale>
                                    <p:animScale>
                                      <p:cBhvr>
                                        <p:cTn id="86" dur="166" decel="50000">
                                          <p:stCondLst>
                                            <p:cond delay="676"/>
                                          </p:stCondLst>
                                        </p:cTn>
                                        <p:tgtEl>
                                          <p:spTgt spid="3">
                                            <p:txEl>
                                              <p:pRg st="2" end="2"/>
                                            </p:txEl>
                                          </p:spTgt>
                                        </p:tgtEl>
                                      </p:cBhvr>
                                      <p:to x="100000" y="100000"/>
                                    </p:animScale>
                                    <p:animScale>
                                      <p:cBhvr>
                                        <p:cTn id="87" dur="26">
                                          <p:stCondLst>
                                            <p:cond delay="1312"/>
                                          </p:stCondLst>
                                        </p:cTn>
                                        <p:tgtEl>
                                          <p:spTgt spid="3">
                                            <p:txEl>
                                              <p:pRg st="2" end="2"/>
                                            </p:txEl>
                                          </p:spTgt>
                                        </p:tgtEl>
                                      </p:cBhvr>
                                      <p:to x="100000" y="80000"/>
                                    </p:animScale>
                                    <p:animScale>
                                      <p:cBhvr>
                                        <p:cTn id="88" dur="166" decel="50000">
                                          <p:stCondLst>
                                            <p:cond delay="1338"/>
                                          </p:stCondLst>
                                        </p:cTn>
                                        <p:tgtEl>
                                          <p:spTgt spid="3">
                                            <p:txEl>
                                              <p:pRg st="2" end="2"/>
                                            </p:txEl>
                                          </p:spTgt>
                                        </p:tgtEl>
                                      </p:cBhvr>
                                      <p:to x="100000" y="100000"/>
                                    </p:animScale>
                                    <p:animScale>
                                      <p:cBhvr>
                                        <p:cTn id="89" dur="26">
                                          <p:stCondLst>
                                            <p:cond delay="1642"/>
                                          </p:stCondLst>
                                        </p:cTn>
                                        <p:tgtEl>
                                          <p:spTgt spid="3">
                                            <p:txEl>
                                              <p:pRg st="2" end="2"/>
                                            </p:txEl>
                                          </p:spTgt>
                                        </p:tgtEl>
                                      </p:cBhvr>
                                      <p:to x="100000" y="90000"/>
                                    </p:animScale>
                                    <p:animScale>
                                      <p:cBhvr>
                                        <p:cTn id="90" dur="166" decel="50000">
                                          <p:stCondLst>
                                            <p:cond delay="1668"/>
                                          </p:stCondLst>
                                        </p:cTn>
                                        <p:tgtEl>
                                          <p:spTgt spid="3">
                                            <p:txEl>
                                              <p:pRg st="2" end="2"/>
                                            </p:txEl>
                                          </p:spTgt>
                                        </p:tgtEl>
                                      </p:cBhvr>
                                      <p:to x="100000" y="100000"/>
                                    </p:animScale>
                                    <p:animScale>
                                      <p:cBhvr>
                                        <p:cTn id="91" dur="26">
                                          <p:stCondLst>
                                            <p:cond delay="1808"/>
                                          </p:stCondLst>
                                        </p:cTn>
                                        <p:tgtEl>
                                          <p:spTgt spid="3">
                                            <p:txEl>
                                              <p:pRg st="2" end="2"/>
                                            </p:txEl>
                                          </p:spTgt>
                                        </p:tgtEl>
                                      </p:cBhvr>
                                      <p:to x="100000" y="95000"/>
                                    </p:animScale>
                                    <p:animScale>
                                      <p:cBhvr>
                                        <p:cTn id="9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68129" y="53838"/>
            <a:ext cx="9636483" cy="1280890"/>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lvl="0" indent="-342900" algn="ctr">
              <a:spcBef>
                <a:spcPts val="1000"/>
              </a:spcBef>
              <a:buClr>
                <a:srgbClr val="A53010"/>
              </a:buClr>
              <a:buFont typeface="Wingdings 3" charset="2"/>
              <a:buChar char=""/>
            </a:pPr>
            <a:r>
              <a:rPr lang="ar-SA" sz="3200" b="1">
                <a:solidFill>
                  <a:prstClr val="black">
                    <a:lumMod val="75000"/>
                    <a:lumOff val="25000"/>
                  </a:prstClr>
                </a:solidFill>
                <a:ea typeface="+mn-ea"/>
              </a:rPr>
              <a:t>الجودة في العمل الأكاديمي</a:t>
            </a:r>
            <a:endParaRPr lang="ar-SA" sz="3200" b="1" dirty="0">
              <a:solidFill>
                <a:prstClr val="black">
                  <a:lumMod val="75000"/>
                  <a:lumOff val="25000"/>
                </a:prstClr>
              </a:solidFill>
              <a:ea typeface="+mn-ea"/>
            </a:endParaRPr>
          </a:p>
        </p:txBody>
      </p:sp>
      <p:sp>
        <p:nvSpPr>
          <p:cNvPr id="3" name="عنصر نائب للمحتوى 2"/>
          <p:cNvSpPr>
            <a:spLocks noGrp="1"/>
          </p:cNvSpPr>
          <p:nvPr>
            <p:ph idx="1"/>
          </p:nvPr>
        </p:nvSpPr>
        <p:spPr>
          <a:xfrm>
            <a:off x="165100" y="1445343"/>
            <a:ext cx="12026900" cy="5412658"/>
          </a:xfrm>
        </p:spPr>
        <p:txBody>
          <a:bodyPr>
            <a:normAutofit/>
          </a:bodyPr>
          <a:lstStyle/>
          <a:p>
            <a:r>
              <a:rPr lang="ar-SA" sz="3600" dirty="0"/>
              <a:t>لم تعد مجرد تقارير إدارية أو إجراءات اعتماد، بل أصبحت ممارسة أكاديمية حقيقية داخل القاعات الدراسية.</a:t>
            </a:r>
          </a:p>
          <a:p>
            <a:r>
              <a:rPr lang="ar-SA" sz="3600" dirty="0"/>
              <a:t>تعني تطبيق معايير الجودة في التدريس، البحث العلمي، وخدمات الطلاب.</a:t>
            </a:r>
          </a:p>
          <a:p>
            <a:r>
              <a:rPr lang="ar-SA" sz="3600" dirty="0"/>
              <a:t>تساعد عضو هيئة التدريس على تطوير طرق التدريس وقياس نواتج التعلم بشكل أوضح.</a:t>
            </a:r>
          </a:p>
          <a:p>
            <a:r>
              <a:rPr lang="ar-SA" sz="3600" dirty="0"/>
              <a:t>تهدف إلى رفع مستوى التنافسية والريادة محليًا ودوليًا، وتحقيق أثر ملموس على الطلاب وأعضاء هيئة التدريس</a:t>
            </a:r>
          </a:p>
          <a:p>
            <a:pPr marL="0" indent="0">
              <a:buNone/>
            </a:pPr>
            <a:endParaRPr lang="ar-SA" sz="2000" u="sng" dirty="0"/>
          </a:p>
        </p:txBody>
      </p:sp>
    </p:spTree>
    <p:extLst>
      <p:ext uri="{BB962C8B-B14F-4D97-AF65-F5344CB8AC3E}">
        <p14:creationId xmlns:p14="http://schemas.microsoft.com/office/powerpoint/2010/main" val="15799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20669429">
            <a:off x="875201" y="1823523"/>
            <a:ext cx="9652756" cy="2334727"/>
          </a:xfrm>
        </p:spPr>
        <p:txBody>
          <a:bodyPr/>
          <a:lstStyle/>
          <a:p>
            <a:pPr algn="r"/>
            <a:br>
              <a:rPr lang="ar-SA" dirty="0"/>
            </a:br>
            <a:endParaRPr lang="ar-SA" dirty="0"/>
          </a:p>
        </p:txBody>
      </p:sp>
      <p:sp>
        <p:nvSpPr>
          <p:cNvPr id="3" name="عنصر نائب للمحتوى 2"/>
          <p:cNvSpPr>
            <a:spLocks noGrp="1"/>
          </p:cNvSpPr>
          <p:nvPr>
            <p:ph idx="1"/>
          </p:nvPr>
        </p:nvSpPr>
        <p:spPr>
          <a:xfrm rot="20114081">
            <a:off x="875201" y="1029297"/>
            <a:ext cx="11316799" cy="4195481"/>
          </a:xfrm>
          <a:solidFill>
            <a:schemeClr val="accent6">
              <a:lumMod val="60000"/>
              <a:lumOff val="40000"/>
            </a:schemeClr>
          </a:solidFill>
        </p:spPr>
        <p:txBody>
          <a:bodyPr>
            <a:normAutofit/>
          </a:bodyPr>
          <a:lstStyle/>
          <a:p>
            <a:pPr algn="ctr"/>
            <a:endParaRPr lang="ar-SA" sz="4400" dirty="0"/>
          </a:p>
          <a:p>
            <a:pPr algn="ctr"/>
            <a:endParaRPr lang="ar-SA" sz="4400" dirty="0"/>
          </a:p>
          <a:p>
            <a:pPr algn="ctr"/>
            <a:r>
              <a:rPr lang="ar-SA" sz="4400" dirty="0"/>
              <a:t>ثالثا: بعاد الجودة </a:t>
            </a:r>
          </a:p>
        </p:txBody>
      </p:sp>
    </p:spTree>
    <p:extLst>
      <p:ext uri="{BB962C8B-B14F-4D97-AF65-F5344CB8AC3E}">
        <p14:creationId xmlns:p14="http://schemas.microsoft.com/office/powerpoint/2010/main" val="19756399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132AD77-0452-7F0B-8E08-67C5F9143356}"/>
              </a:ext>
            </a:extLst>
          </p:cNvPr>
          <p:cNvSpPr>
            <a:spLocks noGrp="1"/>
          </p:cNvSpPr>
          <p:nvPr>
            <p:ph type="title"/>
          </p:nvPr>
        </p:nvSpPr>
        <p:spPr/>
        <p:txBody>
          <a:bodyPr/>
          <a:lstStyle/>
          <a:p>
            <a:endParaRPr lang="ar-SA"/>
          </a:p>
        </p:txBody>
      </p:sp>
      <p:pic>
        <p:nvPicPr>
          <p:cNvPr id="5" name="عنصر نائب للمحتوى 4">
            <a:extLst>
              <a:ext uri="{FF2B5EF4-FFF2-40B4-BE49-F238E27FC236}">
                <a16:creationId xmlns:a16="http://schemas.microsoft.com/office/drawing/2014/main" id="{1D0973AD-616E-5D6F-E008-2CEAC036D5B4}"/>
              </a:ext>
            </a:extLst>
          </p:cNvPr>
          <p:cNvPicPr>
            <a:picLocks noGrp="1" noChangeAspect="1"/>
          </p:cNvPicPr>
          <p:nvPr>
            <p:ph idx="1"/>
          </p:nvPr>
        </p:nvPicPr>
        <p:blipFill>
          <a:blip r:embed="rId2"/>
          <a:stretch>
            <a:fillRect/>
          </a:stretch>
        </p:blipFill>
        <p:spPr>
          <a:xfrm>
            <a:off x="245806" y="-176981"/>
            <a:ext cx="11946193" cy="7216878"/>
          </a:xfrm>
          <a:prstGeom prst="rect">
            <a:avLst/>
          </a:prstGeom>
        </p:spPr>
      </p:pic>
      <p:sp>
        <p:nvSpPr>
          <p:cNvPr id="4" name="AutoShape 2" descr="PPT - قياس أبعاد الجودة في المستشفيات الحكومية في محافظة ميسان من وجه ...">
            <a:extLst>
              <a:ext uri="{FF2B5EF4-FFF2-40B4-BE49-F238E27FC236}">
                <a16:creationId xmlns:a16="http://schemas.microsoft.com/office/drawing/2014/main" id="{55A25E13-94E4-A596-B3A9-6B26EF1701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394061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2618" y="-36290"/>
            <a:ext cx="11562737" cy="1280890"/>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ابعاد الجودة في العمل الاداري</a:t>
            </a:r>
          </a:p>
        </p:txBody>
      </p:sp>
      <p:sp>
        <p:nvSpPr>
          <p:cNvPr id="3" name="عنصر نائب للمحتوى 2"/>
          <p:cNvSpPr>
            <a:spLocks noGrp="1"/>
          </p:cNvSpPr>
          <p:nvPr>
            <p:ph idx="1"/>
          </p:nvPr>
        </p:nvSpPr>
        <p:spPr>
          <a:xfrm>
            <a:off x="196644" y="1244600"/>
            <a:ext cx="11995355" cy="5613400"/>
          </a:xfrm>
        </p:spPr>
        <p:txBody>
          <a:bodyPr>
            <a:noAutofit/>
          </a:bodyPr>
          <a:lstStyle/>
          <a:p>
            <a:r>
              <a:rPr lang="ar-SA" sz="2800" b="1" dirty="0"/>
              <a:t>المنتج أو الخدمة:</a:t>
            </a:r>
            <a:endParaRPr lang="ar-SA" sz="2800" dirty="0"/>
          </a:p>
          <a:p>
            <a:pPr lvl="1"/>
            <a:r>
              <a:rPr lang="ar-SA" sz="2400" dirty="0"/>
              <a:t>تقديم منتجات أو خدمات متميزة تُرضي العملاء وتلبي احتياجاتهم.</a:t>
            </a:r>
          </a:p>
          <a:p>
            <a:r>
              <a:rPr lang="ar-SA" sz="2800" b="1" dirty="0"/>
              <a:t>المعالجة (العمليات):</a:t>
            </a:r>
            <a:endParaRPr lang="ar-SA" sz="2800" dirty="0"/>
          </a:p>
          <a:p>
            <a:pPr lvl="1"/>
            <a:r>
              <a:rPr lang="ar-SA" sz="2400" dirty="0"/>
              <a:t>تحسين وتطوير العمليات الإدارية بشكل مستمر لضمان جودة المخرجات.</a:t>
            </a:r>
          </a:p>
          <a:p>
            <a:r>
              <a:rPr lang="ar-SA" sz="2800" b="1" dirty="0"/>
              <a:t>المتطلبات:</a:t>
            </a:r>
            <a:endParaRPr lang="ar-SA" sz="2800" dirty="0"/>
          </a:p>
          <a:p>
            <a:pPr lvl="1"/>
            <a:r>
              <a:rPr lang="ar-SA" sz="2400" dirty="0"/>
              <a:t>الالتزام بالمعايير والشروط المتفق عليها مع العملاء أو الموظفين لتحقيق الجودة المطلوبة.</a:t>
            </a:r>
          </a:p>
          <a:p>
            <a:r>
              <a:rPr lang="ar-SA" sz="2800" b="1" dirty="0"/>
              <a:t>المستخدم (المستفيد):</a:t>
            </a:r>
            <a:endParaRPr lang="ar-SA" sz="2800" dirty="0"/>
          </a:p>
          <a:p>
            <a:pPr lvl="1"/>
            <a:r>
              <a:rPr lang="ar-SA" sz="2400" dirty="0"/>
              <a:t>التركيز على رضا المستفيدين من الخدمات الإدارية باعتبارهم محور العملية.</a:t>
            </a:r>
          </a:p>
          <a:p>
            <a:r>
              <a:rPr lang="ar-SA" sz="2800" b="1" dirty="0"/>
              <a:t>التقييم:</a:t>
            </a:r>
            <a:endParaRPr lang="ar-SA" sz="2800" dirty="0"/>
          </a:p>
          <a:p>
            <a:pPr lvl="1"/>
            <a:r>
              <a:rPr lang="ar-SA" sz="2400" dirty="0"/>
              <a:t>إجراء مراجعات دورية وتغذية راجعة لقياس مستوى الجودة وتحديد فرص التحسين.</a:t>
            </a:r>
          </a:p>
          <a:p>
            <a:endParaRPr lang="ar-SA" sz="2800" dirty="0"/>
          </a:p>
        </p:txBody>
      </p:sp>
    </p:spTree>
    <p:extLst>
      <p:ext uri="{BB962C8B-B14F-4D97-AF65-F5344CB8AC3E}">
        <p14:creationId xmlns:p14="http://schemas.microsoft.com/office/powerpoint/2010/main" val="24220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DBD63E-935D-D84B-559C-0D2566BA4711}"/>
              </a:ext>
            </a:extLst>
          </p:cNvPr>
          <p:cNvSpPr>
            <a:spLocks noGrp="1"/>
          </p:cNvSpPr>
          <p:nvPr>
            <p:ph type="title"/>
          </p:nvPr>
        </p:nvSpPr>
        <p:spPr>
          <a:xfrm>
            <a:off x="1600201" y="0"/>
            <a:ext cx="9904412" cy="1353312"/>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b="1" dirty="0"/>
              <a:t>دلالة هذه الأبعاد</a:t>
            </a:r>
            <a:br>
              <a:rPr lang="ar-SA" b="1" dirty="0"/>
            </a:br>
            <a:endParaRPr lang="ar-SA" dirty="0"/>
          </a:p>
        </p:txBody>
      </p:sp>
      <p:sp>
        <p:nvSpPr>
          <p:cNvPr id="3" name="عنصر نائب للمحتوى 2">
            <a:extLst>
              <a:ext uri="{FF2B5EF4-FFF2-40B4-BE49-F238E27FC236}">
                <a16:creationId xmlns:a16="http://schemas.microsoft.com/office/drawing/2014/main" id="{0D18A24D-0E6D-4717-49D2-300075EF551F}"/>
              </a:ext>
            </a:extLst>
          </p:cNvPr>
          <p:cNvSpPr>
            <a:spLocks noGrp="1"/>
          </p:cNvSpPr>
          <p:nvPr>
            <p:ph idx="1"/>
          </p:nvPr>
        </p:nvSpPr>
        <p:spPr>
          <a:xfrm>
            <a:off x="292609" y="1453896"/>
            <a:ext cx="11676888" cy="5173046"/>
          </a:xfrm>
        </p:spPr>
        <p:txBody>
          <a:bodyPr>
            <a:normAutofit/>
          </a:bodyPr>
          <a:lstStyle/>
          <a:p>
            <a:r>
              <a:rPr lang="ar-SA" sz="3600" dirty="0"/>
              <a:t>الجودة الإدارية ليست مجرد إجراءات شكلية، بل هي </a:t>
            </a:r>
            <a:r>
              <a:rPr lang="ar-SA" sz="3600" b="1" dirty="0"/>
              <a:t>ثقافة مؤسسية</a:t>
            </a:r>
            <a:r>
              <a:rPr lang="ar-SA" sz="3600" dirty="0"/>
              <a:t> تهدف إلى تحقيق رضا المستفيدين، رفع الكفاءة، وتقليل الأخطاء والهدر.</a:t>
            </a:r>
          </a:p>
          <a:p>
            <a:r>
              <a:rPr lang="ar-SA" sz="3600" dirty="0"/>
              <a:t>كل بُعد منها يمثل حلقة مترابطة تضمن استمرارية التحسين والتطوير داخل المؤسسة.</a:t>
            </a:r>
          </a:p>
          <a:p>
            <a:endParaRPr lang="ar-SA" sz="3600" dirty="0"/>
          </a:p>
        </p:txBody>
      </p:sp>
    </p:spTree>
    <p:extLst>
      <p:ext uri="{BB962C8B-B14F-4D97-AF65-F5344CB8AC3E}">
        <p14:creationId xmlns:p14="http://schemas.microsoft.com/office/powerpoint/2010/main" val="13398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0AE99E0F-B17C-41C1-90A4-233A63C69137}"/>
              </a:ext>
            </a:extLst>
          </p:cNvPr>
          <p:cNvSpPr/>
          <p:nvPr/>
        </p:nvSpPr>
        <p:spPr>
          <a:xfrm>
            <a:off x="0" y="0"/>
            <a:ext cx="5220936" cy="6858001"/>
          </a:xfrm>
          <a:custGeom>
            <a:avLst/>
            <a:gdLst>
              <a:gd name="connsiteX0" fmla="*/ 0 w 6640288"/>
              <a:gd name="connsiteY0" fmla="*/ 0 h 6858001"/>
              <a:gd name="connsiteX1" fmla="*/ 1447800 w 6640288"/>
              <a:gd name="connsiteY1" fmla="*/ 0 h 6858001"/>
              <a:gd name="connsiteX2" fmla="*/ 1447800 w 6640288"/>
              <a:gd name="connsiteY2" fmla="*/ 1 h 6858001"/>
              <a:gd name="connsiteX3" fmla="*/ 6640288 w 6640288"/>
              <a:gd name="connsiteY3" fmla="*/ 1 h 6858001"/>
              <a:gd name="connsiteX4" fmla="*/ 1447800 w 6640288"/>
              <a:gd name="connsiteY4" fmla="*/ 6829369 h 6858001"/>
              <a:gd name="connsiteX5" fmla="*/ 1447800 w 6640288"/>
              <a:gd name="connsiteY5" fmla="*/ 6858000 h 6858001"/>
              <a:gd name="connsiteX6" fmla="*/ 1426031 w 6640288"/>
              <a:gd name="connsiteY6" fmla="*/ 6858000 h 6858001"/>
              <a:gd name="connsiteX7" fmla="*/ 1426031 w 6640288"/>
              <a:gd name="connsiteY7" fmla="*/ 6858001 h 6858001"/>
              <a:gd name="connsiteX8" fmla="*/ 1426031 w 6640288"/>
              <a:gd name="connsiteY8" fmla="*/ 6858000 h 6858001"/>
              <a:gd name="connsiteX9" fmla="*/ 0 w 6640288"/>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0288" h="6858001">
                <a:moveTo>
                  <a:pt x="0" y="0"/>
                </a:moveTo>
                <a:lnTo>
                  <a:pt x="1447800" y="0"/>
                </a:lnTo>
                <a:lnTo>
                  <a:pt x="1447800" y="1"/>
                </a:lnTo>
                <a:lnTo>
                  <a:pt x="6640288" y="1"/>
                </a:lnTo>
                <a:lnTo>
                  <a:pt x="1447800" y="6829369"/>
                </a:lnTo>
                <a:lnTo>
                  <a:pt x="1447800" y="6858000"/>
                </a:lnTo>
                <a:lnTo>
                  <a:pt x="1426031" y="6858000"/>
                </a:lnTo>
                <a:lnTo>
                  <a:pt x="1426031" y="6858001"/>
                </a:lnTo>
                <a:lnTo>
                  <a:pt x="1426031" y="6858000"/>
                </a:lnTo>
                <a:lnTo>
                  <a:pt x="0" y="6858000"/>
                </a:lnTo>
                <a:close/>
              </a:path>
            </a:pathLst>
          </a:cu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cxnSp>
        <p:nvCxnSpPr>
          <p:cNvPr id="49" name="موصل: على شكل مرفق 48">
            <a:extLst>
              <a:ext uri="{FF2B5EF4-FFF2-40B4-BE49-F238E27FC236}">
                <a16:creationId xmlns:a16="http://schemas.microsoft.com/office/drawing/2014/main" id="{64F40943-91B8-457C-B31B-C4C10C2FE204}"/>
              </a:ext>
            </a:extLst>
          </p:cNvPr>
          <p:cNvCxnSpPr>
            <a:cxnSpLocks/>
            <a:stCxn id="9" idx="6"/>
            <a:endCxn id="19" idx="1"/>
          </p:cNvCxnSpPr>
          <p:nvPr/>
        </p:nvCxnSpPr>
        <p:spPr>
          <a:xfrm>
            <a:off x="3582475" y="4359959"/>
            <a:ext cx="1186541" cy="735185"/>
          </a:xfrm>
          <a:prstGeom prst="bentConnector3">
            <a:avLst/>
          </a:prstGeom>
          <a:ln w="28575">
            <a:solidFill>
              <a:srgbClr val="073B4C"/>
            </a:solidFill>
          </a:ln>
        </p:spPr>
        <p:style>
          <a:lnRef idx="1">
            <a:schemeClr val="accent1"/>
          </a:lnRef>
          <a:fillRef idx="0">
            <a:schemeClr val="accent1"/>
          </a:fillRef>
          <a:effectRef idx="0">
            <a:schemeClr val="accent1"/>
          </a:effectRef>
          <a:fontRef idx="minor">
            <a:schemeClr val="tx1"/>
          </a:fontRef>
        </p:style>
      </p:cxnSp>
      <p:cxnSp>
        <p:nvCxnSpPr>
          <p:cNvPr id="51" name="موصل: على شكل مرفق 50">
            <a:extLst>
              <a:ext uri="{FF2B5EF4-FFF2-40B4-BE49-F238E27FC236}">
                <a16:creationId xmlns:a16="http://schemas.microsoft.com/office/drawing/2014/main" id="{27E009AB-7294-42DA-8E7C-DD00EF0559A1}"/>
              </a:ext>
            </a:extLst>
          </p:cNvPr>
          <p:cNvCxnSpPr>
            <a:cxnSpLocks/>
            <a:stCxn id="11" idx="6"/>
            <a:endCxn id="20" idx="1"/>
          </p:cNvCxnSpPr>
          <p:nvPr/>
        </p:nvCxnSpPr>
        <p:spPr>
          <a:xfrm>
            <a:off x="4322703" y="3325816"/>
            <a:ext cx="576943" cy="600074"/>
          </a:xfrm>
          <a:prstGeom prst="bentConnector3">
            <a:avLst/>
          </a:prstGeom>
          <a:ln w="28575">
            <a:solidFill>
              <a:srgbClr val="118AB2"/>
            </a:solidFill>
          </a:ln>
        </p:spPr>
        <p:style>
          <a:lnRef idx="1">
            <a:schemeClr val="accent1"/>
          </a:lnRef>
          <a:fillRef idx="0">
            <a:schemeClr val="accent1"/>
          </a:fillRef>
          <a:effectRef idx="0">
            <a:schemeClr val="accent1"/>
          </a:effectRef>
          <a:fontRef idx="minor">
            <a:schemeClr val="tx1"/>
          </a:fontRef>
        </p:style>
      </p:cxnSp>
      <p:cxnSp>
        <p:nvCxnSpPr>
          <p:cNvPr id="54" name="موصل: على شكل مرفق 53">
            <a:extLst>
              <a:ext uri="{FF2B5EF4-FFF2-40B4-BE49-F238E27FC236}">
                <a16:creationId xmlns:a16="http://schemas.microsoft.com/office/drawing/2014/main" id="{339BAA6F-513E-4C76-B4EB-8660F015906F}"/>
              </a:ext>
            </a:extLst>
          </p:cNvPr>
          <p:cNvCxnSpPr>
            <a:cxnSpLocks/>
            <a:stCxn id="13" idx="6"/>
            <a:endCxn id="21" idx="1"/>
          </p:cNvCxnSpPr>
          <p:nvPr/>
        </p:nvCxnSpPr>
        <p:spPr>
          <a:xfrm>
            <a:off x="5062931" y="2302559"/>
            <a:ext cx="566058" cy="385654"/>
          </a:xfrm>
          <a:prstGeom prst="bentConnector3">
            <a:avLst>
              <a:gd name="adj1" fmla="val 50000"/>
            </a:avLst>
          </a:prstGeom>
          <a:ln w="28575">
            <a:solidFill>
              <a:srgbClr val="06D6A0"/>
            </a:solidFill>
          </a:ln>
        </p:spPr>
        <p:style>
          <a:lnRef idx="1">
            <a:schemeClr val="accent1"/>
          </a:lnRef>
          <a:fillRef idx="0">
            <a:schemeClr val="accent1"/>
          </a:fillRef>
          <a:effectRef idx="0">
            <a:schemeClr val="accent1"/>
          </a:effectRef>
          <a:fontRef idx="minor">
            <a:schemeClr val="tx1"/>
          </a:fontRef>
        </p:style>
      </p:cxnSp>
      <p:cxnSp>
        <p:nvCxnSpPr>
          <p:cNvPr id="57" name="موصل: على شكل مرفق 56">
            <a:extLst>
              <a:ext uri="{FF2B5EF4-FFF2-40B4-BE49-F238E27FC236}">
                <a16:creationId xmlns:a16="http://schemas.microsoft.com/office/drawing/2014/main" id="{25BB9C54-7115-4EEC-A788-72974CBD94CB}"/>
              </a:ext>
            </a:extLst>
          </p:cNvPr>
          <p:cNvCxnSpPr>
            <a:cxnSpLocks/>
            <a:stCxn id="15" idx="6"/>
            <a:endCxn id="22" idx="1"/>
          </p:cNvCxnSpPr>
          <p:nvPr/>
        </p:nvCxnSpPr>
        <p:spPr>
          <a:xfrm>
            <a:off x="5803159" y="1279302"/>
            <a:ext cx="555173" cy="308882"/>
          </a:xfrm>
          <a:prstGeom prst="bentConnector3">
            <a:avLst>
              <a:gd name="adj1" fmla="val 50000"/>
            </a:avLst>
          </a:prstGeom>
          <a:ln w="28575">
            <a:solidFill>
              <a:srgbClr val="FFC137"/>
            </a:solidFill>
          </a:ln>
        </p:spPr>
        <p:style>
          <a:lnRef idx="1">
            <a:schemeClr val="accent1"/>
          </a:lnRef>
          <a:fillRef idx="0">
            <a:schemeClr val="accent1"/>
          </a:fillRef>
          <a:effectRef idx="0">
            <a:schemeClr val="accent1"/>
          </a:effectRef>
          <a:fontRef idx="minor">
            <a:schemeClr val="tx1"/>
          </a:fontRef>
        </p:style>
      </p:cxnSp>
      <p:grpSp>
        <p:nvGrpSpPr>
          <p:cNvPr id="86" name="مجموعة 85">
            <a:extLst>
              <a:ext uri="{FF2B5EF4-FFF2-40B4-BE49-F238E27FC236}">
                <a16:creationId xmlns:a16="http://schemas.microsoft.com/office/drawing/2014/main" id="{561B8BDB-EAAA-404E-A5B7-226FEA9FB491}"/>
              </a:ext>
            </a:extLst>
          </p:cNvPr>
          <p:cNvGrpSpPr/>
          <p:nvPr/>
        </p:nvGrpSpPr>
        <p:grpSpPr>
          <a:xfrm>
            <a:off x="6358332" y="1125541"/>
            <a:ext cx="5442859" cy="925286"/>
            <a:chOff x="5366656" y="2284639"/>
            <a:chExt cx="5442859" cy="925286"/>
          </a:xfrm>
        </p:grpSpPr>
        <p:sp>
          <p:nvSpPr>
            <p:cNvPr id="22" name="مستطيل: زوايا مستديرة 21">
              <a:extLst>
                <a:ext uri="{FF2B5EF4-FFF2-40B4-BE49-F238E27FC236}">
                  <a16:creationId xmlns:a16="http://schemas.microsoft.com/office/drawing/2014/main" id="{34A3656A-82C0-406F-A7EC-45EA3D2E16BB}"/>
                </a:ext>
              </a:extLst>
            </p:cNvPr>
            <p:cNvSpPr/>
            <p:nvPr/>
          </p:nvSpPr>
          <p:spPr>
            <a:xfrm>
              <a:off x="5366656" y="2284639"/>
              <a:ext cx="5442859" cy="925286"/>
            </a:xfrm>
            <a:prstGeom prst="roundRect">
              <a:avLst>
                <a:gd name="adj" fmla="val 50000"/>
              </a:avLst>
            </a:prstGeom>
            <a:solidFill>
              <a:srgbClr val="FFC137"/>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شكل بيضاوي 33">
              <a:extLst>
                <a:ext uri="{FF2B5EF4-FFF2-40B4-BE49-F238E27FC236}">
                  <a16:creationId xmlns:a16="http://schemas.microsoft.com/office/drawing/2014/main" id="{2B887326-C24E-4FF3-866C-64A9B8E2A214}"/>
                </a:ext>
              </a:extLst>
            </p:cNvPr>
            <p:cNvSpPr/>
            <p:nvPr/>
          </p:nvSpPr>
          <p:spPr>
            <a:xfrm>
              <a:off x="9938655" y="2377168"/>
              <a:ext cx="740228" cy="7402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مربع نص 67">
              <a:extLst>
                <a:ext uri="{FF2B5EF4-FFF2-40B4-BE49-F238E27FC236}">
                  <a16:creationId xmlns:a16="http://schemas.microsoft.com/office/drawing/2014/main" id="{6CFE1A7A-A7C7-4296-B746-C5E3DC69CE4F}"/>
                </a:ext>
              </a:extLst>
            </p:cNvPr>
            <p:cNvSpPr txBox="1"/>
            <p:nvPr/>
          </p:nvSpPr>
          <p:spPr>
            <a:xfrm>
              <a:off x="5374691" y="2361300"/>
              <a:ext cx="4585736" cy="400110"/>
            </a:xfrm>
            <a:prstGeom prst="rect">
              <a:avLst/>
            </a:prstGeom>
            <a:noFill/>
          </p:spPr>
          <p:txBody>
            <a:bodyPr wrap="square" rtlCol="0">
              <a:spAutoFit/>
            </a:bodyPr>
            <a:lstStyle/>
            <a:p>
              <a:pPr algn="ctr"/>
              <a:r>
                <a:rPr lang="ar-SA" sz="2000" dirty="0"/>
                <a:t>مفهوم الجودة في بيئة العمل</a:t>
              </a:r>
              <a:endParaRPr lang="fr-FR" sz="2000" b="1" dirty="0">
                <a:effectLst>
                  <a:outerShdw blurRad="38100" dist="38100" dir="2700000" algn="tl">
                    <a:srgbClr val="000000">
                      <a:alpha val="43137"/>
                    </a:srgbClr>
                  </a:outerShdw>
                </a:effectLst>
                <a:latin typeface="Al-Jazeera-Arabic-Bold" panose="01000500000000020006" pitchFamily="2" charset="-78"/>
                <a:cs typeface="+mj-cs"/>
              </a:endParaRPr>
            </a:p>
          </p:txBody>
        </p:sp>
      </p:grpSp>
      <p:grpSp>
        <p:nvGrpSpPr>
          <p:cNvPr id="87" name="مجموعة 86">
            <a:extLst>
              <a:ext uri="{FF2B5EF4-FFF2-40B4-BE49-F238E27FC236}">
                <a16:creationId xmlns:a16="http://schemas.microsoft.com/office/drawing/2014/main" id="{54D04DEA-4AD4-4B26-8C0F-AFF5EF7061B6}"/>
              </a:ext>
            </a:extLst>
          </p:cNvPr>
          <p:cNvGrpSpPr/>
          <p:nvPr/>
        </p:nvGrpSpPr>
        <p:grpSpPr>
          <a:xfrm>
            <a:off x="5215331" y="2225570"/>
            <a:ext cx="6096000" cy="925286"/>
            <a:chOff x="4223655" y="3453492"/>
            <a:chExt cx="6096000" cy="925286"/>
          </a:xfrm>
        </p:grpSpPr>
        <p:sp>
          <p:nvSpPr>
            <p:cNvPr id="21" name="مستطيل: زوايا مستديرة 20">
              <a:extLst>
                <a:ext uri="{FF2B5EF4-FFF2-40B4-BE49-F238E27FC236}">
                  <a16:creationId xmlns:a16="http://schemas.microsoft.com/office/drawing/2014/main" id="{A21BB815-CCAF-4F3C-AE50-3C53F9AF76FF}"/>
                </a:ext>
              </a:extLst>
            </p:cNvPr>
            <p:cNvSpPr/>
            <p:nvPr/>
          </p:nvSpPr>
          <p:spPr>
            <a:xfrm>
              <a:off x="4637313" y="3453492"/>
              <a:ext cx="5442859" cy="925286"/>
            </a:xfrm>
            <a:prstGeom prst="roundRect">
              <a:avLst>
                <a:gd name="adj" fmla="val 50000"/>
              </a:avLst>
            </a:prstGeom>
            <a:solidFill>
              <a:srgbClr val="06D6A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شكل بيضاوي 34">
              <a:extLst>
                <a:ext uri="{FF2B5EF4-FFF2-40B4-BE49-F238E27FC236}">
                  <a16:creationId xmlns:a16="http://schemas.microsoft.com/office/drawing/2014/main" id="{F7451817-9A96-42C8-93C1-B232AE9405D2}"/>
                </a:ext>
              </a:extLst>
            </p:cNvPr>
            <p:cNvSpPr/>
            <p:nvPr/>
          </p:nvSpPr>
          <p:spPr>
            <a:xfrm>
              <a:off x="9220199" y="3546021"/>
              <a:ext cx="740228" cy="7402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مربع نص 69">
              <a:extLst>
                <a:ext uri="{FF2B5EF4-FFF2-40B4-BE49-F238E27FC236}">
                  <a16:creationId xmlns:a16="http://schemas.microsoft.com/office/drawing/2014/main" id="{4722870C-D780-4705-94FE-CB7E6C582387}"/>
                </a:ext>
              </a:extLst>
            </p:cNvPr>
            <p:cNvSpPr txBox="1"/>
            <p:nvPr/>
          </p:nvSpPr>
          <p:spPr>
            <a:xfrm>
              <a:off x="4223655" y="3539383"/>
              <a:ext cx="6096000" cy="830997"/>
            </a:xfrm>
            <a:prstGeom prst="rect">
              <a:avLst/>
            </a:prstGeom>
            <a:noFill/>
          </p:spPr>
          <p:txBody>
            <a:bodyPr wrap="square" rtlCol="0">
              <a:spAutoFit/>
            </a:bodyPr>
            <a:lstStyle/>
            <a:p>
              <a:pPr algn="ctr"/>
              <a:r>
                <a:rPr lang="ar-SA" sz="2000" dirty="0"/>
                <a:t>الجودة</a:t>
              </a:r>
              <a:r>
                <a:rPr lang="ar-SA" sz="2400" dirty="0"/>
                <a:t> وأبعادها الفرق بين الجودة والإنتاجية</a:t>
              </a:r>
              <a:r>
                <a:rPr lang="ar-SA" sz="2400" dirty="0">
                  <a:solidFill>
                    <a:schemeClr val="accent2">
                      <a:lumMod val="75000"/>
                    </a:schemeClr>
                  </a:solidFill>
                </a:rPr>
                <a:t> </a:t>
              </a:r>
            </a:p>
            <a:p>
              <a:pPr algn="ctr"/>
              <a:endParaRPr lang="fr-FR" sz="2400" b="1" dirty="0">
                <a:solidFill>
                  <a:schemeClr val="bg1"/>
                </a:solidFill>
                <a:effectLst>
                  <a:outerShdw blurRad="38100" dist="38100" dir="2700000" algn="tl">
                    <a:srgbClr val="000000">
                      <a:alpha val="43137"/>
                    </a:srgbClr>
                  </a:outerShdw>
                </a:effectLst>
                <a:latin typeface="Al-Jazeera-Arabic-Bold" panose="01000500000000020006" pitchFamily="2" charset="-78"/>
                <a:cs typeface="+mj-cs"/>
              </a:endParaRPr>
            </a:p>
          </p:txBody>
        </p:sp>
      </p:grpSp>
      <p:grpSp>
        <p:nvGrpSpPr>
          <p:cNvPr id="88" name="مجموعة 87">
            <a:extLst>
              <a:ext uri="{FF2B5EF4-FFF2-40B4-BE49-F238E27FC236}">
                <a16:creationId xmlns:a16="http://schemas.microsoft.com/office/drawing/2014/main" id="{61A399FE-0176-47A4-8E02-FBB612FC6A17}"/>
              </a:ext>
            </a:extLst>
          </p:cNvPr>
          <p:cNvGrpSpPr/>
          <p:nvPr/>
        </p:nvGrpSpPr>
        <p:grpSpPr>
          <a:xfrm>
            <a:off x="4899646" y="3463247"/>
            <a:ext cx="5817515" cy="925286"/>
            <a:chOff x="3907970" y="4622345"/>
            <a:chExt cx="5442859" cy="925286"/>
          </a:xfrm>
        </p:grpSpPr>
        <p:sp>
          <p:nvSpPr>
            <p:cNvPr id="20" name="مستطيل: زوايا مستديرة 19">
              <a:extLst>
                <a:ext uri="{FF2B5EF4-FFF2-40B4-BE49-F238E27FC236}">
                  <a16:creationId xmlns:a16="http://schemas.microsoft.com/office/drawing/2014/main" id="{CFAB66BB-21D2-4A39-A3E6-9E6F114491EF}"/>
                </a:ext>
              </a:extLst>
            </p:cNvPr>
            <p:cNvSpPr/>
            <p:nvPr/>
          </p:nvSpPr>
          <p:spPr>
            <a:xfrm>
              <a:off x="3907970" y="4622345"/>
              <a:ext cx="5442859" cy="925286"/>
            </a:xfrm>
            <a:prstGeom prst="roundRect">
              <a:avLst>
                <a:gd name="adj" fmla="val 50000"/>
              </a:avLst>
            </a:prstGeom>
            <a:solidFill>
              <a:srgbClr val="118AB2"/>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شكل بيضاوي 35">
              <a:extLst>
                <a:ext uri="{FF2B5EF4-FFF2-40B4-BE49-F238E27FC236}">
                  <a16:creationId xmlns:a16="http://schemas.microsoft.com/office/drawing/2014/main" id="{39F2496D-0CB3-45F7-9DE5-F43D51B6B37E}"/>
                </a:ext>
              </a:extLst>
            </p:cNvPr>
            <p:cNvSpPr/>
            <p:nvPr/>
          </p:nvSpPr>
          <p:spPr>
            <a:xfrm>
              <a:off x="8490858" y="4714874"/>
              <a:ext cx="740228" cy="7402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مربع نص 71">
              <a:extLst>
                <a:ext uri="{FF2B5EF4-FFF2-40B4-BE49-F238E27FC236}">
                  <a16:creationId xmlns:a16="http://schemas.microsoft.com/office/drawing/2014/main" id="{E9E0C4F1-2523-4ADF-AC84-17217AD73CA3}"/>
                </a:ext>
              </a:extLst>
            </p:cNvPr>
            <p:cNvSpPr txBox="1"/>
            <p:nvPr/>
          </p:nvSpPr>
          <p:spPr>
            <a:xfrm>
              <a:off x="4027015" y="4763783"/>
              <a:ext cx="4496499" cy="369332"/>
            </a:xfrm>
            <a:prstGeom prst="rect">
              <a:avLst/>
            </a:prstGeom>
            <a:noFill/>
          </p:spPr>
          <p:txBody>
            <a:bodyPr wrap="square" rtlCol="0">
              <a:spAutoFit/>
            </a:bodyPr>
            <a:lstStyle/>
            <a:p>
              <a:pPr algn="ctr"/>
              <a:r>
                <a:rPr lang="ar-SA" dirty="0"/>
                <a:t>المحور الثاني: أدوات الجودة لتحسين الأداء </a:t>
              </a:r>
            </a:p>
          </p:txBody>
        </p:sp>
      </p:grpSp>
      <p:grpSp>
        <p:nvGrpSpPr>
          <p:cNvPr id="89" name="مجموعة 88">
            <a:extLst>
              <a:ext uri="{FF2B5EF4-FFF2-40B4-BE49-F238E27FC236}">
                <a16:creationId xmlns:a16="http://schemas.microsoft.com/office/drawing/2014/main" id="{5C15E747-0A14-40B4-82CC-976600A9084A}"/>
              </a:ext>
            </a:extLst>
          </p:cNvPr>
          <p:cNvGrpSpPr/>
          <p:nvPr/>
        </p:nvGrpSpPr>
        <p:grpSpPr>
          <a:xfrm>
            <a:off x="4769016" y="4632501"/>
            <a:ext cx="5442859" cy="925286"/>
            <a:chOff x="3178627" y="5791199"/>
            <a:chExt cx="5442859" cy="925286"/>
          </a:xfrm>
        </p:grpSpPr>
        <p:sp>
          <p:nvSpPr>
            <p:cNvPr id="19" name="مستطيل: زوايا مستديرة 18">
              <a:extLst>
                <a:ext uri="{FF2B5EF4-FFF2-40B4-BE49-F238E27FC236}">
                  <a16:creationId xmlns:a16="http://schemas.microsoft.com/office/drawing/2014/main" id="{158EDA34-CD38-4DAB-98FC-47EEE84D8643}"/>
                </a:ext>
              </a:extLst>
            </p:cNvPr>
            <p:cNvSpPr/>
            <p:nvPr/>
          </p:nvSpPr>
          <p:spPr>
            <a:xfrm>
              <a:off x="3178627" y="5791199"/>
              <a:ext cx="5442859" cy="925286"/>
            </a:xfrm>
            <a:prstGeom prst="roundRect">
              <a:avLst>
                <a:gd name="adj" fmla="val 50000"/>
              </a:avLst>
            </a:prstGeom>
            <a:solidFill>
              <a:srgbClr val="073B4C"/>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شكل بيضاوي 36">
              <a:extLst>
                <a:ext uri="{FF2B5EF4-FFF2-40B4-BE49-F238E27FC236}">
                  <a16:creationId xmlns:a16="http://schemas.microsoft.com/office/drawing/2014/main" id="{8D7BAA59-BD4C-418F-9A97-9998AE0ECDF6}"/>
                </a:ext>
              </a:extLst>
            </p:cNvPr>
            <p:cNvSpPr/>
            <p:nvPr/>
          </p:nvSpPr>
          <p:spPr>
            <a:xfrm>
              <a:off x="7783286" y="5883728"/>
              <a:ext cx="740228" cy="7402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مربع نص 73">
              <a:extLst>
                <a:ext uri="{FF2B5EF4-FFF2-40B4-BE49-F238E27FC236}">
                  <a16:creationId xmlns:a16="http://schemas.microsoft.com/office/drawing/2014/main" id="{CACEDE8B-177D-4C6D-A5DD-D05431C91D2C}"/>
                </a:ext>
              </a:extLst>
            </p:cNvPr>
            <p:cNvSpPr txBox="1"/>
            <p:nvPr/>
          </p:nvSpPr>
          <p:spPr>
            <a:xfrm>
              <a:off x="3267005" y="5939024"/>
              <a:ext cx="5122348" cy="523220"/>
            </a:xfrm>
            <a:prstGeom prst="rect">
              <a:avLst/>
            </a:prstGeom>
            <a:solidFill>
              <a:schemeClr val="bg1"/>
            </a:solidFill>
          </p:spPr>
          <p:txBody>
            <a:bodyPr wrap="square" rtlCol="0">
              <a:spAutoFit/>
            </a:bodyPr>
            <a:lstStyle/>
            <a:p>
              <a:pPr algn="r" rtl="1"/>
              <a:r>
                <a:rPr lang="ar-SA" sz="2000" dirty="0"/>
                <a:t>مؤشرات الأداء الرئيسية (</a:t>
              </a:r>
              <a:r>
                <a:rPr lang="en-US" sz="2000" dirty="0"/>
                <a:t>PDCA Cycle (</a:t>
              </a:r>
              <a:r>
                <a:rPr lang="en-US" sz="2800" dirty="0"/>
                <a:t>KPIs</a:t>
              </a:r>
              <a:endParaRPr lang="fr-FR" sz="2800" b="1" dirty="0">
                <a:solidFill>
                  <a:schemeClr val="bg1"/>
                </a:solidFill>
                <a:effectLst>
                  <a:outerShdw blurRad="38100" dist="38100" dir="2700000" algn="tl">
                    <a:srgbClr val="000000">
                      <a:alpha val="43137"/>
                    </a:srgbClr>
                  </a:outerShdw>
                </a:effectLst>
                <a:latin typeface="Al-Jazeera-Arabic-Bold" panose="01000500000000020006" pitchFamily="2" charset="-78"/>
                <a:cs typeface="+mj-cs"/>
              </a:endParaRPr>
            </a:p>
          </p:txBody>
        </p:sp>
      </p:grpSp>
      <p:grpSp>
        <p:nvGrpSpPr>
          <p:cNvPr id="80" name="مجموعة 79">
            <a:extLst>
              <a:ext uri="{FF2B5EF4-FFF2-40B4-BE49-F238E27FC236}">
                <a16:creationId xmlns:a16="http://schemas.microsoft.com/office/drawing/2014/main" id="{E958B175-D1AA-4858-8EB2-44510F653D28}"/>
              </a:ext>
            </a:extLst>
          </p:cNvPr>
          <p:cNvGrpSpPr/>
          <p:nvPr/>
        </p:nvGrpSpPr>
        <p:grpSpPr>
          <a:xfrm>
            <a:off x="2842247" y="3989845"/>
            <a:ext cx="740228" cy="740228"/>
            <a:chOff x="1850571" y="5148943"/>
            <a:chExt cx="740228" cy="740228"/>
          </a:xfrm>
        </p:grpSpPr>
        <p:sp>
          <p:nvSpPr>
            <p:cNvPr id="9" name="شكل بيضاوي 8">
              <a:extLst>
                <a:ext uri="{FF2B5EF4-FFF2-40B4-BE49-F238E27FC236}">
                  <a16:creationId xmlns:a16="http://schemas.microsoft.com/office/drawing/2014/main" id="{5DE2A1E8-D340-4F1F-8C5A-718E8E8AA206}"/>
                </a:ext>
              </a:extLst>
            </p:cNvPr>
            <p:cNvSpPr/>
            <p:nvPr/>
          </p:nvSpPr>
          <p:spPr>
            <a:xfrm>
              <a:off x="1850571" y="5148943"/>
              <a:ext cx="740228" cy="740228"/>
            </a:xfrm>
            <a:prstGeom prst="ellipse">
              <a:avLst/>
            </a:prstGeom>
            <a:solidFill>
              <a:srgbClr val="07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شكل بيضاوي 9">
              <a:extLst>
                <a:ext uri="{FF2B5EF4-FFF2-40B4-BE49-F238E27FC236}">
                  <a16:creationId xmlns:a16="http://schemas.microsoft.com/office/drawing/2014/main" id="{083F66B6-91C3-4D51-8526-68F5E4314443}"/>
                </a:ext>
              </a:extLst>
            </p:cNvPr>
            <p:cNvSpPr/>
            <p:nvPr/>
          </p:nvSpPr>
          <p:spPr>
            <a:xfrm>
              <a:off x="2002971" y="5301343"/>
              <a:ext cx="435428" cy="4354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5" name="مربع نص 74">
              <a:extLst>
                <a:ext uri="{FF2B5EF4-FFF2-40B4-BE49-F238E27FC236}">
                  <a16:creationId xmlns:a16="http://schemas.microsoft.com/office/drawing/2014/main" id="{5E84EFF4-81DA-45E0-B14E-92A990134A03}"/>
                </a:ext>
              </a:extLst>
            </p:cNvPr>
            <p:cNvSpPr txBox="1"/>
            <p:nvPr/>
          </p:nvSpPr>
          <p:spPr>
            <a:xfrm>
              <a:off x="2041713" y="5288224"/>
              <a:ext cx="357944" cy="461665"/>
            </a:xfrm>
            <a:prstGeom prst="rect">
              <a:avLst/>
            </a:prstGeom>
            <a:noFill/>
          </p:spPr>
          <p:txBody>
            <a:bodyPr wrap="square" rtlCol="0">
              <a:spAutoFit/>
            </a:bodyPr>
            <a:lstStyle/>
            <a:p>
              <a:pPr algn="ctr"/>
              <a:r>
                <a:rPr lang="ar-SA" sz="2400" b="1" dirty="0">
                  <a:solidFill>
                    <a:srgbClr val="073B4C"/>
                  </a:solidFill>
                  <a:latin typeface="Al-Jazeera-Arabic-Bold" panose="01000500000000020006" pitchFamily="2" charset="-78"/>
                  <a:cs typeface="Al-Jazeera-Arabic-Bold" panose="01000500000000020006" pitchFamily="2" charset="-78"/>
                </a:rPr>
                <a:t>5</a:t>
              </a:r>
              <a:endParaRPr lang="fr-FR" sz="2400" b="1" dirty="0">
                <a:solidFill>
                  <a:srgbClr val="073B4C"/>
                </a:solidFill>
                <a:latin typeface="Al-Jazeera-Arabic-Bold" panose="01000500000000020006" pitchFamily="2" charset="-78"/>
                <a:cs typeface="Al-Jazeera-Arabic-Bold" panose="01000500000000020006" pitchFamily="2" charset="-78"/>
              </a:endParaRPr>
            </a:p>
          </p:txBody>
        </p:sp>
      </p:grpSp>
      <p:grpSp>
        <p:nvGrpSpPr>
          <p:cNvPr id="81" name="مجموعة 80">
            <a:extLst>
              <a:ext uri="{FF2B5EF4-FFF2-40B4-BE49-F238E27FC236}">
                <a16:creationId xmlns:a16="http://schemas.microsoft.com/office/drawing/2014/main" id="{7280124F-7BC1-471E-AA58-5BF017C74B26}"/>
              </a:ext>
            </a:extLst>
          </p:cNvPr>
          <p:cNvGrpSpPr/>
          <p:nvPr/>
        </p:nvGrpSpPr>
        <p:grpSpPr>
          <a:xfrm>
            <a:off x="3582475" y="2955702"/>
            <a:ext cx="740228" cy="740228"/>
            <a:chOff x="2590799" y="4114800"/>
            <a:chExt cx="740228" cy="740228"/>
          </a:xfrm>
        </p:grpSpPr>
        <p:sp>
          <p:nvSpPr>
            <p:cNvPr id="11" name="شكل بيضاوي 10">
              <a:extLst>
                <a:ext uri="{FF2B5EF4-FFF2-40B4-BE49-F238E27FC236}">
                  <a16:creationId xmlns:a16="http://schemas.microsoft.com/office/drawing/2014/main" id="{96C08C41-5AC2-4F88-8D24-29FE34A6633D}"/>
                </a:ext>
              </a:extLst>
            </p:cNvPr>
            <p:cNvSpPr/>
            <p:nvPr/>
          </p:nvSpPr>
          <p:spPr>
            <a:xfrm>
              <a:off x="2590799" y="4114800"/>
              <a:ext cx="740228" cy="740228"/>
            </a:xfrm>
            <a:prstGeom prst="ellipse">
              <a:avLst/>
            </a:prstGeom>
            <a:solidFill>
              <a:srgbClr val="118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شكل بيضاوي 11">
              <a:extLst>
                <a:ext uri="{FF2B5EF4-FFF2-40B4-BE49-F238E27FC236}">
                  <a16:creationId xmlns:a16="http://schemas.microsoft.com/office/drawing/2014/main" id="{31DABEE7-AAAF-42A7-AFDF-E790B8423EBA}"/>
                </a:ext>
              </a:extLst>
            </p:cNvPr>
            <p:cNvSpPr/>
            <p:nvPr/>
          </p:nvSpPr>
          <p:spPr>
            <a:xfrm>
              <a:off x="2743199" y="4267200"/>
              <a:ext cx="435428" cy="4354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6" name="مربع نص 75">
              <a:extLst>
                <a:ext uri="{FF2B5EF4-FFF2-40B4-BE49-F238E27FC236}">
                  <a16:creationId xmlns:a16="http://schemas.microsoft.com/office/drawing/2014/main" id="{D41F64C2-402D-4A12-AB19-5A18E80BC106}"/>
                </a:ext>
              </a:extLst>
            </p:cNvPr>
            <p:cNvSpPr txBox="1"/>
            <p:nvPr/>
          </p:nvSpPr>
          <p:spPr>
            <a:xfrm>
              <a:off x="2781941" y="4240963"/>
              <a:ext cx="357944" cy="461665"/>
            </a:xfrm>
            <a:prstGeom prst="rect">
              <a:avLst/>
            </a:prstGeom>
            <a:noFill/>
          </p:spPr>
          <p:txBody>
            <a:bodyPr wrap="square" rtlCol="0">
              <a:spAutoFit/>
            </a:bodyPr>
            <a:lstStyle/>
            <a:p>
              <a:pPr algn="ctr"/>
              <a:r>
                <a:rPr lang="ar-SA" sz="2400" b="1" dirty="0">
                  <a:solidFill>
                    <a:srgbClr val="118AB2"/>
                  </a:solidFill>
                  <a:latin typeface="Al-Jazeera-Arabic-Bold" panose="01000500000000020006" pitchFamily="2" charset="-78"/>
                  <a:cs typeface="Al-Jazeera-Arabic-Bold" panose="01000500000000020006" pitchFamily="2" charset="-78"/>
                </a:rPr>
                <a:t>4</a:t>
              </a:r>
              <a:endParaRPr lang="fr-FR" sz="2400" b="1" dirty="0">
                <a:solidFill>
                  <a:srgbClr val="118AB2"/>
                </a:solidFill>
                <a:latin typeface="Al-Jazeera-Arabic-Bold" panose="01000500000000020006" pitchFamily="2" charset="-78"/>
                <a:cs typeface="Al-Jazeera-Arabic-Bold" panose="01000500000000020006" pitchFamily="2" charset="-78"/>
              </a:endParaRPr>
            </a:p>
          </p:txBody>
        </p:sp>
      </p:grpSp>
      <p:grpSp>
        <p:nvGrpSpPr>
          <p:cNvPr id="82" name="مجموعة 81">
            <a:extLst>
              <a:ext uri="{FF2B5EF4-FFF2-40B4-BE49-F238E27FC236}">
                <a16:creationId xmlns:a16="http://schemas.microsoft.com/office/drawing/2014/main" id="{02F77DF4-D4D6-451F-8DE2-5CD02F0DF2C6}"/>
              </a:ext>
            </a:extLst>
          </p:cNvPr>
          <p:cNvGrpSpPr/>
          <p:nvPr/>
        </p:nvGrpSpPr>
        <p:grpSpPr>
          <a:xfrm>
            <a:off x="4322703" y="1932445"/>
            <a:ext cx="740228" cy="740228"/>
            <a:chOff x="3331027" y="3091543"/>
            <a:chExt cx="740228" cy="740228"/>
          </a:xfrm>
        </p:grpSpPr>
        <p:sp>
          <p:nvSpPr>
            <p:cNvPr id="13" name="شكل بيضاوي 12">
              <a:extLst>
                <a:ext uri="{FF2B5EF4-FFF2-40B4-BE49-F238E27FC236}">
                  <a16:creationId xmlns:a16="http://schemas.microsoft.com/office/drawing/2014/main" id="{767AE542-E7D9-45AA-8639-055772EB2AC7}"/>
                </a:ext>
              </a:extLst>
            </p:cNvPr>
            <p:cNvSpPr/>
            <p:nvPr/>
          </p:nvSpPr>
          <p:spPr>
            <a:xfrm>
              <a:off x="3331027" y="3091543"/>
              <a:ext cx="740228" cy="740228"/>
            </a:xfrm>
            <a:prstGeom prst="ellipse">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شكل بيضاوي 13">
              <a:extLst>
                <a:ext uri="{FF2B5EF4-FFF2-40B4-BE49-F238E27FC236}">
                  <a16:creationId xmlns:a16="http://schemas.microsoft.com/office/drawing/2014/main" id="{F73A418B-5B59-4DBD-9995-1CD4AB47CF23}"/>
                </a:ext>
              </a:extLst>
            </p:cNvPr>
            <p:cNvSpPr/>
            <p:nvPr/>
          </p:nvSpPr>
          <p:spPr>
            <a:xfrm>
              <a:off x="3483427" y="3243943"/>
              <a:ext cx="435428" cy="4354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7" name="مربع نص 76">
              <a:extLst>
                <a:ext uri="{FF2B5EF4-FFF2-40B4-BE49-F238E27FC236}">
                  <a16:creationId xmlns:a16="http://schemas.microsoft.com/office/drawing/2014/main" id="{AFFE5779-329A-47DF-86FC-B263339D1D87}"/>
                </a:ext>
              </a:extLst>
            </p:cNvPr>
            <p:cNvSpPr txBox="1"/>
            <p:nvPr/>
          </p:nvSpPr>
          <p:spPr>
            <a:xfrm>
              <a:off x="3522169" y="3222659"/>
              <a:ext cx="357944" cy="461665"/>
            </a:xfrm>
            <a:prstGeom prst="rect">
              <a:avLst/>
            </a:prstGeom>
            <a:noFill/>
          </p:spPr>
          <p:txBody>
            <a:bodyPr wrap="square" rtlCol="0">
              <a:spAutoFit/>
            </a:bodyPr>
            <a:lstStyle/>
            <a:p>
              <a:pPr algn="ctr"/>
              <a:r>
                <a:rPr lang="ar-SA" sz="2400" b="1" dirty="0">
                  <a:solidFill>
                    <a:srgbClr val="06D6A0"/>
                  </a:solidFill>
                  <a:latin typeface="Al-Jazeera-Arabic-Bold" panose="01000500000000020006" pitchFamily="2" charset="-78"/>
                  <a:cs typeface="Al-Jazeera-Arabic-Bold" panose="01000500000000020006" pitchFamily="2" charset="-78"/>
                </a:rPr>
                <a:t>3</a:t>
              </a:r>
              <a:endParaRPr lang="fr-FR" sz="2400" b="1" dirty="0">
                <a:solidFill>
                  <a:srgbClr val="06D6A0"/>
                </a:solidFill>
                <a:latin typeface="Al-Jazeera-Arabic-Bold" panose="01000500000000020006" pitchFamily="2" charset="-78"/>
                <a:cs typeface="Al-Jazeera-Arabic-Bold" panose="01000500000000020006" pitchFamily="2" charset="-78"/>
              </a:endParaRPr>
            </a:p>
          </p:txBody>
        </p:sp>
      </p:grpSp>
      <p:grpSp>
        <p:nvGrpSpPr>
          <p:cNvPr id="83" name="مجموعة 82">
            <a:extLst>
              <a:ext uri="{FF2B5EF4-FFF2-40B4-BE49-F238E27FC236}">
                <a16:creationId xmlns:a16="http://schemas.microsoft.com/office/drawing/2014/main" id="{C8AC7E94-3FAB-4420-B416-44B0A8582616}"/>
              </a:ext>
            </a:extLst>
          </p:cNvPr>
          <p:cNvGrpSpPr/>
          <p:nvPr/>
        </p:nvGrpSpPr>
        <p:grpSpPr>
          <a:xfrm>
            <a:off x="5062931" y="909188"/>
            <a:ext cx="740228" cy="740228"/>
            <a:chOff x="4071255" y="2068286"/>
            <a:chExt cx="740228" cy="740228"/>
          </a:xfrm>
        </p:grpSpPr>
        <p:sp>
          <p:nvSpPr>
            <p:cNvPr id="15" name="شكل بيضاوي 14">
              <a:extLst>
                <a:ext uri="{FF2B5EF4-FFF2-40B4-BE49-F238E27FC236}">
                  <a16:creationId xmlns:a16="http://schemas.microsoft.com/office/drawing/2014/main" id="{ACF99924-7EA4-4207-8DC4-6195E279DD9E}"/>
                </a:ext>
              </a:extLst>
            </p:cNvPr>
            <p:cNvSpPr/>
            <p:nvPr/>
          </p:nvSpPr>
          <p:spPr>
            <a:xfrm>
              <a:off x="4071255" y="2068286"/>
              <a:ext cx="740228" cy="740228"/>
            </a:xfrm>
            <a:prstGeom prst="ellipse">
              <a:avLst/>
            </a:prstGeom>
            <a:solidFill>
              <a:srgbClr val="FFC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شكل بيضاوي 15">
              <a:extLst>
                <a:ext uri="{FF2B5EF4-FFF2-40B4-BE49-F238E27FC236}">
                  <a16:creationId xmlns:a16="http://schemas.microsoft.com/office/drawing/2014/main" id="{4AF2EF2E-AE29-4D4F-9F1B-1B7F7164BF1D}"/>
                </a:ext>
              </a:extLst>
            </p:cNvPr>
            <p:cNvSpPr/>
            <p:nvPr/>
          </p:nvSpPr>
          <p:spPr>
            <a:xfrm>
              <a:off x="4223655" y="2220686"/>
              <a:ext cx="435428" cy="4354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8" name="مربع نص 77">
              <a:extLst>
                <a:ext uri="{FF2B5EF4-FFF2-40B4-BE49-F238E27FC236}">
                  <a16:creationId xmlns:a16="http://schemas.microsoft.com/office/drawing/2014/main" id="{DD96EF7D-427F-4F9A-8666-606B8CF1B99D}"/>
                </a:ext>
              </a:extLst>
            </p:cNvPr>
            <p:cNvSpPr txBox="1"/>
            <p:nvPr/>
          </p:nvSpPr>
          <p:spPr>
            <a:xfrm>
              <a:off x="4229260" y="2207567"/>
              <a:ext cx="357944" cy="461665"/>
            </a:xfrm>
            <a:prstGeom prst="rect">
              <a:avLst/>
            </a:prstGeom>
            <a:noFill/>
          </p:spPr>
          <p:txBody>
            <a:bodyPr wrap="square" rtlCol="0">
              <a:spAutoFit/>
            </a:bodyPr>
            <a:lstStyle/>
            <a:p>
              <a:pPr algn="ctr"/>
              <a:r>
                <a:rPr lang="ar-SA" sz="2400" b="1" dirty="0">
                  <a:solidFill>
                    <a:srgbClr val="FFC137"/>
                  </a:solidFill>
                  <a:latin typeface="Al-Jazeera-Arabic-Bold" panose="01000500000000020006" pitchFamily="2" charset="-78"/>
                  <a:cs typeface="Al-Jazeera-Arabic-Bold" panose="01000500000000020006" pitchFamily="2" charset="-78"/>
                </a:rPr>
                <a:t>2</a:t>
              </a:r>
              <a:endParaRPr lang="fr-FR" sz="2400" b="1" dirty="0">
                <a:solidFill>
                  <a:srgbClr val="FFC137"/>
                </a:solidFill>
                <a:latin typeface="Al-Jazeera-Arabic-Bold" panose="01000500000000020006" pitchFamily="2" charset="-78"/>
                <a:cs typeface="Al-Jazeera-Arabic-Bold" panose="01000500000000020006" pitchFamily="2" charset="-78"/>
              </a:endParaRPr>
            </a:p>
          </p:txBody>
        </p:sp>
      </p:grpSp>
      <p:grpSp>
        <p:nvGrpSpPr>
          <p:cNvPr id="2" name="مجموعة 1">
            <a:extLst>
              <a:ext uri="{FF2B5EF4-FFF2-40B4-BE49-F238E27FC236}">
                <a16:creationId xmlns:a16="http://schemas.microsoft.com/office/drawing/2014/main" id="{99AB8CBC-B51B-7156-2280-5ED13797BC5D}"/>
              </a:ext>
            </a:extLst>
          </p:cNvPr>
          <p:cNvGrpSpPr/>
          <p:nvPr/>
        </p:nvGrpSpPr>
        <p:grpSpPr>
          <a:xfrm>
            <a:off x="6510732" y="19409"/>
            <a:ext cx="5442859" cy="925286"/>
            <a:chOff x="5366656" y="2284639"/>
            <a:chExt cx="5442859" cy="925286"/>
          </a:xfrm>
        </p:grpSpPr>
        <p:sp>
          <p:nvSpPr>
            <p:cNvPr id="3" name="مستطيل: زوايا مستديرة 2">
              <a:extLst>
                <a:ext uri="{FF2B5EF4-FFF2-40B4-BE49-F238E27FC236}">
                  <a16:creationId xmlns:a16="http://schemas.microsoft.com/office/drawing/2014/main" id="{48E13ADE-C043-8A0A-6A8A-D475583AA112}"/>
                </a:ext>
              </a:extLst>
            </p:cNvPr>
            <p:cNvSpPr/>
            <p:nvPr/>
          </p:nvSpPr>
          <p:spPr>
            <a:xfrm>
              <a:off x="5366656" y="2284639"/>
              <a:ext cx="5442859" cy="925286"/>
            </a:xfrm>
            <a:prstGeom prst="roundRect">
              <a:avLst>
                <a:gd name="adj" fmla="val 50000"/>
              </a:avLst>
            </a:prstGeom>
            <a:solidFill>
              <a:srgbClr val="FFC137"/>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شكل بيضاوي 3">
              <a:extLst>
                <a:ext uri="{FF2B5EF4-FFF2-40B4-BE49-F238E27FC236}">
                  <a16:creationId xmlns:a16="http://schemas.microsoft.com/office/drawing/2014/main" id="{9901ADE6-6EF9-58B8-B39A-0374B343FF9A}"/>
                </a:ext>
              </a:extLst>
            </p:cNvPr>
            <p:cNvSpPr/>
            <p:nvPr/>
          </p:nvSpPr>
          <p:spPr>
            <a:xfrm>
              <a:off x="9938655" y="2377168"/>
              <a:ext cx="740228" cy="7402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مربع نص 4">
              <a:extLst>
                <a:ext uri="{FF2B5EF4-FFF2-40B4-BE49-F238E27FC236}">
                  <a16:creationId xmlns:a16="http://schemas.microsoft.com/office/drawing/2014/main" id="{0FF74428-F7D0-DDAE-75E5-C831E61E708B}"/>
                </a:ext>
              </a:extLst>
            </p:cNvPr>
            <p:cNvSpPr txBox="1"/>
            <p:nvPr/>
          </p:nvSpPr>
          <p:spPr>
            <a:xfrm>
              <a:off x="5374691" y="2361300"/>
              <a:ext cx="4585736" cy="400110"/>
            </a:xfrm>
            <a:prstGeom prst="rect">
              <a:avLst/>
            </a:prstGeom>
            <a:noFill/>
          </p:spPr>
          <p:txBody>
            <a:bodyPr wrap="square" rtlCol="0">
              <a:spAutoFit/>
            </a:bodyPr>
            <a:lstStyle/>
            <a:p>
              <a:pPr algn="ctr"/>
              <a:endParaRPr lang="fr-FR" sz="2000" b="1" dirty="0">
                <a:effectLst>
                  <a:outerShdw blurRad="38100" dist="38100" dir="2700000" algn="tl">
                    <a:srgbClr val="000000">
                      <a:alpha val="43137"/>
                    </a:srgbClr>
                  </a:outerShdw>
                </a:effectLst>
                <a:latin typeface="Al-Jazeera-Arabic-Bold" panose="01000500000000020006" pitchFamily="2" charset="-78"/>
                <a:cs typeface="+mj-cs"/>
              </a:endParaRPr>
            </a:p>
          </p:txBody>
        </p:sp>
      </p:grpSp>
      <p:sp>
        <p:nvSpPr>
          <p:cNvPr id="17" name="مستطيل: زوايا مستديرة 16">
            <a:extLst>
              <a:ext uri="{FF2B5EF4-FFF2-40B4-BE49-F238E27FC236}">
                <a16:creationId xmlns:a16="http://schemas.microsoft.com/office/drawing/2014/main" id="{56CC6064-5AFE-C373-9ED8-6EC5792CD691}"/>
              </a:ext>
            </a:extLst>
          </p:cNvPr>
          <p:cNvSpPr/>
          <p:nvPr/>
        </p:nvSpPr>
        <p:spPr>
          <a:xfrm>
            <a:off x="6636082" y="125158"/>
            <a:ext cx="4488168" cy="678396"/>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t>المحور الأول: مفهوم الجودة</a:t>
            </a:r>
          </a:p>
        </p:txBody>
      </p:sp>
      <p:sp>
        <p:nvSpPr>
          <p:cNvPr id="18" name="شكل بيضاوي 17">
            <a:extLst>
              <a:ext uri="{FF2B5EF4-FFF2-40B4-BE49-F238E27FC236}">
                <a16:creationId xmlns:a16="http://schemas.microsoft.com/office/drawing/2014/main" id="{B543BA92-5436-B422-0A32-60DB919EE5F0}"/>
              </a:ext>
            </a:extLst>
          </p:cNvPr>
          <p:cNvSpPr/>
          <p:nvPr/>
        </p:nvSpPr>
        <p:spPr>
          <a:xfrm>
            <a:off x="5132439" y="-66324"/>
            <a:ext cx="796070" cy="740228"/>
          </a:xfrm>
          <a:prstGeom prst="ellips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t>1</a:t>
            </a:r>
            <a:endParaRPr lang="ar-SA" dirty="0"/>
          </a:p>
        </p:txBody>
      </p:sp>
      <p:cxnSp>
        <p:nvCxnSpPr>
          <p:cNvPr id="23" name="موصل: على شكل مرفق 22">
            <a:extLst>
              <a:ext uri="{FF2B5EF4-FFF2-40B4-BE49-F238E27FC236}">
                <a16:creationId xmlns:a16="http://schemas.microsoft.com/office/drawing/2014/main" id="{844E420B-E94B-7A01-87F2-9757C62EF2A4}"/>
              </a:ext>
            </a:extLst>
          </p:cNvPr>
          <p:cNvCxnSpPr>
            <a:cxnSpLocks/>
          </p:cNvCxnSpPr>
          <p:nvPr/>
        </p:nvCxnSpPr>
        <p:spPr>
          <a:xfrm>
            <a:off x="5760596" y="63656"/>
            <a:ext cx="902411" cy="613370"/>
          </a:xfrm>
          <a:prstGeom prst="bentConnector3">
            <a:avLst>
              <a:gd name="adj1" fmla="val 50000"/>
            </a:avLst>
          </a:prstGeom>
          <a:ln w="28575">
            <a:solidFill>
              <a:srgbClr val="FFC137"/>
            </a:solidFill>
          </a:ln>
        </p:spPr>
        <p:style>
          <a:lnRef idx="1">
            <a:schemeClr val="accent1"/>
          </a:lnRef>
          <a:fillRef idx="0">
            <a:schemeClr val="accent1"/>
          </a:fillRef>
          <a:effectRef idx="0">
            <a:schemeClr val="accent1"/>
          </a:effectRef>
          <a:fontRef idx="minor">
            <a:schemeClr val="tx1"/>
          </a:fontRef>
        </p:style>
      </p:cxnSp>
      <p:sp>
        <p:nvSpPr>
          <p:cNvPr id="29" name="شكل بيضاوي 28">
            <a:extLst>
              <a:ext uri="{FF2B5EF4-FFF2-40B4-BE49-F238E27FC236}">
                <a16:creationId xmlns:a16="http://schemas.microsoft.com/office/drawing/2014/main" id="{B4E92F03-64B2-7F38-8A0A-6C069AF6973D}"/>
              </a:ext>
            </a:extLst>
          </p:cNvPr>
          <p:cNvSpPr/>
          <p:nvPr/>
        </p:nvSpPr>
        <p:spPr>
          <a:xfrm>
            <a:off x="5285849" y="131574"/>
            <a:ext cx="383830" cy="36309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t>1</a:t>
            </a:r>
            <a:endParaRPr lang="ar-SA" dirty="0"/>
          </a:p>
        </p:txBody>
      </p:sp>
      <p:grpSp>
        <p:nvGrpSpPr>
          <p:cNvPr id="30" name="مجموعة 29">
            <a:extLst>
              <a:ext uri="{FF2B5EF4-FFF2-40B4-BE49-F238E27FC236}">
                <a16:creationId xmlns:a16="http://schemas.microsoft.com/office/drawing/2014/main" id="{15A9EF96-9591-EDA9-5B8A-4F15931619B3}"/>
              </a:ext>
            </a:extLst>
          </p:cNvPr>
          <p:cNvGrpSpPr/>
          <p:nvPr/>
        </p:nvGrpSpPr>
        <p:grpSpPr>
          <a:xfrm>
            <a:off x="4111309" y="5600579"/>
            <a:ext cx="5654253" cy="959539"/>
            <a:chOff x="2967233" y="5791199"/>
            <a:chExt cx="5654253" cy="959539"/>
          </a:xfrm>
          <a:solidFill>
            <a:schemeClr val="accent2"/>
          </a:solidFill>
        </p:grpSpPr>
        <p:sp>
          <p:nvSpPr>
            <p:cNvPr id="31" name="مستطيل: زوايا مستديرة 30">
              <a:extLst>
                <a:ext uri="{FF2B5EF4-FFF2-40B4-BE49-F238E27FC236}">
                  <a16:creationId xmlns:a16="http://schemas.microsoft.com/office/drawing/2014/main" id="{C3476851-219E-8C58-84F3-1D92C2BD97F9}"/>
                </a:ext>
              </a:extLst>
            </p:cNvPr>
            <p:cNvSpPr/>
            <p:nvPr/>
          </p:nvSpPr>
          <p:spPr>
            <a:xfrm>
              <a:off x="3178627" y="5791199"/>
              <a:ext cx="5442859" cy="925286"/>
            </a:xfrm>
            <a:prstGeom prst="roundRect">
              <a:avLst>
                <a:gd name="adj" fmla="val 50000"/>
              </a:avLst>
            </a:prstGeom>
            <a:grp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شكل بيضاوي 31">
              <a:extLst>
                <a:ext uri="{FF2B5EF4-FFF2-40B4-BE49-F238E27FC236}">
                  <a16:creationId xmlns:a16="http://schemas.microsoft.com/office/drawing/2014/main" id="{7E40E331-DC49-67C5-5F5B-34F30B3926B9}"/>
                </a:ext>
              </a:extLst>
            </p:cNvPr>
            <p:cNvSpPr/>
            <p:nvPr/>
          </p:nvSpPr>
          <p:spPr>
            <a:xfrm>
              <a:off x="7783286" y="5883728"/>
              <a:ext cx="740228" cy="740228"/>
            </a:xfrm>
            <a:prstGeom prst="ellipse">
              <a:avLst/>
            </a:prstGeom>
            <a:grp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مربع نص 32">
              <a:extLst>
                <a:ext uri="{FF2B5EF4-FFF2-40B4-BE49-F238E27FC236}">
                  <a16:creationId xmlns:a16="http://schemas.microsoft.com/office/drawing/2014/main" id="{9C56B94B-9935-733A-326F-AEFBFE319DA1}"/>
                </a:ext>
              </a:extLst>
            </p:cNvPr>
            <p:cNvSpPr txBox="1"/>
            <p:nvPr/>
          </p:nvSpPr>
          <p:spPr>
            <a:xfrm>
              <a:off x="2967233" y="5827408"/>
              <a:ext cx="5032691" cy="923330"/>
            </a:xfrm>
            <a:prstGeom prst="rect">
              <a:avLst/>
            </a:prstGeom>
            <a:grpFill/>
          </p:spPr>
          <p:txBody>
            <a:bodyPr wrap="square" rtlCol="0">
              <a:spAutoFit/>
            </a:bodyPr>
            <a:lstStyle/>
            <a:p>
              <a:pPr algn="ctr" rtl="1"/>
              <a:r>
                <a:rPr lang="ar-SA" dirty="0"/>
                <a:t>المحور الثالث: دور الجودة في تطوير الموظفين والمؤسسات</a:t>
              </a:r>
            </a:p>
            <a:p>
              <a:pPr algn="ctr" rtl="1"/>
              <a:endParaRPr lang="fr-FR" b="1" dirty="0">
                <a:solidFill>
                  <a:schemeClr val="bg1"/>
                </a:solidFill>
                <a:effectLst>
                  <a:outerShdw blurRad="38100" dist="38100" dir="2700000" algn="tl">
                    <a:srgbClr val="000000">
                      <a:alpha val="43137"/>
                    </a:srgbClr>
                  </a:outerShdw>
                </a:effectLst>
                <a:latin typeface="Al-Jazeera-Arabic-Bold" panose="01000500000000020006" pitchFamily="2" charset="-78"/>
                <a:cs typeface="+mj-cs"/>
              </a:endParaRPr>
            </a:p>
          </p:txBody>
        </p:sp>
      </p:grpSp>
      <p:cxnSp>
        <p:nvCxnSpPr>
          <p:cNvPr id="38" name="موصل: على شكل مرفق 37">
            <a:extLst>
              <a:ext uri="{FF2B5EF4-FFF2-40B4-BE49-F238E27FC236}">
                <a16:creationId xmlns:a16="http://schemas.microsoft.com/office/drawing/2014/main" id="{F68CE3A6-A4A4-E12E-FB81-83F2BB6E187B}"/>
              </a:ext>
            </a:extLst>
          </p:cNvPr>
          <p:cNvCxnSpPr>
            <a:cxnSpLocks/>
            <a:stCxn id="40" idx="6"/>
            <a:endCxn id="31" idx="1"/>
          </p:cNvCxnSpPr>
          <p:nvPr/>
        </p:nvCxnSpPr>
        <p:spPr>
          <a:xfrm>
            <a:off x="3355180" y="5502783"/>
            <a:ext cx="967523" cy="560439"/>
          </a:xfrm>
          <a:prstGeom prst="bentConnector3">
            <a:avLst>
              <a:gd name="adj1" fmla="val 50000"/>
            </a:avLst>
          </a:prstGeom>
          <a:ln w="28575">
            <a:solidFill>
              <a:srgbClr val="073B4C"/>
            </a:solidFill>
          </a:ln>
        </p:spPr>
        <p:style>
          <a:lnRef idx="1">
            <a:schemeClr val="accent1"/>
          </a:lnRef>
          <a:fillRef idx="0">
            <a:schemeClr val="accent1"/>
          </a:fillRef>
          <a:effectRef idx="0">
            <a:schemeClr val="accent1"/>
          </a:effectRef>
          <a:fontRef idx="minor">
            <a:schemeClr val="tx1"/>
          </a:fontRef>
        </p:style>
      </p:cxnSp>
      <p:sp>
        <p:nvSpPr>
          <p:cNvPr id="40" name="شكل بيضاوي 39">
            <a:extLst>
              <a:ext uri="{FF2B5EF4-FFF2-40B4-BE49-F238E27FC236}">
                <a16:creationId xmlns:a16="http://schemas.microsoft.com/office/drawing/2014/main" id="{ABE66649-5428-4148-C0BA-8D7767A44A7A}"/>
              </a:ext>
            </a:extLst>
          </p:cNvPr>
          <p:cNvSpPr/>
          <p:nvPr/>
        </p:nvSpPr>
        <p:spPr>
          <a:xfrm>
            <a:off x="2440780" y="5040140"/>
            <a:ext cx="914400" cy="925286"/>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dirty="0"/>
              <a:t>6</a:t>
            </a:r>
          </a:p>
        </p:txBody>
      </p:sp>
    </p:spTree>
    <p:extLst>
      <p:ext uri="{BB962C8B-B14F-4D97-AF65-F5344CB8AC3E}">
        <p14:creationId xmlns:p14="http://schemas.microsoft.com/office/powerpoint/2010/main" val="36076234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1000" fill="hold"/>
                                            <p:tgtEl>
                                              <p:spTgt spid="80"/>
                                            </p:tgtEl>
                                            <p:attrNameLst>
                                              <p:attrName>ppt_w</p:attrName>
                                            </p:attrNameLst>
                                          </p:cBhvr>
                                          <p:tavLst>
                                            <p:tav tm="0">
                                              <p:val>
                                                <p:fltVal val="0"/>
                                              </p:val>
                                            </p:tav>
                                            <p:tav tm="100000">
                                              <p:val>
                                                <p:strVal val="#ppt_w"/>
                                              </p:val>
                                            </p:tav>
                                          </p:tavLst>
                                        </p:anim>
                                        <p:anim calcmode="lin" valueType="num">
                                          <p:cBhvr>
                                            <p:cTn id="14" dur="1000" fill="hold"/>
                                            <p:tgtEl>
                                              <p:spTgt spid="80"/>
                                            </p:tgtEl>
                                            <p:attrNameLst>
                                              <p:attrName>ppt_h</p:attrName>
                                            </p:attrNameLst>
                                          </p:cBhvr>
                                          <p:tavLst>
                                            <p:tav tm="0">
                                              <p:val>
                                                <p:fltVal val="0"/>
                                              </p:val>
                                            </p:tav>
                                            <p:tav tm="100000">
                                              <p:val>
                                                <p:strVal val="#ppt_h"/>
                                              </p:val>
                                            </p:tav>
                                          </p:tavLst>
                                        </p:anim>
                                        <p:anim calcmode="lin" valueType="num">
                                          <p:cBhvr>
                                            <p:cTn id="15" dur="1000" fill="hold"/>
                                            <p:tgtEl>
                                              <p:spTgt spid="80"/>
                                            </p:tgtEl>
                                            <p:attrNameLst>
                                              <p:attrName>style.rotation</p:attrName>
                                            </p:attrNameLst>
                                          </p:cBhvr>
                                          <p:tavLst>
                                            <p:tav tm="0">
                                              <p:val>
                                                <p:fltVal val="90"/>
                                              </p:val>
                                            </p:tav>
                                            <p:tav tm="100000">
                                              <p:val>
                                                <p:fltVal val="0"/>
                                              </p:val>
                                            </p:tav>
                                          </p:tavLst>
                                        </p:anim>
                                        <p:animEffect transition="in" filter="fade">
                                          <p:cBhvr>
                                            <p:cTn id="16" dur="1000"/>
                                            <p:tgtEl>
                                              <p:spTgt spid="8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1000"/>
                                            <p:tgtEl>
                                              <p:spTgt spid="49"/>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10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p:cTn id="29" dur="1000" fill="hold"/>
                                            <p:tgtEl>
                                              <p:spTgt spid="81"/>
                                            </p:tgtEl>
                                            <p:attrNameLst>
                                              <p:attrName>ppt_w</p:attrName>
                                            </p:attrNameLst>
                                          </p:cBhvr>
                                          <p:tavLst>
                                            <p:tav tm="0">
                                              <p:val>
                                                <p:fltVal val="0"/>
                                              </p:val>
                                            </p:tav>
                                            <p:tav tm="100000">
                                              <p:val>
                                                <p:strVal val="#ppt_w"/>
                                              </p:val>
                                            </p:tav>
                                          </p:tavLst>
                                        </p:anim>
                                        <p:anim calcmode="lin" valueType="num">
                                          <p:cBhvr>
                                            <p:cTn id="30" dur="1000" fill="hold"/>
                                            <p:tgtEl>
                                              <p:spTgt spid="81"/>
                                            </p:tgtEl>
                                            <p:attrNameLst>
                                              <p:attrName>ppt_h</p:attrName>
                                            </p:attrNameLst>
                                          </p:cBhvr>
                                          <p:tavLst>
                                            <p:tav tm="0">
                                              <p:val>
                                                <p:fltVal val="0"/>
                                              </p:val>
                                            </p:tav>
                                            <p:tav tm="100000">
                                              <p:val>
                                                <p:strVal val="#ppt_h"/>
                                              </p:val>
                                            </p:tav>
                                          </p:tavLst>
                                        </p:anim>
                                        <p:anim calcmode="lin" valueType="num">
                                          <p:cBhvr>
                                            <p:cTn id="31" dur="1000" fill="hold"/>
                                            <p:tgtEl>
                                              <p:spTgt spid="81"/>
                                            </p:tgtEl>
                                            <p:attrNameLst>
                                              <p:attrName>style.rotation</p:attrName>
                                            </p:attrNameLst>
                                          </p:cBhvr>
                                          <p:tavLst>
                                            <p:tav tm="0">
                                              <p:val>
                                                <p:fltVal val="90"/>
                                              </p:val>
                                            </p:tav>
                                            <p:tav tm="100000">
                                              <p:val>
                                                <p:fltVal val="0"/>
                                              </p:val>
                                            </p:tav>
                                          </p:tavLst>
                                        </p:anim>
                                        <p:animEffect transition="in" filter="fade">
                                          <p:cBhvr>
                                            <p:cTn id="32" dur="1000"/>
                                            <p:tgtEl>
                                              <p:spTgt spid="81"/>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1000"/>
                                            <p:tgtEl>
                                              <p:spTgt spid="51"/>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10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1000" fill="hold"/>
                                            <p:tgtEl>
                                              <p:spTgt spid="82"/>
                                            </p:tgtEl>
                                            <p:attrNameLst>
                                              <p:attrName>ppt_w</p:attrName>
                                            </p:attrNameLst>
                                          </p:cBhvr>
                                          <p:tavLst>
                                            <p:tav tm="0">
                                              <p:val>
                                                <p:fltVal val="0"/>
                                              </p:val>
                                            </p:tav>
                                            <p:tav tm="100000">
                                              <p:val>
                                                <p:strVal val="#ppt_w"/>
                                              </p:val>
                                            </p:tav>
                                          </p:tavLst>
                                        </p:anim>
                                        <p:anim calcmode="lin" valueType="num">
                                          <p:cBhvr>
                                            <p:cTn id="46" dur="1000" fill="hold"/>
                                            <p:tgtEl>
                                              <p:spTgt spid="82"/>
                                            </p:tgtEl>
                                            <p:attrNameLst>
                                              <p:attrName>ppt_h</p:attrName>
                                            </p:attrNameLst>
                                          </p:cBhvr>
                                          <p:tavLst>
                                            <p:tav tm="0">
                                              <p:val>
                                                <p:fltVal val="0"/>
                                              </p:val>
                                            </p:tav>
                                            <p:tav tm="100000">
                                              <p:val>
                                                <p:strVal val="#ppt_h"/>
                                              </p:val>
                                            </p:tav>
                                          </p:tavLst>
                                        </p:anim>
                                        <p:anim calcmode="lin" valueType="num">
                                          <p:cBhvr>
                                            <p:cTn id="47" dur="1000" fill="hold"/>
                                            <p:tgtEl>
                                              <p:spTgt spid="82"/>
                                            </p:tgtEl>
                                            <p:attrNameLst>
                                              <p:attrName>style.rotation</p:attrName>
                                            </p:attrNameLst>
                                          </p:cBhvr>
                                          <p:tavLst>
                                            <p:tav tm="0">
                                              <p:val>
                                                <p:fltVal val="90"/>
                                              </p:val>
                                            </p:tav>
                                            <p:tav tm="100000">
                                              <p:val>
                                                <p:fltVal val="0"/>
                                              </p:val>
                                            </p:tav>
                                          </p:tavLst>
                                        </p:anim>
                                        <p:animEffect transition="in" filter="fade">
                                          <p:cBhvr>
                                            <p:cTn id="48" dur="1000"/>
                                            <p:tgtEl>
                                              <p:spTgt spid="82"/>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1000"/>
                                            <p:tgtEl>
                                              <p:spTgt spid="54"/>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left)">
                                          <p:cBhvr>
                                            <p:cTn id="56" dur="1000"/>
                                            <p:tgtEl>
                                              <p:spTgt spid="8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p:cTn id="61" dur="1000" fill="hold"/>
                                            <p:tgtEl>
                                              <p:spTgt spid="83"/>
                                            </p:tgtEl>
                                            <p:attrNameLst>
                                              <p:attrName>ppt_w</p:attrName>
                                            </p:attrNameLst>
                                          </p:cBhvr>
                                          <p:tavLst>
                                            <p:tav tm="0">
                                              <p:val>
                                                <p:fltVal val="0"/>
                                              </p:val>
                                            </p:tav>
                                            <p:tav tm="100000">
                                              <p:val>
                                                <p:strVal val="#ppt_w"/>
                                              </p:val>
                                            </p:tav>
                                          </p:tavLst>
                                        </p:anim>
                                        <p:anim calcmode="lin" valueType="num">
                                          <p:cBhvr>
                                            <p:cTn id="62" dur="1000" fill="hold"/>
                                            <p:tgtEl>
                                              <p:spTgt spid="83"/>
                                            </p:tgtEl>
                                            <p:attrNameLst>
                                              <p:attrName>ppt_h</p:attrName>
                                            </p:attrNameLst>
                                          </p:cBhvr>
                                          <p:tavLst>
                                            <p:tav tm="0">
                                              <p:val>
                                                <p:fltVal val="0"/>
                                              </p:val>
                                            </p:tav>
                                            <p:tav tm="100000">
                                              <p:val>
                                                <p:strVal val="#ppt_h"/>
                                              </p:val>
                                            </p:tav>
                                          </p:tavLst>
                                        </p:anim>
                                        <p:anim calcmode="lin" valueType="num">
                                          <p:cBhvr>
                                            <p:cTn id="63" dur="1000" fill="hold"/>
                                            <p:tgtEl>
                                              <p:spTgt spid="83"/>
                                            </p:tgtEl>
                                            <p:attrNameLst>
                                              <p:attrName>style.rotation</p:attrName>
                                            </p:attrNameLst>
                                          </p:cBhvr>
                                          <p:tavLst>
                                            <p:tav tm="0">
                                              <p:val>
                                                <p:fltVal val="90"/>
                                              </p:val>
                                            </p:tav>
                                            <p:tav tm="100000">
                                              <p:val>
                                                <p:fltVal val="0"/>
                                              </p:val>
                                            </p:tav>
                                          </p:tavLst>
                                        </p:anim>
                                        <p:animEffect transition="in" filter="fade">
                                          <p:cBhvr>
                                            <p:cTn id="64" dur="1000"/>
                                            <p:tgtEl>
                                              <p:spTgt spid="83"/>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1000"/>
                                            <p:tgtEl>
                                              <p:spTgt spid="57"/>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wipe(left)">
                                          <p:cBhvr>
                                            <p:cTn id="72" dur="1000"/>
                                            <p:tgtEl>
                                              <p:spTgt spid="86"/>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1000"/>
                                            <p:tgtEl>
                                              <p:spTgt spid="2"/>
                                            </p:tgtEl>
                                          </p:cBhvr>
                                        </p:animEffect>
                                        <p:anim calcmode="lin" valueType="num">
                                          <p:cBhvr>
                                            <p:cTn id="78" dur="1000" fill="hold"/>
                                            <p:tgtEl>
                                              <p:spTgt spid="2"/>
                                            </p:tgtEl>
                                            <p:attrNameLst>
                                              <p:attrName>ppt_x</p:attrName>
                                            </p:attrNameLst>
                                          </p:cBhvr>
                                          <p:tavLst>
                                            <p:tav tm="0">
                                              <p:val>
                                                <p:strVal val="#ppt_x"/>
                                              </p:val>
                                            </p:tav>
                                            <p:tav tm="100000">
                                              <p:val>
                                                <p:strVal val="#ppt_x"/>
                                              </p:val>
                                            </p:tav>
                                          </p:tavLst>
                                        </p:anim>
                                        <p:anim calcmode="lin" valueType="num">
                                          <p:cBhvr>
                                            <p:cTn id="79" dur="1000" fill="hold"/>
                                            <p:tgtEl>
                                              <p:spTgt spid="2"/>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22" presetClass="entr" presetSubtype="8"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1000"/>
                                            <p:tgtEl>
                                              <p:spTgt spid="23"/>
                                            </p:tgtEl>
                                          </p:cBhvr>
                                        </p:animEffect>
                                      </p:childTnLst>
                                    </p:cTn>
                                  </p:par>
                                </p:childTnLst>
                              </p:cTn>
                            </p:par>
                            <p:par>
                              <p:cTn id="84" fill="hold">
                                <p:stCondLst>
                                  <p:cond delay="2000"/>
                                </p:stCondLst>
                                <p:childTnLst>
                                  <p:par>
                                    <p:cTn id="85" presetID="22" presetClass="entr" presetSubtype="8"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1000"/>
                                            <p:tgtEl>
                                              <p:spTgt spid="30"/>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1000"/>
                                            <p:tgtEl>
                                              <p:spTgt spid="38"/>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500" fill="hold"/>
                                            <p:tgtEl>
                                              <p:spTgt spid="17"/>
                                            </p:tgtEl>
                                            <p:attrNameLst>
                                              <p:attrName>ppt_x</p:attrName>
                                            </p:attrNameLst>
                                          </p:cBhvr>
                                          <p:tavLst>
                                            <p:tav tm="0">
                                              <p:val>
                                                <p:strVal val="#ppt_x"/>
                                              </p:val>
                                            </p:tav>
                                            <p:tav tm="100000">
                                              <p:val>
                                                <p:strVal val="#ppt_x"/>
                                              </p:val>
                                            </p:tav>
                                          </p:tavLst>
                                        </p:anim>
                                        <p:anim calcmode="lin" valueType="num">
                                          <p:cBhvr additive="base">
                                            <p:cTn id="9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1000" fill="hold"/>
                                            <p:tgtEl>
                                              <p:spTgt spid="80"/>
                                            </p:tgtEl>
                                            <p:attrNameLst>
                                              <p:attrName>ppt_w</p:attrName>
                                            </p:attrNameLst>
                                          </p:cBhvr>
                                          <p:tavLst>
                                            <p:tav tm="0">
                                              <p:val>
                                                <p:fltVal val="0"/>
                                              </p:val>
                                            </p:tav>
                                            <p:tav tm="100000">
                                              <p:val>
                                                <p:strVal val="#ppt_w"/>
                                              </p:val>
                                            </p:tav>
                                          </p:tavLst>
                                        </p:anim>
                                        <p:anim calcmode="lin" valueType="num">
                                          <p:cBhvr>
                                            <p:cTn id="14" dur="1000" fill="hold"/>
                                            <p:tgtEl>
                                              <p:spTgt spid="80"/>
                                            </p:tgtEl>
                                            <p:attrNameLst>
                                              <p:attrName>ppt_h</p:attrName>
                                            </p:attrNameLst>
                                          </p:cBhvr>
                                          <p:tavLst>
                                            <p:tav tm="0">
                                              <p:val>
                                                <p:fltVal val="0"/>
                                              </p:val>
                                            </p:tav>
                                            <p:tav tm="100000">
                                              <p:val>
                                                <p:strVal val="#ppt_h"/>
                                              </p:val>
                                            </p:tav>
                                          </p:tavLst>
                                        </p:anim>
                                        <p:anim calcmode="lin" valueType="num">
                                          <p:cBhvr>
                                            <p:cTn id="15" dur="1000" fill="hold"/>
                                            <p:tgtEl>
                                              <p:spTgt spid="80"/>
                                            </p:tgtEl>
                                            <p:attrNameLst>
                                              <p:attrName>style.rotation</p:attrName>
                                            </p:attrNameLst>
                                          </p:cBhvr>
                                          <p:tavLst>
                                            <p:tav tm="0">
                                              <p:val>
                                                <p:fltVal val="90"/>
                                              </p:val>
                                            </p:tav>
                                            <p:tav tm="100000">
                                              <p:val>
                                                <p:fltVal val="0"/>
                                              </p:val>
                                            </p:tav>
                                          </p:tavLst>
                                        </p:anim>
                                        <p:animEffect transition="in" filter="fade">
                                          <p:cBhvr>
                                            <p:cTn id="16" dur="1000"/>
                                            <p:tgtEl>
                                              <p:spTgt spid="8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1000"/>
                                            <p:tgtEl>
                                              <p:spTgt spid="49"/>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10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p:cTn id="29" dur="1000" fill="hold"/>
                                            <p:tgtEl>
                                              <p:spTgt spid="81"/>
                                            </p:tgtEl>
                                            <p:attrNameLst>
                                              <p:attrName>ppt_w</p:attrName>
                                            </p:attrNameLst>
                                          </p:cBhvr>
                                          <p:tavLst>
                                            <p:tav tm="0">
                                              <p:val>
                                                <p:fltVal val="0"/>
                                              </p:val>
                                            </p:tav>
                                            <p:tav tm="100000">
                                              <p:val>
                                                <p:strVal val="#ppt_w"/>
                                              </p:val>
                                            </p:tav>
                                          </p:tavLst>
                                        </p:anim>
                                        <p:anim calcmode="lin" valueType="num">
                                          <p:cBhvr>
                                            <p:cTn id="30" dur="1000" fill="hold"/>
                                            <p:tgtEl>
                                              <p:spTgt spid="81"/>
                                            </p:tgtEl>
                                            <p:attrNameLst>
                                              <p:attrName>ppt_h</p:attrName>
                                            </p:attrNameLst>
                                          </p:cBhvr>
                                          <p:tavLst>
                                            <p:tav tm="0">
                                              <p:val>
                                                <p:fltVal val="0"/>
                                              </p:val>
                                            </p:tav>
                                            <p:tav tm="100000">
                                              <p:val>
                                                <p:strVal val="#ppt_h"/>
                                              </p:val>
                                            </p:tav>
                                          </p:tavLst>
                                        </p:anim>
                                        <p:anim calcmode="lin" valueType="num">
                                          <p:cBhvr>
                                            <p:cTn id="31" dur="1000" fill="hold"/>
                                            <p:tgtEl>
                                              <p:spTgt spid="81"/>
                                            </p:tgtEl>
                                            <p:attrNameLst>
                                              <p:attrName>style.rotation</p:attrName>
                                            </p:attrNameLst>
                                          </p:cBhvr>
                                          <p:tavLst>
                                            <p:tav tm="0">
                                              <p:val>
                                                <p:fltVal val="90"/>
                                              </p:val>
                                            </p:tav>
                                            <p:tav tm="100000">
                                              <p:val>
                                                <p:fltVal val="0"/>
                                              </p:val>
                                            </p:tav>
                                          </p:tavLst>
                                        </p:anim>
                                        <p:animEffect transition="in" filter="fade">
                                          <p:cBhvr>
                                            <p:cTn id="32" dur="1000"/>
                                            <p:tgtEl>
                                              <p:spTgt spid="81"/>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1000"/>
                                            <p:tgtEl>
                                              <p:spTgt spid="51"/>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10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1000" fill="hold"/>
                                            <p:tgtEl>
                                              <p:spTgt spid="82"/>
                                            </p:tgtEl>
                                            <p:attrNameLst>
                                              <p:attrName>ppt_w</p:attrName>
                                            </p:attrNameLst>
                                          </p:cBhvr>
                                          <p:tavLst>
                                            <p:tav tm="0">
                                              <p:val>
                                                <p:fltVal val="0"/>
                                              </p:val>
                                            </p:tav>
                                            <p:tav tm="100000">
                                              <p:val>
                                                <p:strVal val="#ppt_w"/>
                                              </p:val>
                                            </p:tav>
                                          </p:tavLst>
                                        </p:anim>
                                        <p:anim calcmode="lin" valueType="num">
                                          <p:cBhvr>
                                            <p:cTn id="46" dur="1000" fill="hold"/>
                                            <p:tgtEl>
                                              <p:spTgt spid="82"/>
                                            </p:tgtEl>
                                            <p:attrNameLst>
                                              <p:attrName>ppt_h</p:attrName>
                                            </p:attrNameLst>
                                          </p:cBhvr>
                                          <p:tavLst>
                                            <p:tav tm="0">
                                              <p:val>
                                                <p:fltVal val="0"/>
                                              </p:val>
                                            </p:tav>
                                            <p:tav tm="100000">
                                              <p:val>
                                                <p:strVal val="#ppt_h"/>
                                              </p:val>
                                            </p:tav>
                                          </p:tavLst>
                                        </p:anim>
                                        <p:anim calcmode="lin" valueType="num">
                                          <p:cBhvr>
                                            <p:cTn id="47" dur="1000" fill="hold"/>
                                            <p:tgtEl>
                                              <p:spTgt spid="82"/>
                                            </p:tgtEl>
                                            <p:attrNameLst>
                                              <p:attrName>style.rotation</p:attrName>
                                            </p:attrNameLst>
                                          </p:cBhvr>
                                          <p:tavLst>
                                            <p:tav tm="0">
                                              <p:val>
                                                <p:fltVal val="90"/>
                                              </p:val>
                                            </p:tav>
                                            <p:tav tm="100000">
                                              <p:val>
                                                <p:fltVal val="0"/>
                                              </p:val>
                                            </p:tav>
                                          </p:tavLst>
                                        </p:anim>
                                        <p:animEffect transition="in" filter="fade">
                                          <p:cBhvr>
                                            <p:cTn id="48" dur="1000"/>
                                            <p:tgtEl>
                                              <p:spTgt spid="82"/>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1000"/>
                                            <p:tgtEl>
                                              <p:spTgt spid="54"/>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left)">
                                          <p:cBhvr>
                                            <p:cTn id="56" dur="1000"/>
                                            <p:tgtEl>
                                              <p:spTgt spid="8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p:cTn id="61" dur="1000" fill="hold"/>
                                            <p:tgtEl>
                                              <p:spTgt spid="83"/>
                                            </p:tgtEl>
                                            <p:attrNameLst>
                                              <p:attrName>ppt_w</p:attrName>
                                            </p:attrNameLst>
                                          </p:cBhvr>
                                          <p:tavLst>
                                            <p:tav tm="0">
                                              <p:val>
                                                <p:fltVal val="0"/>
                                              </p:val>
                                            </p:tav>
                                            <p:tav tm="100000">
                                              <p:val>
                                                <p:strVal val="#ppt_w"/>
                                              </p:val>
                                            </p:tav>
                                          </p:tavLst>
                                        </p:anim>
                                        <p:anim calcmode="lin" valueType="num">
                                          <p:cBhvr>
                                            <p:cTn id="62" dur="1000" fill="hold"/>
                                            <p:tgtEl>
                                              <p:spTgt spid="83"/>
                                            </p:tgtEl>
                                            <p:attrNameLst>
                                              <p:attrName>ppt_h</p:attrName>
                                            </p:attrNameLst>
                                          </p:cBhvr>
                                          <p:tavLst>
                                            <p:tav tm="0">
                                              <p:val>
                                                <p:fltVal val="0"/>
                                              </p:val>
                                            </p:tav>
                                            <p:tav tm="100000">
                                              <p:val>
                                                <p:strVal val="#ppt_h"/>
                                              </p:val>
                                            </p:tav>
                                          </p:tavLst>
                                        </p:anim>
                                        <p:anim calcmode="lin" valueType="num">
                                          <p:cBhvr>
                                            <p:cTn id="63" dur="1000" fill="hold"/>
                                            <p:tgtEl>
                                              <p:spTgt spid="83"/>
                                            </p:tgtEl>
                                            <p:attrNameLst>
                                              <p:attrName>style.rotation</p:attrName>
                                            </p:attrNameLst>
                                          </p:cBhvr>
                                          <p:tavLst>
                                            <p:tav tm="0">
                                              <p:val>
                                                <p:fltVal val="90"/>
                                              </p:val>
                                            </p:tav>
                                            <p:tav tm="100000">
                                              <p:val>
                                                <p:fltVal val="0"/>
                                              </p:val>
                                            </p:tav>
                                          </p:tavLst>
                                        </p:anim>
                                        <p:animEffect transition="in" filter="fade">
                                          <p:cBhvr>
                                            <p:cTn id="64" dur="1000"/>
                                            <p:tgtEl>
                                              <p:spTgt spid="83"/>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1000"/>
                                            <p:tgtEl>
                                              <p:spTgt spid="57"/>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wipe(left)">
                                          <p:cBhvr>
                                            <p:cTn id="72" dur="1000"/>
                                            <p:tgtEl>
                                              <p:spTgt spid="86"/>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1000"/>
                                            <p:tgtEl>
                                              <p:spTgt spid="2"/>
                                            </p:tgtEl>
                                          </p:cBhvr>
                                        </p:animEffect>
                                        <p:anim calcmode="lin" valueType="num">
                                          <p:cBhvr>
                                            <p:cTn id="78" dur="1000" fill="hold"/>
                                            <p:tgtEl>
                                              <p:spTgt spid="2"/>
                                            </p:tgtEl>
                                            <p:attrNameLst>
                                              <p:attrName>ppt_x</p:attrName>
                                            </p:attrNameLst>
                                          </p:cBhvr>
                                          <p:tavLst>
                                            <p:tav tm="0">
                                              <p:val>
                                                <p:strVal val="#ppt_x"/>
                                              </p:val>
                                            </p:tav>
                                            <p:tav tm="100000">
                                              <p:val>
                                                <p:strVal val="#ppt_x"/>
                                              </p:val>
                                            </p:tav>
                                          </p:tavLst>
                                        </p:anim>
                                        <p:anim calcmode="lin" valueType="num">
                                          <p:cBhvr>
                                            <p:cTn id="79" dur="1000" fill="hold"/>
                                            <p:tgtEl>
                                              <p:spTgt spid="2"/>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22" presetClass="entr" presetSubtype="8"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1000"/>
                                            <p:tgtEl>
                                              <p:spTgt spid="23"/>
                                            </p:tgtEl>
                                          </p:cBhvr>
                                        </p:animEffect>
                                      </p:childTnLst>
                                    </p:cTn>
                                  </p:par>
                                </p:childTnLst>
                              </p:cTn>
                            </p:par>
                            <p:par>
                              <p:cTn id="84" fill="hold">
                                <p:stCondLst>
                                  <p:cond delay="2000"/>
                                </p:stCondLst>
                                <p:childTnLst>
                                  <p:par>
                                    <p:cTn id="85" presetID="22" presetClass="entr" presetSubtype="8"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1000"/>
                                            <p:tgtEl>
                                              <p:spTgt spid="30"/>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1000"/>
                                            <p:tgtEl>
                                              <p:spTgt spid="38"/>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500" fill="hold"/>
                                            <p:tgtEl>
                                              <p:spTgt spid="17"/>
                                            </p:tgtEl>
                                            <p:attrNameLst>
                                              <p:attrName>ppt_x</p:attrName>
                                            </p:attrNameLst>
                                          </p:cBhvr>
                                          <p:tavLst>
                                            <p:tav tm="0">
                                              <p:val>
                                                <p:strVal val="#ppt_x"/>
                                              </p:val>
                                            </p:tav>
                                            <p:tav tm="100000">
                                              <p:val>
                                                <p:strVal val="#ppt_x"/>
                                              </p:val>
                                            </p:tav>
                                          </p:tavLst>
                                        </p:anim>
                                        <p:anim calcmode="lin" valueType="num">
                                          <p:cBhvr additive="base">
                                            <p:cTn id="9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C034C6B-121C-9D6F-0D96-E95B946B78C8}"/>
              </a:ext>
            </a:extLst>
          </p:cNvPr>
          <p:cNvSpPr>
            <a:spLocks noGrp="1"/>
          </p:cNvSpPr>
          <p:nvPr>
            <p:ph idx="1"/>
          </p:nvPr>
        </p:nvSpPr>
        <p:spPr>
          <a:xfrm rot="20545103">
            <a:off x="2589212" y="2133600"/>
            <a:ext cx="8915400" cy="3777622"/>
          </a:xfrm>
        </p:spPr>
        <p:txBody>
          <a:bodyPr>
            <a:normAutofit/>
          </a:bodyPr>
          <a:lstStyle/>
          <a:p>
            <a:r>
              <a:rPr lang="ar-SA" sz="7200" dirty="0"/>
              <a:t>ماهي دائرة الجودة في العمل الاداري</a:t>
            </a:r>
          </a:p>
        </p:txBody>
      </p:sp>
    </p:spTree>
    <p:extLst>
      <p:ext uri="{BB962C8B-B14F-4D97-AF65-F5344CB8AC3E}">
        <p14:creationId xmlns:p14="http://schemas.microsoft.com/office/powerpoint/2010/main" val="3369527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C861BE-BB0C-52B4-05F5-4D08F98A542B}"/>
              </a:ext>
            </a:extLst>
          </p:cNvPr>
          <p:cNvSpPr>
            <a:spLocks noGrp="1"/>
          </p:cNvSpPr>
          <p:nvPr>
            <p:ph type="title"/>
          </p:nvPr>
        </p:nvSpPr>
        <p:spPr/>
        <p:txBody>
          <a:bodyPr/>
          <a:lstStyle/>
          <a:p>
            <a:endParaRPr lang="ar-SA"/>
          </a:p>
        </p:txBody>
      </p:sp>
      <p:pic>
        <p:nvPicPr>
          <p:cNvPr id="5" name="عنصر نائب للمحتوى 4">
            <a:extLst>
              <a:ext uri="{FF2B5EF4-FFF2-40B4-BE49-F238E27FC236}">
                <a16:creationId xmlns:a16="http://schemas.microsoft.com/office/drawing/2014/main" id="{A47B47FC-DD03-6915-F88C-6D7A260ED274}"/>
              </a:ext>
            </a:extLst>
          </p:cNvPr>
          <p:cNvPicPr>
            <a:picLocks noGrp="1" noChangeAspect="1"/>
          </p:cNvPicPr>
          <p:nvPr>
            <p:ph idx="1"/>
          </p:nvPr>
        </p:nvPicPr>
        <p:blipFill>
          <a:blip r:embed="rId2"/>
          <a:stretch>
            <a:fillRect/>
          </a:stretch>
        </p:blipFill>
        <p:spPr>
          <a:xfrm>
            <a:off x="245807" y="0"/>
            <a:ext cx="11946194" cy="7325032"/>
          </a:xfrm>
          <a:prstGeom prst="rect">
            <a:avLst/>
          </a:prstGeom>
        </p:spPr>
      </p:pic>
      <p:sp>
        <p:nvSpPr>
          <p:cNvPr id="4" name="AutoShape 2" descr="دائرة الجودة بمناسبة اليوم العالمي للجودة 2022م | كليات عنيزة">
            <a:extLst>
              <a:ext uri="{FF2B5EF4-FFF2-40B4-BE49-F238E27FC236}">
                <a16:creationId xmlns:a16="http://schemas.microsoft.com/office/drawing/2014/main" id="{D37A4E0F-5625-CFB6-081F-983F16CB37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32392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BD5ECB7-1616-3AFC-186D-568049F140F9}"/>
              </a:ext>
            </a:extLst>
          </p:cNvPr>
          <p:cNvSpPr>
            <a:spLocks noGrp="1"/>
          </p:cNvSpPr>
          <p:nvPr>
            <p:ph idx="1"/>
          </p:nvPr>
        </p:nvSpPr>
        <p:spPr>
          <a:xfrm rot="20598656">
            <a:off x="992520" y="2367800"/>
            <a:ext cx="10546444" cy="3777622"/>
          </a:xfrm>
          <a:solidFill>
            <a:schemeClr val="bg2"/>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endParaRPr lang="ar-SA" sz="4800" dirty="0"/>
          </a:p>
          <a:p>
            <a:pPr algn="ctr"/>
            <a:r>
              <a:rPr lang="ar-SA" sz="4800" dirty="0"/>
              <a:t>ابعاد الجودة في العمل الاداري</a:t>
            </a:r>
          </a:p>
        </p:txBody>
      </p:sp>
    </p:spTree>
    <p:extLst>
      <p:ext uri="{BB962C8B-B14F-4D97-AF65-F5344CB8AC3E}">
        <p14:creationId xmlns:p14="http://schemas.microsoft.com/office/powerpoint/2010/main" val="341349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219F241-C654-D009-47A9-6FCB9D5C65B4}"/>
              </a:ext>
            </a:extLst>
          </p:cNvPr>
          <p:cNvSpPr>
            <a:spLocks noGrp="1"/>
          </p:cNvSpPr>
          <p:nvPr>
            <p:ph type="title"/>
          </p:nvPr>
        </p:nvSpPr>
        <p:spPr/>
        <p:txBody>
          <a:bodyPr/>
          <a:lstStyle/>
          <a:p>
            <a:endParaRPr lang="ar-SA"/>
          </a:p>
        </p:txBody>
      </p:sp>
      <p:pic>
        <p:nvPicPr>
          <p:cNvPr id="5" name="عنصر نائب للمحتوى 4">
            <a:extLst>
              <a:ext uri="{FF2B5EF4-FFF2-40B4-BE49-F238E27FC236}">
                <a16:creationId xmlns:a16="http://schemas.microsoft.com/office/drawing/2014/main" id="{A7A12CB1-9AC1-126D-92A8-D071E80CED49}"/>
              </a:ext>
            </a:extLst>
          </p:cNvPr>
          <p:cNvPicPr>
            <a:picLocks noGrp="1" noChangeAspect="1"/>
          </p:cNvPicPr>
          <p:nvPr>
            <p:ph idx="1"/>
          </p:nvPr>
        </p:nvPicPr>
        <p:blipFill>
          <a:blip r:embed="rId2"/>
          <a:stretch>
            <a:fillRect/>
          </a:stretch>
        </p:blipFill>
        <p:spPr>
          <a:xfrm>
            <a:off x="78658" y="-68826"/>
            <a:ext cx="12113342" cy="6926826"/>
          </a:xfrm>
          <a:prstGeom prst="rect">
            <a:avLst/>
          </a:prstGeom>
        </p:spPr>
      </p:pic>
    </p:spTree>
    <p:extLst>
      <p:ext uri="{BB962C8B-B14F-4D97-AF65-F5344CB8AC3E}">
        <p14:creationId xmlns:p14="http://schemas.microsoft.com/office/powerpoint/2010/main" val="1873461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056110-B84B-E1CF-0666-AF779F000788}"/>
              </a:ext>
            </a:extLst>
          </p:cNvPr>
          <p:cNvSpPr>
            <a:spLocks noGrp="1"/>
          </p:cNvSpPr>
          <p:nvPr>
            <p:ph type="title"/>
          </p:nvPr>
        </p:nvSpPr>
        <p:spPr>
          <a:xfrm>
            <a:off x="1216152" y="38894"/>
            <a:ext cx="10975847" cy="893794"/>
          </a:xfr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نشاط</a:t>
            </a:r>
          </a:p>
        </p:txBody>
      </p:sp>
      <p:sp>
        <p:nvSpPr>
          <p:cNvPr id="6" name="عنصر نائب للمحتوى 5">
            <a:extLst>
              <a:ext uri="{FF2B5EF4-FFF2-40B4-BE49-F238E27FC236}">
                <a16:creationId xmlns:a16="http://schemas.microsoft.com/office/drawing/2014/main" id="{215131E4-224B-493C-4376-8C85FD790ED6}"/>
              </a:ext>
            </a:extLst>
          </p:cNvPr>
          <p:cNvSpPr>
            <a:spLocks noGrp="1"/>
          </p:cNvSpPr>
          <p:nvPr>
            <p:ph idx="1"/>
          </p:nvPr>
        </p:nvSpPr>
        <p:spPr>
          <a:xfrm rot="20804060">
            <a:off x="2589212" y="2133600"/>
            <a:ext cx="8915400" cy="3777622"/>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sz="4400" dirty="0"/>
              <a:t>ناقش دائرة الجودة؟ وماذا تمثل لك كموظف اداري</a:t>
            </a:r>
          </a:p>
        </p:txBody>
      </p:sp>
    </p:spTree>
    <p:extLst>
      <p:ext uri="{BB962C8B-B14F-4D97-AF65-F5344CB8AC3E}">
        <p14:creationId xmlns:p14="http://schemas.microsoft.com/office/powerpoint/2010/main" val="31620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063104-6157-6289-EA70-966CFDE799BE}"/>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4EABD80F-C9CA-6912-B50F-42D6AB3088D1}"/>
              </a:ext>
            </a:extLst>
          </p:cNvPr>
          <p:cNvSpPr>
            <a:spLocks noGrp="1"/>
          </p:cNvSpPr>
          <p:nvPr>
            <p:ph idx="1"/>
          </p:nvPr>
        </p:nvSpPr>
        <p:spPr>
          <a:xfrm rot="20867289">
            <a:off x="2826957" y="2119020"/>
            <a:ext cx="8915400" cy="3777622"/>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sz="4800" dirty="0"/>
              <a:t>ماهي طرق إدارة الجودة؟</a:t>
            </a:r>
          </a:p>
        </p:txBody>
      </p:sp>
    </p:spTree>
    <p:extLst>
      <p:ext uri="{BB962C8B-B14F-4D97-AF65-F5344CB8AC3E}">
        <p14:creationId xmlns:p14="http://schemas.microsoft.com/office/powerpoint/2010/main" val="23131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4B3BE0-C4A2-FD0C-08F0-8CF9AB5ED826}"/>
              </a:ext>
            </a:extLst>
          </p:cNvPr>
          <p:cNvSpPr>
            <a:spLocks noGrp="1"/>
          </p:cNvSpPr>
          <p:nvPr>
            <p:ph type="title"/>
          </p:nvPr>
        </p:nvSpPr>
        <p:spPr>
          <a:xfrm>
            <a:off x="1828801" y="112832"/>
            <a:ext cx="9675812" cy="1130752"/>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sz="4800" dirty="0"/>
              <a:t>طرق إدارة الجودة</a:t>
            </a:r>
          </a:p>
        </p:txBody>
      </p:sp>
      <p:sp>
        <p:nvSpPr>
          <p:cNvPr id="3" name="عنصر نائب للمحتوى 2">
            <a:extLst>
              <a:ext uri="{FF2B5EF4-FFF2-40B4-BE49-F238E27FC236}">
                <a16:creationId xmlns:a16="http://schemas.microsoft.com/office/drawing/2014/main" id="{64476B89-058F-BDB8-F318-41096612CB43}"/>
              </a:ext>
            </a:extLst>
          </p:cNvPr>
          <p:cNvSpPr>
            <a:spLocks noGrp="1"/>
          </p:cNvSpPr>
          <p:nvPr>
            <p:ph idx="1"/>
          </p:nvPr>
        </p:nvSpPr>
        <p:spPr>
          <a:xfrm>
            <a:off x="219456" y="1627632"/>
            <a:ext cx="11972544" cy="5230368"/>
          </a:xfrm>
        </p:spPr>
        <p:txBody>
          <a:bodyPr>
            <a:normAutofit fontScale="92500" lnSpcReduction="20000"/>
          </a:bodyPr>
          <a:lstStyle/>
          <a:p>
            <a:r>
              <a:rPr lang="ar-SA" sz="6600" dirty="0"/>
              <a:t>يوجد 3 طرق لتحقيق الجودة وإدارتها في مختلف المؤسسات والشركات، ويُمكن الاكتفاء بتطبيق واحدة من الطرق الآتية:</a:t>
            </a:r>
          </a:p>
          <a:p>
            <a:pPr marL="0" indent="0">
              <a:buNone/>
            </a:pPr>
            <a:br>
              <a:rPr lang="ar-SA" sz="6600" dirty="0"/>
            </a:br>
            <a:br>
              <a:rPr lang="ar-SA" sz="4400" dirty="0"/>
            </a:br>
            <a:endParaRPr lang="ar-SA" sz="4400" dirty="0"/>
          </a:p>
        </p:txBody>
      </p:sp>
    </p:spTree>
    <p:extLst>
      <p:ext uri="{BB962C8B-B14F-4D97-AF65-F5344CB8AC3E}">
        <p14:creationId xmlns:p14="http://schemas.microsoft.com/office/powerpoint/2010/main" val="210536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AB451F-0C23-EB22-0A41-120EE652DAA7}"/>
              </a:ext>
            </a:extLst>
          </p:cNvPr>
          <p:cNvSpPr>
            <a:spLocks noGrp="1"/>
          </p:cNvSpPr>
          <p:nvPr>
            <p:ph type="title"/>
          </p:nvPr>
        </p:nvSpPr>
        <p:spPr>
          <a:xfrm>
            <a:off x="1527048" y="100584"/>
            <a:ext cx="10570464" cy="1398016"/>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1- طريقة المخططات البيانية</a:t>
            </a:r>
          </a:p>
        </p:txBody>
      </p:sp>
      <p:sp>
        <p:nvSpPr>
          <p:cNvPr id="3" name="عنصر نائب للمحتوى 2">
            <a:extLst>
              <a:ext uri="{FF2B5EF4-FFF2-40B4-BE49-F238E27FC236}">
                <a16:creationId xmlns:a16="http://schemas.microsoft.com/office/drawing/2014/main" id="{D13137E2-28F5-D19F-6552-844E0DE31101}"/>
              </a:ext>
            </a:extLst>
          </p:cNvPr>
          <p:cNvSpPr>
            <a:spLocks noGrp="1"/>
          </p:cNvSpPr>
          <p:nvPr>
            <p:ph idx="1"/>
          </p:nvPr>
        </p:nvSpPr>
        <p:spPr>
          <a:xfrm>
            <a:off x="1075267" y="2133600"/>
            <a:ext cx="11116733" cy="3777622"/>
          </a:xfrm>
        </p:spPr>
        <p:txBody>
          <a:bodyPr>
            <a:normAutofit fontScale="92500"/>
          </a:bodyPr>
          <a:lstStyle/>
          <a:p>
            <a:r>
              <a:rPr lang="ar-SA" sz="4000" dirty="0"/>
              <a:t>في هذه الطريقة يتم اختبار المنتجات بطريقة عشوائية للمتطلبات المحددة والمطلوب توافرها فيها، ويتم رسم النتائج على مخططات بيانية بمحوريها السيني والصادي حيث يشير المحور الصادي إلى الدرجة التي فيها تباين السمة المطلوب تواجدها، أمّا المحور السيني فيشير إلى عيّنة المنتجات التي يتم التدقيق فيها</a:t>
            </a:r>
          </a:p>
        </p:txBody>
      </p:sp>
    </p:spTree>
    <p:extLst>
      <p:ext uri="{BB962C8B-B14F-4D97-AF65-F5344CB8AC3E}">
        <p14:creationId xmlns:p14="http://schemas.microsoft.com/office/powerpoint/2010/main" val="16497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8C6AB6-BFAE-2084-584A-970177D8ADCA}"/>
              </a:ext>
            </a:extLst>
          </p:cNvPr>
          <p:cNvSpPr>
            <a:spLocks noGrp="1"/>
          </p:cNvSpPr>
          <p:nvPr>
            <p:ph type="title"/>
          </p:nvPr>
        </p:nvSpPr>
        <p:spPr>
          <a:xfrm>
            <a:off x="1651001" y="219456"/>
            <a:ext cx="9853612" cy="1346877"/>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2- طريقة </a:t>
            </a:r>
            <a:r>
              <a:rPr lang="ar-SA" dirty="0" err="1"/>
              <a:t>تاجوتشي</a:t>
            </a:r>
            <a:r>
              <a:rPr lang="ar-SA" dirty="0"/>
              <a:t>:</a:t>
            </a:r>
            <a:r>
              <a:rPr lang="en-US" dirty="0"/>
              <a:t>( Taguchi) </a:t>
            </a:r>
            <a:endParaRPr lang="ar-SA" dirty="0"/>
          </a:p>
        </p:txBody>
      </p:sp>
      <p:sp>
        <p:nvSpPr>
          <p:cNvPr id="3" name="عنصر نائب للمحتوى 2">
            <a:extLst>
              <a:ext uri="{FF2B5EF4-FFF2-40B4-BE49-F238E27FC236}">
                <a16:creationId xmlns:a16="http://schemas.microsoft.com/office/drawing/2014/main" id="{3C25E7DC-E45D-C85D-ED8B-211BBCC3FAEE}"/>
              </a:ext>
            </a:extLst>
          </p:cNvPr>
          <p:cNvSpPr>
            <a:spLocks noGrp="1"/>
          </p:cNvSpPr>
          <p:nvPr>
            <p:ph idx="1"/>
          </p:nvPr>
        </p:nvSpPr>
        <p:spPr>
          <a:xfrm>
            <a:off x="389467" y="2133600"/>
            <a:ext cx="11470301" cy="4230624"/>
          </a:xfrm>
        </p:spPr>
        <p:txBody>
          <a:bodyPr>
            <a:normAutofit/>
          </a:bodyPr>
          <a:lstStyle/>
          <a:p>
            <a:r>
              <a:rPr lang="ar-SA" sz="3600" dirty="0"/>
              <a:t>طريقة </a:t>
            </a:r>
            <a:r>
              <a:rPr lang="ar-SA" sz="3600" dirty="0" err="1"/>
              <a:t>تاجوتشي</a:t>
            </a:r>
            <a:r>
              <a:rPr lang="ar-SA" sz="3600" dirty="0"/>
              <a:t> (</a:t>
            </a:r>
            <a:r>
              <a:rPr lang="en-US" sz="3600" dirty="0"/>
              <a:t>Taguchi) </a:t>
            </a:r>
            <a:r>
              <a:rPr lang="ar-SA" sz="3600" dirty="0"/>
              <a:t>سُميّت هذه الطريقة </a:t>
            </a:r>
            <a:r>
              <a:rPr lang="ar-SA" sz="3600" dirty="0" err="1"/>
              <a:t>بتاجوتشي</a:t>
            </a:r>
            <a:r>
              <a:rPr lang="ar-SA" sz="3600" dirty="0"/>
              <a:t> نسبةً إلى مخترعها وتعني </a:t>
            </a:r>
            <a:r>
              <a:rPr lang="ar-SA" sz="4400" dirty="0"/>
              <a:t>مراقبة</a:t>
            </a:r>
            <a:r>
              <a:rPr lang="ar-SA" sz="3600" dirty="0"/>
              <a:t> عملية تصنيع المنتجات والقضاء على العيوب وفوارق الإنتاج قبل حدوثها، وبالتالي تؤكد هذه الطريقة على دور البحث والتطوير أثناء عملية الإنتاج وتوّقع صورة المنتجات لتلافي العيوب والأخطاء قدر الإمكان.</a:t>
            </a:r>
          </a:p>
          <a:p>
            <a:endParaRPr lang="ar-SA" sz="3600" dirty="0"/>
          </a:p>
        </p:txBody>
      </p:sp>
    </p:spTree>
    <p:extLst>
      <p:ext uri="{BB962C8B-B14F-4D97-AF65-F5344CB8AC3E}">
        <p14:creationId xmlns:p14="http://schemas.microsoft.com/office/powerpoint/2010/main" val="353286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6D7724-A371-B57E-C1E9-D70EC3BC0295}"/>
              </a:ext>
            </a:extLst>
          </p:cNvPr>
          <p:cNvSpPr>
            <a:spLocks noGrp="1"/>
          </p:cNvSpPr>
          <p:nvPr>
            <p:ph type="title"/>
          </p:nvPr>
        </p:nvSpPr>
        <p:spPr>
          <a:xfrm>
            <a:off x="1691641" y="228601"/>
            <a:ext cx="9812972" cy="1014984"/>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طريقة التفتيش بنسبة 100%</a:t>
            </a:r>
          </a:p>
        </p:txBody>
      </p:sp>
      <p:sp>
        <p:nvSpPr>
          <p:cNvPr id="3" name="عنصر نائب للمحتوى 2">
            <a:extLst>
              <a:ext uri="{FF2B5EF4-FFF2-40B4-BE49-F238E27FC236}">
                <a16:creationId xmlns:a16="http://schemas.microsoft.com/office/drawing/2014/main" id="{9B350817-74FA-02CD-D0DC-0CB5690EB77E}"/>
              </a:ext>
            </a:extLst>
          </p:cNvPr>
          <p:cNvSpPr>
            <a:spLocks noGrp="1"/>
          </p:cNvSpPr>
          <p:nvPr>
            <p:ph idx="1"/>
          </p:nvPr>
        </p:nvSpPr>
        <p:spPr>
          <a:xfrm>
            <a:off x="618067" y="1439333"/>
            <a:ext cx="11328400" cy="5334000"/>
          </a:xfrm>
        </p:spPr>
        <p:txBody>
          <a:bodyPr>
            <a:normAutofit/>
          </a:bodyPr>
          <a:lstStyle/>
          <a:p>
            <a:r>
              <a:rPr lang="ar-SA" sz="4000" dirty="0"/>
              <a:t>طريقة التفتيش بنسبة 100% هي عملية مراقبة جودة المنتجات بشكل كامل وليس بطريقة عشوائية وبالتالي تتضمن الوقوف على جميع أجزاء المنتج وتقييمها، ويتمثّل التحدي في استخدام هذه الطريقة أنّها تحتاج إلى وقت إضافي وطويل مقارنةً بغيرها وبالتالي تكلفة وجود موظفين أكثر لإجرائها.</a:t>
            </a:r>
          </a:p>
        </p:txBody>
      </p:sp>
    </p:spTree>
    <p:extLst>
      <p:ext uri="{BB962C8B-B14F-4D97-AF65-F5344CB8AC3E}">
        <p14:creationId xmlns:p14="http://schemas.microsoft.com/office/powerpoint/2010/main" val="12099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3ACEE0-6566-725E-BF2F-1A31626ABE5E}"/>
              </a:ext>
            </a:extLst>
          </p:cNvPr>
          <p:cNvSpPr>
            <a:spLocks noGrp="1"/>
          </p:cNvSpPr>
          <p:nvPr>
            <p:ph type="title"/>
          </p:nvPr>
        </p:nvSpPr>
        <p: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التوقعان من هذه الورشة </a:t>
            </a:r>
          </a:p>
        </p:txBody>
      </p:sp>
      <p:sp>
        <p:nvSpPr>
          <p:cNvPr id="3" name="عنصر نائب للمحتوى 2">
            <a:extLst>
              <a:ext uri="{FF2B5EF4-FFF2-40B4-BE49-F238E27FC236}">
                <a16:creationId xmlns:a16="http://schemas.microsoft.com/office/drawing/2014/main" id="{F7A3AFE1-5C02-C312-A20B-1A6FEB135F2A}"/>
              </a:ext>
            </a:extLst>
          </p:cNvPr>
          <p:cNvSpPr>
            <a:spLocks noGrp="1"/>
          </p:cNvSpPr>
          <p:nvPr>
            <p:ph idx="1"/>
          </p:nvPr>
        </p:nvSpPr>
        <p:spPr>
          <a:xfrm rot="20846804">
            <a:off x="1495786" y="2253864"/>
            <a:ext cx="10022054" cy="3777622"/>
          </a:xfrm>
        </p:spPr>
        <p:txBody>
          <a:bodyPr>
            <a:normAutofit/>
          </a:bodyPr>
          <a:lstStyle/>
          <a:p>
            <a:pPr algn="ctr"/>
            <a:r>
              <a:rPr lang="ar-SA" sz="7200" dirty="0"/>
              <a:t>ماذا تتوقعون ان تستفيدوا من هذه الورشة ؟ نقاش </a:t>
            </a:r>
          </a:p>
        </p:txBody>
      </p:sp>
    </p:spTree>
    <p:extLst>
      <p:ext uri="{BB962C8B-B14F-4D97-AF65-F5344CB8AC3E}">
        <p14:creationId xmlns:p14="http://schemas.microsoft.com/office/powerpoint/2010/main" val="188089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42A2D6F-A6F4-5E28-E62E-3993697D5840}"/>
              </a:ext>
            </a:extLst>
          </p:cNvPr>
          <p:cNvSpPr>
            <a:spLocks noGrp="1"/>
          </p:cNvSpPr>
          <p:nvPr>
            <p:ph type="title"/>
          </p:nvPr>
        </p:nvSpPr>
        <p:spPr>
          <a:xfrm>
            <a:off x="1414915" y="162098"/>
            <a:ext cx="10645540" cy="1280890"/>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sz="4000" dirty="0"/>
              <a:t>الفرق بين </a:t>
            </a:r>
            <a:r>
              <a:rPr lang="ar-SA" sz="4000" b="1" dirty="0"/>
              <a:t>الجودة</a:t>
            </a:r>
            <a:r>
              <a:rPr lang="ar-SA" sz="4000" dirty="0"/>
              <a:t> والإنتاج في بيئة العمل</a:t>
            </a:r>
          </a:p>
        </p:txBody>
      </p:sp>
      <p:sp>
        <p:nvSpPr>
          <p:cNvPr id="3" name="عنصر نائب للمحتوى 2">
            <a:extLst>
              <a:ext uri="{FF2B5EF4-FFF2-40B4-BE49-F238E27FC236}">
                <a16:creationId xmlns:a16="http://schemas.microsoft.com/office/drawing/2014/main" id="{E61B4AD6-F955-B724-E247-14A385B9CB00}"/>
              </a:ext>
            </a:extLst>
          </p:cNvPr>
          <p:cNvSpPr>
            <a:spLocks noGrp="1"/>
          </p:cNvSpPr>
          <p:nvPr>
            <p:ph idx="1"/>
          </p:nvPr>
        </p:nvSpPr>
        <p:spPr>
          <a:xfrm>
            <a:off x="131545" y="1289785"/>
            <a:ext cx="11928909" cy="5568215"/>
          </a:xfrm>
        </p:spPr>
        <p:txBody>
          <a:bodyPr>
            <a:normAutofit lnSpcReduction="10000"/>
          </a:bodyPr>
          <a:lstStyle/>
          <a:p>
            <a:r>
              <a:rPr lang="ar-SA" sz="3600" dirty="0"/>
              <a:t>يظهر في التركيز والهدف لكل منهم</a:t>
            </a:r>
            <a:r>
              <a:rPr lang="ar-SA" sz="3600" b="1" dirty="0"/>
              <a:t> </a:t>
            </a:r>
          </a:p>
          <a:p>
            <a:r>
              <a:rPr lang="ar-SA" sz="3600" b="1" dirty="0"/>
              <a:t>🟦 الجودة:</a:t>
            </a:r>
          </a:p>
          <a:p>
            <a:r>
              <a:rPr lang="ar-SA" sz="3600" b="1" dirty="0"/>
              <a:t>المفهوم:</a:t>
            </a:r>
            <a:r>
              <a:rPr lang="ar-SA" sz="3600" dirty="0"/>
              <a:t> تعني الإتقان والالتزام بالمعايير لتحقيق رضا المستفيدين.</a:t>
            </a:r>
          </a:p>
          <a:p>
            <a:r>
              <a:rPr lang="ar-SA" sz="3600" b="1" dirty="0"/>
              <a:t>التركيز:</a:t>
            </a:r>
            <a:r>
              <a:rPr lang="ar-SA" sz="3600" dirty="0"/>
              <a:t> على </a:t>
            </a:r>
            <a:r>
              <a:rPr lang="ar-SA" sz="3600" i="1" dirty="0"/>
              <a:t>كيفية</a:t>
            </a:r>
            <a:r>
              <a:rPr lang="ar-SA" sz="3600" dirty="0"/>
              <a:t> إنجاز العمل (الأسلوب، الدقة، الكفاءة).</a:t>
            </a:r>
          </a:p>
          <a:p>
            <a:r>
              <a:rPr lang="ar-SA" sz="3600" b="1" dirty="0"/>
              <a:t>الهدف:</a:t>
            </a:r>
            <a:r>
              <a:rPr lang="ar-SA" sz="3600" dirty="0"/>
              <a:t> ضمان أن المنتج أو الخدمة تلبي أو تتجاوز توقعات العملاء.</a:t>
            </a:r>
          </a:p>
          <a:p>
            <a:r>
              <a:rPr lang="ar-SA" sz="3600" b="1" dirty="0"/>
              <a:t>النتيجة:</a:t>
            </a:r>
            <a:r>
              <a:rPr lang="ar-SA" sz="3600" dirty="0"/>
              <a:t> تقليل الأخطاء والهدر، وزيادة الثقة والسمعة المؤسسية</a:t>
            </a:r>
          </a:p>
          <a:p>
            <a:endParaRPr lang="ar-SA" sz="3600" dirty="0"/>
          </a:p>
        </p:txBody>
      </p:sp>
      <p:pic>
        <p:nvPicPr>
          <p:cNvPr id="2049" name="Picture 1">
            <a:extLst>
              <a:ext uri="{FF2B5EF4-FFF2-40B4-BE49-F238E27FC236}">
                <a16:creationId xmlns:a16="http://schemas.microsoft.com/office/drawing/2014/main" id="{FFD0C313-323F-F99F-EC21-6C967794A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4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365C50-98DE-0C83-15F9-3E587AAFA606}"/>
              </a:ext>
            </a:extLst>
          </p:cNvPr>
          <p:cNvSpPr>
            <a:spLocks noGrp="1"/>
          </p:cNvSpPr>
          <p:nvPr>
            <p:ph type="title"/>
          </p:nvPr>
        </p:nvSpPr>
        <p:spPr>
          <a:xfrm>
            <a:off x="2592925" y="128016"/>
            <a:ext cx="8911687" cy="1078992"/>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dirty="0"/>
              <a:t>الفرق بين الإنتاج والجودة</a:t>
            </a:r>
          </a:p>
        </p:txBody>
      </p:sp>
      <p:graphicFrame>
        <p:nvGraphicFramePr>
          <p:cNvPr id="4" name="عنصر نائب للمحتوى 3">
            <a:extLst>
              <a:ext uri="{FF2B5EF4-FFF2-40B4-BE49-F238E27FC236}">
                <a16:creationId xmlns:a16="http://schemas.microsoft.com/office/drawing/2014/main" id="{FE3B200D-7F02-D811-92BF-2F5031405B9B}"/>
              </a:ext>
            </a:extLst>
          </p:cNvPr>
          <p:cNvGraphicFramePr>
            <a:graphicFrameLocks noGrp="1"/>
          </p:cNvGraphicFramePr>
          <p:nvPr>
            <p:ph idx="1"/>
          </p:nvPr>
        </p:nvGraphicFramePr>
        <p:xfrm>
          <a:off x="1027611" y="1393371"/>
          <a:ext cx="10755086" cy="4674919"/>
        </p:xfrm>
        <a:graphic>
          <a:graphicData uri="http://schemas.openxmlformats.org/drawingml/2006/table">
            <a:tbl>
              <a:tblPr>
                <a:tableStyleId>{3C2FFA5D-87B4-456A-9821-1D502468CF0F}</a:tableStyleId>
              </a:tblPr>
              <a:tblGrid>
                <a:gridCol w="2931630">
                  <a:extLst>
                    <a:ext uri="{9D8B030D-6E8A-4147-A177-3AD203B41FA5}">
                      <a16:colId xmlns:a16="http://schemas.microsoft.com/office/drawing/2014/main" val="1578008822"/>
                    </a:ext>
                  </a:extLst>
                </a:gridCol>
                <a:gridCol w="5039278">
                  <a:extLst>
                    <a:ext uri="{9D8B030D-6E8A-4147-A177-3AD203B41FA5}">
                      <a16:colId xmlns:a16="http://schemas.microsoft.com/office/drawing/2014/main" val="669603486"/>
                    </a:ext>
                  </a:extLst>
                </a:gridCol>
                <a:gridCol w="317821">
                  <a:extLst>
                    <a:ext uri="{9D8B030D-6E8A-4147-A177-3AD203B41FA5}">
                      <a16:colId xmlns:a16="http://schemas.microsoft.com/office/drawing/2014/main" val="1079732711"/>
                    </a:ext>
                  </a:extLst>
                </a:gridCol>
                <a:gridCol w="2466357">
                  <a:extLst>
                    <a:ext uri="{9D8B030D-6E8A-4147-A177-3AD203B41FA5}">
                      <a16:colId xmlns:a16="http://schemas.microsoft.com/office/drawing/2014/main" val="3050607897"/>
                    </a:ext>
                  </a:extLst>
                </a:gridCol>
              </a:tblGrid>
              <a:tr h="836023">
                <a:tc>
                  <a:txBody>
                    <a:bodyPr/>
                    <a:lstStyle/>
                    <a:p>
                      <a:pPr algn="ctr" rtl="1">
                        <a:buNone/>
                      </a:pPr>
                      <a:r>
                        <a:rPr lang="ar-SA">
                          <a:effectLst/>
                        </a:rPr>
                        <a:t>العنصر</a:t>
                      </a:r>
                    </a:p>
                  </a:txBody>
                  <a:tcPr anchor="ctr"/>
                </a:tc>
                <a:tc>
                  <a:txBody>
                    <a:bodyPr/>
                    <a:lstStyle/>
                    <a:p>
                      <a:pPr algn="ctr" rtl="1">
                        <a:buNone/>
                      </a:pPr>
                      <a:r>
                        <a:rPr lang="ar-SA" dirty="0">
                          <a:effectLst/>
                        </a:rPr>
                        <a:t>الجودة</a:t>
                      </a:r>
                    </a:p>
                  </a:txBody>
                  <a:tcPr anchor="ctr"/>
                </a:tc>
                <a:tc>
                  <a:txBody>
                    <a:bodyPr/>
                    <a:lstStyle/>
                    <a:p>
                      <a:pPr algn="ctr" rtl="1">
                        <a:buNone/>
                      </a:pPr>
                      <a:endParaRPr lang="ar-SA" dirty="0">
                        <a:effectLst/>
                      </a:endParaRPr>
                    </a:p>
                  </a:txBody>
                  <a:tcPr anchor="ctr"/>
                </a:tc>
                <a:tc>
                  <a:txBody>
                    <a:bodyPr/>
                    <a:lstStyle/>
                    <a:p>
                      <a:pPr algn="ctr" rtl="1">
                        <a:buNone/>
                      </a:pPr>
                      <a:r>
                        <a:rPr lang="ar-SA" dirty="0">
                          <a:effectLst/>
                        </a:rPr>
                        <a:t>الإنتاج</a:t>
                      </a:r>
                    </a:p>
                  </a:txBody>
                  <a:tcPr anchor="ctr"/>
                </a:tc>
                <a:extLst>
                  <a:ext uri="{0D108BD9-81ED-4DB2-BD59-A6C34878D82A}">
                    <a16:rowId xmlns:a16="http://schemas.microsoft.com/office/drawing/2014/main" val="3898160154"/>
                  </a:ext>
                </a:extLst>
              </a:tr>
              <a:tr h="879566">
                <a:tc>
                  <a:txBody>
                    <a:bodyPr/>
                    <a:lstStyle/>
                    <a:p>
                      <a:pPr algn="ctr" rtl="1">
                        <a:buNone/>
                      </a:pPr>
                      <a:r>
                        <a:rPr lang="ar-SA" dirty="0">
                          <a:effectLst/>
                        </a:rPr>
                        <a:t>التركيز</a:t>
                      </a:r>
                    </a:p>
                  </a:txBody>
                  <a:tcPr anchor="ctr"/>
                </a:tc>
                <a:tc>
                  <a:txBody>
                    <a:bodyPr/>
                    <a:lstStyle/>
                    <a:p>
                      <a:pPr algn="ctr" rtl="1">
                        <a:buNone/>
                      </a:pPr>
                      <a:r>
                        <a:rPr lang="ar-SA" dirty="0">
                          <a:effectLst/>
                        </a:rPr>
                        <a:t>كيف يتم العمل</a:t>
                      </a:r>
                    </a:p>
                  </a:txBody>
                  <a:tcPr anchor="ctr"/>
                </a:tc>
                <a:tc>
                  <a:txBody>
                    <a:bodyPr/>
                    <a:lstStyle/>
                    <a:p>
                      <a:pPr algn="ctr" rtl="1">
                        <a:buNone/>
                      </a:pPr>
                      <a:endParaRPr lang="ar-SA" dirty="0">
                        <a:effectLst/>
                      </a:endParaRPr>
                    </a:p>
                  </a:txBody>
                  <a:tcPr anchor="ctr"/>
                </a:tc>
                <a:tc>
                  <a:txBody>
                    <a:bodyPr/>
                    <a:lstStyle/>
                    <a:p>
                      <a:pPr algn="ctr" rtl="1">
                        <a:buNone/>
                      </a:pPr>
                      <a:r>
                        <a:rPr lang="ar-SA" dirty="0">
                          <a:effectLst/>
                        </a:rPr>
                        <a:t>كم يتم إنجازه</a:t>
                      </a:r>
                    </a:p>
                  </a:txBody>
                  <a:tcPr anchor="ctr"/>
                </a:tc>
                <a:extLst>
                  <a:ext uri="{0D108BD9-81ED-4DB2-BD59-A6C34878D82A}">
                    <a16:rowId xmlns:a16="http://schemas.microsoft.com/office/drawing/2014/main" val="1789320743"/>
                  </a:ext>
                </a:extLst>
              </a:tr>
              <a:tr h="1479665">
                <a:tc>
                  <a:txBody>
                    <a:bodyPr/>
                    <a:lstStyle/>
                    <a:p>
                      <a:pPr algn="ctr" rtl="1">
                        <a:buNone/>
                      </a:pPr>
                      <a:r>
                        <a:rPr lang="ar-SA">
                          <a:effectLst/>
                        </a:rPr>
                        <a:t>الهدف</a:t>
                      </a:r>
                    </a:p>
                  </a:txBody>
                  <a:tcPr anchor="ctr"/>
                </a:tc>
                <a:tc>
                  <a:txBody>
                    <a:bodyPr/>
                    <a:lstStyle/>
                    <a:p>
                      <a:pPr algn="ctr" rtl="1">
                        <a:buNone/>
                      </a:pPr>
                      <a:r>
                        <a:rPr lang="ar-SA" dirty="0">
                          <a:effectLst/>
                        </a:rPr>
                        <a:t>رضا المستفيدين وتحقيق المعايير</a:t>
                      </a:r>
                    </a:p>
                  </a:txBody>
                  <a:tcPr anchor="ctr"/>
                </a:tc>
                <a:tc>
                  <a:txBody>
                    <a:bodyPr/>
                    <a:lstStyle/>
                    <a:p>
                      <a:pPr algn="ctr" rtl="1">
                        <a:buNone/>
                      </a:pPr>
                      <a:endParaRPr lang="ar-SA">
                        <a:effectLst/>
                      </a:endParaRPr>
                    </a:p>
                  </a:txBody>
                  <a:tcPr anchor="ctr"/>
                </a:tc>
                <a:tc>
                  <a:txBody>
                    <a:bodyPr/>
                    <a:lstStyle/>
                    <a:p>
                      <a:pPr algn="ctr" rtl="1">
                        <a:buNone/>
                      </a:pPr>
                      <a:r>
                        <a:rPr lang="ar-SA" dirty="0">
                          <a:effectLst/>
                        </a:rPr>
                        <a:t>زيادة الكمية والسرعة</a:t>
                      </a:r>
                    </a:p>
                  </a:txBody>
                  <a:tcPr anchor="ctr"/>
                </a:tc>
                <a:extLst>
                  <a:ext uri="{0D108BD9-81ED-4DB2-BD59-A6C34878D82A}">
                    <a16:rowId xmlns:a16="http://schemas.microsoft.com/office/drawing/2014/main" val="1269122259"/>
                  </a:ext>
                </a:extLst>
              </a:tr>
              <a:tr h="1479665">
                <a:tc>
                  <a:txBody>
                    <a:bodyPr/>
                    <a:lstStyle/>
                    <a:p>
                      <a:pPr algn="ctr" rtl="1">
                        <a:buNone/>
                      </a:pPr>
                      <a:r>
                        <a:rPr lang="ar-SA" dirty="0">
                          <a:effectLst/>
                        </a:rPr>
                        <a:t>النتيجة</a:t>
                      </a:r>
                    </a:p>
                  </a:txBody>
                  <a:tcPr anchor="ctr"/>
                </a:tc>
                <a:tc>
                  <a:txBody>
                    <a:bodyPr/>
                    <a:lstStyle/>
                    <a:p>
                      <a:pPr algn="ctr" rtl="1">
                        <a:buNone/>
                      </a:pPr>
                      <a:r>
                        <a:rPr lang="ar-SA" dirty="0">
                          <a:effectLst/>
                        </a:rPr>
                        <a:t>منتجات/خدمات متقنة وموثوقة</a:t>
                      </a:r>
                    </a:p>
                  </a:txBody>
                  <a:tcPr anchor="ctr"/>
                </a:tc>
                <a:tc>
                  <a:txBody>
                    <a:bodyPr/>
                    <a:lstStyle/>
                    <a:p>
                      <a:pPr algn="ctr" rtl="1">
                        <a:buNone/>
                      </a:pPr>
                      <a:endParaRPr lang="ar-SA" dirty="0">
                        <a:effectLst/>
                      </a:endParaRPr>
                    </a:p>
                  </a:txBody>
                  <a:tcPr anchor="ctr"/>
                </a:tc>
                <a:tc>
                  <a:txBody>
                    <a:bodyPr/>
                    <a:lstStyle/>
                    <a:p>
                      <a:pPr algn="ctr" rtl="1">
                        <a:buNone/>
                      </a:pPr>
                      <a:r>
                        <a:rPr lang="ar-SA" dirty="0">
                          <a:effectLst/>
                        </a:rPr>
                        <a:t>مخرجات كثيرة قد تختلف في المستوى</a:t>
                      </a:r>
                    </a:p>
                  </a:txBody>
                  <a:tcPr anchor="ctr"/>
                </a:tc>
                <a:extLst>
                  <a:ext uri="{0D108BD9-81ED-4DB2-BD59-A6C34878D82A}">
                    <a16:rowId xmlns:a16="http://schemas.microsoft.com/office/drawing/2014/main" val="3151519393"/>
                  </a:ext>
                </a:extLst>
              </a:tr>
            </a:tbl>
          </a:graphicData>
        </a:graphic>
      </p:graphicFrame>
    </p:spTree>
    <p:extLst>
      <p:ext uri="{BB962C8B-B14F-4D97-AF65-F5344CB8AC3E}">
        <p14:creationId xmlns:p14="http://schemas.microsoft.com/office/powerpoint/2010/main" val="185753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CDA24D2-53D2-C8A1-C024-4E465326C08B}"/>
              </a:ext>
            </a:extLst>
          </p:cNvPr>
          <p:cNvSpPr>
            <a:spLocks noGrp="1"/>
          </p:cNvSpPr>
          <p:nvPr>
            <p:ph type="title"/>
          </p:nvPr>
        </p:nvSpPr>
        <p:spPr>
          <a:xfrm>
            <a:off x="2592925" y="93758"/>
            <a:ext cx="8911687" cy="1280890"/>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خلاصة </a:t>
            </a:r>
          </a:p>
        </p:txBody>
      </p:sp>
      <p:sp>
        <p:nvSpPr>
          <p:cNvPr id="3" name="عنصر نائب للمحتوى 2">
            <a:extLst>
              <a:ext uri="{FF2B5EF4-FFF2-40B4-BE49-F238E27FC236}">
                <a16:creationId xmlns:a16="http://schemas.microsoft.com/office/drawing/2014/main" id="{DBB8C3D8-6815-0BAB-9D14-B7675BA05260}"/>
              </a:ext>
            </a:extLst>
          </p:cNvPr>
          <p:cNvSpPr>
            <a:spLocks noGrp="1"/>
          </p:cNvSpPr>
          <p:nvPr>
            <p:ph idx="1"/>
          </p:nvPr>
        </p:nvSpPr>
        <p:spPr>
          <a:xfrm>
            <a:off x="587141" y="2133599"/>
            <a:ext cx="11473314" cy="4613709"/>
          </a:xfrm>
        </p:spPr>
        <p:txBody>
          <a:bodyPr>
            <a:normAutofit/>
          </a:bodyPr>
          <a:lstStyle/>
          <a:p>
            <a:r>
              <a:rPr lang="ar-SA" sz="4400" dirty="0"/>
              <a:t>الجودة والإنتاج لا يتعارضان، بل يكملان بعضهما: الإنتاج يحقق الكم، والجودة تضمن النوع. الجمع بينهما هو ما يحقق الأداء المؤسسي المتوازن</a:t>
            </a:r>
          </a:p>
        </p:txBody>
      </p:sp>
    </p:spTree>
    <p:extLst>
      <p:ext uri="{BB962C8B-B14F-4D97-AF65-F5344CB8AC3E}">
        <p14:creationId xmlns:p14="http://schemas.microsoft.com/office/powerpoint/2010/main" val="9811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94C8369-FBE6-EBEF-3CB1-4691BE058650}"/>
              </a:ext>
            </a:extLst>
          </p:cNvPr>
          <p:cNvSpPr>
            <a:spLocks noGrp="1"/>
          </p:cNvSpPr>
          <p:nvPr>
            <p:ph idx="1"/>
          </p:nvPr>
        </p:nvSpPr>
        <p:spPr>
          <a:xfrm rot="20333888">
            <a:off x="2589212" y="1837509"/>
            <a:ext cx="8340045" cy="4073713"/>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sz="6000" dirty="0"/>
              <a:t>شكراً على حسن استماعكم</a:t>
            </a:r>
          </a:p>
        </p:txBody>
      </p:sp>
    </p:spTree>
    <p:extLst>
      <p:ext uri="{BB962C8B-B14F-4D97-AF65-F5344CB8AC3E}">
        <p14:creationId xmlns:p14="http://schemas.microsoft.com/office/powerpoint/2010/main" val="264066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EBDC362-092B-F150-C4F9-7604938828A1}"/>
              </a:ext>
            </a:extLst>
          </p:cNvPr>
          <p:cNvSpPr>
            <a:spLocks noGrp="1"/>
          </p:cNvSpPr>
          <p:nvPr>
            <p:ph idx="1"/>
          </p:nvPr>
        </p:nvSpPr>
        <p:spPr>
          <a:xfrm rot="20347138">
            <a:off x="584200" y="2133600"/>
            <a:ext cx="10920412" cy="3777622"/>
          </a:xfrm>
        </p:spPr>
        <p:txBody>
          <a:bodyPr>
            <a:normAutofit/>
          </a:bodyPr>
          <a:lstStyle/>
          <a:p>
            <a:r>
              <a:rPr lang="ar-SA" sz="4000" dirty="0"/>
              <a:t>المحور الثاني: أدوات الجودة لتحسين الأداء </a:t>
            </a:r>
          </a:p>
          <a:p>
            <a:endParaRPr lang="ar-SA" sz="4000" dirty="0"/>
          </a:p>
        </p:txBody>
      </p:sp>
    </p:spTree>
    <p:extLst>
      <p:ext uri="{BB962C8B-B14F-4D97-AF65-F5344CB8AC3E}">
        <p14:creationId xmlns:p14="http://schemas.microsoft.com/office/powerpoint/2010/main" val="318030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04C3EDA-BCBE-0EEF-F389-F0FB50B00658}"/>
              </a:ext>
            </a:extLst>
          </p:cNvPr>
          <p:cNvSpPr>
            <a:spLocks noGrp="1"/>
          </p:cNvSpPr>
          <p:nvPr>
            <p:ph type="title"/>
          </p:nvPr>
        </p:nvSpPr>
        <p:spPr/>
        <p:txBody>
          <a:bodyPr/>
          <a:lstStyle/>
          <a:p>
            <a:endParaRPr lang="ar-SA"/>
          </a:p>
        </p:txBody>
      </p:sp>
      <p:pic>
        <p:nvPicPr>
          <p:cNvPr id="12290" name="Picture 2" descr="أدوات الجودة Quality Tools |أدوات إدارة الجودة السبعة | كوالتيزر">
            <a:extLst>
              <a:ext uri="{FF2B5EF4-FFF2-40B4-BE49-F238E27FC236}">
                <a16:creationId xmlns:a16="http://schemas.microsoft.com/office/drawing/2014/main" id="{7729238C-6037-CA39-2915-A4F54287B7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337" y="313267"/>
            <a:ext cx="10663596" cy="667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65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2F422A5-3B98-DF6D-18CA-B679C6F02FAD}"/>
              </a:ext>
            </a:extLst>
          </p:cNvPr>
          <p:cNvSpPr>
            <a:spLocks noGrp="1"/>
          </p:cNvSpPr>
          <p:nvPr>
            <p:ph idx="1"/>
          </p:nvPr>
        </p:nvSpPr>
        <p:spPr>
          <a:xfrm rot="20345285">
            <a:off x="2589212" y="2133600"/>
            <a:ext cx="8915400" cy="3777622"/>
          </a:xfrm>
          <a:solidFill>
            <a:schemeClr val="accent5">
              <a:lumMod val="40000"/>
              <a:lumOff val="60000"/>
            </a:schemeClr>
          </a:solidFill>
        </p:spPr>
        <p:txBody>
          <a:bodyPr>
            <a:normAutofit/>
          </a:bodyPr>
          <a:lstStyle/>
          <a:p>
            <a:r>
              <a:rPr lang="ar-SA" sz="4400" dirty="0"/>
              <a:t>ما دور الجودة في تحسين الأداء؟</a:t>
            </a:r>
          </a:p>
        </p:txBody>
      </p:sp>
    </p:spTree>
    <p:extLst>
      <p:ext uri="{BB962C8B-B14F-4D97-AF65-F5344CB8AC3E}">
        <p14:creationId xmlns:p14="http://schemas.microsoft.com/office/powerpoint/2010/main" val="29909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0BC1AD9-882B-3912-0B65-FC8F2DDAC675}"/>
              </a:ext>
            </a:extLst>
          </p:cNvPr>
          <p:cNvSpPr>
            <a:spLocks noGrp="1"/>
          </p:cNvSpPr>
          <p:nvPr>
            <p:ph idx="1"/>
          </p:nvPr>
        </p:nvSpPr>
        <p:spPr>
          <a:xfrm>
            <a:off x="548640" y="347472"/>
            <a:ext cx="10955972" cy="1078992"/>
          </a:xfrm>
        </p:spPr>
        <p:txBody>
          <a:bodyPr>
            <a:normAutofit fontScale="92500" lnSpcReduction="20000"/>
          </a:bodyPr>
          <a:lstStyle/>
          <a:p>
            <a:r>
              <a:rPr lang="ar-SA" sz="8000" dirty="0"/>
              <a:t>تحسين تطوير الأداء</a:t>
            </a:r>
          </a:p>
        </p:txBody>
      </p:sp>
      <p:pic>
        <p:nvPicPr>
          <p:cNvPr id="6" name="صورة 5">
            <a:extLst>
              <a:ext uri="{FF2B5EF4-FFF2-40B4-BE49-F238E27FC236}">
                <a16:creationId xmlns:a16="http://schemas.microsoft.com/office/drawing/2014/main" id="{7F1532C4-B6F3-9992-822E-A98BF1AA27F9}"/>
              </a:ext>
            </a:extLst>
          </p:cNvPr>
          <p:cNvPicPr>
            <a:picLocks noChangeAspect="1"/>
          </p:cNvPicPr>
          <p:nvPr/>
        </p:nvPicPr>
        <p:blipFill>
          <a:blip r:embed="rId2"/>
          <a:stretch>
            <a:fillRect/>
          </a:stretch>
        </p:blipFill>
        <p:spPr>
          <a:xfrm>
            <a:off x="384048" y="1664208"/>
            <a:ext cx="11539728" cy="5445633"/>
          </a:xfrm>
          <a:prstGeom prst="rect">
            <a:avLst/>
          </a:prstGeom>
        </p:spPr>
      </p:pic>
    </p:spTree>
    <p:extLst>
      <p:ext uri="{BB962C8B-B14F-4D97-AF65-F5344CB8AC3E}">
        <p14:creationId xmlns:p14="http://schemas.microsoft.com/office/powerpoint/2010/main" val="359941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id="{6C286F37-10DC-2A5F-087C-A6873AD78CC4}"/>
              </a:ext>
            </a:extLst>
          </p:cNvPr>
          <p:cNvSpPr>
            <a:spLocks noGrp="1"/>
          </p:cNvSpPr>
          <p:nvPr>
            <p:ph idx="1"/>
          </p:nvPr>
        </p:nvSpPr>
        <p:spPr>
          <a:xfrm>
            <a:off x="923544" y="886968"/>
            <a:ext cx="10581068" cy="5024254"/>
          </a:xfrm>
        </p:spPr>
        <p:txBody>
          <a:bodyPr>
            <a:normAutofit/>
          </a:bodyPr>
          <a:lstStyle/>
          <a:p>
            <a:r>
              <a:rPr lang="ar-SA" sz="3600" dirty="0"/>
              <a:t>من أهم مفاهيم العصر الحالي أن المنافسة القويَّة والإبداع لا ينتجان من استخدام الآلات والأجهزة الحديثة والمُتقدِّمة ومحاولة تقليل النفقات فحسب وإنما باستخدام أهم مصدر على الإطلاق وهو: الأشخاص، المُوظَّفون، العاملون، وأصبح يحكم على نجاح أي مُؤسَّسة بمدى اهتمامها بقدرات مُوظَّفيها وكفاءاتهم، وحسن أدائهم لأعمالهم. وكيفيَّة استثمار رأس المال البشر.</a:t>
            </a:r>
          </a:p>
          <a:p>
            <a:endParaRPr lang="ar-SA" sz="3600" dirty="0"/>
          </a:p>
        </p:txBody>
      </p:sp>
    </p:spTree>
    <p:extLst>
      <p:ext uri="{BB962C8B-B14F-4D97-AF65-F5344CB8AC3E}">
        <p14:creationId xmlns:p14="http://schemas.microsoft.com/office/powerpoint/2010/main" val="35490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BE463A-D0A3-B3C3-4E2B-C5AEE2F03D74}"/>
              </a:ext>
            </a:extLst>
          </p:cNvPr>
          <p:cNvSpPr>
            <a:spLocks noGrp="1"/>
          </p:cNvSpPr>
          <p:nvPr>
            <p:ph type="title"/>
          </p:nvPr>
        </p:nvSpPr>
        <p:spPr>
          <a:xfrm>
            <a:off x="1481329" y="-25114"/>
            <a:ext cx="10023284" cy="1280890"/>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التركيز على الاداء</a:t>
            </a:r>
          </a:p>
        </p:txBody>
      </p:sp>
      <p:sp>
        <p:nvSpPr>
          <p:cNvPr id="3" name="عنصر نائب للمحتوى 2">
            <a:extLst>
              <a:ext uri="{FF2B5EF4-FFF2-40B4-BE49-F238E27FC236}">
                <a16:creationId xmlns:a16="http://schemas.microsoft.com/office/drawing/2014/main" id="{8957F910-6B7F-D4BD-4167-4A33DF46786A}"/>
              </a:ext>
            </a:extLst>
          </p:cNvPr>
          <p:cNvSpPr>
            <a:spLocks noGrp="1"/>
          </p:cNvSpPr>
          <p:nvPr>
            <p:ph idx="1"/>
          </p:nvPr>
        </p:nvSpPr>
        <p:spPr>
          <a:xfrm>
            <a:off x="163512" y="1335024"/>
            <a:ext cx="12028488" cy="5321808"/>
          </a:xfrm>
        </p:spPr>
        <p:txBody>
          <a:bodyPr>
            <a:noAutofit/>
          </a:bodyPr>
          <a:lstStyle/>
          <a:p>
            <a:r>
              <a:rPr lang="ar-SA" sz="4000" dirty="0"/>
              <a:t>إن عمليَّة تحسين الأداء تتطلَّب نظرةً شموليَّة تبدأ من الجذور، وهذا أمرٌ بديهيٌ لأنك إذا قمت بمعالجة ظواهر المشكلة وقشورها الخارجيَّة فستظهر من جديد. على الرغم من أهمية التعليم والتدريب لزيادة الإنتاجية إلا أنه يبقى جزءاً من المطلوب، لأن الصورة تتكامل عندما نركز على كل الموارد الممكنة لتحسين الأداء، وإن عمليَّة تحسين الأداء ذاتها تُعَدُّ نوعا من أنواع التعليم المستمر، ومن ثم توفير مخزون مهاري محترف في المُؤسَّسة</a:t>
            </a:r>
          </a:p>
        </p:txBody>
      </p:sp>
      <p:sp>
        <p:nvSpPr>
          <p:cNvPr id="5" name="AutoShape 2" descr="Author Photo">
            <a:extLst>
              <a:ext uri="{FF2B5EF4-FFF2-40B4-BE49-F238E27FC236}">
                <a16:creationId xmlns:a16="http://schemas.microsoft.com/office/drawing/2014/main" id="{F1C83231-251D-99CE-1BD6-B0C5252919FA}"/>
              </a:ext>
            </a:extLst>
          </p:cNvPr>
          <p:cNvSpPr>
            <a:spLocks noChangeAspect="1" noChangeArrowheads="1"/>
          </p:cNvSpPr>
          <p:nvPr/>
        </p:nvSpPr>
        <p:spPr bwMode="auto">
          <a:xfrm>
            <a:off x="-617538" y="-46038"/>
            <a:ext cx="476250" cy="476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4" descr="Author Photo">
            <a:extLst>
              <a:ext uri="{FF2B5EF4-FFF2-40B4-BE49-F238E27FC236}">
                <a16:creationId xmlns:a16="http://schemas.microsoft.com/office/drawing/2014/main" id="{1B8CB488-68B0-739A-94D7-6CF9C51C7E74}"/>
              </a:ext>
            </a:extLst>
          </p:cNvPr>
          <p:cNvSpPr>
            <a:spLocks noChangeAspect="1" noChangeArrowheads="1"/>
          </p:cNvSpPr>
          <p:nvPr/>
        </p:nvSpPr>
        <p:spPr bwMode="auto">
          <a:xfrm>
            <a:off x="-465138" y="106362"/>
            <a:ext cx="476250" cy="476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9" name="AutoShape 6" descr="Author Photo">
            <a:extLst>
              <a:ext uri="{FF2B5EF4-FFF2-40B4-BE49-F238E27FC236}">
                <a16:creationId xmlns:a16="http://schemas.microsoft.com/office/drawing/2014/main" id="{FAEA7D17-58CB-D2CA-F36D-F53C8F077223}"/>
              </a:ext>
            </a:extLst>
          </p:cNvPr>
          <p:cNvSpPr>
            <a:spLocks noChangeAspect="1" noChangeArrowheads="1"/>
          </p:cNvSpPr>
          <p:nvPr/>
        </p:nvSpPr>
        <p:spPr bwMode="auto">
          <a:xfrm>
            <a:off x="-312738" y="258762"/>
            <a:ext cx="476250" cy="476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87949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B2BA04-BF6C-BF65-0FE0-82916A312076}"/>
              </a:ext>
            </a:extLst>
          </p:cNvPr>
          <p:cNvSpPr>
            <a:spLocks noGrp="1"/>
          </p:cNvSpPr>
          <p:nvPr>
            <p:ph type="title"/>
          </p:nvPr>
        </p:nvSpPr>
        <p:spPr>
          <a:xfrm>
            <a:off x="1587085" y="191491"/>
            <a:ext cx="8911687" cy="1280890"/>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اهداف الورشة</a:t>
            </a:r>
          </a:p>
        </p:txBody>
      </p:sp>
      <p:sp>
        <p:nvSpPr>
          <p:cNvPr id="3" name="عنصر نائب للمحتوى 2">
            <a:extLst>
              <a:ext uri="{FF2B5EF4-FFF2-40B4-BE49-F238E27FC236}">
                <a16:creationId xmlns:a16="http://schemas.microsoft.com/office/drawing/2014/main" id="{550DF381-55F2-0FAD-5392-992A3ED2BB33}"/>
              </a:ext>
            </a:extLst>
          </p:cNvPr>
          <p:cNvSpPr>
            <a:spLocks noGrp="1"/>
          </p:cNvSpPr>
          <p:nvPr>
            <p:ph idx="1"/>
          </p:nvPr>
        </p:nvSpPr>
        <p:spPr>
          <a:xfrm rot="21240792">
            <a:off x="778438" y="2130478"/>
            <a:ext cx="10725013" cy="4288899"/>
          </a:xfrm>
          <a:solidFill>
            <a:schemeClr val="tx2">
              <a:lumMod val="20000"/>
              <a:lumOff val="80000"/>
            </a:schemeClr>
          </a:solidFill>
        </p:spPr>
        <p:txBody>
          <a:bodyPr>
            <a:normAutofit/>
          </a:bodyPr>
          <a:lstStyle/>
          <a:p>
            <a:pPr algn="ctr"/>
            <a:r>
              <a:rPr lang="ar-SA" sz="5400" dirty="0"/>
              <a:t>نشر ثقافة الجودة </a:t>
            </a:r>
          </a:p>
          <a:p>
            <a:pPr algn="ctr"/>
            <a:r>
              <a:rPr lang="ar-SA" sz="5400" dirty="0"/>
              <a:t>تطبيقها في العمل المؤسسي</a:t>
            </a:r>
          </a:p>
        </p:txBody>
      </p:sp>
    </p:spTree>
    <p:extLst>
      <p:ext uri="{BB962C8B-B14F-4D97-AF65-F5344CB8AC3E}">
        <p14:creationId xmlns:p14="http://schemas.microsoft.com/office/powerpoint/2010/main" val="58594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941CC2-BC18-0C08-7913-0E64E78A06BA}"/>
              </a:ext>
            </a:extLst>
          </p:cNvPr>
          <p:cNvSpPr>
            <a:spLocks noGrp="1"/>
          </p:cNvSpPr>
          <p:nvPr>
            <p:ph type="title"/>
          </p:nvPr>
        </p:nvSpPr>
        <p:spPr>
          <a:xfrm>
            <a:off x="1592827" y="220987"/>
            <a:ext cx="9911786" cy="1280890"/>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دور الجودة في تحسين العمل الإداري </a:t>
            </a:r>
          </a:p>
        </p:txBody>
      </p:sp>
      <p:sp>
        <p:nvSpPr>
          <p:cNvPr id="3" name="عنصر نائب للمحتوى 2">
            <a:extLst>
              <a:ext uri="{FF2B5EF4-FFF2-40B4-BE49-F238E27FC236}">
                <a16:creationId xmlns:a16="http://schemas.microsoft.com/office/drawing/2014/main" id="{13E2EA64-5054-5736-5585-2215D1114036}"/>
              </a:ext>
            </a:extLst>
          </p:cNvPr>
          <p:cNvSpPr>
            <a:spLocks noGrp="1"/>
          </p:cNvSpPr>
          <p:nvPr>
            <p:ph idx="1"/>
          </p:nvPr>
        </p:nvSpPr>
        <p:spPr>
          <a:xfrm>
            <a:off x="1" y="1966452"/>
            <a:ext cx="11965858" cy="5019564"/>
          </a:xfrm>
        </p:spPr>
        <p:txBody>
          <a:bodyPr>
            <a:normAutofit/>
          </a:bodyPr>
          <a:lstStyle/>
          <a:p>
            <a:r>
              <a:rPr lang="ar-SA" sz="3200" b="1" dirty="0"/>
              <a:t>رفع الكفاءة التشغيلية:</a:t>
            </a:r>
            <a:r>
              <a:rPr lang="ar-SA" sz="3200" dirty="0"/>
              <a:t> من خلال تحسين العمليات وتقليل الهدر والأخطاء.</a:t>
            </a:r>
          </a:p>
          <a:p>
            <a:r>
              <a:rPr lang="ar-SA" sz="3200" b="1" dirty="0"/>
              <a:t>تعزيز رضا المستفيدين:</a:t>
            </a:r>
            <a:r>
              <a:rPr lang="ar-SA" sz="3200" dirty="0"/>
              <a:t> التركيز على تلبية احتياجات العملاء والموظفين بشكل أفضل.</a:t>
            </a:r>
          </a:p>
          <a:p>
            <a:r>
              <a:rPr lang="ar-SA" sz="3200" b="1" dirty="0"/>
              <a:t>تحسين التواصل الداخلي:</a:t>
            </a:r>
            <a:r>
              <a:rPr lang="ar-SA" sz="3200" dirty="0"/>
              <a:t> وضوح الإجراءات يقلل من التضارب ويزيد من التعاون بين الأقسام.</a:t>
            </a:r>
          </a:p>
          <a:p>
            <a:r>
              <a:rPr lang="ar-SA" sz="3200" b="1" dirty="0"/>
              <a:t>دعم اتخاذ القرار:</a:t>
            </a:r>
            <a:r>
              <a:rPr lang="ar-SA" sz="3200" dirty="0"/>
              <a:t> الجودة توفر بيانات دقيقة تساعد الإدارة على اتخاذ قرارات أكثر فاعلية.</a:t>
            </a:r>
          </a:p>
          <a:p>
            <a:endParaRPr lang="ar-SA" sz="3200" dirty="0"/>
          </a:p>
        </p:txBody>
      </p:sp>
    </p:spTree>
    <p:extLst>
      <p:ext uri="{BB962C8B-B14F-4D97-AF65-F5344CB8AC3E}">
        <p14:creationId xmlns:p14="http://schemas.microsoft.com/office/powerpoint/2010/main" val="96679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down)">
                                      <p:cBhvr>
                                        <p:cTn id="67" dur="580">
                                          <p:stCondLst>
                                            <p:cond delay="0"/>
                                          </p:stCondLst>
                                        </p:cTn>
                                        <p:tgtEl>
                                          <p:spTgt spid="3">
                                            <p:txEl>
                                              <p:pRg st="3" end="3"/>
                                            </p:txEl>
                                          </p:spTgt>
                                        </p:tgtEl>
                                      </p:cBhvr>
                                    </p:animEffect>
                                    <p:anim calcmode="lin" valueType="num">
                                      <p:cBhvr>
                                        <p:cTn id="6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3" end="3"/>
                                            </p:txEl>
                                          </p:spTgt>
                                        </p:tgtEl>
                                      </p:cBhvr>
                                      <p:to x="100000" y="60000"/>
                                    </p:animScale>
                                    <p:animScale>
                                      <p:cBhvr>
                                        <p:cTn id="74" dur="166" decel="50000">
                                          <p:stCondLst>
                                            <p:cond delay="676"/>
                                          </p:stCondLst>
                                        </p:cTn>
                                        <p:tgtEl>
                                          <p:spTgt spid="3">
                                            <p:txEl>
                                              <p:pRg st="3" end="3"/>
                                            </p:txEl>
                                          </p:spTgt>
                                        </p:tgtEl>
                                      </p:cBhvr>
                                      <p:to x="100000" y="100000"/>
                                    </p:animScale>
                                    <p:animScale>
                                      <p:cBhvr>
                                        <p:cTn id="75" dur="26">
                                          <p:stCondLst>
                                            <p:cond delay="1312"/>
                                          </p:stCondLst>
                                        </p:cTn>
                                        <p:tgtEl>
                                          <p:spTgt spid="3">
                                            <p:txEl>
                                              <p:pRg st="3" end="3"/>
                                            </p:txEl>
                                          </p:spTgt>
                                        </p:tgtEl>
                                      </p:cBhvr>
                                      <p:to x="100000" y="80000"/>
                                    </p:animScale>
                                    <p:animScale>
                                      <p:cBhvr>
                                        <p:cTn id="76" dur="166" decel="50000">
                                          <p:stCondLst>
                                            <p:cond delay="1338"/>
                                          </p:stCondLst>
                                        </p:cTn>
                                        <p:tgtEl>
                                          <p:spTgt spid="3">
                                            <p:txEl>
                                              <p:pRg st="3" end="3"/>
                                            </p:txEl>
                                          </p:spTgt>
                                        </p:tgtEl>
                                      </p:cBhvr>
                                      <p:to x="100000" y="100000"/>
                                    </p:animScale>
                                    <p:animScale>
                                      <p:cBhvr>
                                        <p:cTn id="77" dur="26">
                                          <p:stCondLst>
                                            <p:cond delay="1642"/>
                                          </p:stCondLst>
                                        </p:cTn>
                                        <p:tgtEl>
                                          <p:spTgt spid="3">
                                            <p:txEl>
                                              <p:pRg st="3" end="3"/>
                                            </p:txEl>
                                          </p:spTgt>
                                        </p:tgtEl>
                                      </p:cBhvr>
                                      <p:to x="100000" y="90000"/>
                                    </p:animScale>
                                    <p:animScale>
                                      <p:cBhvr>
                                        <p:cTn id="78" dur="166" decel="50000">
                                          <p:stCondLst>
                                            <p:cond delay="1668"/>
                                          </p:stCondLst>
                                        </p:cTn>
                                        <p:tgtEl>
                                          <p:spTgt spid="3">
                                            <p:txEl>
                                              <p:pRg st="3" end="3"/>
                                            </p:txEl>
                                          </p:spTgt>
                                        </p:tgtEl>
                                      </p:cBhvr>
                                      <p:to x="100000" y="100000"/>
                                    </p:animScale>
                                    <p:animScale>
                                      <p:cBhvr>
                                        <p:cTn id="79" dur="26">
                                          <p:stCondLst>
                                            <p:cond delay="1808"/>
                                          </p:stCondLst>
                                        </p:cTn>
                                        <p:tgtEl>
                                          <p:spTgt spid="3">
                                            <p:txEl>
                                              <p:pRg st="3" end="3"/>
                                            </p:txEl>
                                          </p:spTgt>
                                        </p:tgtEl>
                                      </p:cBhvr>
                                      <p:to x="100000" y="95000"/>
                                    </p:animScale>
                                    <p:animScale>
                                      <p:cBhvr>
                                        <p:cTn id="8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99AF370-4AED-87AF-8C5D-4BECCB62AECD}"/>
              </a:ext>
            </a:extLst>
          </p:cNvPr>
          <p:cNvSpPr>
            <a:spLocks noGrp="1"/>
          </p:cNvSpPr>
          <p:nvPr>
            <p:ph idx="1"/>
          </p:nvPr>
        </p:nvSpPr>
        <p:spPr>
          <a:xfrm>
            <a:off x="201168" y="1225296"/>
            <a:ext cx="11990832" cy="6099048"/>
          </a:xfrm>
        </p:spPr>
        <p:txBody>
          <a:bodyPr>
            <a:normAutofit fontScale="92500"/>
          </a:bodyPr>
          <a:lstStyle/>
          <a:p>
            <a:r>
              <a:rPr lang="ar-SA" sz="3600" dirty="0"/>
              <a:t> </a:t>
            </a:r>
            <a:r>
              <a:rPr lang="ar-SA" sz="3600" b="1" dirty="0"/>
              <a:t>مظاهر ضعف الأداء الإداري</a:t>
            </a:r>
          </a:p>
          <a:p>
            <a:r>
              <a:rPr lang="ar-SA" sz="3600" b="1" dirty="0"/>
              <a:t>غياب التخطيط الواضح:</a:t>
            </a:r>
            <a:r>
              <a:rPr lang="ar-SA" sz="3600" dirty="0"/>
              <a:t> عدم وجود أهداف محددة أو خطط استراتيجية.</a:t>
            </a:r>
          </a:p>
          <a:p>
            <a:r>
              <a:rPr lang="ar-SA" sz="3600" b="1" dirty="0"/>
              <a:t>ضعف التواصل الداخلي:</a:t>
            </a:r>
            <a:r>
              <a:rPr lang="ar-SA" sz="3600" dirty="0"/>
              <a:t> انتشار سوء الفهم بين الأقسام والموظفين.</a:t>
            </a:r>
          </a:p>
          <a:p>
            <a:r>
              <a:rPr lang="ar-SA" sz="3600" b="1" dirty="0"/>
              <a:t>البيروقراطية الزائدة:</a:t>
            </a:r>
            <a:r>
              <a:rPr lang="ar-SA" sz="3600" dirty="0"/>
              <a:t> التركيز على الإجراءات الشكلية بدل النتائج.</a:t>
            </a:r>
          </a:p>
          <a:p>
            <a:r>
              <a:rPr lang="ar-SA" sz="3600" b="1" dirty="0"/>
              <a:t>قلة التحفيز:</a:t>
            </a:r>
            <a:r>
              <a:rPr lang="ar-SA" sz="3600" dirty="0"/>
              <a:t> عدم وجود نظام فعال لمكافأة الإنجاز أو تشجيع المبادرات.</a:t>
            </a:r>
          </a:p>
          <a:p>
            <a:r>
              <a:rPr lang="ar-SA" sz="3600" b="1" dirty="0"/>
              <a:t>ضعف الرقابة والتقييم:</a:t>
            </a:r>
            <a:r>
              <a:rPr lang="ar-SA" sz="3600" dirty="0"/>
              <a:t> غياب مؤشرات أداء واضحة لمتابعة النتائج.</a:t>
            </a:r>
          </a:p>
          <a:p>
            <a:pPr marL="0" indent="0">
              <a:buNone/>
            </a:pPr>
            <a:endParaRPr lang="ar-SA" sz="3600" dirty="0"/>
          </a:p>
          <a:p>
            <a:endParaRPr lang="ar-SA" sz="3600" dirty="0"/>
          </a:p>
        </p:txBody>
      </p:sp>
      <p:sp>
        <p:nvSpPr>
          <p:cNvPr id="5" name="AutoShape 2" descr="Author Photo">
            <a:extLst>
              <a:ext uri="{FF2B5EF4-FFF2-40B4-BE49-F238E27FC236}">
                <a16:creationId xmlns:a16="http://schemas.microsoft.com/office/drawing/2014/main" id="{03326C5C-3E90-5B85-EBC0-5364D9F11D8D}"/>
              </a:ext>
            </a:extLst>
          </p:cNvPr>
          <p:cNvSpPr>
            <a:spLocks noChangeAspect="1" noChangeArrowheads="1"/>
          </p:cNvSpPr>
          <p:nvPr/>
        </p:nvSpPr>
        <p:spPr bwMode="auto">
          <a:xfrm>
            <a:off x="-617538" y="-46038"/>
            <a:ext cx="476250" cy="476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مستطيل: زوايا مستديرة 7">
            <a:extLst>
              <a:ext uri="{FF2B5EF4-FFF2-40B4-BE49-F238E27FC236}">
                <a16:creationId xmlns:a16="http://schemas.microsoft.com/office/drawing/2014/main" id="{BAF704A9-8A9C-B064-9A4C-8D58D2D9FB55}"/>
              </a:ext>
            </a:extLst>
          </p:cNvPr>
          <p:cNvSpPr/>
          <p:nvPr/>
        </p:nvSpPr>
        <p:spPr>
          <a:xfrm>
            <a:off x="1124712" y="0"/>
            <a:ext cx="10497312" cy="1225296"/>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dirty="0"/>
              <a:t>مظاهر ضعف الأداء</a:t>
            </a:r>
          </a:p>
          <a:p>
            <a:pPr algn="ctr"/>
            <a:endParaRPr lang="ar-SA" sz="4000" dirty="0"/>
          </a:p>
        </p:txBody>
      </p:sp>
    </p:spTree>
    <p:extLst>
      <p:ext uri="{BB962C8B-B14F-4D97-AF65-F5344CB8AC3E}">
        <p14:creationId xmlns:p14="http://schemas.microsoft.com/office/powerpoint/2010/main" val="32666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5" end="5"/>
                                            </p:txEl>
                                          </p:spTgt>
                                        </p:tgtEl>
                                        <p:attrNameLst>
                                          <p:attrName>style.visibility</p:attrName>
                                        </p:attrNameLst>
                                      </p:cBhvr>
                                      <p:to>
                                        <p:strVal val="visible"/>
                                      </p:to>
                                    </p:set>
                                    <p:animEffect transition="in" filter="wipe(down)">
                                      <p:cBhvr>
                                        <p:cTn id="115" dur="580">
                                          <p:stCondLst>
                                            <p:cond delay="0"/>
                                          </p:stCondLst>
                                        </p:cTn>
                                        <p:tgtEl>
                                          <p:spTgt spid="3">
                                            <p:txEl>
                                              <p:pRg st="5" end="5"/>
                                            </p:txEl>
                                          </p:spTgt>
                                        </p:tgtEl>
                                      </p:cBhvr>
                                    </p:animEffect>
                                    <p:anim calcmode="lin" valueType="num">
                                      <p:cBhvr>
                                        <p:cTn id="11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5" end="5"/>
                                            </p:txEl>
                                          </p:spTgt>
                                        </p:tgtEl>
                                      </p:cBhvr>
                                      <p:to x="100000" y="60000"/>
                                    </p:animScale>
                                    <p:animScale>
                                      <p:cBhvr>
                                        <p:cTn id="122" dur="166" decel="50000">
                                          <p:stCondLst>
                                            <p:cond delay="676"/>
                                          </p:stCondLst>
                                        </p:cTn>
                                        <p:tgtEl>
                                          <p:spTgt spid="3">
                                            <p:txEl>
                                              <p:pRg st="5" end="5"/>
                                            </p:txEl>
                                          </p:spTgt>
                                        </p:tgtEl>
                                      </p:cBhvr>
                                      <p:to x="100000" y="100000"/>
                                    </p:animScale>
                                    <p:animScale>
                                      <p:cBhvr>
                                        <p:cTn id="123" dur="26">
                                          <p:stCondLst>
                                            <p:cond delay="1312"/>
                                          </p:stCondLst>
                                        </p:cTn>
                                        <p:tgtEl>
                                          <p:spTgt spid="3">
                                            <p:txEl>
                                              <p:pRg st="5" end="5"/>
                                            </p:txEl>
                                          </p:spTgt>
                                        </p:tgtEl>
                                      </p:cBhvr>
                                      <p:to x="100000" y="80000"/>
                                    </p:animScale>
                                    <p:animScale>
                                      <p:cBhvr>
                                        <p:cTn id="124" dur="166" decel="50000">
                                          <p:stCondLst>
                                            <p:cond delay="1338"/>
                                          </p:stCondLst>
                                        </p:cTn>
                                        <p:tgtEl>
                                          <p:spTgt spid="3">
                                            <p:txEl>
                                              <p:pRg st="5" end="5"/>
                                            </p:txEl>
                                          </p:spTgt>
                                        </p:tgtEl>
                                      </p:cBhvr>
                                      <p:to x="100000" y="100000"/>
                                    </p:animScale>
                                    <p:animScale>
                                      <p:cBhvr>
                                        <p:cTn id="125" dur="26">
                                          <p:stCondLst>
                                            <p:cond delay="1642"/>
                                          </p:stCondLst>
                                        </p:cTn>
                                        <p:tgtEl>
                                          <p:spTgt spid="3">
                                            <p:txEl>
                                              <p:pRg st="5" end="5"/>
                                            </p:txEl>
                                          </p:spTgt>
                                        </p:tgtEl>
                                      </p:cBhvr>
                                      <p:to x="100000" y="90000"/>
                                    </p:animScale>
                                    <p:animScale>
                                      <p:cBhvr>
                                        <p:cTn id="126" dur="166" decel="50000">
                                          <p:stCondLst>
                                            <p:cond delay="1668"/>
                                          </p:stCondLst>
                                        </p:cTn>
                                        <p:tgtEl>
                                          <p:spTgt spid="3">
                                            <p:txEl>
                                              <p:pRg st="5" end="5"/>
                                            </p:txEl>
                                          </p:spTgt>
                                        </p:tgtEl>
                                      </p:cBhvr>
                                      <p:to x="100000" y="100000"/>
                                    </p:animScale>
                                    <p:animScale>
                                      <p:cBhvr>
                                        <p:cTn id="127" dur="26">
                                          <p:stCondLst>
                                            <p:cond delay="1808"/>
                                          </p:stCondLst>
                                        </p:cTn>
                                        <p:tgtEl>
                                          <p:spTgt spid="3">
                                            <p:txEl>
                                              <p:pRg st="5" end="5"/>
                                            </p:txEl>
                                          </p:spTgt>
                                        </p:tgtEl>
                                      </p:cBhvr>
                                      <p:to x="100000" y="95000"/>
                                    </p:animScale>
                                    <p:animScale>
                                      <p:cBhvr>
                                        <p:cTn id="12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C169F1-4622-1908-66E3-7E8BE727AE87}"/>
              </a:ext>
            </a:extLst>
          </p:cNvPr>
          <p:cNvSpPr>
            <a:spLocks noGrp="1"/>
          </p:cNvSpPr>
          <p:nvPr>
            <p:ph type="title"/>
          </p:nvPr>
        </p:nvSpPr>
        <p:spPr>
          <a:xfrm>
            <a:off x="1636777" y="66326"/>
            <a:ext cx="9867836" cy="1280890"/>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b="1" dirty="0"/>
              <a:t>مظاهر ضعف الأداء الأكاديمي</a:t>
            </a:r>
            <a:br>
              <a:rPr lang="ar-SA" b="1" dirty="0"/>
            </a:br>
            <a:endParaRPr lang="ar-SA" dirty="0"/>
          </a:p>
        </p:txBody>
      </p:sp>
      <p:sp>
        <p:nvSpPr>
          <p:cNvPr id="3" name="عنصر نائب للمحتوى 2">
            <a:extLst>
              <a:ext uri="{FF2B5EF4-FFF2-40B4-BE49-F238E27FC236}">
                <a16:creationId xmlns:a16="http://schemas.microsoft.com/office/drawing/2014/main" id="{5E4D25E4-B508-4167-76C6-815923E83ECA}"/>
              </a:ext>
            </a:extLst>
          </p:cNvPr>
          <p:cNvSpPr>
            <a:spLocks noGrp="1"/>
          </p:cNvSpPr>
          <p:nvPr>
            <p:ph idx="1"/>
          </p:nvPr>
        </p:nvSpPr>
        <p:spPr>
          <a:xfrm>
            <a:off x="137160" y="1347216"/>
            <a:ext cx="11969496" cy="5510784"/>
          </a:xfrm>
        </p:spPr>
        <p:txBody>
          <a:bodyPr>
            <a:normAutofit/>
          </a:bodyPr>
          <a:lstStyle/>
          <a:p>
            <a:r>
              <a:rPr lang="ar-SA" sz="3200" b="1" dirty="0"/>
              <a:t>ضعف جودة التدريس:</a:t>
            </a:r>
            <a:r>
              <a:rPr lang="ar-SA" sz="3200" dirty="0"/>
              <a:t> الاعتماد على أساليب تقليدية دون تطوير.</a:t>
            </a:r>
          </a:p>
          <a:p>
            <a:r>
              <a:rPr lang="ar-SA" sz="3200" b="1" dirty="0"/>
              <a:t>قلة الاهتمام بالبحث العلمي:</a:t>
            </a:r>
            <a:r>
              <a:rPr lang="ar-SA" sz="3200" dirty="0"/>
              <a:t> ضعف الإنتاج البحثي أو غياب الابتكار.</a:t>
            </a:r>
          </a:p>
          <a:p>
            <a:r>
              <a:rPr lang="ar-SA" sz="3200" b="1" dirty="0"/>
              <a:t>ضعف نواتج التعلم:</a:t>
            </a:r>
            <a:r>
              <a:rPr lang="ar-SA" sz="3200" dirty="0"/>
              <a:t> عدم وضوح الأهداف التعليمية أو ضعف تقييم الطلاب.</a:t>
            </a:r>
          </a:p>
          <a:p>
            <a:r>
              <a:rPr lang="ar-SA" sz="3200" b="1" dirty="0"/>
              <a:t>غياب التدريب المستمر:</a:t>
            </a:r>
            <a:r>
              <a:rPr lang="ar-SA" sz="3200" dirty="0"/>
              <a:t> عدم تطوير مهارات أعضاء هيئة التدريس.</a:t>
            </a:r>
          </a:p>
          <a:p>
            <a:r>
              <a:rPr lang="ar-SA" sz="3200" b="1" dirty="0"/>
              <a:t>ضعف الخدمات الطلابية:</a:t>
            </a:r>
            <a:r>
              <a:rPr lang="ar-SA" sz="3200" dirty="0"/>
              <a:t> قصور في الدعم الأكاديمي والإرشاد.</a:t>
            </a:r>
          </a:p>
        </p:txBody>
      </p:sp>
    </p:spTree>
    <p:extLst>
      <p:ext uri="{BB962C8B-B14F-4D97-AF65-F5344CB8AC3E}">
        <p14:creationId xmlns:p14="http://schemas.microsoft.com/office/powerpoint/2010/main" val="330052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98AF76-ACDB-1E74-E28D-CE52D70889F6}"/>
              </a:ext>
            </a:extLst>
          </p:cNvPr>
          <p:cNvSpPr>
            <a:spLocks noGrp="1"/>
          </p:cNvSpPr>
          <p:nvPr>
            <p:ph type="title"/>
          </p:nvPr>
        </p:nvSpPr>
        <p:spPr>
          <a:xfrm>
            <a:off x="1700785" y="82296"/>
            <a:ext cx="9803828" cy="987552"/>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ar-SA" b="1" dirty="0"/>
              <a:t>الخلاصة</a:t>
            </a:r>
            <a:br>
              <a:rPr lang="ar-SA" b="1" dirty="0"/>
            </a:br>
            <a:endParaRPr lang="ar-SA" dirty="0"/>
          </a:p>
        </p:txBody>
      </p:sp>
      <p:sp>
        <p:nvSpPr>
          <p:cNvPr id="3" name="عنصر نائب للمحتوى 2">
            <a:extLst>
              <a:ext uri="{FF2B5EF4-FFF2-40B4-BE49-F238E27FC236}">
                <a16:creationId xmlns:a16="http://schemas.microsoft.com/office/drawing/2014/main" id="{23A4FD21-5814-ECE4-1E51-AEE72AB09977}"/>
              </a:ext>
            </a:extLst>
          </p:cNvPr>
          <p:cNvSpPr>
            <a:spLocks noGrp="1"/>
          </p:cNvSpPr>
          <p:nvPr>
            <p:ph idx="1"/>
          </p:nvPr>
        </p:nvSpPr>
        <p:spPr>
          <a:xfrm>
            <a:off x="850392" y="1709928"/>
            <a:ext cx="10991088" cy="4535424"/>
          </a:xfrm>
        </p:spPr>
        <p:txBody>
          <a:bodyPr>
            <a:normAutofit/>
          </a:bodyPr>
          <a:lstStyle/>
          <a:p>
            <a:r>
              <a:rPr lang="ar-SA" sz="4400" dirty="0"/>
              <a:t>ضعف الأداء غالبًا ما يرتبط بغياب </a:t>
            </a:r>
            <a:r>
              <a:rPr lang="ar-SA" sz="4400" b="1" dirty="0"/>
              <a:t>الجودة والإتقان</a:t>
            </a:r>
            <a:r>
              <a:rPr lang="ar-SA" sz="4400" dirty="0"/>
              <a:t>، سواء في الإدارة أو التعليم. معالجة هذه المظاهر تبدأ بتبني ثقافة الجودة، وتطبيق أدوات التحسين المستمر، وربط الأداء بمؤشرات واضحة</a:t>
            </a:r>
          </a:p>
          <a:p>
            <a:endParaRPr lang="ar-SA" sz="4400" dirty="0"/>
          </a:p>
        </p:txBody>
      </p:sp>
    </p:spTree>
    <p:extLst>
      <p:ext uri="{BB962C8B-B14F-4D97-AF65-F5344CB8AC3E}">
        <p14:creationId xmlns:p14="http://schemas.microsoft.com/office/powerpoint/2010/main" val="84619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2B00E1-21B9-8BFC-20CD-460657EF5DF3}"/>
              </a:ext>
            </a:extLst>
          </p:cNvPr>
          <p:cNvSpPr>
            <a:spLocks noGrp="1"/>
          </p:cNvSpPr>
          <p:nvPr>
            <p:ph type="title"/>
          </p:nvPr>
        </p:nvSpPr>
        <p:spPr>
          <a:xfrm>
            <a:off x="1911096" y="73152"/>
            <a:ext cx="9593517" cy="950977"/>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ar-SA" b="1" dirty="0"/>
              <a:t>دور الجودة في تحسين الأداء الأكاديمي</a:t>
            </a:r>
            <a:br>
              <a:rPr lang="ar-SA" b="1" dirty="0"/>
            </a:br>
            <a:endParaRPr lang="ar-SA" dirty="0"/>
          </a:p>
        </p:txBody>
      </p:sp>
      <p:sp>
        <p:nvSpPr>
          <p:cNvPr id="3" name="عنصر نائب للمحتوى 2">
            <a:extLst>
              <a:ext uri="{FF2B5EF4-FFF2-40B4-BE49-F238E27FC236}">
                <a16:creationId xmlns:a16="http://schemas.microsoft.com/office/drawing/2014/main" id="{F74CA8D6-239B-777C-A70A-582EEF2D8922}"/>
              </a:ext>
            </a:extLst>
          </p:cNvPr>
          <p:cNvSpPr>
            <a:spLocks noGrp="1"/>
          </p:cNvSpPr>
          <p:nvPr>
            <p:ph idx="1"/>
          </p:nvPr>
        </p:nvSpPr>
        <p:spPr>
          <a:xfrm>
            <a:off x="95793" y="1236617"/>
            <a:ext cx="11922035" cy="5007429"/>
          </a:xfrm>
        </p:spPr>
        <p:txBody>
          <a:bodyPr>
            <a:normAutofit/>
          </a:bodyPr>
          <a:lstStyle/>
          <a:p>
            <a:r>
              <a:rPr lang="ar-SA" sz="3200" b="1" dirty="0"/>
              <a:t>تحسين نواتج التعلم:</a:t>
            </a:r>
            <a:r>
              <a:rPr lang="ar-SA" sz="3200" dirty="0"/>
              <a:t> عبر تطبيق معايير الجودة في التدريس والتقييم.</a:t>
            </a:r>
          </a:p>
          <a:p>
            <a:r>
              <a:rPr lang="ar-SA" sz="3200" b="1" dirty="0"/>
              <a:t>رفع مستوى البحث العلمي:</a:t>
            </a:r>
            <a:r>
              <a:rPr lang="ar-SA" sz="3200" dirty="0"/>
              <a:t> الالتزام بمعايير الجودة يزيد من مصداقية الأبحاث وقيمتها.</a:t>
            </a:r>
          </a:p>
          <a:p>
            <a:r>
              <a:rPr lang="ar-SA" sz="3200" b="1" dirty="0"/>
              <a:t>تعزيز التنافسية:</a:t>
            </a:r>
            <a:r>
              <a:rPr lang="ar-SA" sz="3200" dirty="0"/>
              <a:t> المؤسسات الأكاديمية ذات الجودة العالية تحقق مكانة متميزة محليًا ودوليًا.</a:t>
            </a:r>
          </a:p>
          <a:p>
            <a:r>
              <a:rPr lang="ar-SA" sz="3200" b="1" dirty="0"/>
              <a:t>تطوير أعضاء هيئة التدريس:</a:t>
            </a:r>
            <a:r>
              <a:rPr lang="ar-SA" sz="3200" dirty="0"/>
              <a:t> الجودة تدفع نحو التدريب المستمر وتطوير طرق التدريس.</a:t>
            </a:r>
          </a:p>
          <a:p>
            <a:endParaRPr lang="ar-SA" sz="3200" dirty="0"/>
          </a:p>
        </p:txBody>
      </p:sp>
    </p:spTree>
    <p:extLst>
      <p:ext uri="{BB962C8B-B14F-4D97-AF65-F5344CB8AC3E}">
        <p14:creationId xmlns:p14="http://schemas.microsoft.com/office/powerpoint/2010/main" val="40645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a:extLst>
              <a:ext uri="{FF2B5EF4-FFF2-40B4-BE49-F238E27FC236}">
                <a16:creationId xmlns:a16="http://schemas.microsoft.com/office/drawing/2014/main" id="{E28A18F1-0CBD-409D-ADB0-D6DCC6C93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65087" y="4657342"/>
            <a:ext cx="11853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B8D0024D-DCAB-DF3D-72FC-223094879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11125" y="4793867"/>
            <a:ext cx="118529" cy="45719"/>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a:extLst>
              <a:ext uri="{FF2B5EF4-FFF2-40B4-BE49-F238E27FC236}">
                <a16:creationId xmlns:a16="http://schemas.microsoft.com/office/drawing/2014/main" id="{A41BD102-21A8-56DC-D02A-1B822F5A8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4223004"/>
            <a:ext cx="152401" cy="1524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a:extLst>
              <a:ext uri="{FF2B5EF4-FFF2-40B4-BE49-F238E27FC236}">
                <a16:creationId xmlns:a16="http://schemas.microsoft.com/office/drawing/2014/main" id="{A9DBB669-9B49-C2BB-DB59-25B24382D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4359529"/>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 name="تمرير: أفقي 2">
            <a:extLst>
              <a:ext uri="{FF2B5EF4-FFF2-40B4-BE49-F238E27FC236}">
                <a16:creationId xmlns:a16="http://schemas.microsoft.com/office/drawing/2014/main" id="{7E6856C6-AE72-9BE6-AB4A-D1D07C51BB33}"/>
              </a:ext>
            </a:extLst>
          </p:cNvPr>
          <p:cNvSpPr/>
          <p:nvPr/>
        </p:nvSpPr>
        <p:spPr>
          <a:xfrm>
            <a:off x="2212848" y="2798064"/>
            <a:ext cx="7818120" cy="3493009"/>
          </a:xfrm>
          <a:prstGeom prst="horizontalScroll">
            <a:avLst/>
          </a:prstGeom>
          <a:solidFill>
            <a:schemeClr val="accent5">
              <a:lumMod val="40000"/>
              <a:lumOff val="60000"/>
            </a:schemeClr>
          </a:solidFill>
          <a:effectLst>
            <a:glow rad="1397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5400" dirty="0"/>
              <a:t>كيف نلاحظ ضعف الأداء؟</a:t>
            </a:r>
          </a:p>
        </p:txBody>
      </p:sp>
    </p:spTree>
    <p:extLst>
      <p:ext uri="{BB962C8B-B14F-4D97-AF65-F5344CB8AC3E}">
        <p14:creationId xmlns:p14="http://schemas.microsoft.com/office/powerpoint/2010/main" val="26240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17E6D90-08C6-5BCD-4A43-5FF63BC6DA01}"/>
              </a:ext>
            </a:extLst>
          </p:cNvPr>
          <p:cNvSpPr>
            <a:spLocks noGrp="1"/>
          </p:cNvSpPr>
          <p:nvPr>
            <p:ph type="title"/>
          </p:nvPr>
        </p:nvSpPr>
        <p:spPr>
          <a:xfrm>
            <a:off x="2592925" y="0"/>
            <a:ext cx="8911687" cy="1234440"/>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altLang="ar-SA" b="1" dirty="0">
                <a:solidFill>
                  <a:srgbClr val="191919"/>
                </a:solidFill>
                <a:latin typeface="Roboto" panose="02000000000000000000" pitchFamily="2" charset="0"/>
              </a:rPr>
              <a:t>ضعف ال</a:t>
            </a:r>
            <a:r>
              <a:rPr lang="ar-SA" altLang="ar-SA" b="1" dirty="0">
                <a:solidFill>
                  <a:srgbClr val="191919"/>
                </a:solidFill>
                <a:latin typeface="Roboto" panose="02000000000000000000" pitchFamily="2" charset="0"/>
                <a:hlinkClick r:id="rId2"/>
              </a:rPr>
              <a:t>أ</a:t>
            </a:r>
            <a:r>
              <a:rPr lang="ar-SA" altLang="ar-SA" b="1" dirty="0">
                <a:solidFill>
                  <a:srgbClr val="191919"/>
                </a:solidFill>
                <a:latin typeface="Roboto" panose="02000000000000000000" pitchFamily="2" charset="0"/>
              </a:rPr>
              <a:t>داء يظهر من خلال</a:t>
            </a:r>
            <a:endParaRPr lang="ar-SA" dirty="0"/>
          </a:p>
        </p:txBody>
      </p:sp>
      <p:graphicFrame>
        <p:nvGraphicFramePr>
          <p:cNvPr id="6" name="عنصر نائب للمحتوى 5">
            <a:extLst>
              <a:ext uri="{FF2B5EF4-FFF2-40B4-BE49-F238E27FC236}">
                <a16:creationId xmlns:a16="http://schemas.microsoft.com/office/drawing/2014/main" id="{D8EAE60F-AA68-B3F4-EDC4-EF90F633951F}"/>
              </a:ext>
            </a:extLst>
          </p:cNvPr>
          <p:cNvGraphicFramePr>
            <a:graphicFrameLocks noGrp="1"/>
          </p:cNvGraphicFramePr>
          <p:nvPr>
            <p:ph idx="1"/>
            <p:extLst>
              <p:ext uri="{D42A27DB-BD31-4B8C-83A1-F6EECF244321}">
                <p14:modId xmlns:p14="http://schemas.microsoft.com/office/powerpoint/2010/main" val="1564451776"/>
              </p:ext>
            </p:extLst>
          </p:nvPr>
        </p:nvGraphicFramePr>
        <p:xfrm>
          <a:off x="100584" y="1152144"/>
          <a:ext cx="12091416" cy="5879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614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id="{B185BA60-9EA4-2FAE-EE9F-50F6D6E54C31}"/>
              </a:ext>
            </a:extLst>
          </p:cNvPr>
          <p:cNvSpPr>
            <a:spLocks noGrp="1"/>
          </p:cNvSpPr>
          <p:nvPr>
            <p:ph idx="1"/>
          </p:nvPr>
        </p:nvSpPr>
        <p:spPr>
          <a:xfrm rot="20128757">
            <a:off x="2589213" y="1591733"/>
            <a:ext cx="8915400" cy="3778250"/>
          </a:xfrm>
          <a:prstGeom prst="rect">
            <a:avLst/>
          </a:prstGeom>
        </p:spPr>
        <p:style>
          <a:lnRef idx="2">
            <a:schemeClr val="accent6"/>
          </a:lnRef>
          <a:fillRef idx="1">
            <a:schemeClr val="lt1"/>
          </a:fillRef>
          <a:effectRef idx="0">
            <a:schemeClr val="accent6"/>
          </a:effectRef>
          <a:fontRef idx="minor">
            <a:schemeClr val="dk1"/>
          </a:fontRef>
        </p:style>
        <p:txBody>
          <a:bodyPr rtlCol="1" anchor="ctr">
            <a:normAutofit/>
          </a:bodyPr>
          <a:lstStyle/>
          <a:p>
            <a:pPr algn="ctr" rtl="1"/>
            <a:r>
              <a:rPr lang="ar-SA" sz="4000" dirty="0"/>
              <a:t>مؤشرات الأداء الرئيسية (</a:t>
            </a:r>
            <a:r>
              <a:rPr lang="en-US" sz="4000" dirty="0"/>
              <a:t>(</a:t>
            </a:r>
            <a:r>
              <a:rPr lang="en-US" sz="4800" dirty="0"/>
              <a:t>KPIs</a:t>
            </a:r>
            <a:endParaRPr lang="fr-FR" sz="4800" b="1" dirty="0">
              <a:solidFill>
                <a:schemeClr val="bg1"/>
              </a:solidFill>
              <a:effectLst>
                <a:outerShdw blurRad="38100" dist="38100" dir="2700000" algn="tl">
                  <a:srgbClr val="000000">
                    <a:alpha val="43137"/>
                  </a:srgbClr>
                </a:outerShdw>
              </a:effectLst>
              <a:latin typeface="Al-Jazeera-Arabic-Bold" panose="01000500000000020006" pitchFamily="2" charset="-78"/>
            </a:endParaRPr>
          </a:p>
        </p:txBody>
      </p:sp>
    </p:spTree>
    <p:extLst>
      <p:ext uri="{BB962C8B-B14F-4D97-AF65-F5344CB8AC3E}">
        <p14:creationId xmlns:p14="http://schemas.microsoft.com/office/powerpoint/2010/main" val="147073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9C0417D-90DC-1FD2-3213-D7EF7C5A2B77}"/>
              </a:ext>
            </a:extLst>
          </p:cNvPr>
          <p:cNvSpPr txBox="1"/>
          <p:nvPr/>
        </p:nvSpPr>
        <p:spPr>
          <a:xfrm>
            <a:off x="1408176" y="0"/>
            <a:ext cx="10460736" cy="1183144"/>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lnSpc>
                <a:spcPts val="3360"/>
              </a:lnSpc>
              <a:spcAft>
                <a:spcPts val="1500"/>
              </a:spcAft>
            </a:pPr>
            <a:r>
              <a:rPr lang="ar-SA" sz="4000" b="1" i="0" dirty="0">
                <a:solidFill>
                  <a:srgbClr val="333333"/>
                </a:solidFill>
                <a:effectLst/>
                <a:latin typeface="Readex Pro"/>
              </a:rPr>
              <a:t>ما هي مؤشرات الأداء الرئيسية (</a:t>
            </a:r>
            <a:r>
              <a:rPr lang="en-US" sz="4000" b="1" dirty="0">
                <a:solidFill>
                  <a:srgbClr val="333333"/>
                </a:solidFill>
                <a:latin typeface="Readex Pro"/>
              </a:rPr>
              <a:t>(KPIs)</a:t>
            </a:r>
          </a:p>
          <a:p>
            <a:pPr algn="r" rtl="1">
              <a:lnSpc>
                <a:spcPts val="3360"/>
              </a:lnSpc>
              <a:spcAft>
                <a:spcPts val="1500"/>
              </a:spcAft>
              <a:buNone/>
            </a:pPr>
            <a:endParaRPr lang="en-US" sz="4000" b="1" i="0" dirty="0">
              <a:solidFill>
                <a:srgbClr val="333333"/>
              </a:solidFill>
              <a:effectLst/>
              <a:latin typeface="Readex Pro"/>
            </a:endParaRPr>
          </a:p>
        </p:txBody>
      </p:sp>
      <p:sp>
        <p:nvSpPr>
          <p:cNvPr id="4" name="مستطيل: زوايا مستديرة 3">
            <a:extLst>
              <a:ext uri="{FF2B5EF4-FFF2-40B4-BE49-F238E27FC236}">
                <a16:creationId xmlns:a16="http://schemas.microsoft.com/office/drawing/2014/main" id="{74EF1294-48F3-1659-5DE9-9BDB18585AF9}"/>
              </a:ext>
            </a:extLst>
          </p:cNvPr>
          <p:cNvSpPr/>
          <p:nvPr/>
        </p:nvSpPr>
        <p:spPr>
          <a:xfrm>
            <a:off x="73153" y="576073"/>
            <a:ext cx="12118848" cy="6711696"/>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4000" dirty="0"/>
              <a:t>في عالم الأعمال المعاصر، ومع التنافس المتزايد بين </a:t>
            </a:r>
            <a:r>
              <a:rPr lang="ar-SA" sz="4000" dirty="0">
                <a:hlinkClick r:id="rId2"/>
              </a:rPr>
              <a:t>المؤسسات</a:t>
            </a:r>
            <a:r>
              <a:rPr lang="ar-SA" sz="4000" dirty="0"/>
              <a:t>، أصبحت الحاجة إلى أدوات فعّالة لقياس التقدم نحو الأهداف أمرًا لا غنى عنه. ومن بين هذه الأدوات، تأتي مؤشرات الأداء الرئيسية أو ما يُعرف اختصارًا بـ </a:t>
            </a:r>
            <a:r>
              <a:rPr lang="en-US" sz="4000" dirty="0">
                <a:hlinkClick r:id="rId3"/>
              </a:rPr>
              <a:t>KPIs</a:t>
            </a:r>
            <a:r>
              <a:rPr lang="ar-SA" sz="4000" dirty="0"/>
              <a:t>-</a:t>
            </a:r>
            <a:r>
              <a:rPr lang="en-US" sz="4000" dirty="0"/>
              <a:t> ( Key Performance Indicators</a:t>
            </a:r>
          </a:p>
          <a:p>
            <a:pPr algn="ctr"/>
            <a:r>
              <a:rPr lang="en-US" sz="4000" dirty="0"/>
              <a:t> ، </a:t>
            </a:r>
            <a:r>
              <a:rPr lang="ar-SA" sz="4000" dirty="0"/>
              <a:t>والتي تمثل مقاييس كمية أو نوعية تساعد على تقييم مدى </a:t>
            </a:r>
            <a:r>
              <a:rPr lang="ar-SA" sz="4000" dirty="0">
                <a:hlinkClick r:id="rId4"/>
              </a:rPr>
              <a:t>نجاح المؤسسة</a:t>
            </a:r>
            <a:r>
              <a:rPr lang="ar-SA" sz="4000" dirty="0"/>
              <a:t> أو القسم أو حتى الموظف في تحقيق أهداف محددة. وبعبارة أخرى، يمكن اعتبارها البوصلة التي توجه القرارات الاستراتيجية وتضمن سير العمل في الاتجاه الصحيح.</a:t>
            </a:r>
          </a:p>
        </p:txBody>
      </p:sp>
    </p:spTree>
    <p:extLst>
      <p:ext uri="{BB962C8B-B14F-4D97-AF65-F5344CB8AC3E}">
        <p14:creationId xmlns:p14="http://schemas.microsoft.com/office/powerpoint/2010/main" val="163894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5CFFA181-79A7-FE08-4C35-B249B95D69B5}"/>
              </a:ext>
            </a:extLst>
          </p:cNvPr>
          <p:cNvSpPr/>
          <p:nvPr/>
        </p:nvSpPr>
        <p:spPr>
          <a:xfrm>
            <a:off x="3089189" y="126523"/>
            <a:ext cx="5152768" cy="914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800" dirty="0"/>
              <a:t>مؤشرات الأداء الرئيسية (</a:t>
            </a:r>
            <a:r>
              <a:rPr lang="en-US" sz="2800" dirty="0"/>
              <a:t>(</a:t>
            </a:r>
            <a:r>
              <a:rPr lang="en-US" sz="3600" dirty="0"/>
              <a:t>KPIs</a:t>
            </a:r>
            <a:endParaRPr lang="fr-FR" sz="3600" b="1" dirty="0">
              <a:solidFill>
                <a:schemeClr val="bg1"/>
              </a:solidFill>
              <a:effectLst>
                <a:outerShdw blurRad="38100" dist="38100" dir="2700000" algn="tl">
                  <a:srgbClr val="000000">
                    <a:alpha val="43137"/>
                  </a:srgbClr>
                </a:outerShdw>
              </a:effectLst>
              <a:latin typeface="Al-Jazeera-Arabic-Bold" panose="01000500000000020006" pitchFamily="2" charset="-78"/>
            </a:endParaRPr>
          </a:p>
        </p:txBody>
      </p:sp>
      <p:pic>
        <p:nvPicPr>
          <p:cNvPr id="12" name="صورة 11">
            <a:extLst>
              <a:ext uri="{FF2B5EF4-FFF2-40B4-BE49-F238E27FC236}">
                <a16:creationId xmlns:a16="http://schemas.microsoft.com/office/drawing/2014/main" id="{0C4A6880-19AA-A123-93D3-25232B8C6BEF}"/>
              </a:ext>
            </a:extLst>
          </p:cNvPr>
          <p:cNvPicPr>
            <a:picLocks noChangeAspect="1"/>
          </p:cNvPicPr>
          <p:nvPr/>
        </p:nvPicPr>
        <p:blipFill>
          <a:blip r:embed="rId2"/>
          <a:stretch>
            <a:fillRect/>
          </a:stretch>
        </p:blipFill>
        <p:spPr>
          <a:xfrm>
            <a:off x="173736" y="1140314"/>
            <a:ext cx="12018264" cy="5817077"/>
          </a:xfrm>
          <a:prstGeom prst="rect">
            <a:avLst/>
          </a:prstGeom>
        </p:spPr>
      </p:pic>
    </p:spTree>
    <p:extLst>
      <p:ext uri="{BB962C8B-B14F-4D97-AF65-F5344CB8AC3E}">
        <p14:creationId xmlns:p14="http://schemas.microsoft.com/office/powerpoint/2010/main" val="210571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3CDB59-155A-E205-5066-EAD2936DCBC7}"/>
              </a:ext>
            </a:extLst>
          </p:cNvPr>
          <p:cNvSpPr>
            <a:spLocks noGrp="1"/>
          </p:cNvSpPr>
          <p:nvPr>
            <p:ph type="title"/>
          </p:nvPr>
        </p:nvSpPr>
        <p:spPr/>
        <p:txBody>
          <a:bodyPr/>
          <a:lstStyle/>
          <a:p>
            <a:endParaRPr lang="ar-SA"/>
          </a:p>
        </p:txBody>
      </p:sp>
      <p:pic>
        <p:nvPicPr>
          <p:cNvPr id="3074" name="Picture 2">
            <a:extLst>
              <a:ext uri="{FF2B5EF4-FFF2-40B4-BE49-F238E27FC236}">
                <a16:creationId xmlns:a16="http://schemas.microsoft.com/office/drawing/2014/main" id="{65A80379-9FF3-04F3-CA7E-A82DDEBFFB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11963400" cy="651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2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4073B5F-F516-373E-875A-7B90936F72A2}"/>
              </a:ext>
            </a:extLst>
          </p:cNvPr>
          <p:cNvPicPr>
            <a:picLocks noChangeAspect="1"/>
          </p:cNvPicPr>
          <p:nvPr/>
        </p:nvPicPr>
        <p:blipFill>
          <a:blip r:embed="rId2"/>
          <a:stretch>
            <a:fillRect/>
          </a:stretch>
        </p:blipFill>
        <p:spPr>
          <a:xfrm>
            <a:off x="201168" y="82296"/>
            <a:ext cx="11228832" cy="6775704"/>
          </a:xfrm>
          <a:prstGeom prst="rect">
            <a:avLst/>
          </a:prstGeom>
        </p:spPr>
      </p:pic>
    </p:spTree>
    <p:extLst>
      <p:ext uri="{BB962C8B-B14F-4D97-AF65-F5344CB8AC3E}">
        <p14:creationId xmlns:p14="http://schemas.microsoft.com/office/powerpoint/2010/main" val="400956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DC3F65-B920-585B-69D6-100546B49301}"/>
              </a:ext>
            </a:extLst>
          </p:cNvPr>
          <p:cNvSpPr>
            <a:spLocks noGrp="1"/>
          </p:cNvSpPr>
          <p:nvPr>
            <p:ph type="title"/>
          </p:nvPr>
        </p:nvSpPr>
        <p:spPr>
          <a:xfrm>
            <a:off x="1307593" y="66326"/>
            <a:ext cx="10197020" cy="1280890"/>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b="1" dirty="0"/>
              <a:t>أفضل الممارسات في إدارة مؤشرات الأداء الرئيسية</a:t>
            </a:r>
            <a:endParaRPr lang="ar-SA" dirty="0"/>
          </a:p>
        </p:txBody>
      </p:sp>
      <p:sp>
        <p:nvSpPr>
          <p:cNvPr id="3" name="عنصر نائب للمحتوى 2">
            <a:extLst>
              <a:ext uri="{FF2B5EF4-FFF2-40B4-BE49-F238E27FC236}">
                <a16:creationId xmlns:a16="http://schemas.microsoft.com/office/drawing/2014/main" id="{00A2BB2B-5054-371C-734A-05AB07B9906D}"/>
              </a:ext>
            </a:extLst>
          </p:cNvPr>
          <p:cNvSpPr>
            <a:spLocks noGrp="1"/>
          </p:cNvSpPr>
          <p:nvPr>
            <p:ph idx="1"/>
          </p:nvPr>
        </p:nvSpPr>
        <p:spPr>
          <a:xfrm>
            <a:off x="558799" y="1472184"/>
            <a:ext cx="11566145" cy="5385816"/>
          </a:xfrm>
        </p:spPr>
        <p:txBody>
          <a:bodyPr>
            <a:normAutofit/>
          </a:bodyPr>
          <a:lstStyle/>
          <a:p>
            <a:r>
              <a:rPr lang="ar-SA" sz="2800" dirty="0"/>
              <a:t>لضمان تحقيق أقصى استفادة من </a:t>
            </a:r>
            <a:r>
              <a:rPr lang="en-US" sz="2800" dirty="0"/>
              <a:t>KPIs، </a:t>
            </a:r>
            <a:r>
              <a:rPr lang="ar-SA" sz="2800" dirty="0"/>
              <a:t>يمكن اتباع أفضل الممارسات التالية:</a:t>
            </a:r>
          </a:p>
          <a:p>
            <a:r>
              <a:rPr lang="ar-SA" sz="2800" b="1" dirty="0"/>
              <a:t>– ربط المؤشرات برؤية ورسالة المؤسسة</a:t>
            </a:r>
          </a:p>
          <a:p>
            <a:r>
              <a:rPr lang="ar-SA" sz="2800" dirty="0"/>
              <a:t>بحيث يكون كل مؤشر جزءًا من الصورة الكلية.</a:t>
            </a:r>
          </a:p>
          <a:p>
            <a:r>
              <a:rPr lang="ar-SA" sz="2800" b="1" dirty="0"/>
              <a:t>– إشراك فرق العمل في وضع المؤشرات</a:t>
            </a:r>
          </a:p>
          <a:p>
            <a:r>
              <a:rPr lang="ar-SA" sz="2800" dirty="0"/>
              <a:t>لزيادة الالتزام وتحقيق فهم أعمق.</a:t>
            </a:r>
          </a:p>
          <a:p>
            <a:r>
              <a:rPr lang="ar-SA" sz="2800" b="1" dirty="0"/>
              <a:t>– استخدام التكنولوجيا</a:t>
            </a:r>
          </a:p>
          <a:p>
            <a:r>
              <a:rPr lang="ar-SA" sz="2800" dirty="0"/>
              <a:t>مثل لوحات المعلومات التفاعلية (</a:t>
            </a:r>
            <a:r>
              <a:rPr lang="en-US" sz="2800" dirty="0"/>
              <a:t>Dashboards) </a:t>
            </a:r>
            <a:r>
              <a:rPr lang="ar-SA" sz="2800" dirty="0"/>
              <a:t>لتوفير بيانات آنية وسهلة القراءة.</a:t>
            </a:r>
          </a:p>
          <a:p>
            <a:r>
              <a:rPr lang="ar-SA" sz="2800" b="1" dirty="0"/>
              <a:t>– مراجعة دورية للمؤشرات</a:t>
            </a:r>
          </a:p>
          <a:p>
            <a:endParaRPr lang="ar-SA" sz="2800" dirty="0"/>
          </a:p>
        </p:txBody>
      </p:sp>
    </p:spTree>
    <p:extLst>
      <p:ext uri="{BB962C8B-B14F-4D97-AF65-F5344CB8AC3E}">
        <p14:creationId xmlns:p14="http://schemas.microsoft.com/office/powerpoint/2010/main" val="92879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3">
                                            <p:txEl>
                                              <p:pRg st="6" end="6"/>
                                            </p:txEl>
                                          </p:spTgt>
                                        </p:tgtEl>
                                        <p:attrNameLst>
                                          <p:attrName>style.visibility</p:attrName>
                                        </p:attrNameLst>
                                      </p:cBhvr>
                                      <p:to>
                                        <p:strVal val="visible"/>
                                      </p:to>
                                    </p:set>
                                    <p:animEffect transition="in" filter="wipe(down)">
                                      <p:cBhvr>
                                        <p:cTn id="122" dur="580">
                                          <p:stCondLst>
                                            <p:cond delay="0"/>
                                          </p:stCondLst>
                                        </p:cTn>
                                        <p:tgtEl>
                                          <p:spTgt spid="3">
                                            <p:txEl>
                                              <p:pRg st="6" end="6"/>
                                            </p:txEl>
                                          </p:spTgt>
                                        </p:tgtEl>
                                      </p:cBhvr>
                                    </p:animEffect>
                                    <p:anim calcmode="lin" valueType="num">
                                      <p:cBhvr>
                                        <p:cTn id="12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3">
                                            <p:txEl>
                                              <p:pRg st="6" end="6"/>
                                            </p:txEl>
                                          </p:spTgt>
                                        </p:tgtEl>
                                      </p:cBhvr>
                                      <p:to x="100000" y="60000"/>
                                    </p:animScale>
                                    <p:animScale>
                                      <p:cBhvr>
                                        <p:cTn id="129" dur="166" decel="50000">
                                          <p:stCondLst>
                                            <p:cond delay="676"/>
                                          </p:stCondLst>
                                        </p:cTn>
                                        <p:tgtEl>
                                          <p:spTgt spid="3">
                                            <p:txEl>
                                              <p:pRg st="6" end="6"/>
                                            </p:txEl>
                                          </p:spTgt>
                                        </p:tgtEl>
                                      </p:cBhvr>
                                      <p:to x="100000" y="100000"/>
                                    </p:animScale>
                                    <p:animScale>
                                      <p:cBhvr>
                                        <p:cTn id="130" dur="26">
                                          <p:stCondLst>
                                            <p:cond delay="1312"/>
                                          </p:stCondLst>
                                        </p:cTn>
                                        <p:tgtEl>
                                          <p:spTgt spid="3">
                                            <p:txEl>
                                              <p:pRg st="6" end="6"/>
                                            </p:txEl>
                                          </p:spTgt>
                                        </p:tgtEl>
                                      </p:cBhvr>
                                      <p:to x="100000" y="80000"/>
                                    </p:animScale>
                                    <p:animScale>
                                      <p:cBhvr>
                                        <p:cTn id="131" dur="166" decel="50000">
                                          <p:stCondLst>
                                            <p:cond delay="1338"/>
                                          </p:stCondLst>
                                        </p:cTn>
                                        <p:tgtEl>
                                          <p:spTgt spid="3">
                                            <p:txEl>
                                              <p:pRg st="6" end="6"/>
                                            </p:txEl>
                                          </p:spTgt>
                                        </p:tgtEl>
                                      </p:cBhvr>
                                      <p:to x="100000" y="100000"/>
                                    </p:animScale>
                                    <p:animScale>
                                      <p:cBhvr>
                                        <p:cTn id="132" dur="26">
                                          <p:stCondLst>
                                            <p:cond delay="1642"/>
                                          </p:stCondLst>
                                        </p:cTn>
                                        <p:tgtEl>
                                          <p:spTgt spid="3">
                                            <p:txEl>
                                              <p:pRg st="6" end="6"/>
                                            </p:txEl>
                                          </p:spTgt>
                                        </p:tgtEl>
                                      </p:cBhvr>
                                      <p:to x="100000" y="90000"/>
                                    </p:animScale>
                                    <p:animScale>
                                      <p:cBhvr>
                                        <p:cTn id="133" dur="166" decel="50000">
                                          <p:stCondLst>
                                            <p:cond delay="1668"/>
                                          </p:stCondLst>
                                        </p:cTn>
                                        <p:tgtEl>
                                          <p:spTgt spid="3">
                                            <p:txEl>
                                              <p:pRg st="6" end="6"/>
                                            </p:txEl>
                                          </p:spTgt>
                                        </p:tgtEl>
                                      </p:cBhvr>
                                      <p:to x="100000" y="100000"/>
                                    </p:animScale>
                                    <p:animScale>
                                      <p:cBhvr>
                                        <p:cTn id="134" dur="26">
                                          <p:stCondLst>
                                            <p:cond delay="1808"/>
                                          </p:stCondLst>
                                        </p:cTn>
                                        <p:tgtEl>
                                          <p:spTgt spid="3">
                                            <p:txEl>
                                              <p:pRg st="6" end="6"/>
                                            </p:txEl>
                                          </p:spTgt>
                                        </p:tgtEl>
                                      </p:cBhvr>
                                      <p:to x="100000" y="95000"/>
                                    </p:animScale>
                                    <p:animScale>
                                      <p:cBhvr>
                                        <p:cTn id="135" dur="166" decel="50000">
                                          <p:stCondLst>
                                            <p:cond delay="1834"/>
                                          </p:stCondLst>
                                        </p:cTn>
                                        <p:tgtEl>
                                          <p:spTgt spid="3">
                                            <p:txEl>
                                              <p:pRg st="6" end="6"/>
                                            </p:txEl>
                                          </p:spTgt>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3">
                                            <p:txEl>
                                              <p:pRg st="7" end="7"/>
                                            </p:txEl>
                                          </p:spTgt>
                                        </p:tgtEl>
                                        <p:attrNameLst>
                                          <p:attrName>style.visibility</p:attrName>
                                        </p:attrNameLst>
                                      </p:cBhvr>
                                      <p:to>
                                        <p:strVal val="visible"/>
                                      </p:to>
                                    </p:set>
                                    <p:animEffect transition="in" filter="wipe(down)">
                                      <p:cBhvr>
                                        <p:cTn id="140" dur="580">
                                          <p:stCondLst>
                                            <p:cond delay="0"/>
                                          </p:stCondLst>
                                        </p:cTn>
                                        <p:tgtEl>
                                          <p:spTgt spid="3">
                                            <p:txEl>
                                              <p:pRg st="7" end="7"/>
                                            </p:txEl>
                                          </p:spTgt>
                                        </p:tgtEl>
                                      </p:cBhvr>
                                    </p:animEffect>
                                    <p:anim calcmode="lin" valueType="num">
                                      <p:cBhvr>
                                        <p:cTn id="141"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7" end="7"/>
                                            </p:txEl>
                                          </p:spTgt>
                                        </p:tgtEl>
                                      </p:cBhvr>
                                      <p:to x="100000" y="60000"/>
                                    </p:animScale>
                                    <p:animScale>
                                      <p:cBhvr>
                                        <p:cTn id="147" dur="166" decel="50000">
                                          <p:stCondLst>
                                            <p:cond delay="676"/>
                                          </p:stCondLst>
                                        </p:cTn>
                                        <p:tgtEl>
                                          <p:spTgt spid="3">
                                            <p:txEl>
                                              <p:pRg st="7" end="7"/>
                                            </p:txEl>
                                          </p:spTgt>
                                        </p:tgtEl>
                                      </p:cBhvr>
                                      <p:to x="100000" y="100000"/>
                                    </p:animScale>
                                    <p:animScale>
                                      <p:cBhvr>
                                        <p:cTn id="148" dur="26">
                                          <p:stCondLst>
                                            <p:cond delay="1312"/>
                                          </p:stCondLst>
                                        </p:cTn>
                                        <p:tgtEl>
                                          <p:spTgt spid="3">
                                            <p:txEl>
                                              <p:pRg st="7" end="7"/>
                                            </p:txEl>
                                          </p:spTgt>
                                        </p:tgtEl>
                                      </p:cBhvr>
                                      <p:to x="100000" y="80000"/>
                                    </p:animScale>
                                    <p:animScale>
                                      <p:cBhvr>
                                        <p:cTn id="149" dur="166" decel="50000">
                                          <p:stCondLst>
                                            <p:cond delay="1338"/>
                                          </p:stCondLst>
                                        </p:cTn>
                                        <p:tgtEl>
                                          <p:spTgt spid="3">
                                            <p:txEl>
                                              <p:pRg st="7" end="7"/>
                                            </p:txEl>
                                          </p:spTgt>
                                        </p:tgtEl>
                                      </p:cBhvr>
                                      <p:to x="100000" y="100000"/>
                                    </p:animScale>
                                    <p:animScale>
                                      <p:cBhvr>
                                        <p:cTn id="150" dur="26">
                                          <p:stCondLst>
                                            <p:cond delay="1642"/>
                                          </p:stCondLst>
                                        </p:cTn>
                                        <p:tgtEl>
                                          <p:spTgt spid="3">
                                            <p:txEl>
                                              <p:pRg st="7" end="7"/>
                                            </p:txEl>
                                          </p:spTgt>
                                        </p:tgtEl>
                                      </p:cBhvr>
                                      <p:to x="100000" y="90000"/>
                                    </p:animScale>
                                    <p:animScale>
                                      <p:cBhvr>
                                        <p:cTn id="151" dur="166" decel="50000">
                                          <p:stCondLst>
                                            <p:cond delay="1668"/>
                                          </p:stCondLst>
                                        </p:cTn>
                                        <p:tgtEl>
                                          <p:spTgt spid="3">
                                            <p:txEl>
                                              <p:pRg st="7" end="7"/>
                                            </p:txEl>
                                          </p:spTgt>
                                        </p:tgtEl>
                                      </p:cBhvr>
                                      <p:to x="100000" y="100000"/>
                                    </p:animScale>
                                    <p:animScale>
                                      <p:cBhvr>
                                        <p:cTn id="152" dur="26">
                                          <p:stCondLst>
                                            <p:cond delay="1808"/>
                                          </p:stCondLst>
                                        </p:cTn>
                                        <p:tgtEl>
                                          <p:spTgt spid="3">
                                            <p:txEl>
                                              <p:pRg st="7" end="7"/>
                                            </p:txEl>
                                          </p:spTgt>
                                        </p:tgtEl>
                                      </p:cBhvr>
                                      <p:to x="100000" y="95000"/>
                                    </p:animScale>
                                    <p:animScale>
                                      <p:cBhvr>
                                        <p:cTn id="153"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479F45FA-2C09-4963-1269-9DCFAAB645B8}"/>
              </a:ext>
            </a:extLst>
          </p:cNvPr>
          <p:cNvSpPr/>
          <p:nvPr/>
        </p:nvSpPr>
        <p:spPr>
          <a:xfrm>
            <a:off x="0" y="1389888"/>
            <a:ext cx="12106656" cy="544068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r"/>
            <a:r>
              <a:rPr lang="ar-SA" sz="4000" dirty="0"/>
              <a:t>ولكي ندرك أهمية مؤشرات الأداء الرئيسية، يجب أن نفهم أنها ليست مجرد أرقام تُجمع أو رسوم بيانية تُعرض في التقارير. بل هي </a:t>
            </a:r>
            <a:r>
              <a:rPr lang="ar-SA" sz="4000" dirty="0">
                <a:hlinkClick r:id="rId2"/>
              </a:rPr>
              <a:t>أداة استراتيجية</a:t>
            </a:r>
            <a:r>
              <a:rPr lang="ar-SA" sz="4000" dirty="0"/>
              <a:t> تُترجم الأهداف العامة إلى معايير قابلة للقياس، </a:t>
            </a:r>
          </a:p>
          <a:p>
            <a:pPr algn="r"/>
            <a:r>
              <a:rPr lang="ar-SA" sz="4000" dirty="0"/>
              <a:t>مما يتيح للإدارة متابعة الأداء، وتحديد الفجوات، واتخاذ القرارات التصحيحية في الوقت المناسب. </a:t>
            </a:r>
          </a:p>
          <a:p>
            <a:pPr algn="r"/>
            <a:r>
              <a:rPr lang="ar-SA" sz="4000" dirty="0"/>
              <a:t>على سبيل المثال، إذا كان هدف الشركة هو زيادة المبيعات بنسبة 20% خلال العام، فإن </a:t>
            </a:r>
            <a:r>
              <a:rPr lang="en-US" sz="4000" dirty="0"/>
              <a:t>KPI </a:t>
            </a:r>
            <a:r>
              <a:rPr lang="ar-SA" sz="4000" dirty="0"/>
              <a:t>مثل “نسبة نمو المبيعات الشهرية” سيكون مؤشراً مباشراً لقياس مدى التقدم</a:t>
            </a:r>
          </a:p>
          <a:p>
            <a:pPr algn="r"/>
            <a:endParaRPr lang="ar-SA" sz="4000" dirty="0"/>
          </a:p>
        </p:txBody>
      </p:sp>
      <p:sp>
        <p:nvSpPr>
          <p:cNvPr id="3" name="مستطيل: زوايا مستديرة 2">
            <a:extLst>
              <a:ext uri="{FF2B5EF4-FFF2-40B4-BE49-F238E27FC236}">
                <a16:creationId xmlns:a16="http://schemas.microsoft.com/office/drawing/2014/main" id="{A0C40B72-3B31-3D34-AE3F-C5D51EFBE937}"/>
              </a:ext>
            </a:extLst>
          </p:cNvPr>
          <p:cNvSpPr/>
          <p:nvPr/>
        </p:nvSpPr>
        <p:spPr>
          <a:xfrm>
            <a:off x="1591056" y="27432"/>
            <a:ext cx="9592056" cy="731520"/>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لماذا تعتبر مؤشرات الأداء الرئيسية مهمة؟</a:t>
            </a:r>
          </a:p>
          <a:p>
            <a:pPr algn="ctr"/>
            <a:endParaRPr lang="ar-SA" sz="3200" dirty="0"/>
          </a:p>
        </p:txBody>
      </p:sp>
    </p:spTree>
    <p:extLst>
      <p:ext uri="{BB962C8B-B14F-4D97-AF65-F5344CB8AC3E}">
        <p14:creationId xmlns:p14="http://schemas.microsoft.com/office/powerpoint/2010/main" val="22100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CAEA6-F446-D886-6178-14276FD5B23C}"/>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4583EC6C-FC32-8572-3EB3-E74CD094B4CC}"/>
              </a:ext>
            </a:extLst>
          </p:cNvPr>
          <p:cNvSpPr/>
          <p:nvPr/>
        </p:nvSpPr>
        <p:spPr>
          <a:xfrm>
            <a:off x="155448" y="969264"/>
            <a:ext cx="11795760" cy="600760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r"/>
            <a:r>
              <a:rPr lang="ar-SA" sz="2400" dirty="0"/>
              <a:t>ومن أجل أن تكون مؤشرات الأداء الرئيسية أداة حقيقية للتوجيه والتحسين، يجب أن تتسم بمجموعة من الخصائص الأساسية، ومن أبرزها:</a:t>
            </a:r>
          </a:p>
          <a:p>
            <a:pPr algn="r"/>
            <a:r>
              <a:rPr lang="ar-SA" sz="2400" b="1" dirty="0"/>
              <a:t>1. الارتباط بالأهداف الاستراتيجية</a:t>
            </a:r>
          </a:p>
          <a:p>
            <a:pPr algn="r"/>
            <a:r>
              <a:rPr lang="ar-SA" sz="2400" dirty="0"/>
              <a:t>إذ يجب أن يكون كل مؤشر مرتبطًا بهدف محدد في الخطة الاستراتيجية للمؤسسة. فمثلًا، لا معنى لقياس “عدد الزوار للموقع الإلكتروني” إذا لم يكن الهدف مرتبطًا بالتسويق الرقمي أو زيادة المبيعات عبر الإنترنت.</a:t>
            </a:r>
          </a:p>
          <a:p>
            <a:pPr algn="r"/>
            <a:r>
              <a:rPr lang="ar-SA" sz="2400" b="1" dirty="0"/>
              <a:t>2. قابلية القياس</a:t>
            </a:r>
          </a:p>
          <a:p>
            <a:pPr algn="r"/>
            <a:r>
              <a:rPr lang="ar-SA" sz="2400" dirty="0"/>
              <a:t>من الضروري أن تكون المؤشرات قابلة للقياس رقميًا أو من خلال بيانات دقيقة، حتى يمكن مقارنة النتائج الفعلية بالمستهدفة.</a:t>
            </a:r>
          </a:p>
          <a:p>
            <a:pPr algn="r"/>
            <a:r>
              <a:rPr lang="ar-SA" sz="2400" dirty="0"/>
              <a:t>الأداء.</a:t>
            </a:r>
          </a:p>
        </p:txBody>
      </p:sp>
      <p:sp>
        <p:nvSpPr>
          <p:cNvPr id="3" name="مستطيل: زوايا مستديرة 2">
            <a:extLst>
              <a:ext uri="{FF2B5EF4-FFF2-40B4-BE49-F238E27FC236}">
                <a16:creationId xmlns:a16="http://schemas.microsoft.com/office/drawing/2014/main" id="{9484163E-E11B-7555-C646-03B54628D569}"/>
              </a:ext>
            </a:extLst>
          </p:cNvPr>
          <p:cNvSpPr/>
          <p:nvPr/>
        </p:nvSpPr>
        <p:spPr>
          <a:xfrm>
            <a:off x="2020824" y="54864"/>
            <a:ext cx="8284464" cy="603504"/>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t>خصائص مؤشرات الأداء الرئيسية الفعّالة</a:t>
            </a:r>
          </a:p>
          <a:p>
            <a:pPr algn="ctr"/>
            <a:endParaRPr lang="ar-SA" sz="2800" dirty="0"/>
          </a:p>
        </p:txBody>
      </p:sp>
    </p:spTree>
    <p:extLst>
      <p:ext uri="{BB962C8B-B14F-4D97-AF65-F5344CB8AC3E}">
        <p14:creationId xmlns:p14="http://schemas.microsoft.com/office/powerpoint/2010/main" val="825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wipe(down)">
                                      <p:cBhvr>
                                        <p:cTn id="41" dur="580">
                                          <p:stCondLst>
                                            <p:cond delay="0"/>
                                          </p:stCondLst>
                                        </p:cTn>
                                        <p:tgtEl>
                                          <p:spTgt spid="2">
                                            <p:txEl>
                                              <p:pRg st="1" end="1"/>
                                            </p:txEl>
                                          </p:spTgt>
                                        </p:tgtEl>
                                      </p:cBhvr>
                                    </p:animEffect>
                                    <p:anim calcmode="lin" valueType="num">
                                      <p:cBhvr>
                                        <p:cTn id="42"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xEl>
                                              <p:pRg st="1" end="1"/>
                                            </p:txEl>
                                          </p:spTgt>
                                        </p:tgtEl>
                                      </p:cBhvr>
                                      <p:to x="100000" y="60000"/>
                                    </p:animScale>
                                    <p:animScale>
                                      <p:cBhvr>
                                        <p:cTn id="48" dur="166" decel="50000">
                                          <p:stCondLst>
                                            <p:cond delay="676"/>
                                          </p:stCondLst>
                                        </p:cTn>
                                        <p:tgtEl>
                                          <p:spTgt spid="2">
                                            <p:txEl>
                                              <p:pRg st="1" end="1"/>
                                            </p:txEl>
                                          </p:spTgt>
                                        </p:tgtEl>
                                      </p:cBhvr>
                                      <p:to x="100000" y="100000"/>
                                    </p:animScale>
                                    <p:animScale>
                                      <p:cBhvr>
                                        <p:cTn id="49" dur="26">
                                          <p:stCondLst>
                                            <p:cond delay="1312"/>
                                          </p:stCondLst>
                                        </p:cTn>
                                        <p:tgtEl>
                                          <p:spTgt spid="2">
                                            <p:txEl>
                                              <p:pRg st="1" end="1"/>
                                            </p:txEl>
                                          </p:spTgt>
                                        </p:tgtEl>
                                      </p:cBhvr>
                                      <p:to x="100000" y="80000"/>
                                    </p:animScale>
                                    <p:animScale>
                                      <p:cBhvr>
                                        <p:cTn id="50" dur="166" decel="50000">
                                          <p:stCondLst>
                                            <p:cond delay="1338"/>
                                          </p:stCondLst>
                                        </p:cTn>
                                        <p:tgtEl>
                                          <p:spTgt spid="2">
                                            <p:txEl>
                                              <p:pRg st="1" end="1"/>
                                            </p:txEl>
                                          </p:spTgt>
                                        </p:tgtEl>
                                      </p:cBhvr>
                                      <p:to x="100000" y="100000"/>
                                    </p:animScale>
                                    <p:animScale>
                                      <p:cBhvr>
                                        <p:cTn id="51" dur="26">
                                          <p:stCondLst>
                                            <p:cond delay="1642"/>
                                          </p:stCondLst>
                                        </p:cTn>
                                        <p:tgtEl>
                                          <p:spTgt spid="2">
                                            <p:txEl>
                                              <p:pRg st="1" end="1"/>
                                            </p:txEl>
                                          </p:spTgt>
                                        </p:tgtEl>
                                      </p:cBhvr>
                                      <p:to x="100000" y="90000"/>
                                    </p:animScale>
                                    <p:animScale>
                                      <p:cBhvr>
                                        <p:cTn id="52" dur="166" decel="50000">
                                          <p:stCondLst>
                                            <p:cond delay="1668"/>
                                          </p:stCondLst>
                                        </p:cTn>
                                        <p:tgtEl>
                                          <p:spTgt spid="2">
                                            <p:txEl>
                                              <p:pRg st="1" end="1"/>
                                            </p:txEl>
                                          </p:spTgt>
                                        </p:tgtEl>
                                      </p:cBhvr>
                                      <p:to x="100000" y="100000"/>
                                    </p:animScale>
                                    <p:animScale>
                                      <p:cBhvr>
                                        <p:cTn id="53" dur="26">
                                          <p:stCondLst>
                                            <p:cond delay="1808"/>
                                          </p:stCondLst>
                                        </p:cTn>
                                        <p:tgtEl>
                                          <p:spTgt spid="2">
                                            <p:txEl>
                                              <p:pRg st="1" end="1"/>
                                            </p:txEl>
                                          </p:spTgt>
                                        </p:tgtEl>
                                      </p:cBhvr>
                                      <p:to x="100000" y="95000"/>
                                    </p:animScale>
                                    <p:animScale>
                                      <p:cBhvr>
                                        <p:cTn id="54" dur="166" decel="50000">
                                          <p:stCondLst>
                                            <p:cond delay="1834"/>
                                          </p:stCondLst>
                                        </p:cTn>
                                        <p:tgtEl>
                                          <p:spTgt spid="2">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down)">
                                      <p:cBhvr>
                                        <p:cTn id="57" dur="580">
                                          <p:stCondLst>
                                            <p:cond delay="0"/>
                                          </p:stCondLst>
                                        </p:cTn>
                                        <p:tgtEl>
                                          <p:spTgt spid="2">
                                            <p:txEl>
                                              <p:pRg st="2" end="2"/>
                                            </p:txEl>
                                          </p:spTgt>
                                        </p:tgtEl>
                                      </p:cBhvr>
                                    </p:animEffect>
                                    <p:anim calcmode="lin" valueType="num">
                                      <p:cBhvr>
                                        <p:cTn id="58"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
                                            <p:txEl>
                                              <p:pRg st="2" end="2"/>
                                            </p:txEl>
                                          </p:spTgt>
                                        </p:tgtEl>
                                      </p:cBhvr>
                                      <p:to x="100000" y="60000"/>
                                    </p:animScale>
                                    <p:animScale>
                                      <p:cBhvr>
                                        <p:cTn id="64" dur="166" decel="50000">
                                          <p:stCondLst>
                                            <p:cond delay="676"/>
                                          </p:stCondLst>
                                        </p:cTn>
                                        <p:tgtEl>
                                          <p:spTgt spid="2">
                                            <p:txEl>
                                              <p:pRg st="2" end="2"/>
                                            </p:txEl>
                                          </p:spTgt>
                                        </p:tgtEl>
                                      </p:cBhvr>
                                      <p:to x="100000" y="100000"/>
                                    </p:animScale>
                                    <p:animScale>
                                      <p:cBhvr>
                                        <p:cTn id="65" dur="26">
                                          <p:stCondLst>
                                            <p:cond delay="1312"/>
                                          </p:stCondLst>
                                        </p:cTn>
                                        <p:tgtEl>
                                          <p:spTgt spid="2">
                                            <p:txEl>
                                              <p:pRg st="2" end="2"/>
                                            </p:txEl>
                                          </p:spTgt>
                                        </p:tgtEl>
                                      </p:cBhvr>
                                      <p:to x="100000" y="80000"/>
                                    </p:animScale>
                                    <p:animScale>
                                      <p:cBhvr>
                                        <p:cTn id="66" dur="166" decel="50000">
                                          <p:stCondLst>
                                            <p:cond delay="1338"/>
                                          </p:stCondLst>
                                        </p:cTn>
                                        <p:tgtEl>
                                          <p:spTgt spid="2">
                                            <p:txEl>
                                              <p:pRg st="2" end="2"/>
                                            </p:txEl>
                                          </p:spTgt>
                                        </p:tgtEl>
                                      </p:cBhvr>
                                      <p:to x="100000" y="100000"/>
                                    </p:animScale>
                                    <p:animScale>
                                      <p:cBhvr>
                                        <p:cTn id="67" dur="26">
                                          <p:stCondLst>
                                            <p:cond delay="1642"/>
                                          </p:stCondLst>
                                        </p:cTn>
                                        <p:tgtEl>
                                          <p:spTgt spid="2">
                                            <p:txEl>
                                              <p:pRg st="2" end="2"/>
                                            </p:txEl>
                                          </p:spTgt>
                                        </p:tgtEl>
                                      </p:cBhvr>
                                      <p:to x="100000" y="90000"/>
                                    </p:animScale>
                                    <p:animScale>
                                      <p:cBhvr>
                                        <p:cTn id="68" dur="166" decel="50000">
                                          <p:stCondLst>
                                            <p:cond delay="1668"/>
                                          </p:stCondLst>
                                        </p:cTn>
                                        <p:tgtEl>
                                          <p:spTgt spid="2">
                                            <p:txEl>
                                              <p:pRg st="2" end="2"/>
                                            </p:txEl>
                                          </p:spTgt>
                                        </p:tgtEl>
                                      </p:cBhvr>
                                      <p:to x="100000" y="100000"/>
                                    </p:animScale>
                                    <p:animScale>
                                      <p:cBhvr>
                                        <p:cTn id="69" dur="26">
                                          <p:stCondLst>
                                            <p:cond delay="1808"/>
                                          </p:stCondLst>
                                        </p:cTn>
                                        <p:tgtEl>
                                          <p:spTgt spid="2">
                                            <p:txEl>
                                              <p:pRg st="2" end="2"/>
                                            </p:txEl>
                                          </p:spTgt>
                                        </p:tgtEl>
                                      </p:cBhvr>
                                      <p:to x="100000" y="95000"/>
                                    </p:animScale>
                                    <p:animScale>
                                      <p:cBhvr>
                                        <p:cTn id="70" dur="166" decel="50000">
                                          <p:stCondLst>
                                            <p:cond delay="1834"/>
                                          </p:stCondLst>
                                        </p:cTn>
                                        <p:tgtEl>
                                          <p:spTgt spid="2">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down)">
                                      <p:cBhvr>
                                        <p:cTn id="73" dur="580">
                                          <p:stCondLst>
                                            <p:cond delay="0"/>
                                          </p:stCondLst>
                                        </p:cTn>
                                        <p:tgtEl>
                                          <p:spTgt spid="2">
                                            <p:txEl>
                                              <p:pRg st="3" end="3"/>
                                            </p:txEl>
                                          </p:spTgt>
                                        </p:tgtEl>
                                      </p:cBhvr>
                                    </p:animEffect>
                                    <p:anim calcmode="lin" valueType="num">
                                      <p:cBhvr>
                                        <p:cTn id="7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2">
                                            <p:txEl>
                                              <p:pRg st="3" end="3"/>
                                            </p:txEl>
                                          </p:spTgt>
                                        </p:tgtEl>
                                      </p:cBhvr>
                                      <p:to x="100000" y="60000"/>
                                    </p:animScale>
                                    <p:animScale>
                                      <p:cBhvr>
                                        <p:cTn id="80" dur="166" decel="50000">
                                          <p:stCondLst>
                                            <p:cond delay="676"/>
                                          </p:stCondLst>
                                        </p:cTn>
                                        <p:tgtEl>
                                          <p:spTgt spid="2">
                                            <p:txEl>
                                              <p:pRg st="3" end="3"/>
                                            </p:txEl>
                                          </p:spTgt>
                                        </p:tgtEl>
                                      </p:cBhvr>
                                      <p:to x="100000" y="100000"/>
                                    </p:animScale>
                                    <p:animScale>
                                      <p:cBhvr>
                                        <p:cTn id="81" dur="26">
                                          <p:stCondLst>
                                            <p:cond delay="1312"/>
                                          </p:stCondLst>
                                        </p:cTn>
                                        <p:tgtEl>
                                          <p:spTgt spid="2">
                                            <p:txEl>
                                              <p:pRg st="3" end="3"/>
                                            </p:txEl>
                                          </p:spTgt>
                                        </p:tgtEl>
                                      </p:cBhvr>
                                      <p:to x="100000" y="80000"/>
                                    </p:animScale>
                                    <p:animScale>
                                      <p:cBhvr>
                                        <p:cTn id="82" dur="166" decel="50000">
                                          <p:stCondLst>
                                            <p:cond delay="1338"/>
                                          </p:stCondLst>
                                        </p:cTn>
                                        <p:tgtEl>
                                          <p:spTgt spid="2">
                                            <p:txEl>
                                              <p:pRg st="3" end="3"/>
                                            </p:txEl>
                                          </p:spTgt>
                                        </p:tgtEl>
                                      </p:cBhvr>
                                      <p:to x="100000" y="100000"/>
                                    </p:animScale>
                                    <p:animScale>
                                      <p:cBhvr>
                                        <p:cTn id="83" dur="26">
                                          <p:stCondLst>
                                            <p:cond delay="1642"/>
                                          </p:stCondLst>
                                        </p:cTn>
                                        <p:tgtEl>
                                          <p:spTgt spid="2">
                                            <p:txEl>
                                              <p:pRg st="3" end="3"/>
                                            </p:txEl>
                                          </p:spTgt>
                                        </p:tgtEl>
                                      </p:cBhvr>
                                      <p:to x="100000" y="90000"/>
                                    </p:animScale>
                                    <p:animScale>
                                      <p:cBhvr>
                                        <p:cTn id="84" dur="166" decel="50000">
                                          <p:stCondLst>
                                            <p:cond delay="1668"/>
                                          </p:stCondLst>
                                        </p:cTn>
                                        <p:tgtEl>
                                          <p:spTgt spid="2">
                                            <p:txEl>
                                              <p:pRg st="3" end="3"/>
                                            </p:txEl>
                                          </p:spTgt>
                                        </p:tgtEl>
                                      </p:cBhvr>
                                      <p:to x="100000" y="100000"/>
                                    </p:animScale>
                                    <p:animScale>
                                      <p:cBhvr>
                                        <p:cTn id="85" dur="26">
                                          <p:stCondLst>
                                            <p:cond delay="1808"/>
                                          </p:stCondLst>
                                        </p:cTn>
                                        <p:tgtEl>
                                          <p:spTgt spid="2">
                                            <p:txEl>
                                              <p:pRg st="3" end="3"/>
                                            </p:txEl>
                                          </p:spTgt>
                                        </p:tgtEl>
                                      </p:cBhvr>
                                      <p:to x="100000" y="95000"/>
                                    </p:animScale>
                                    <p:animScale>
                                      <p:cBhvr>
                                        <p:cTn id="86" dur="166" decel="50000">
                                          <p:stCondLst>
                                            <p:cond delay="1834"/>
                                          </p:stCondLst>
                                        </p:cTn>
                                        <p:tgtEl>
                                          <p:spTgt spid="2">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down)">
                                      <p:cBhvr>
                                        <p:cTn id="89" dur="580">
                                          <p:stCondLst>
                                            <p:cond delay="0"/>
                                          </p:stCondLst>
                                        </p:cTn>
                                        <p:tgtEl>
                                          <p:spTgt spid="2">
                                            <p:txEl>
                                              <p:pRg st="4" end="4"/>
                                            </p:txEl>
                                          </p:spTgt>
                                        </p:tgtEl>
                                      </p:cBhvr>
                                    </p:animEffect>
                                    <p:anim calcmode="lin" valueType="num">
                                      <p:cBhvr>
                                        <p:cTn id="9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2">
                                            <p:txEl>
                                              <p:pRg st="4" end="4"/>
                                            </p:txEl>
                                          </p:spTgt>
                                        </p:tgtEl>
                                      </p:cBhvr>
                                      <p:to x="100000" y="60000"/>
                                    </p:animScale>
                                    <p:animScale>
                                      <p:cBhvr>
                                        <p:cTn id="96" dur="166" decel="50000">
                                          <p:stCondLst>
                                            <p:cond delay="676"/>
                                          </p:stCondLst>
                                        </p:cTn>
                                        <p:tgtEl>
                                          <p:spTgt spid="2">
                                            <p:txEl>
                                              <p:pRg st="4" end="4"/>
                                            </p:txEl>
                                          </p:spTgt>
                                        </p:tgtEl>
                                      </p:cBhvr>
                                      <p:to x="100000" y="100000"/>
                                    </p:animScale>
                                    <p:animScale>
                                      <p:cBhvr>
                                        <p:cTn id="97" dur="26">
                                          <p:stCondLst>
                                            <p:cond delay="1312"/>
                                          </p:stCondLst>
                                        </p:cTn>
                                        <p:tgtEl>
                                          <p:spTgt spid="2">
                                            <p:txEl>
                                              <p:pRg st="4" end="4"/>
                                            </p:txEl>
                                          </p:spTgt>
                                        </p:tgtEl>
                                      </p:cBhvr>
                                      <p:to x="100000" y="80000"/>
                                    </p:animScale>
                                    <p:animScale>
                                      <p:cBhvr>
                                        <p:cTn id="98" dur="166" decel="50000">
                                          <p:stCondLst>
                                            <p:cond delay="1338"/>
                                          </p:stCondLst>
                                        </p:cTn>
                                        <p:tgtEl>
                                          <p:spTgt spid="2">
                                            <p:txEl>
                                              <p:pRg st="4" end="4"/>
                                            </p:txEl>
                                          </p:spTgt>
                                        </p:tgtEl>
                                      </p:cBhvr>
                                      <p:to x="100000" y="100000"/>
                                    </p:animScale>
                                    <p:animScale>
                                      <p:cBhvr>
                                        <p:cTn id="99" dur="26">
                                          <p:stCondLst>
                                            <p:cond delay="1642"/>
                                          </p:stCondLst>
                                        </p:cTn>
                                        <p:tgtEl>
                                          <p:spTgt spid="2">
                                            <p:txEl>
                                              <p:pRg st="4" end="4"/>
                                            </p:txEl>
                                          </p:spTgt>
                                        </p:tgtEl>
                                      </p:cBhvr>
                                      <p:to x="100000" y="90000"/>
                                    </p:animScale>
                                    <p:animScale>
                                      <p:cBhvr>
                                        <p:cTn id="100" dur="166" decel="50000">
                                          <p:stCondLst>
                                            <p:cond delay="1668"/>
                                          </p:stCondLst>
                                        </p:cTn>
                                        <p:tgtEl>
                                          <p:spTgt spid="2">
                                            <p:txEl>
                                              <p:pRg st="4" end="4"/>
                                            </p:txEl>
                                          </p:spTgt>
                                        </p:tgtEl>
                                      </p:cBhvr>
                                      <p:to x="100000" y="100000"/>
                                    </p:animScale>
                                    <p:animScale>
                                      <p:cBhvr>
                                        <p:cTn id="101" dur="26">
                                          <p:stCondLst>
                                            <p:cond delay="1808"/>
                                          </p:stCondLst>
                                        </p:cTn>
                                        <p:tgtEl>
                                          <p:spTgt spid="2">
                                            <p:txEl>
                                              <p:pRg st="4" end="4"/>
                                            </p:txEl>
                                          </p:spTgt>
                                        </p:tgtEl>
                                      </p:cBhvr>
                                      <p:to x="100000" y="95000"/>
                                    </p:animScale>
                                    <p:animScale>
                                      <p:cBhvr>
                                        <p:cTn id="102" dur="166" decel="50000">
                                          <p:stCondLst>
                                            <p:cond delay="1834"/>
                                          </p:stCondLst>
                                        </p:cTn>
                                        <p:tgtEl>
                                          <p:spTgt spid="2">
                                            <p:txEl>
                                              <p:pRg st="4" end="4"/>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down)">
                                      <p:cBhvr>
                                        <p:cTn id="105" dur="580">
                                          <p:stCondLst>
                                            <p:cond delay="0"/>
                                          </p:stCondLst>
                                        </p:cTn>
                                        <p:tgtEl>
                                          <p:spTgt spid="2">
                                            <p:txEl>
                                              <p:pRg st="5" end="5"/>
                                            </p:txEl>
                                          </p:spTgt>
                                        </p:tgtEl>
                                      </p:cBhvr>
                                    </p:animEffect>
                                    <p:anim calcmode="lin" valueType="num">
                                      <p:cBhvr>
                                        <p:cTn id="106"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2">
                                            <p:txEl>
                                              <p:pRg st="5" end="5"/>
                                            </p:txEl>
                                          </p:spTgt>
                                        </p:tgtEl>
                                      </p:cBhvr>
                                      <p:to x="100000" y="60000"/>
                                    </p:animScale>
                                    <p:animScale>
                                      <p:cBhvr>
                                        <p:cTn id="112" dur="166" decel="50000">
                                          <p:stCondLst>
                                            <p:cond delay="676"/>
                                          </p:stCondLst>
                                        </p:cTn>
                                        <p:tgtEl>
                                          <p:spTgt spid="2">
                                            <p:txEl>
                                              <p:pRg st="5" end="5"/>
                                            </p:txEl>
                                          </p:spTgt>
                                        </p:tgtEl>
                                      </p:cBhvr>
                                      <p:to x="100000" y="100000"/>
                                    </p:animScale>
                                    <p:animScale>
                                      <p:cBhvr>
                                        <p:cTn id="113" dur="26">
                                          <p:stCondLst>
                                            <p:cond delay="1312"/>
                                          </p:stCondLst>
                                        </p:cTn>
                                        <p:tgtEl>
                                          <p:spTgt spid="2">
                                            <p:txEl>
                                              <p:pRg st="5" end="5"/>
                                            </p:txEl>
                                          </p:spTgt>
                                        </p:tgtEl>
                                      </p:cBhvr>
                                      <p:to x="100000" y="80000"/>
                                    </p:animScale>
                                    <p:animScale>
                                      <p:cBhvr>
                                        <p:cTn id="114" dur="166" decel="50000">
                                          <p:stCondLst>
                                            <p:cond delay="1338"/>
                                          </p:stCondLst>
                                        </p:cTn>
                                        <p:tgtEl>
                                          <p:spTgt spid="2">
                                            <p:txEl>
                                              <p:pRg st="5" end="5"/>
                                            </p:txEl>
                                          </p:spTgt>
                                        </p:tgtEl>
                                      </p:cBhvr>
                                      <p:to x="100000" y="100000"/>
                                    </p:animScale>
                                    <p:animScale>
                                      <p:cBhvr>
                                        <p:cTn id="115" dur="26">
                                          <p:stCondLst>
                                            <p:cond delay="1642"/>
                                          </p:stCondLst>
                                        </p:cTn>
                                        <p:tgtEl>
                                          <p:spTgt spid="2">
                                            <p:txEl>
                                              <p:pRg st="5" end="5"/>
                                            </p:txEl>
                                          </p:spTgt>
                                        </p:tgtEl>
                                      </p:cBhvr>
                                      <p:to x="100000" y="90000"/>
                                    </p:animScale>
                                    <p:animScale>
                                      <p:cBhvr>
                                        <p:cTn id="116" dur="166" decel="50000">
                                          <p:stCondLst>
                                            <p:cond delay="1668"/>
                                          </p:stCondLst>
                                        </p:cTn>
                                        <p:tgtEl>
                                          <p:spTgt spid="2">
                                            <p:txEl>
                                              <p:pRg st="5" end="5"/>
                                            </p:txEl>
                                          </p:spTgt>
                                        </p:tgtEl>
                                      </p:cBhvr>
                                      <p:to x="100000" y="100000"/>
                                    </p:animScale>
                                    <p:animScale>
                                      <p:cBhvr>
                                        <p:cTn id="117" dur="26">
                                          <p:stCondLst>
                                            <p:cond delay="1808"/>
                                          </p:stCondLst>
                                        </p:cTn>
                                        <p:tgtEl>
                                          <p:spTgt spid="2">
                                            <p:txEl>
                                              <p:pRg st="5" end="5"/>
                                            </p:txEl>
                                          </p:spTgt>
                                        </p:tgtEl>
                                      </p:cBhvr>
                                      <p:to x="100000" y="95000"/>
                                    </p:animScale>
                                    <p:animScale>
                                      <p:cBhvr>
                                        <p:cTn id="118"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F7EE559B-1527-2A36-1A65-4C79EB57981B}"/>
              </a:ext>
            </a:extLst>
          </p:cNvPr>
          <p:cNvSpPr/>
          <p:nvPr/>
        </p:nvSpPr>
        <p:spPr>
          <a:xfrm>
            <a:off x="1818861" y="337930"/>
            <a:ext cx="9839739" cy="6042992"/>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r"/>
            <a:r>
              <a:rPr lang="ar-SA" sz="2800" b="1" dirty="0"/>
              <a:t>3. الوضوح والبساطة</a:t>
            </a:r>
          </a:p>
          <a:p>
            <a:pPr algn="r"/>
            <a:r>
              <a:rPr lang="ar-SA" sz="2800" dirty="0"/>
              <a:t>المؤشر الجيد هو الذي يمكن لأي شخص في الفريق فهمه وتفسيره بسهولة، دون الحاجة إلى شروحات معقدة.</a:t>
            </a:r>
          </a:p>
          <a:p>
            <a:pPr algn="r"/>
            <a:r>
              <a:rPr lang="ar-SA" sz="2800" b="1" dirty="0"/>
              <a:t>4. إمكانية التتبع بمرور الوقت</a:t>
            </a:r>
          </a:p>
          <a:p>
            <a:pPr algn="r"/>
            <a:r>
              <a:rPr lang="ar-SA" sz="2800" dirty="0"/>
              <a:t>حيث يجب أن يكون بالإمكان متابعة المؤشر بشكل دوري (شهري، ربع سنوي، سنوي) لمراقبة الاتجاهات وتحديد التغيرات.</a:t>
            </a:r>
          </a:p>
          <a:p>
            <a:pPr algn="r"/>
            <a:r>
              <a:rPr lang="ar-SA" sz="2800" b="1" dirty="0"/>
              <a:t>5. القابلية للتأثير</a:t>
            </a:r>
          </a:p>
          <a:p>
            <a:pPr algn="r"/>
            <a:r>
              <a:rPr lang="ar-SA" sz="2800" dirty="0"/>
              <a:t>إذا لم يكن بالإمكان اتخاذ إجراءات تؤثر على المؤشر، فإنه يفقد أهميته كأداة لتحسين</a:t>
            </a:r>
          </a:p>
        </p:txBody>
      </p:sp>
    </p:spTree>
    <p:extLst>
      <p:ext uri="{BB962C8B-B14F-4D97-AF65-F5344CB8AC3E}">
        <p14:creationId xmlns:p14="http://schemas.microsoft.com/office/powerpoint/2010/main" val="12428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E961A-17CF-263B-79A6-35D894C9002A}"/>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10CEC02-EF87-68BA-5133-D8D92E61C0AB}"/>
              </a:ext>
            </a:extLst>
          </p:cNvPr>
          <p:cNvSpPr/>
          <p:nvPr/>
        </p:nvSpPr>
        <p:spPr>
          <a:xfrm>
            <a:off x="246888" y="1197864"/>
            <a:ext cx="11945112" cy="5660136"/>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r"/>
            <a:r>
              <a:rPr lang="ar-SA" sz="2400" dirty="0"/>
              <a:t>عند الحديث عن مؤشرات الأداء، نجد أن هناك عدة أنواع تختلف باختلاف الغرض منها وطبيعة النشاط، ومن أبرز هذه الأنواع:</a:t>
            </a:r>
          </a:p>
          <a:p>
            <a:pPr algn="r"/>
            <a:r>
              <a:rPr lang="ar-SA" sz="2400" b="1" dirty="0"/>
              <a:t>1. مؤشرات الأداء الكمية</a:t>
            </a:r>
          </a:p>
          <a:p>
            <a:pPr algn="r"/>
            <a:r>
              <a:rPr lang="ar-SA" sz="2400" dirty="0"/>
              <a:t>وهي المؤشرات التي تعتمد على أرقام وبيانات رقمية، مثل نسبة نمو الأرباح، أو معدل المبيعات الشهرية، أو تكلفة الإنتاج لكل وحدة.</a:t>
            </a:r>
          </a:p>
          <a:p>
            <a:pPr algn="r"/>
            <a:r>
              <a:rPr lang="ar-SA" sz="2400" b="1" dirty="0"/>
              <a:t>2. مؤشرات الأداء النوعية</a:t>
            </a:r>
          </a:p>
          <a:p>
            <a:pPr algn="r"/>
            <a:r>
              <a:rPr lang="ar-SA" sz="2400" dirty="0"/>
              <a:t>تركز على عناصر غير رقمية، لكنها مهمة مثل رضا العملاء، أو جودة المنتج، أو مستوى ولاء الموظفين.</a:t>
            </a:r>
          </a:p>
          <a:p>
            <a:pPr algn="r" rtl="1"/>
            <a:r>
              <a:rPr lang="ar-SA" sz="2400" b="1" dirty="0"/>
              <a:t>3. مؤشرات الأداء الاستباقية (</a:t>
            </a:r>
            <a:r>
              <a:rPr lang="en-US" sz="2400" b="1" dirty="0"/>
              <a:t>Leading KPIs)</a:t>
            </a:r>
            <a:r>
              <a:rPr lang="ar-SA" sz="2400" b="1" dirty="0"/>
              <a:t>)</a:t>
            </a:r>
            <a:endParaRPr lang="en-US" sz="2400" b="1" dirty="0"/>
          </a:p>
          <a:p>
            <a:pPr algn="r"/>
            <a:r>
              <a:rPr lang="ar-SA" sz="2400" dirty="0"/>
              <a:t>تُستخدم للتنبؤ بالأداء المستقبلي، مثل عدد العملاء المحتملين الذين تم التواصل معهم، أو عدد المشاريع التي تم بدء العمل عليها.</a:t>
            </a:r>
          </a:p>
          <a:p>
            <a:pPr algn="r" rtl="1"/>
            <a:r>
              <a:rPr lang="ar-SA" sz="2400" b="1" dirty="0"/>
              <a:t>4. مؤشرات الأداء التراجعية (</a:t>
            </a:r>
            <a:r>
              <a:rPr lang="en-US" sz="2400" b="1" dirty="0"/>
              <a:t>Lagging KPIs)</a:t>
            </a:r>
            <a:r>
              <a:rPr lang="ar-SA" sz="2400" b="1" dirty="0"/>
              <a:t>)</a:t>
            </a:r>
            <a:endParaRPr lang="en-US" sz="2400" b="1" dirty="0"/>
          </a:p>
          <a:p>
            <a:pPr algn="r"/>
            <a:r>
              <a:rPr lang="ar-SA" sz="2400" dirty="0"/>
              <a:t>تقيس النتائج التي تحققت بالفعل، مثل الإيرادات المحققة في نهاية الفترة، أو نسبة تحقيق الأهداف السنوية</a:t>
            </a:r>
          </a:p>
          <a:p>
            <a:pPr algn="r"/>
            <a:endParaRPr lang="ar-SA" sz="2400" dirty="0"/>
          </a:p>
        </p:txBody>
      </p:sp>
      <p:sp>
        <p:nvSpPr>
          <p:cNvPr id="3" name="مستطيل: زوايا مستديرة 2">
            <a:extLst>
              <a:ext uri="{FF2B5EF4-FFF2-40B4-BE49-F238E27FC236}">
                <a16:creationId xmlns:a16="http://schemas.microsoft.com/office/drawing/2014/main" id="{EF1C6AA3-BF21-AD67-2A46-19B9903DE2EF}"/>
              </a:ext>
            </a:extLst>
          </p:cNvPr>
          <p:cNvSpPr/>
          <p:nvPr/>
        </p:nvSpPr>
        <p:spPr>
          <a:xfrm>
            <a:off x="914400" y="9144"/>
            <a:ext cx="10588752" cy="118872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t>أنواع مؤشرات الأداء الرئيسية</a:t>
            </a:r>
          </a:p>
        </p:txBody>
      </p:sp>
    </p:spTree>
    <p:extLst>
      <p:ext uri="{BB962C8B-B14F-4D97-AF65-F5344CB8AC3E}">
        <p14:creationId xmlns:p14="http://schemas.microsoft.com/office/powerpoint/2010/main" val="9505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80">
                                          <p:stCondLst>
                                            <p:cond delay="0"/>
                                          </p:stCondLst>
                                        </p:cTn>
                                        <p:tgtEl>
                                          <p:spTgt spid="2">
                                            <p:txEl>
                                              <p:pRg st="0" end="0"/>
                                            </p:txEl>
                                          </p:spTgt>
                                        </p:tgtEl>
                                      </p:cBhvr>
                                    </p:animEffect>
                                    <p:anim calcmode="lin" valueType="num">
                                      <p:cBhvr>
                                        <p:cTn id="14"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xEl>
                                              <p:pRg st="0" end="0"/>
                                            </p:txEl>
                                          </p:spTgt>
                                        </p:tgtEl>
                                      </p:cBhvr>
                                      <p:to x="100000" y="60000"/>
                                    </p:animScale>
                                    <p:animScale>
                                      <p:cBhvr>
                                        <p:cTn id="20" dur="166" decel="50000">
                                          <p:stCondLst>
                                            <p:cond delay="676"/>
                                          </p:stCondLst>
                                        </p:cTn>
                                        <p:tgtEl>
                                          <p:spTgt spid="2">
                                            <p:txEl>
                                              <p:pRg st="0" end="0"/>
                                            </p:txEl>
                                          </p:spTgt>
                                        </p:tgtEl>
                                      </p:cBhvr>
                                      <p:to x="100000" y="100000"/>
                                    </p:animScale>
                                    <p:animScale>
                                      <p:cBhvr>
                                        <p:cTn id="21" dur="26">
                                          <p:stCondLst>
                                            <p:cond delay="1312"/>
                                          </p:stCondLst>
                                        </p:cTn>
                                        <p:tgtEl>
                                          <p:spTgt spid="2">
                                            <p:txEl>
                                              <p:pRg st="0" end="0"/>
                                            </p:txEl>
                                          </p:spTgt>
                                        </p:tgtEl>
                                      </p:cBhvr>
                                      <p:to x="100000" y="80000"/>
                                    </p:animScale>
                                    <p:animScale>
                                      <p:cBhvr>
                                        <p:cTn id="22" dur="166" decel="50000">
                                          <p:stCondLst>
                                            <p:cond delay="1338"/>
                                          </p:stCondLst>
                                        </p:cTn>
                                        <p:tgtEl>
                                          <p:spTgt spid="2">
                                            <p:txEl>
                                              <p:pRg st="0" end="0"/>
                                            </p:txEl>
                                          </p:spTgt>
                                        </p:tgtEl>
                                      </p:cBhvr>
                                      <p:to x="100000" y="100000"/>
                                    </p:animScale>
                                    <p:animScale>
                                      <p:cBhvr>
                                        <p:cTn id="23" dur="26">
                                          <p:stCondLst>
                                            <p:cond delay="1642"/>
                                          </p:stCondLst>
                                        </p:cTn>
                                        <p:tgtEl>
                                          <p:spTgt spid="2">
                                            <p:txEl>
                                              <p:pRg st="0" end="0"/>
                                            </p:txEl>
                                          </p:spTgt>
                                        </p:tgtEl>
                                      </p:cBhvr>
                                      <p:to x="100000" y="90000"/>
                                    </p:animScale>
                                    <p:animScale>
                                      <p:cBhvr>
                                        <p:cTn id="24" dur="166" decel="50000">
                                          <p:stCondLst>
                                            <p:cond delay="1668"/>
                                          </p:stCondLst>
                                        </p:cTn>
                                        <p:tgtEl>
                                          <p:spTgt spid="2">
                                            <p:txEl>
                                              <p:pRg st="0" end="0"/>
                                            </p:txEl>
                                          </p:spTgt>
                                        </p:tgtEl>
                                      </p:cBhvr>
                                      <p:to x="100000" y="100000"/>
                                    </p:animScale>
                                    <p:animScale>
                                      <p:cBhvr>
                                        <p:cTn id="25" dur="26">
                                          <p:stCondLst>
                                            <p:cond delay="1808"/>
                                          </p:stCondLst>
                                        </p:cTn>
                                        <p:tgtEl>
                                          <p:spTgt spid="2">
                                            <p:txEl>
                                              <p:pRg st="0" end="0"/>
                                            </p:txEl>
                                          </p:spTgt>
                                        </p:tgtEl>
                                      </p:cBhvr>
                                      <p:to x="100000" y="95000"/>
                                    </p:animScale>
                                    <p:animScale>
                                      <p:cBhvr>
                                        <p:cTn id="26" dur="166" decel="50000">
                                          <p:stCondLst>
                                            <p:cond delay="1834"/>
                                          </p:stCondLst>
                                        </p:cTn>
                                        <p:tgtEl>
                                          <p:spTgt spid="2">
                                            <p:txEl>
                                              <p:pRg st="0" end="0"/>
                                            </p:txEl>
                                          </p:spTgt>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down)">
                                      <p:cBhvr>
                                        <p:cTn id="29" dur="580">
                                          <p:stCondLst>
                                            <p:cond delay="0"/>
                                          </p:stCondLst>
                                        </p:cTn>
                                        <p:tgtEl>
                                          <p:spTgt spid="2">
                                            <p:txEl>
                                              <p:pRg st="1" end="1"/>
                                            </p:txEl>
                                          </p:spTgt>
                                        </p:tgtEl>
                                      </p:cBhvr>
                                    </p:animEffect>
                                    <p:anim calcmode="lin" valueType="num">
                                      <p:cBhvr>
                                        <p:cTn id="30"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xEl>
                                              <p:pRg st="1" end="1"/>
                                            </p:txEl>
                                          </p:spTgt>
                                        </p:tgtEl>
                                      </p:cBhvr>
                                      <p:to x="100000" y="60000"/>
                                    </p:animScale>
                                    <p:animScale>
                                      <p:cBhvr>
                                        <p:cTn id="36" dur="166" decel="50000">
                                          <p:stCondLst>
                                            <p:cond delay="676"/>
                                          </p:stCondLst>
                                        </p:cTn>
                                        <p:tgtEl>
                                          <p:spTgt spid="2">
                                            <p:txEl>
                                              <p:pRg st="1" end="1"/>
                                            </p:txEl>
                                          </p:spTgt>
                                        </p:tgtEl>
                                      </p:cBhvr>
                                      <p:to x="100000" y="100000"/>
                                    </p:animScale>
                                    <p:animScale>
                                      <p:cBhvr>
                                        <p:cTn id="37" dur="26">
                                          <p:stCondLst>
                                            <p:cond delay="1312"/>
                                          </p:stCondLst>
                                        </p:cTn>
                                        <p:tgtEl>
                                          <p:spTgt spid="2">
                                            <p:txEl>
                                              <p:pRg st="1" end="1"/>
                                            </p:txEl>
                                          </p:spTgt>
                                        </p:tgtEl>
                                      </p:cBhvr>
                                      <p:to x="100000" y="80000"/>
                                    </p:animScale>
                                    <p:animScale>
                                      <p:cBhvr>
                                        <p:cTn id="38" dur="166" decel="50000">
                                          <p:stCondLst>
                                            <p:cond delay="1338"/>
                                          </p:stCondLst>
                                        </p:cTn>
                                        <p:tgtEl>
                                          <p:spTgt spid="2">
                                            <p:txEl>
                                              <p:pRg st="1" end="1"/>
                                            </p:txEl>
                                          </p:spTgt>
                                        </p:tgtEl>
                                      </p:cBhvr>
                                      <p:to x="100000" y="100000"/>
                                    </p:animScale>
                                    <p:animScale>
                                      <p:cBhvr>
                                        <p:cTn id="39" dur="26">
                                          <p:stCondLst>
                                            <p:cond delay="1642"/>
                                          </p:stCondLst>
                                        </p:cTn>
                                        <p:tgtEl>
                                          <p:spTgt spid="2">
                                            <p:txEl>
                                              <p:pRg st="1" end="1"/>
                                            </p:txEl>
                                          </p:spTgt>
                                        </p:tgtEl>
                                      </p:cBhvr>
                                      <p:to x="100000" y="90000"/>
                                    </p:animScale>
                                    <p:animScale>
                                      <p:cBhvr>
                                        <p:cTn id="40" dur="166" decel="50000">
                                          <p:stCondLst>
                                            <p:cond delay="1668"/>
                                          </p:stCondLst>
                                        </p:cTn>
                                        <p:tgtEl>
                                          <p:spTgt spid="2">
                                            <p:txEl>
                                              <p:pRg st="1" end="1"/>
                                            </p:txEl>
                                          </p:spTgt>
                                        </p:tgtEl>
                                      </p:cBhvr>
                                      <p:to x="100000" y="100000"/>
                                    </p:animScale>
                                    <p:animScale>
                                      <p:cBhvr>
                                        <p:cTn id="41" dur="26">
                                          <p:stCondLst>
                                            <p:cond delay="1808"/>
                                          </p:stCondLst>
                                        </p:cTn>
                                        <p:tgtEl>
                                          <p:spTgt spid="2">
                                            <p:txEl>
                                              <p:pRg st="1" end="1"/>
                                            </p:txEl>
                                          </p:spTgt>
                                        </p:tgtEl>
                                      </p:cBhvr>
                                      <p:to x="100000" y="95000"/>
                                    </p:animScale>
                                    <p:animScale>
                                      <p:cBhvr>
                                        <p:cTn id="42" dur="166" decel="50000">
                                          <p:stCondLst>
                                            <p:cond delay="1834"/>
                                          </p:stCondLst>
                                        </p:cTn>
                                        <p:tgtEl>
                                          <p:spTgt spid="2">
                                            <p:txEl>
                                              <p:pRg st="1" end="1"/>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wipe(down)">
                                      <p:cBhvr>
                                        <p:cTn id="45" dur="580">
                                          <p:stCondLst>
                                            <p:cond delay="0"/>
                                          </p:stCondLst>
                                        </p:cTn>
                                        <p:tgtEl>
                                          <p:spTgt spid="2">
                                            <p:txEl>
                                              <p:pRg st="2" end="2"/>
                                            </p:txEl>
                                          </p:spTgt>
                                        </p:tgtEl>
                                      </p:cBhvr>
                                    </p:animEffect>
                                    <p:anim calcmode="lin" valueType="num">
                                      <p:cBhvr>
                                        <p:cTn id="4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2">
                                            <p:txEl>
                                              <p:pRg st="2" end="2"/>
                                            </p:txEl>
                                          </p:spTgt>
                                        </p:tgtEl>
                                      </p:cBhvr>
                                      <p:to x="100000" y="60000"/>
                                    </p:animScale>
                                    <p:animScale>
                                      <p:cBhvr>
                                        <p:cTn id="52" dur="166" decel="50000">
                                          <p:stCondLst>
                                            <p:cond delay="676"/>
                                          </p:stCondLst>
                                        </p:cTn>
                                        <p:tgtEl>
                                          <p:spTgt spid="2">
                                            <p:txEl>
                                              <p:pRg st="2" end="2"/>
                                            </p:txEl>
                                          </p:spTgt>
                                        </p:tgtEl>
                                      </p:cBhvr>
                                      <p:to x="100000" y="100000"/>
                                    </p:animScale>
                                    <p:animScale>
                                      <p:cBhvr>
                                        <p:cTn id="53" dur="26">
                                          <p:stCondLst>
                                            <p:cond delay="1312"/>
                                          </p:stCondLst>
                                        </p:cTn>
                                        <p:tgtEl>
                                          <p:spTgt spid="2">
                                            <p:txEl>
                                              <p:pRg st="2" end="2"/>
                                            </p:txEl>
                                          </p:spTgt>
                                        </p:tgtEl>
                                      </p:cBhvr>
                                      <p:to x="100000" y="80000"/>
                                    </p:animScale>
                                    <p:animScale>
                                      <p:cBhvr>
                                        <p:cTn id="54" dur="166" decel="50000">
                                          <p:stCondLst>
                                            <p:cond delay="1338"/>
                                          </p:stCondLst>
                                        </p:cTn>
                                        <p:tgtEl>
                                          <p:spTgt spid="2">
                                            <p:txEl>
                                              <p:pRg st="2" end="2"/>
                                            </p:txEl>
                                          </p:spTgt>
                                        </p:tgtEl>
                                      </p:cBhvr>
                                      <p:to x="100000" y="100000"/>
                                    </p:animScale>
                                    <p:animScale>
                                      <p:cBhvr>
                                        <p:cTn id="55" dur="26">
                                          <p:stCondLst>
                                            <p:cond delay="1642"/>
                                          </p:stCondLst>
                                        </p:cTn>
                                        <p:tgtEl>
                                          <p:spTgt spid="2">
                                            <p:txEl>
                                              <p:pRg st="2" end="2"/>
                                            </p:txEl>
                                          </p:spTgt>
                                        </p:tgtEl>
                                      </p:cBhvr>
                                      <p:to x="100000" y="90000"/>
                                    </p:animScale>
                                    <p:animScale>
                                      <p:cBhvr>
                                        <p:cTn id="56" dur="166" decel="50000">
                                          <p:stCondLst>
                                            <p:cond delay="1668"/>
                                          </p:stCondLst>
                                        </p:cTn>
                                        <p:tgtEl>
                                          <p:spTgt spid="2">
                                            <p:txEl>
                                              <p:pRg st="2" end="2"/>
                                            </p:txEl>
                                          </p:spTgt>
                                        </p:tgtEl>
                                      </p:cBhvr>
                                      <p:to x="100000" y="100000"/>
                                    </p:animScale>
                                    <p:animScale>
                                      <p:cBhvr>
                                        <p:cTn id="57" dur="26">
                                          <p:stCondLst>
                                            <p:cond delay="1808"/>
                                          </p:stCondLst>
                                        </p:cTn>
                                        <p:tgtEl>
                                          <p:spTgt spid="2">
                                            <p:txEl>
                                              <p:pRg st="2" end="2"/>
                                            </p:txEl>
                                          </p:spTgt>
                                        </p:tgtEl>
                                      </p:cBhvr>
                                      <p:to x="100000" y="95000"/>
                                    </p:animScale>
                                    <p:animScale>
                                      <p:cBhvr>
                                        <p:cTn id="58" dur="166" decel="50000">
                                          <p:stCondLst>
                                            <p:cond delay="1834"/>
                                          </p:stCondLst>
                                        </p:cTn>
                                        <p:tgtEl>
                                          <p:spTgt spid="2">
                                            <p:txEl>
                                              <p:pRg st="2" end="2"/>
                                            </p:txEl>
                                          </p:spTgt>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2">
                                            <p:txEl>
                                              <p:pRg st="4" end="4"/>
                                            </p:txEl>
                                          </p:spTgt>
                                        </p:tgtEl>
                                        <p:attrNameLst>
                                          <p:attrName>style.visibility</p:attrName>
                                        </p:attrNameLst>
                                      </p:cBhvr>
                                      <p:to>
                                        <p:strVal val="visible"/>
                                      </p:to>
                                    </p:set>
                                    <p:animEffect transition="in" filter="wipe(down)">
                                      <p:cBhvr>
                                        <p:cTn id="77" dur="580">
                                          <p:stCondLst>
                                            <p:cond delay="0"/>
                                          </p:stCondLst>
                                        </p:cTn>
                                        <p:tgtEl>
                                          <p:spTgt spid="2">
                                            <p:txEl>
                                              <p:pRg st="4" end="4"/>
                                            </p:txEl>
                                          </p:spTgt>
                                        </p:tgtEl>
                                      </p:cBhvr>
                                    </p:animEffect>
                                    <p:anim calcmode="lin" valueType="num">
                                      <p:cBhvr>
                                        <p:cTn id="78"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2">
                                            <p:txEl>
                                              <p:pRg st="4" end="4"/>
                                            </p:txEl>
                                          </p:spTgt>
                                        </p:tgtEl>
                                      </p:cBhvr>
                                      <p:to x="100000" y="60000"/>
                                    </p:animScale>
                                    <p:animScale>
                                      <p:cBhvr>
                                        <p:cTn id="84" dur="166" decel="50000">
                                          <p:stCondLst>
                                            <p:cond delay="676"/>
                                          </p:stCondLst>
                                        </p:cTn>
                                        <p:tgtEl>
                                          <p:spTgt spid="2">
                                            <p:txEl>
                                              <p:pRg st="4" end="4"/>
                                            </p:txEl>
                                          </p:spTgt>
                                        </p:tgtEl>
                                      </p:cBhvr>
                                      <p:to x="100000" y="100000"/>
                                    </p:animScale>
                                    <p:animScale>
                                      <p:cBhvr>
                                        <p:cTn id="85" dur="26">
                                          <p:stCondLst>
                                            <p:cond delay="1312"/>
                                          </p:stCondLst>
                                        </p:cTn>
                                        <p:tgtEl>
                                          <p:spTgt spid="2">
                                            <p:txEl>
                                              <p:pRg st="4" end="4"/>
                                            </p:txEl>
                                          </p:spTgt>
                                        </p:tgtEl>
                                      </p:cBhvr>
                                      <p:to x="100000" y="80000"/>
                                    </p:animScale>
                                    <p:animScale>
                                      <p:cBhvr>
                                        <p:cTn id="86" dur="166" decel="50000">
                                          <p:stCondLst>
                                            <p:cond delay="1338"/>
                                          </p:stCondLst>
                                        </p:cTn>
                                        <p:tgtEl>
                                          <p:spTgt spid="2">
                                            <p:txEl>
                                              <p:pRg st="4" end="4"/>
                                            </p:txEl>
                                          </p:spTgt>
                                        </p:tgtEl>
                                      </p:cBhvr>
                                      <p:to x="100000" y="100000"/>
                                    </p:animScale>
                                    <p:animScale>
                                      <p:cBhvr>
                                        <p:cTn id="87" dur="26">
                                          <p:stCondLst>
                                            <p:cond delay="1642"/>
                                          </p:stCondLst>
                                        </p:cTn>
                                        <p:tgtEl>
                                          <p:spTgt spid="2">
                                            <p:txEl>
                                              <p:pRg st="4" end="4"/>
                                            </p:txEl>
                                          </p:spTgt>
                                        </p:tgtEl>
                                      </p:cBhvr>
                                      <p:to x="100000" y="90000"/>
                                    </p:animScale>
                                    <p:animScale>
                                      <p:cBhvr>
                                        <p:cTn id="88" dur="166" decel="50000">
                                          <p:stCondLst>
                                            <p:cond delay="1668"/>
                                          </p:stCondLst>
                                        </p:cTn>
                                        <p:tgtEl>
                                          <p:spTgt spid="2">
                                            <p:txEl>
                                              <p:pRg st="4" end="4"/>
                                            </p:txEl>
                                          </p:spTgt>
                                        </p:tgtEl>
                                      </p:cBhvr>
                                      <p:to x="100000" y="100000"/>
                                    </p:animScale>
                                    <p:animScale>
                                      <p:cBhvr>
                                        <p:cTn id="89" dur="26">
                                          <p:stCondLst>
                                            <p:cond delay="1808"/>
                                          </p:stCondLst>
                                        </p:cTn>
                                        <p:tgtEl>
                                          <p:spTgt spid="2">
                                            <p:txEl>
                                              <p:pRg st="4" end="4"/>
                                            </p:txEl>
                                          </p:spTgt>
                                        </p:tgtEl>
                                      </p:cBhvr>
                                      <p:to x="100000" y="95000"/>
                                    </p:animScale>
                                    <p:animScale>
                                      <p:cBhvr>
                                        <p:cTn id="90" dur="166" decel="50000">
                                          <p:stCondLst>
                                            <p:cond delay="1834"/>
                                          </p:stCondLst>
                                        </p:cTn>
                                        <p:tgtEl>
                                          <p:spTgt spid="2">
                                            <p:txEl>
                                              <p:pRg st="4" end="4"/>
                                            </p:txEl>
                                          </p:spTgt>
                                        </p:tgtEl>
                                      </p:cBhvr>
                                      <p:to x="100000" y="100000"/>
                                    </p:animScale>
                                  </p:childTnLst>
                                </p:cTn>
                              </p:par>
                              <p:par>
                                <p:cTn id="91" presetID="26" presetClass="entr" presetSubtype="0" fill="hold" nodeType="with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down)">
                                      <p:cBhvr>
                                        <p:cTn id="93" dur="580">
                                          <p:stCondLst>
                                            <p:cond delay="0"/>
                                          </p:stCondLst>
                                        </p:cTn>
                                        <p:tgtEl>
                                          <p:spTgt spid="2">
                                            <p:txEl>
                                              <p:pRg st="5" end="5"/>
                                            </p:txEl>
                                          </p:spTgt>
                                        </p:tgtEl>
                                      </p:cBhvr>
                                    </p:animEffect>
                                    <p:anim calcmode="lin" valueType="num">
                                      <p:cBhvr>
                                        <p:cTn id="94"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2">
                                            <p:txEl>
                                              <p:pRg st="5" end="5"/>
                                            </p:txEl>
                                          </p:spTgt>
                                        </p:tgtEl>
                                      </p:cBhvr>
                                      <p:to x="100000" y="60000"/>
                                    </p:animScale>
                                    <p:animScale>
                                      <p:cBhvr>
                                        <p:cTn id="100" dur="166" decel="50000">
                                          <p:stCondLst>
                                            <p:cond delay="676"/>
                                          </p:stCondLst>
                                        </p:cTn>
                                        <p:tgtEl>
                                          <p:spTgt spid="2">
                                            <p:txEl>
                                              <p:pRg st="5" end="5"/>
                                            </p:txEl>
                                          </p:spTgt>
                                        </p:tgtEl>
                                      </p:cBhvr>
                                      <p:to x="100000" y="100000"/>
                                    </p:animScale>
                                    <p:animScale>
                                      <p:cBhvr>
                                        <p:cTn id="101" dur="26">
                                          <p:stCondLst>
                                            <p:cond delay="1312"/>
                                          </p:stCondLst>
                                        </p:cTn>
                                        <p:tgtEl>
                                          <p:spTgt spid="2">
                                            <p:txEl>
                                              <p:pRg st="5" end="5"/>
                                            </p:txEl>
                                          </p:spTgt>
                                        </p:tgtEl>
                                      </p:cBhvr>
                                      <p:to x="100000" y="80000"/>
                                    </p:animScale>
                                    <p:animScale>
                                      <p:cBhvr>
                                        <p:cTn id="102" dur="166" decel="50000">
                                          <p:stCondLst>
                                            <p:cond delay="1338"/>
                                          </p:stCondLst>
                                        </p:cTn>
                                        <p:tgtEl>
                                          <p:spTgt spid="2">
                                            <p:txEl>
                                              <p:pRg st="5" end="5"/>
                                            </p:txEl>
                                          </p:spTgt>
                                        </p:tgtEl>
                                      </p:cBhvr>
                                      <p:to x="100000" y="100000"/>
                                    </p:animScale>
                                    <p:animScale>
                                      <p:cBhvr>
                                        <p:cTn id="103" dur="26">
                                          <p:stCondLst>
                                            <p:cond delay="1642"/>
                                          </p:stCondLst>
                                        </p:cTn>
                                        <p:tgtEl>
                                          <p:spTgt spid="2">
                                            <p:txEl>
                                              <p:pRg st="5" end="5"/>
                                            </p:txEl>
                                          </p:spTgt>
                                        </p:tgtEl>
                                      </p:cBhvr>
                                      <p:to x="100000" y="90000"/>
                                    </p:animScale>
                                    <p:animScale>
                                      <p:cBhvr>
                                        <p:cTn id="104" dur="166" decel="50000">
                                          <p:stCondLst>
                                            <p:cond delay="1668"/>
                                          </p:stCondLst>
                                        </p:cTn>
                                        <p:tgtEl>
                                          <p:spTgt spid="2">
                                            <p:txEl>
                                              <p:pRg st="5" end="5"/>
                                            </p:txEl>
                                          </p:spTgt>
                                        </p:tgtEl>
                                      </p:cBhvr>
                                      <p:to x="100000" y="100000"/>
                                    </p:animScale>
                                    <p:animScale>
                                      <p:cBhvr>
                                        <p:cTn id="105" dur="26">
                                          <p:stCondLst>
                                            <p:cond delay="1808"/>
                                          </p:stCondLst>
                                        </p:cTn>
                                        <p:tgtEl>
                                          <p:spTgt spid="2">
                                            <p:txEl>
                                              <p:pRg st="5" end="5"/>
                                            </p:txEl>
                                          </p:spTgt>
                                        </p:tgtEl>
                                      </p:cBhvr>
                                      <p:to x="100000" y="95000"/>
                                    </p:animScale>
                                    <p:animScale>
                                      <p:cBhvr>
                                        <p:cTn id="106" dur="166" decel="50000">
                                          <p:stCondLst>
                                            <p:cond delay="1834"/>
                                          </p:stCondLst>
                                        </p:cTn>
                                        <p:tgtEl>
                                          <p:spTgt spid="2">
                                            <p:txEl>
                                              <p:pRg st="5" end="5"/>
                                            </p:txEl>
                                          </p:spTgt>
                                        </p:tgtEl>
                                      </p:cBhvr>
                                      <p:to x="100000" y="100000"/>
                                    </p:animScale>
                                  </p:childTnLst>
                                </p:cTn>
                              </p:par>
                              <p:par>
                                <p:cTn id="107" presetID="26" presetClass="entr" presetSubtype="0" fill="hold" nodeType="with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down)">
                                      <p:cBhvr>
                                        <p:cTn id="109" dur="580">
                                          <p:stCondLst>
                                            <p:cond delay="0"/>
                                          </p:stCondLst>
                                        </p:cTn>
                                        <p:tgtEl>
                                          <p:spTgt spid="2">
                                            <p:txEl>
                                              <p:pRg st="6" end="6"/>
                                            </p:txEl>
                                          </p:spTgt>
                                        </p:tgtEl>
                                      </p:cBhvr>
                                    </p:animEffect>
                                    <p:anim calcmode="lin" valueType="num">
                                      <p:cBhvr>
                                        <p:cTn id="110"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2">
                                            <p:txEl>
                                              <p:pRg st="6" end="6"/>
                                            </p:txEl>
                                          </p:spTgt>
                                        </p:tgtEl>
                                      </p:cBhvr>
                                      <p:to x="100000" y="60000"/>
                                    </p:animScale>
                                    <p:animScale>
                                      <p:cBhvr>
                                        <p:cTn id="116" dur="166" decel="50000">
                                          <p:stCondLst>
                                            <p:cond delay="676"/>
                                          </p:stCondLst>
                                        </p:cTn>
                                        <p:tgtEl>
                                          <p:spTgt spid="2">
                                            <p:txEl>
                                              <p:pRg st="6" end="6"/>
                                            </p:txEl>
                                          </p:spTgt>
                                        </p:tgtEl>
                                      </p:cBhvr>
                                      <p:to x="100000" y="100000"/>
                                    </p:animScale>
                                    <p:animScale>
                                      <p:cBhvr>
                                        <p:cTn id="117" dur="26">
                                          <p:stCondLst>
                                            <p:cond delay="1312"/>
                                          </p:stCondLst>
                                        </p:cTn>
                                        <p:tgtEl>
                                          <p:spTgt spid="2">
                                            <p:txEl>
                                              <p:pRg st="6" end="6"/>
                                            </p:txEl>
                                          </p:spTgt>
                                        </p:tgtEl>
                                      </p:cBhvr>
                                      <p:to x="100000" y="80000"/>
                                    </p:animScale>
                                    <p:animScale>
                                      <p:cBhvr>
                                        <p:cTn id="118" dur="166" decel="50000">
                                          <p:stCondLst>
                                            <p:cond delay="1338"/>
                                          </p:stCondLst>
                                        </p:cTn>
                                        <p:tgtEl>
                                          <p:spTgt spid="2">
                                            <p:txEl>
                                              <p:pRg st="6" end="6"/>
                                            </p:txEl>
                                          </p:spTgt>
                                        </p:tgtEl>
                                      </p:cBhvr>
                                      <p:to x="100000" y="100000"/>
                                    </p:animScale>
                                    <p:animScale>
                                      <p:cBhvr>
                                        <p:cTn id="119" dur="26">
                                          <p:stCondLst>
                                            <p:cond delay="1642"/>
                                          </p:stCondLst>
                                        </p:cTn>
                                        <p:tgtEl>
                                          <p:spTgt spid="2">
                                            <p:txEl>
                                              <p:pRg st="6" end="6"/>
                                            </p:txEl>
                                          </p:spTgt>
                                        </p:tgtEl>
                                      </p:cBhvr>
                                      <p:to x="100000" y="90000"/>
                                    </p:animScale>
                                    <p:animScale>
                                      <p:cBhvr>
                                        <p:cTn id="120" dur="166" decel="50000">
                                          <p:stCondLst>
                                            <p:cond delay="1668"/>
                                          </p:stCondLst>
                                        </p:cTn>
                                        <p:tgtEl>
                                          <p:spTgt spid="2">
                                            <p:txEl>
                                              <p:pRg st="6" end="6"/>
                                            </p:txEl>
                                          </p:spTgt>
                                        </p:tgtEl>
                                      </p:cBhvr>
                                      <p:to x="100000" y="100000"/>
                                    </p:animScale>
                                    <p:animScale>
                                      <p:cBhvr>
                                        <p:cTn id="121" dur="26">
                                          <p:stCondLst>
                                            <p:cond delay="1808"/>
                                          </p:stCondLst>
                                        </p:cTn>
                                        <p:tgtEl>
                                          <p:spTgt spid="2">
                                            <p:txEl>
                                              <p:pRg st="6" end="6"/>
                                            </p:txEl>
                                          </p:spTgt>
                                        </p:tgtEl>
                                      </p:cBhvr>
                                      <p:to x="100000" y="95000"/>
                                    </p:animScale>
                                    <p:animScale>
                                      <p:cBhvr>
                                        <p:cTn id="122" dur="166" decel="50000">
                                          <p:stCondLst>
                                            <p:cond delay="1834"/>
                                          </p:stCondLst>
                                        </p:cTn>
                                        <p:tgtEl>
                                          <p:spTgt spid="2">
                                            <p:txEl>
                                              <p:pRg st="6" end="6"/>
                                            </p:txEl>
                                          </p:spTgt>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down)">
                                      <p:cBhvr>
                                        <p:cTn id="125" dur="580">
                                          <p:stCondLst>
                                            <p:cond delay="0"/>
                                          </p:stCondLst>
                                        </p:cTn>
                                        <p:tgtEl>
                                          <p:spTgt spid="2">
                                            <p:txEl>
                                              <p:pRg st="7" end="7"/>
                                            </p:txEl>
                                          </p:spTgt>
                                        </p:tgtEl>
                                      </p:cBhvr>
                                    </p:animEffect>
                                    <p:anim calcmode="lin" valueType="num">
                                      <p:cBhvr>
                                        <p:cTn id="126"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2">
                                            <p:txEl>
                                              <p:pRg st="7" end="7"/>
                                            </p:txEl>
                                          </p:spTgt>
                                        </p:tgtEl>
                                      </p:cBhvr>
                                      <p:to x="100000" y="60000"/>
                                    </p:animScale>
                                    <p:animScale>
                                      <p:cBhvr>
                                        <p:cTn id="132" dur="166" decel="50000">
                                          <p:stCondLst>
                                            <p:cond delay="676"/>
                                          </p:stCondLst>
                                        </p:cTn>
                                        <p:tgtEl>
                                          <p:spTgt spid="2">
                                            <p:txEl>
                                              <p:pRg st="7" end="7"/>
                                            </p:txEl>
                                          </p:spTgt>
                                        </p:tgtEl>
                                      </p:cBhvr>
                                      <p:to x="100000" y="100000"/>
                                    </p:animScale>
                                    <p:animScale>
                                      <p:cBhvr>
                                        <p:cTn id="133" dur="26">
                                          <p:stCondLst>
                                            <p:cond delay="1312"/>
                                          </p:stCondLst>
                                        </p:cTn>
                                        <p:tgtEl>
                                          <p:spTgt spid="2">
                                            <p:txEl>
                                              <p:pRg st="7" end="7"/>
                                            </p:txEl>
                                          </p:spTgt>
                                        </p:tgtEl>
                                      </p:cBhvr>
                                      <p:to x="100000" y="80000"/>
                                    </p:animScale>
                                    <p:animScale>
                                      <p:cBhvr>
                                        <p:cTn id="134" dur="166" decel="50000">
                                          <p:stCondLst>
                                            <p:cond delay="1338"/>
                                          </p:stCondLst>
                                        </p:cTn>
                                        <p:tgtEl>
                                          <p:spTgt spid="2">
                                            <p:txEl>
                                              <p:pRg st="7" end="7"/>
                                            </p:txEl>
                                          </p:spTgt>
                                        </p:tgtEl>
                                      </p:cBhvr>
                                      <p:to x="100000" y="100000"/>
                                    </p:animScale>
                                    <p:animScale>
                                      <p:cBhvr>
                                        <p:cTn id="135" dur="26">
                                          <p:stCondLst>
                                            <p:cond delay="1642"/>
                                          </p:stCondLst>
                                        </p:cTn>
                                        <p:tgtEl>
                                          <p:spTgt spid="2">
                                            <p:txEl>
                                              <p:pRg st="7" end="7"/>
                                            </p:txEl>
                                          </p:spTgt>
                                        </p:tgtEl>
                                      </p:cBhvr>
                                      <p:to x="100000" y="90000"/>
                                    </p:animScale>
                                    <p:animScale>
                                      <p:cBhvr>
                                        <p:cTn id="136" dur="166" decel="50000">
                                          <p:stCondLst>
                                            <p:cond delay="1668"/>
                                          </p:stCondLst>
                                        </p:cTn>
                                        <p:tgtEl>
                                          <p:spTgt spid="2">
                                            <p:txEl>
                                              <p:pRg st="7" end="7"/>
                                            </p:txEl>
                                          </p:spTgt>
                                        </p:tgtEl>
                                      </p:cBhvr>
                                      <p:to x="100000" y="100000"/>
                                    </p:animScale>
                                    <p:animScale>
                                      <p:cBhvr>
                                        <p:cTn id="137" dur="26">
                                          <p:stCondLst>
                                            <p:cond delay="1808"/>
                                          </p:stCondLst>
                                        </p:cTn>
                                        <p:tgtEl>
                                          <p:spTgt spid="2">
                                            <p:txEl>
                                              <p:pRg st="7" end="7"/>
                                            </p:txEl>
                                          </p:spTgt>
                                        </p:tgtEl>
                                      </p:cBhvr>
                                      <p:to x="100000" y="95000"/>
                                    </p:animScale>
                                    <p:animScale>
                                      <p:cBhvr>
                                        <p:cTn id="138" dur="166" decel="50000">
                                          <p:stCondLst>
                                            <p:cond delay="1834"/>
                                          </p:stCondLst>
                                        </p:cTn>
                                        <p:tgtEl>
                                          <p:spTgt spid="2">
                                            <p:txEl>
                                              <p:pRg st="7" end="7"/>
                                            </p:txEl>
                                          </p:spTgt>
                                        </p:tgtEl>
                                      </p:cBhvr>
                                      <p:to x="100000" y="100000"/>
                                    </p:animScale>
                                  </p:childTnLst>
                                </p:cTn>
                              </p:par>
                              <p:par>
                                <p:cTn id="139" presetID="26" presetClass="entr" presetSubtype="0" fill="hold" nodeType="withEffect">
                                  <p:stCondLst>
                                    <p:cond delay="0"/>
                                  </p:stCondLst>
                                  <p:childTnLst>
                                    <p:set>
                                      <p:cBhvr>
                                        <p:cTn id="140" dur="1" fill="hold">
                                          <p:stCondLst>
                                            <p:cond delay="0"/>
                                          </p:stCondLst>
                                        </p:cTn>
                                        <p:tgtEl>
                                          <p:spTgt spid="2">
                                            <p:txEl>
                                              <p:pRg st="8" end="8"/>
                                            </p:txEl>
                                          </p:spTgt>
                                        </p:tgtEl>
                                        <p:attrNameLst>
                                          <p:attrName>style.visibility</p:attrName>
                                        </p:attrNameLst>
                                      </p:cBhvr>
                                      <p:to>
                                        <p:strVal val="visible"/>
                                      </p:to>
                                    </p:set>
                                    <p:animEffect transition="in" filter="wipe(down)">
                                      <p:cBhvr>
                                        <p:cTn id="141" dur="580">
                                          <p:stCondLst>
                                            <p:cond delay="0"/>
                                          </p:stCondLst>
                                        </p:cTn>
                                        <p:tgtEl>
                                          <p:spTgt spid="2">
                                            <p:txEl>
                                              <p:pRg st="8" end="8"/>
                                            </p:txEl>
                                          </p:spTgt>
                                        </p:tgtEl>
                                      </p:cBhvr>
                                    </p:animEffect>
                                    <p:anim calcmode="lin" valueType="num">
                                      <p:cBhvr>
                                        <p:cTn id="142"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2">
                                            <p:txEl>
                                              <p:pRg st="8" end="8"/>
                                            </p:txEl>
                                          </p:spTgt>
                                        </p:tgtEl>
                                      </p:cBhvr>
                                      <p:to x="100000" y="60000"/>
                                    </p:animScale>
                                    <p:animScale>
                                      <p:cBhvr>
                                        <p:cTn id="148" dur="166" decel="50000">
                                          <p:stCondLst>
                                            <p:cond delay="676"/>
                                          </p:stCondLst>
                                        </p:cTn>
                                        <p:tgtEl>
                                          <p:spTgt spid="2">
                                            <p:txEl>
                                              <p:pRg st="8" end="8"/>
                                            </p:txEl>
                                          </p:spTgt>
                                        </p:tgtEl>
                                      </p:cBhvr>
                                      <p:to x="100000" y="100000"/>
                                    </p:animScale>
                                    <p:animScale>
                                      <p:cBhvr>
                                        <p:cTn id="149" dur="26">
                                          <p:stCondLst>
                                            <p:cond delay="1312"/>
                                          </p:stCondLst>
                                        </p:cTn>
                                        <p:tgtEl>
                                          <p:spTgt spid="2">
                                            <p:txEl>
                                              <p:pRg st="8" end="8"/>
                                            </p:txEl>
                                          </p:spTgt>
                                        </p:tgtEl>
                                      </p:cBhvr>
                                      <p:to x="100000" y="80000"/>
                                    </p:animScale>
                                    <p:animScale>
                                      <p:cBhvr>
                                        <p:cTn id="150" dur="166" decel="50000">
                                          <p:stCondLst>
                                            <p:cond delay="1338"/>
                                          </p:stCondLst>
                                        </p:cTn>
                                        <p:tgtEl>
                                          <p:spTgt spid="2">
                                            <p:txEl>
                                              <p:pRg st="8" end="8"/>
                                            </p:txEl>
                                          </p:spTgt>
                                        </p:tgtEl>
                                      </p:cBhvr>
                                      <p:to x="100000" y="100000"/>
                                    </p:animScale>
                                    <p:animScale>
                                      <p:cBhvr>
                                        <p:cTn id="151" dur="26">
                                          <p:stCondLst>
                                            <p:cond delay="1642"/>
                                          </p:stCondLst>
                                        </p:cTn>
                                        <p:tgtEl>
                                          <p:spTgt spid="2">
                                            <p:txEl>
                                              <p:pRg st="8" end="8"/>
                                            </p:txEl>
                                          </p:spTgt>
                                        </p:tgtEl>
                                      </p:cBhvr>
                                      <p:to x="100000" y="90000"/>
                                    </p:animScale>
                                    <p:animScale>
                                      <p:cBhvr>
                                        <p:cTn id="152" dur="166" decel="50000">
                                          <p:stCondLst>
                                            <p:cond delay="1668"/>
                                          </p:stCondLst>
                                        </p:cTn>
                                        <p:tgtEl>
                                          <p:spTgt spid="2">
                                            <p:txEl>
                                              <p:pRg st="8" end="8"/>
                                            </p:txEl>
                                          </p:spTgt>
                                        </p:tgtEl>
                                      </p:cBhvr>
                                      <p:to x="100000" y="100000"/>
                                    </p:animScale>
                                    <p:animScale>
                                      <p:cBhvr>
                                        <p:cTn id="153" dur="26">
                                          <p:stCondLst>
                                            <p:cond delay="1808"/>
                                          </p:stCondLst>
                                        </p:cTn>
                                        <p:tgtEl>
                                          <p:spTgt spid="2">
                                            <p:txEl>
                                              <p:pRg st="8" end="8"/>
                                            </p:txEl>
                                          </p:spTgt>
                                        </p:tgtEl>
                                      </p:cBhvr>
                                      <p:to x="100000" y="95000"/>
                                    </p:animScale>
                                    <p:animScale>
                                      <p:cBhvr>
                                        <p:cTn id="154" dur="166" decel="50000">
                                          <p:stCondLst>
                                            <p:cond delay="1834"/>
                                          </p:stCondLst>
                                        </p:cTn>
                                        <p:tgtEl>
                                          <p:spTgt spid="2">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8647922-D0C7-4535-0277-92E747BF09D9}"/>
              </a:ext>
            </a:extLst>
          </p:cNvPr>
          <p:cNvSpPr/>
          <p:nvPr/>
        </p:nvSpPr>
        <p:spPr>
          <a:xfrm>
            <a:off x="2167128" y="118872"/>
            <a:ext cx="8503920" cy="125272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t>خطوات إعداد مؤشرات الأداء الرئيسية</a:t>
            </a:r>
          </a:p>
        </p:txBody>
      </p:sp>
      <p:sp>
        <p:nvSpPr>
          <p:cNvPr id="3" name="مستطيل: زوايا مستديرة 2">
            <a:extLst>
              <a:ext uri="{FF2B5EF4-FFF2-40B4-BE49-F238E27FC236}">
                <a16:creationId xmlns:a16="http://schemas.microsoft.com/office/drawing/2014/main" id="{244CFE70-2FD8-769A-F573-CFD5393215A7}"/>
              </a:ext>
            </a:extLst>
          </p:cNvPr>
          <p:cNvSpPr/>
          <p:nvPr/>
        </p:nvSpPr>
        <p:spPr>
          <a:xfrm>
            <a:off x="228600" y="1591056"/>
            <a:ext cx="11963400" cy="5266944"/>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r"/>
            <a:r>
              <a:rPr lang="ar-SA" sz="2400" dirty="0"/>
              <a:t>ولكي تتمكن المؤسسة من تصميم مؤشرات فعّالة، لا بد من اتباع خطوات منهجية مدروسة، ومنها:</a:t>
            </a:r>
          </a:p>
          <a:p>
            <a:pPr algn="r"/>
            <a:r>
              <a:rPr lang="ar-SA" sz="2400" b="1" dirty="0"/>
              <a:t>1. تحديد الأهداف بوضوح</a:t>
            </a:r>
          </a:p>
          <a:p>
            <a:pPr algn="r"/>
            <a:r>
              <a:rPr lang="ar-SA" sz="2400" dirty="0"/>
              <a:t>يجب أن تكون الأهداف محددة وواقعية، على سبيل المثال: “زيادة حصة السوق بنسبة 10% خلال عام واحد”.</a:t>
            </a:r>
          </a:p>
          <a:p>
            <a:pPr algn="r"/>
            <a:r>
              <a:rPr lang="ar-SA" sz="2400" b="1" dirty="0"/>
              <a:t>2. اختيار المؤشرات المناسبة</a:t>
            </a:r>
          </a:p>
          <a:p>
            <a:pPr algn="r"/>
            <a:r>
              <a:rPr lang="ar-SA" sz="2400" dirty="0"/>
              <a:t>يُفضل اختيار مؤشرات مرتبطة مباشرة بالهدف، وقابلة للقياس بشكل واضح.</a:t>
            </a:r>
          </a:p>
          <a:p>
            <a:pPr algn="r"/>
            <a:r>
              <a:rPr lang="ar-SA" sz="2400" b="1" dirty="0"/>
              <a:t>3. تحديد المستويات المستهدفة</a:t>
            </a:r>
          </a:p>
          <a:p>
            <a:pPr algn="r"/>
            <a:r>
              <a:rPr lang="ar-SA" sz="2400" dirty="0"/>
              <a:t>وضع القيم المستهدفة لكل مؤشر (</a:t>
            </a:r>
            <a:r>
              <a:rPr lang="en-US" sz="2400" dirty="0"/>
              <a:t>Target Value) </a:t>
            </a:r>
            <a:r>
              <a:rPr lang="ar-SA" sz="2400" dirty="0"/>
              <a:t>يسهل عملية التقييم لاحقًا.</a:t>
            </a:r>
          </a:p>
          <a:p>
            <a:pPr algn="r"/>
            <a:r>
              <a:rPr lang="ar-SA" sz="2400" b="1" dirty="0"/>
              <a:t>4. جمع البيانات وتحليلها</a:t>
            </a:r>
          </a:p>
          <a:p>
            <a:pPr algn="r"/>
            <a:r>
              <a:rPr lang="ar-SA" sz="2400" dirty="0"/>
              <a:t>باستخدام أنظمة المعلومات أو برامج إدارة الأداء، يتم جمع البيانات بشكل دوري وتحليلها.</a:t>
            </a:r>
          </a:p>
          <a:p>
            <a:pPr algn="r"/>
            <a:r>
              <a:rPr lang="ar-SA" sz="2400" b="1" dirty="0"/>
              <a:t>5. المراجعة والتطوير المستمر</a:t>
            </a:r>
          </a:p>
          <a:p>
            <a:pPr algn="r"/>
            <a:r>
              <a:rPr lang="ar-SA" sz="2400" dirty="0"/>
              <a:t>يجب إعادة تقييم المؤشرات بانتظام للتأكد من أنها ما زالت تعكس أولويات المؤسسة.</a:t>
            </a:r>
          </a:p>
          <a:p>
            <a:pPr algn="r"/>
            <a:endParaRPr lang="ar-SA" sz="2400" dirty="0"/>
          </a:p>
        </p:txBody>
      </p:sp>
    </p:spTree>
    <p:extLst>
      <p:ext uri="{BB962C8B-B14F-4D97-AF65-F5344CB8AC3E}">
        <p14:creationId xmlns:p14="http://schemas.microsoft.com/office/powerpoint/2010/main" val="349633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43CBD-A6E1-F3AA-420C-5982C8C682A5}"/>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85FB6EAD-BFB6-FD0B-2987-99613F090159}"/>
              </a:ext>
            </a:extLst>
          </p:cNvPr>
          <p:cNvPicPr>
            <a:picLocks noChangeAspect="1"/>
          </p:cNvPicPr>
          <p:nvPr/>
        </p:nvPicPr>
        <p:blipFill>
          <a:blip r:embed="rId2"/>
          <a:stretch>
            <a:fillRect/>
          </a:stretch>
        </p:blipFill>
        <p:spPr>
          <a:xfrm>
            <a:off x="248478" y="0"/>
            <a:ext cx="11943521" cy="6858000"/>
          </a:xfrm>
          <a:prstGeom prst="rect">
            <a:avLst/>
          </a:prstGeom>
        </p:spPr>
      </p:pic>
    </p:spTree>
    <p:extLst>
      <p:ext uri="{BB962C8B-B14F-4D97-AF65-F5344CB8AC3E}">
        <p14:creationId xmlns:p14="http://schemas.microsoft.com/office/powerpoint/2010/main" val="145344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24A54-3BA4-37E4-69FD-1BBDF3B09D7F}"/>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31A36839-B296-5E5C-7283-7AE83B959EB7}"/>
              </a:ext>
            </a:extLst>
          </p:cNvPr>
          <p:cNvSpPr/>
          <p:nvPr/>
        </p:nvSpPr>
        <p:spPr>
          <a:xfrm>
            <a:off x="159027" y="990600"/>
            <a:ext cx="11956774" cy="5867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r" rtl="1">
              <a:buFont typeface="Arial" panose="020B0604020202020204" pitchFamily="34" charset="0"/>
              <a:buChar char="•"/>
            </a:pPr>
            <a:r>
              <a:rPr lang="ar-SA" sz="2800" b="1" i="0" dirty="0">
                <a:solidFill>
                  <a:srgbClr val="475467"/>
                </a:solidFill>
                <a:effectLst/>
                <a:latin typeface="Lama Sans"/>
              </a:rPr>
              <a:t>قياس وتحليل النتائج بشكل دوري: </a:t>
            </a:r>
            <a:r>
              <a:rPr lang="ar-SA" sz="2800" b="0" i="0" dirty="0">
                <a:solidFill>
                  <a:srgbClr val="475467"/>
                </a:solidFill>
                <a:effectLst/>
                <a:latin typeface="Lama Sans"/>
              </a:rPr>
              <a:t>تساعد </a:t>
            </a:r>
            <a:r>
              <a:rPr lang="en-US" sz="2800" b="0" i="0" dirty="0">
                <a:solidFill>
                  <a:srgbClr val="475467"/>
                </a:solidFill>
                <a:effectLst/>
                <a:latin typeface="Lama Sans"/>
              </a:rPr>
              <a:t>KPI </a:t>
            </a:r>
            <a:r>
              <a:rPr lang="ar-SA" sz="2800" b="0" i="0" dirty="0">
                <a:solidFill>
                  <a:srgbClr val="475467"/>
                </a:solidFill>
                <a:effectLst/>
                <a:latin typeface="Lama Sans"/>
              </a:rPr>
              <a:t>الشركات على اكتشاف نقاط القوة والضعف في عملياتها. وبذلك، تُسهم في تحديد المجالات التي تحتاج إلى تحسين وتطوير.</a:t>
            </a:r>
          </a:p>
          <a:p>
            <a:pPr algn="r" rtl="1">
              <a:buFont typeface="Arial" panose="020B0604020202020204" pitchFamily="34" charset="0"/>
              <a:buChar char="•"/>
            </a:pPr>
            <a:r>
              <a:rPr lang="ar-SA" sz="2800" b="1" i="0" dirty="0">
                <a:solidFill>
                  <a:srgbClr val="475467"/>
                </a:solidFill>
                <a:effectLst/>
                <a:latin typeface="Lama Sans"/>
              </a:rPr>
              <a:t>قدرتها على تقديم بيانات دقيقة وواقعية:</a:t>
            </a:r>
            <a:r>
              <a:rPr lang="ar-SA" sz="2800" b="0" i="0" dirty="0">
                <a:solidFill>
                  <a:srgbClr val="475467"/>
                </a:solidFill>
                <a:effectLst/>
                <a:latin typeface="Lama Sans"/>
              </a:rPr>
              <a:t> حول أداء الأفراد والفرق. هذه البيانات تُستخدم لتحديد ما إذا كانت الاستراتيجيات المُعتمدة تحقق أهدافها أم لا. في حال كانت هناك فجوة بين الأهداف والنتائج، فإن </a:t>
            </a:r>
            <a:r>
              <a:rPr lang="en-US" sz="2800" b="0" i="0" dirty="0">
                <a:solidFill>
                  <a:srgbClr val="475467"/>
                </a:solidFill>
                <a:effectLst/>
                <a:latin typeface="Lama Sans"/>
              </a:rPr>
              <a:t>KPI </a:t>
            </a:r>
            <a:r>
              <a:rPr lang="ar-SA" sz="2800" b="0" i="0" dirty="0">
                <a:solidFill>
                  <a:srgbClr val="475467"/>
                </a:solidFill>
                <a:effectLst/>
                <a:latin typeface="Lama Sans"/>
              </a:rPr>
              <a:t>تعمل كدليل لإجراء تعديلات استراتيجية تساهم في تحسين الأداء.</a:t>
            </a:r>
          </a:p>
          <a:p>
            <a:pPr algn="r" rtl="1">
              <a:buFont typeface="Arial" panose="020B0604020202020204" pitchFamily="34" charset="0"/>
              <a:buChar char="•"/>
            </a:pPr>
            <a:r>
              <a:rPr lang="ar-SA" sz="2800" b="0" i="0" dirty="0">
                <a:solidFill>
                  <a:srgbClr val="475467"/>
                </a:solidFill>
                <a:effectLst/>
                <a:latin typeface="Lama Sans"/>
              </a:rPr>
              <a:t>على سبيل المثال، يمكن استخدام </a:t>
            </a:r>
            <a:r>
              <a:rPr lang="en-US" sz="2800" b="0" i="0" dirty="0">
                <a:solidFill>
                  <a:srgbClr val="475467"/>
                </a:solidFill>
                <a:effectLst/>
                <a:latin typeface="Lama Sans"/>
              </a:rPr>
              <a:t>KPI </a:t>
            </a:r>
            <a:r>
              <a:rPr lang="ar-SA" sz="2800" b="0" i="0" dirty="0">
                <a:solidFill>
                  <a:srgbClr val="475467"/>
                </a:solidFill>
                <a:effectLst/>
                <a:latin typeface="Lama Sans"/>
              </a:rPr>
              <a:t>في قطاع الإنتاج لقياس معدل الإنتاجية. إذا كان هناك انخفاض في الإنتاجية مقارنة بالهدف المطلوب، يمكن فحص العمليات وتحديد الأسباب المحتملة، مثل نقص في المعدات أو تأخير في سلسلة الإمدادات. بناءً على هذه البيانات، يمكن اتخاذ خطوات تصحيحية لتحسين الأداء.</a:t>
            </a:r>
          </a:p>
          <a:p>
            <a:pPr algn="r" rtl="1">
              <a:buFont typeface="Arial" panose="020B0604020202020204" pitchFamily="34" charset="0"/>
              <a:buChar char="•"/>
            </a:pPr>
            <a:r>
              <a:rPr lang="ar-SA" sz="2800" b="1" i="0" dirty="0">
                <a:solidFill>
                  <a:srgbClr val="475467"/>
                </a:solidFill>
                <a:effectLst/>
                <a:latin typeface="Lama Sans"/>
              </a:rPr>
              <a:t>تقديم رؤية واضحة للأداء وتوجيه الفرق: </a:t>
            </a:r>
            <a:r>
              <a:rPr lang="ar-SA" sz="2800" b="0" i="0" dirty="0">
                <a:solidFill>
                  <a:srgbClr val="475467"/>
                </a:solidFill>
                <a:effectLst/>
                <a:latin typeface="Lama Sans"/>
              </a:rPr>
              <a:t>تساهم </a:t>
            </a:r>
            <a:r>
              <a:rPr lang="en-US" sz="2800" b="0" i="0" dirty="0">
                <a:solidFill>
                  <a:srgbClr val="475467"/>
                </a:solidFill>
                <a:effectLst/>
                <a:latin typeface="Lama Sans"/>
              </a:rPr>
              <a:t>KPI </a:t>
            </a:r>
            <a:r>
              <a:rPr lang="ar-SA" sz="2800" b="0" i="0" dirty="0">
                <a:solidFill>
                  <a:srgbClr val="475467"/>
                </a:solidFill>
                <a:effectLst/>
                <a:latin typeface="Lama Sans"/>
              </a:rPr>
              <a:t>في تعزيز التحسين المستمر لاتخاذ الإجراءات اللازمة لتعديل الاستراتيجيات وتجاوز التحديات.</a:t>
            </a:r>
          </a:p>
          <a:p>
            <a:pPr algn="r" rtl="1">
              <a:buNone/>
            </a:pPr>
            <a:r>
              <a:rPr lang="ar-SA" sz="2800" b="0" i="0" dirty="0">
                <a:solidFill>
                  <a:srgbClr val="475467"/>
                </a:solidFill>
                <a:effectLst/>
                <a:latin typeface="Lama Sans"/>
              </a:rPr>
              <a:t> </a:t>
            </a:r>
          </a:p>
        </p:txBody>
      </p:sp>
      <p:sp>
        <p:nvSpPr>
          <p:cNvPr id="3" name="مستطيل: زوايا مستديرة 2">
            <a:extLst>
              <a:ext uri="{FF2B5EF4-FFF2-40B4-BE49-F238E27FC236}">
                <a16:creationId xmlns:a16="http://schemas.microsoft.com/office/drawing/2014/main" id="{33A3E745-04BB-EB4D-9932-CFE2C6DB96CC}"/>
              </a:ext>
            </a:extLst>
          </p:cNvPr>
          <p:cNvSpPr/>
          <p:nvPr/>
        </p:nvSpPr>
        <p:spPr>
          <a:xfrm>
            <a:off x="1507068" y="0"/>
            <a:ext cx="9855200" cy="1049867"/>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rgbClr val="475467"/>
                </a:solidFill>
                <a:latin typeface="Lama Sans"/>
              </a:rPr>
              <a:t>أهمية مؤشرات الأداء الرئيسية </a:t>
            </a:r>
            <a:r>
              <a:rPr lang="en-US" sz="2400" b="1" dirty="0">
                <a:solidFill>
                  <a:srgbClr val="475467"/>
                </a:solidFill>
                <a:latin typeface="Lama Sans"/>
              </a:rPr>
              <a:t>KPI </a:t>
            </a:r>
            <a:r>
              <a:rPr lang="ar-SA" sz="2400" b="1" dirty="0">
                <a:solidFill>
                  <a:srgbClr val="475467"/>
                </a:solidFill>
                <a:latin typeface="Lama Sans"/>
              </a:rPr>
              <a:t>في التحسين المستمر</a:t>
            </a:r>
            <a:endParaRPr lang="ar-SA" sz="2400" dirty="0">
              <a:solidFill>
                <a:srgbClr val="475467"/>
              </a:solidFill>
              <a:latin typeface="Lama Sans"/>
            </a:endParaRPr>
          </a:p>
        </p:txBody>
      </p:sp>
    </p:spTree>
    <p:extLst>
      <p:ext uri="{BB962C8B-B14F-4D97-AF65-F5344CB8AC3E}">
        <p14:creationId xmlns:p14="http://schemas.microsoft.com/office/powerpoint/2010/main" val="11290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5516F-3965-7D93-B2B9-2611EF83E241}"/>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C911D59E-9EF0-3BA3-5D71-85DA3304D860}"/>
              </a:ext>
            </a:extLst>
          </p:cNvPr>
          <p:cNvSpPr/>
          <p:nvPr/>
        </p:nvSpPr>
        <p:spPr>
          <a:xfrm>
            <a:off x="1049867" y="795866"/>
            <a:ext cx="10828866" cy="613833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r" rtl="1">
              <a:buNone/>
            </a:pPr>
            <a:r>
              <a:rPr lang="ar-SA" sz="2800" dirty="0">
                <a:solidFill>
                  <a:srgbClr val="475467"/>
                </a:solidFill>
                <a:latin typeface="Lama Sans"/>
              </a:rPr>
              <a:t>تحسن مؤشرات الأداء الرئيسية </a:t>
            </a:r>
            <a:r>
              <a:rPr lang="en-US" sz="2800" dirty="0">
                <a:solidFill>
                  <a:srgbClr val="475467"/>
                </a:solidFill>
                <a:latin typeface="Lama Sans"/>
              </a:rPr>
              <a:t>Key Performance Indicators KPI </a:t>
            </a:r>
            <a:r>
              <a:rPr lang="ar-SA" sz="2800" dirty="0">
                <a:solidFill>
                  <a:srgbClr val="475467"/>
                </a:solidFill>
                <a:latin typeface="Lama Sans"/>
              </a:rPr>
              <a:t>الأداء عن طريق:</a:t>
            </a:r>
          </a:p>
          <a:p>
            <a:pPr algn="r" rtl="1">
              <a:buFont typeface="Arial" panose="020B0604020202020204" pitchFamily="34" charset="0"/>
              <a:buChar char="•"/>
            </a:pPr>
            <a:r>
              <a:rPr lang="ar-SA" sz="2800" b="1" dirty="0">
                <a:solidFill>
                  <a:srgbClr val="475467"/>
                </a:solidFill>
                <a:latin typeface="Lama Sans"/>
              </a:rPr>
              <a:t>تحسين اتخاذ القرارات الاستراتيجية: </a:t>
            </a:r>
            <a:r>
              <a:rPr lang="ar-SA" sz="2800" dirty="0">
                <a:solidFill>
                  <a:srgbClr val="475467"/>
                </a:solidFill>
                <a:latin typeface="Lama Sans"/>
              </a:rPr>
              <a:t>من خلال استخدام </a:t>
            </a:r>
            <a:r>
              <a:rPr lang="en-US" sz="2800" dirty="0">
                <a:solidFill>
                  <a:srgbClr val="475467"/>
                </a:solidFill>
                <a:latin typeface="Lama Sans"/>
              </a:rPr>
              <a:t>KPI ، </a:t>
            </a:r>
            <a:r>
              <a:rPr lang="ar-SA" sz="2800" dirty="0">
                <a:solidFill>
                  <a:srgbClr val="475467"/>
                </a:solidFill>
                <a:latin typeface="Lama Sans"/>
              </a:rPr>
              <a:t>يمكن للمؤسسات جمع بيانات موضوعية تؤدي إلى اتخاذ قرارات ب</a:t>
            </a:r>
            <a:r>
              <a:rPr lang="ar-SA" sz="2800" dirty="0">
                <a:solidFill>
                  <a:srgbClr val="428BCA"/>
                </a:solidFill>
                <a:latin typeface="Lama Sans"/>
                <a:hlinkClick r:id="rId2"/>
              </a:rPr>
              <a:t>تخطيط جيد</a:t>
            </a:r>
            <a:r>
              <a:rPr lang="ar-SA" sz="2800" dirty="0">
                <a:solidFill>
                  <a:srgbClr val="475467"/>
                </a:solidFill>
                <a:latin typeface="Lama Sans"/>
              </a:rPr>
              <a:t>، يتيح ذلك التوجيه الدقيق للجهود نحو تحسين الأداء في مختلف المجالات.</a:t>
            </a:r>
          </a:p>
          <a:p>
            <a:pPr algn="r" rtl="1">
              <a:buFont typeface="Arial" panose="020B0604020202020204" pitchFamily="34" charset="0"/>
              <a:buChar char="•"/>
            </a:pPr>
            <a:r>
              <a:rPr lang="ar-SA" sz="2800" b="1" dirty="0">
                <a:solidFill>
                  <a:srgbClr val="475467"/>
                </a:solidFill>
                <a:latin typeface="Lama Sans"/>
              </a:rPr>
              <a:t>تحفيز الموظفين: </a:t>
            </a:r>
            <a:r>
              <a:rPr lang="ar-SA" sz="2800" dirty="0">
                <a:solidFill>
                  <a:srgbClr val="475467"/>
                </a:solidFill>
                <a:latin typeface="Lama Sans"/>
              </a:rPr>
              <a:t>من خلال ربط أهداف </a:t>
            </a:r>
            <a:r>
              <a:rPr lang="en-US" sz="2800" dirty="0">
                <a:solidFill>
                  <a:srgbClr val="475467"/>
                </a:solidFill>
                <a:latin typeface="Lama Sans"/>
              </a:rPr>
              <a:t>KPI </a:t>
            </a:r>
            <a:r>
              <a:rPr lang="ar-SA" sz="2800" dirty="0">
                <a:solidFill>
                  <a:srgbClr val="475467"/>
                </a:solidFill>
                <a:latin typeface="Lama Sans"/>
              </a:rPr>
              <a:t>بمكافآت أو تقييمات، يمكن تحفيز الموظفين على تحقيق الأهداف المحددة، مما يزيد من الأداء العام للمؤسسة.</a:t>
            </a:r>
          </a:p>
          <a:p>
            <a:pPr algn="r" rtl="1">
              <a:buFont typeface="Arial" panose="020B0604020202020204" pitchFamily="34" charset="0"/>
              <a:buChar char="•"/>
            </a:pPr>
            <a:r>
              <a:rPr lang="ar-SA" sz="2800" b="1" dirty="0">
                <a:solidFill>
                  <a:srgbClr val="475467"/>
                </a:solidFill>
                <a:latin typeface="Lama Sans"/>
              </a:rPr>
              <a:t>زيادة الكفاءة التشغيلية: </a:t>
            </a:r>
            <a:r>
              <a:rPr lang="ar-SA" sz="2800" dirty="0">
                <a:solidFill>
                  <a:srgbClr val="475467"/>
                </a:solidFill>
                <a:latin typeface="Lama Sans"/>
              </a:rPr>
              <a:t>تساعد </a:t>
            </a:r>
            <a:r>
              <a:rPr lang="en-US" sz="2800" dirty="0">
                <a:solidFill>
                  <a:srgbClr val="475467"/>
                </a:solidFill>
                <a:latin typeface="Lama Sans"/>
              </a:rPr>
              <a:t>KPI </a:t>
            </a:r>
            <a:r>
              <a:rPr lang="ar-SA" sz="2800" dirty="0">
                <a:solidFill>
                  <a:srgbClr val="475467"/>
                </a:solidFill>
                <a:latin typeface="Lama Sans"/>
              </a:rPr>
              <a:t>في تحسين العمليات من خلال تحديد الأماكن التي قد تكون غير فعّالة، مما يتيح الفرصة لتحسين الأداء وزيادة الكفاءة.</a:t>
            </a:r>
          </a:p>
          <a:p>
            <a:pPr algn="ctr"/>
            <a:endParaRPr lang="ar-SA" sz="2800" dirty="0"/>
          </a:p>
        </p:txBody>
      </p:sp>
      <p:sp>
        <p:nvSpPr>
          <p:cNvPr id="3" name="مستطيل: زوايا مستديرة 2">
            <a:extLst>
              <a:ext uri="{FF2B5EF4-FFF2-40B4-BE49-F238E27FC236}">
                <a16:creationId xmlns:a16="http://schemas.microsoft.com/office/drawing/2014/main" id="{EE7C2836-15E8-F2C3-C525-9D5F31F3CCAB}"/>
              </a:ext>
            </a:extLst>
          </p:cNvPr>
          <p:cNvSpPr/>
          <p:nvPr/>
        </p:nvSpPr>
        <p:spPr>
          <a:xfrm>
            <a:off x="1981200" y="67733"/>
            <a:ext cx="8856133" cy="728133"/>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rgbClr val="475467"/>
                </a:solidFill>
                <a:latin typeface="Lama Sans"/>
              </a:rPr>
              <a:t>كيف يمكن لمؤشرات الأداء الرئيسية تحسين الأداء؟</a:t>
            </a:r>
            <a:endParaRPr lang="ar-SA" sz="2400" dirty="0">
              <a:solidFill>
                <a:srgbClr val="475467"/>
              </a:solidFill>
              <a:latin typeface="Lama Sans"/>
            </a:endParaRPr>
          </a:p>
          <a:p>
            <a:pPr algn="ctr"/>
            <a:endParaRPr lang="ar-SA" sz="2400" dirty="0"/>
          </a:p>
        </p:txBody>
      </p:sp>
    </p:spTree>
    <p:extLst>
      <p:ext uri="{BB962C8B-B14F-4D97-AF65-F5344CB8AC3E}">
        <p14:creationId xmlns:p14="http://schemas.microsoft.com/office/powerpoint/2010/main" val="150364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91EEF1-6851-17AA-1E98-9C452C95B320}"/>
              </a:ext>
            </a:extLst>
          </p:cNvPr>
          <p:cNvSpPr>
            <a:spLocks noGrp="1"/>
          </p:cNvSpPr>
          <p:nvPr>
            <p:ph type="title"/>
          </p:nvPr>
        </p:nvSpPr>
        <p:spPr>
          <a:xfrm>
            <a:off x="173736" y="-25114"/>
            <a:ext cx="12018263" cy="1280890"/>
          </a:xfrm>
          <a:solidFill>
            <a:schemeClr val="tx2">
              <a:lumMod val="20000"/>
              <a:lumOff val="80000"/>
            </a:schemeClr>
          </a:solidFill>
          <a:effectLst>
            <a:outerShdw blurRad="50800" dist="38100" dir="8100000" algn="tr" rotWithShape="0">
              <a:prstClr val="black">
                <a:alpha val="40000"/>
              </a:prstClr>
            </a:outerShdw>
          </a:effectLst>
        </p:spPr>
        <p:txBody>
          <a:bodyPr/>
          <a:lstStyle/>
          <a:p>
            <a:pPr algn="ctr"/>
            <a:r>
              <a:rPr lang="ar-SA" dirty="0"/>
              <a:t>هل هناك علامات أخرى نطلقها عندما يعجبنا عملا ما أو خدمة </a:t>
            </a:r>
          </a:p>
        </p:txBody>
      </p:sp>
      <p:pic>
        <p:nvPicPr>
          <p:cNvPr id="1026" name="Picture 2" descr="اوكيه 👍🏻 ولا مش اوكيه ؟اوكيه طبعًا in 2025">
            <a:extLst>
              <a:ext uri="{FF2B5EF4-FFF2-40B4-BE49-F238E27FC236}">
                <a16:creationId xmlns:a16="http://schemas.microsoft.com/office/drawing/2014/main" id="{4143D07D-64E0-7ED5-3BEA-93546D035B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90" y="1188720"/>
            <a:ext cx="12239290"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21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573B6-EF9F-9F6F-98D8-7F24C3AD9F62}"/>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B504D32B-1CA9-F3A6-3043-237B2A88BCA3}"/>
              </a:ext>
            </a:extLst>
          </p:cNvPr>
          <p:cNvSpPr/>
          <p:nvPr/>
        </p:nvSpPr>
        <p:spPr>
          <a:xfrm>
            <a:off x="3149600" y="372533"/>
            <a:ext cx="6256867" cy="1185334"/>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5" name="صورة 4">
            <a:extLst>
              <a:ext uri="{FF2B5EF4-FFF2-40B4-BE49-F238E27FC236}">
                <a16:creationId xmlns:a16="http://schemas.microsoft.com/office/drawing/2014/main" id="{EA0AE05D-019F-4F53-B6E0-893F21B5BD4E}"/>
              </a:ext>
            </a:extLst>
          </p:cNvPr>
          <p:cNvPicPr>
            <a:picLocks noChangeAspect="1"/>
          </p:cNvPicPr>
          <p:nvPr/>
        </p:nvPicPr>
        <p:blipFill>
          <a:blip r:embed="rId2"/>
          <a:stretch>
            <a:fillRect/>
          </a:stretch>
        </p:blipFill>
        <p:spPr>
          <a:xfrm>
            <a:off x="91440" y="-110067"/>
            <a:ext cx="10551159" cy="6714067"/>
          </a:xfrm>
          <a:prstGeom prst="rect">
            <a:avLst/>
          </a:prstGeom>
        </p:spPr>
      </p:pic>
      <p:sp>
        <p:nvSpPr>
          <p:cNvPr id="3" name="مستطيل: زوايا مستديرة 2">
            <a:extLst>
              <a:ext uri="{FF2B5EF4-FFF2-40B4-BE49-F238E27FC236}">
                <a16:creationId xmlns:a16="http://schemas.microsoft.com/office/drawing/2014/main" id="{767B922C-8A6E-EF5A-2B6A-7DE5D9C5907C}"/>
              </a:ext>
            </a:extLst>
          </p:cNvPr>
          <p:cNvSpPr/>
          <p:nvPr/>
        </p:nvSpPr>
        <p:spPr>
          <a:xfrm>
            <a:off x="7333488" y="4581144"/>
            <a:ext cx="1938528" cy="6492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12352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82765-D6C8-1CA3-A25D-A611B21FEF1C}"/>
            </a:ext>
          </a:extLst>
        </p:cNvPr>
        <p:cNvGrpSpPr/>
        <p:nvPr/>
      </p:nvGrpSpPr>
      <p:grpSpPr>
        <a:xfrm>
          <a:off x="0" y="0"/>
          <a:ext cx="0" cy="0"/>
          <a:chOff x="0" y="0"/>
          <a:chExt cx="0" cy="0"/>
        </a:xfrm>
      </p:grpSpPr>
      <p:pic>
        <p:nvPicPr>
          <p:cNvPr id="16386" name="Picture 2" descr="‏دورة ‏PDCA في نظام إدارة السلامة والصحة المهنية ISO 45001:2018 المحرّك ...">
            <a:extLst>
              <a:ext uri="{FF2B5EF4-FFF2-40B4-BE49-F238E27FC236}">
                <a16:creationId xmlns:a16="http://schemas.microsoft.com/office/drawing/2014/main" id="{A086AD30-C371-1EDA-E499-58F296598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67" y="228600"/>
            <a:ext cx="10862733" cy="612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2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الصورة لـ تطبيقات عملية مثل: PDCA Cycle (خطط – نفذ – تحقق – صحح">
            <a:extLst>
              <a:ext uri="{FF2B5EF4-FFF2-40B4-BE49-F238E27FC236}">
                <a16:creationId xmlns:a16="http://schemas.microsoft.com/office/drawing/2014/main" id="{60A5565F-41C7-3C8C-D2FB-DEEEA83C31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 name="AutoShape 4" descr="نتيجة الصورة لـ تطبيقات عملية مثل: PDCA Cycle (خطط – نفذ – تحقق – صحح">
            <a:extLst>
              <a:ext uri="{FF2B5EF4-FFF2-40B4-BE49-F238E27FC236}">
                <a16:creationId xmlns:a16="http://schemas.microsoft.com/office/drawing/2014/main" id="{48C020ED-F822-589C-9A68-0147996CDDA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 name="AutoShape 6" descr="نتيجة الصورة لـ تطبيقات عملية مثل: PDCA Cycle (خطط – نفذ – تحقق – صحح">
            <a:extLst>
              <a:ext uri="{FF2B5EF4-FFF2-40B4-BE49-F238E27FC236}">
                <a16:creationId xmlns:a16="http://schemas.microsoft.com/office/drawing/2014/main" id="{941DEEC1-D845-7616-5C0C-06808CE7B5B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 name="صورة 4">
            <a:extLst>
              <a:ext uri="{FF2B5EF4-FFF2-40B4-BE49-F238E27FC236}">
                <a16:creationId xmlns:a16="http://schemas.microsoft.com/office/drawing/2014/main" id="{F7182173-05B4-D6B8-3E5D-4275C02BE532}"/>
              </a:ext>
            </a:extLst>
          </p:cNvPr>
          <p:cNvPicPr>
            <a:picLocks noChangeAspect="1"/>
          </p:cNvPicPr>
          <p:nvPr/>
        </p:nvPicPr>
        <p:blipFill>
          <a:blip r:embed="rId2"/>
          <a:stretch>
            <a:fillRect/>
          </a:stretch>
        </p:blipFill>
        <p:spPr>
          <a:xfrm>
            <a:off x="576073" y="-203200"/>
            <a:ext cx="11320272" cy="7125208"/>
          </a:xfrm>
          <a:prstGeom prst="rect">
            <a:avLst/>
          </a:prstGeom>
        </p:spPr>
      </p:pic>
    </p:spTree>
    <p:extLst>
      <p:ext uri="{BB962C8B-B14F-4D97-AF65-F5344CB8AC3E}">
        <p14:creationId xmlns:p14="http://schemas.microsoft.com/office/powerpoint/2010/main" val="183310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154955" y="5308600"/>
            <a:ext cx="8825658" cy="952500"/>
          </a:xfrm>
        </p:spPr>
        <p:txBody>
          <a:bodyPr>
            <a:noAutofit/>
          </a:bodyPr>
          <a:lstStyle/>
          <a:p>
            <a:pPr algn="ctr"/>
            <a:r>
              <a:rPr lang="ar-YE" sz="5400" b="1" dirty="0">
                <a:solidFill>
                  <a:schemeClr val="bg1"/>
                </a:solidFill>
              </a:rPr>
              <a:t>*طرق البحث العلمي</a:t>
            </a:r>
            <a:r>
              <a:rPr lang="ar-YE" sz="5400" dirty="0">
                <a:solidFill>
                  <a:schemeClr val="bg1"/>
                </a:solidFill>
              </a:rPr>
              <a:t>*</a:t>
            </a:r>
          </a:p>
        </p:txBody>
      </p:sp>
      <p:sp>
        <p:nvSpPr>
          <p:cNvPr id="4" name="مربع نص 3">
            <a:extLst>
              <a:ext uri="{FF2B5EF4-FFF2-40B4-BE49-F238E27FC236}">
                <a16:creationId xmlns:a16="http://schemas.microsoft.com/office/drawing/2014/main" id="{795BA5F2-2585-4A96-98F1-5C7DAA48F9B3}"/>
              </a:ext>
            </a:extLst>
          </p:cNvPr>
          <p:cNvSpPr txBox="1"/>
          <p:nvPr/>
        </p:nvSpPr>
        <p:spPr>
          <a:xfrm>
            <a:off x="1746504" y="220903"/>
            <a:ext cx="9282858"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SA" sz="3200" dirty="0"/>
              <a:t>تطبيقات عملية مثل: </a:t>
            </a:r>
            <a:r>
              <a:rPr lang="en-US" sz="3200" dirty="0"/>
              <a:t>PDCA Cycle (</a:t>
            </a:r>
            <a:r>
              <a:rPr lang="ar-SA" sz="3200" dirty="0"/>
              <a:t>خطط – نفذ – تحقق – صحح)</a:t>
            </a:r>
          </a:p>
        </p:txBody>
      </p:sp>
      <p:sp>
        <p:nvSpPr>
          <p:cNvPr id="6" name="مستطيل: زوايا مستديرة 5">
            <a:extLst>
              <a:ext uri="{FF2B5EF4-FFF2-40B4-BE49-F238E27FC236}">
                <a16:creationId xmlns:a16="http://schemas.microsoft.com/office/drawing/2014/main" id="{B6BDF58A-AC5C-7B20-1CB9-3AED951E8C07}"/>
              </a:ext>
            </a:extLst>
          </p:cNvPr>
          <p:cNvSpPr/>
          <p:nvPr/>
        </p:nvSpPr>
        <p:spPr>
          <a:xfrm>
            <a:off x="1312333" y="2015067"/>
            <a:ext cx="9717029" cy="484293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7" name="AutoShape 2" descr="_الاسبوع الثانى Quality.pptx">
            <a:extLst>
              <a:ext uri="{FF2B5EF4-FFF2-40B4-BE49-F238E27FC236}">
                <a16:creationId xmlns:a16="http://schemas.microsoft.com/office/drawing/2014/main" id="{BE907EF2-47CB-D0D0-CC14-555075FC2B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8" name="صورة 7">
            <a:extLst>
              <a:ext uri="{FF2B5EF4-FFF2-40B4-BE49-F238E27FC236}">
                <a16:creationId xmlns:a16="http://schemas.microsoft.com/office/drawing/2014/main" id="{828DDE9F-9E4E-F09D-4281-B5DDBF72E4B9}"/>
              </a:ext>
            </a:extLst>
          </p:cNvPr>
          <p:cNvPicPr>
            <a:picLocks noChangeAspect="1"/>
          </p:cNvPicPr>
          <p:nvPr/>
        </p:nvPicPr>
        <p:blipFill>
          <a:blip r:embed="rId2"/>
          <a:stretch>
            <a:fillRect/>
          </a:stretch>
        </p:blipFill>
        <p:spPr>
          <a:xfrm>
            <a:off x="257472" y="1193800"/>
            <a:ext cx="11934528" cy="6671733"/>
          </a:xfrm>
          <a:prstGeom prst="rect">
            <a:avLst/>
          </a:prstGeom>
        </p:spPr>
      </p:pic>
    </p:spTree>
    <p:extLst>
      <p:ext uri="{BB962C8B-B14F-4D97-AF65-F5344CB8AC3E}">
        <p14:creationId xmlns:p14="http://schemas.microsoft.com/office/powerpoint/2010/main" val="1491014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CCC988-B163-A3AD-7C15-40CDE55711D2}"/>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DC3E39FE-127C-2396-9015-893F5655AAC9}"/>
              </a:ext>
            </a:extLst>
          </p:cNvPr>
          <p:cNvSpPr>
            <a:spLocks noGrp="1"/>
          </p:cNvSpPr>
          <p:nvPr>
            <p:ph idx="1"/>
          </p:nvPr>
        </p:nvSpPr>
        <p:spPr/>
        <p:txBody>
          <a:bodyPr/>
          <a:lstStyle/>
          <a:p>
            <a:endParaRPr lang="ar-SA"/>
          </a:p>
        </p:txBody>
      </p:sp>
      <p:sp>
        <p:nvSpPr>
          <p:cNvPr id="4" name="عنصر نائب للمحتوى 2">
            <a:extLst>
              <a:ext uri="{FF2B5EF4-FFF2-40B4-BE49-F238E27FC236}">
                <a16:creationId xmlns:a16="http://schemas.microsoft.com/office/drawing/2014/main" id="{18F4A0E2-782A-1211-E152-30EA4CE1C305}"/>
              </a:ext>
            </a:extLst>
          </p:cNvPr>
          <p:cNvSpPr txBox="1">
            <a:spLocks/>
          </p:cNvSpPr>
          <p:nvPr/>
        </p:nvSpPr>
        <p:spPr>
          <a:xfrm rot="20333888">
            <a:off x="2589212" y="1837509"/>
            <a:ext cx="8340045" cy="4073713"/>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r>
              <a:rPr lang="ar-SA" sz="6000" dirty="0"/>
              <a:t>شكراً على حسن استماعكم</a:t>
            </a:r>
          </a:p>
        </p:txBody>
      </p:sp>
    </p:spTree>
    <p:extLst>
      <p:ext uri="{BB962C8B-B14F-4D97-AF65-F5344CB8AC3E}">
        <p14:creationId xmlns:p14="http://schemas.microsoft.com/office/powerpoint/2010/main" val="90765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DFE1846A-940D-08BF-0C45-70D1AB8BE97C}"/>
              </a:ext>
            </a:extLst>
          </p:cNvPr>
          <p:cNvSpPr/>
          <p:nvPr/>
        </p:nvSpPr>
        <p:spPr>
          <a:xfrm rot="10256085" flipV="1">
            <a:off x="756479" y="947953"/>
            <a:ext cx="10140785" cy="4050185"/>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SA" sz="8000" dirty="0"/>
              <a:t>المحور الثالث: دور الجودة في تطوير الموظفين والمؤسسات</a:t>
            </a:r>
          </a:p>
        </p:txBody>
      </p:sp>
    </p:spTree>
    <p:extLst>
      <p:ext uri="{BB962C8B-B14F-4D97-AF65-F5344CB8AC3E}">
        <p14:creationId xmlns:p14="http://schemas.microsoft.com/office/powerpoint/2010/main" val="1334572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03310" y="1529906"/>
            <a:ext cx="10919813" cy="4855882"/>
          </a:xfrm>
        </p:spPr>
        <p:txBody>
          <a:bodyPr>
            <a:normAutofit/>
          </a:bodyPr>
          <a:lstStyle/>
          <a:p>
            <a:pPr marL="0" indent="0">
              <a:lnSpc>
                <a:spcPct val="115000"/>
              </a:lnSpc>
              <a:spcAft>
                <a:spcPts val="1000"/>
              </a:spcAft>
              <a:buNone/>
            </a:pPr>
            <a:r>
              <a:rPr lang="ar-SA" sz="4400" b="1" dirty="0"/>
              <a:t>إدارة الجودة هي عملية تهدف إلى تحسين جودة المنتجات والخدمات من خلال تطبيق معايير وإجراءات محددة لضمان </a:t>
            </a:r>
            <a:r>
              <a:rPr lang="ar-SA" sz="4400" b="1" dirty="0">
                <a:solidFill>
                  <a:srgbClr val="FF0000"/>
                </a:solidFill>
              </a:rPr>
              <a:t>تلبية</a:t>
            </a:r>
            <a:r>
              <a:rPr lang="ar-SA" sz="4400" b="1" dirty="0"/>
              <a:t> توقعات العملاء وتعزيز الأداء المؤسسي.</a:t>
            </a:r>
            <a:endParaRPr lang="ar-SA" sz="7200" b="1" u="sng" dirty="0">
              <a:solidFill>
                <a:srgbClr val="800000"/>
              </a:solidFill>
              <a:latin typeface="Calibri" panose="020F0502020204030204" pitchFamily="34" charset="0"/>
              <a:ea typeface="SimSun" panose="02010600030101010101" pitchFamily="2" charset="-122"/>
              <a:cs typeface="Times New Roman" panose="02020603050405020304" pitchFamily="18" charset="0"/>
            </a:endParaRPr>
          </a:p>
          <a:p>
            <a:pPr marL="0" indent="0">
              <a:lnSpc>
                <a:spcPct val="115000"/>
              </a:lnSpc>
              <a:spcAft>
                <a:spcPts val="1000"/>
              </a:spcAft>
              <a:buNone/>
            </a:pPr>
            <a:endParaRPr lang="ar-SA" sz="4400" dirty="0">
              <a:solidFill>
                <a:schemeClr val="bg1"/>
              </a:solidFill>
            </a:endParaRPr>
          </a:p>
        </p:txBody>
      </p:sp>
      <p:sp>
        <p:nvSpPr>
          <p:cNvPr id="4" name="موجة 3"/>
          <p:cNvSpPr/>
          <p:nvPr/>
        </p:nvSpPr>
        <p:spPr>
          <a:xfrm>
            <a:off x="2153406" y="0"/>
            <a:ext cx="9461716" cy="1353636"/>
          </a:xfrm>
          <a:prstGeom prst="wave">
            <a:avLst/>
          </a:prstGeom>
          <a:solidFill>
            <a:schemeClr val="tx2">
              <a:lumMod val="20000"/>
              <a:lumOff val="80000"/>
            </a:schemeClr>
          </a:solidFill>
        </p:spPr>
        <p:style>
          <a:lnRef idx="1">
            <a:schemeClr val="accent4"/>
          </a:lnRef>
          <a:fillRef idx="3">
            <a:schemeClr val="accent4"/>
          </a:fillRef>
          <a:effectRef idx="2">
            <a:schemeClr val="accent4"/>
          </a:effectRef>
          <a:fontRef idx="minor">
            <a:schemeClr val="lt1"/>
          </a:fontRef>
        </p:style>
        <p:txBody>
          <a:bodyPr rtlCol="1" anchor="ctr"/>
          <a:lstStyle/>
          <a:p>
            <a:pPr algn="ctr" rtl="1">
              <a:lnSpc>
                <a:spcPct val="115000"/>
              </a:lnSpc>
              <a:spcAft>
                <a:spcPts val="1000"/>
              </a:spcAft>
            </a:pPr>
            <a:r>
              <a:rPr lang="ar-SA" sz="4000" b="1" dirty="0">
                <a:solidFill>
                  <a:srgbClr val="FF0000"/>
                </a:solidFill>
              </a:rPr>
              <a:t>مفهوم </a:t>
            </a:r>
            <a:r>
              <a:rPr lang="ar-SA" sz="4000" b="1" dirty="0">
                <a:solidFill>
                  <a:srgbClr val="FF0000"/>
                </a:solidFill>
                <a:latin typeface="Calibri" panose="020F0502020204030204" pitchFamily="34" charset="0"/>
                <a:ea typeface="SimSun" panose="02010600030101010101" pitchFamily="2" charset="-122"/>
                <a:cs typeface="Times New Roman" panose="02020603050405020304" pitchFamily="18" charset="0"/>
              </a:rPr>
              <a:t>إدارة الجودة </a:t>
            </a:r>
            <a:endParaRPr lang="en-US" sz="4000" dirty="0">
              <a:solidFill>
                <a:srgbClr val="FF0000"/>
              </a:solidFill>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08283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12DA9F-026A-4A60-F2F8-4E9D989B339A}"/>
              </a:ext>
            </a:extLst>
          </p:cNvPr>
          <p:cNvSpPr>
            <a:spLocks noGrp="1"/>
          </p:cNvSpPr>
          <p:nvPr>
            <p:ph type="title"/>
          </p:nvPr>
        </p:nvSpPr>
        <p:spPr>
          <a:xfrm>
            <a:off x="1636776" y="22976"/>
            <a:ext cx="9867837" cy="1006982"/>
          </a:xfr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ar-SA" b="1" dirty="0"/>
              <a:t>تعريف آخر لإدارة الجودة</a:t>
            </a:r>
            <a:br>
              <a:rPr lang="ar-SA" b="1" dirty="0"/>
            </a:br>
            <a:endParaRPr lang="ar-SA" dirty="0"/>
          </a:p>
        </p:txBody>
      </p:sp>
      <p:sp>
        <p:nvSpPr>
          <p:cNvPr id="5" name="عنصر نائب للمحتوى 4">
            <a:extLst>
              <a:ext uri="{FF2B5EF4-FFF2-40B4-BE49-F238E27FC236}">
                <a16:creationId xmlns:a16="http://schemas.microsoft.com/office/drawing/2014/main" id="{6838FE50-E407-9421-5529-F26D2AA8A505}"/>
              </a:ext>
            </a:extLst>
          </p:cNvPr>
          <p:cNvSpPr>
            <a:spLocks noGrp="1"/>
          </p:cNvSpPr>
          <p:nvPr>
            <p:ph idx="1"/>
          </p:nvPr>
        </p:nvSpPr>
        <p:spPr>
          <a:xfrm>
            <a:off x="702733" y="1134533"/>
            <a:ext cx="10801879" cy="4776689"/>
          </a:xfrm>
        </p:spPr>
        <p:txBody>
          <a:bodyPr>
            <a:normAutofit fontScale="92500"/>
          </a:bodyPr>
          <a:lstStyle/>
          <a:p>
            <a:r>
              <a:rPr lang="ar-SA" sz="3600" dirty="0"/>
              <a:t>هي عملية </a:t>
            </a:r>
            <a:r>
              <a:rPr lang="ar-SA" sz="3600" b="1" dirty="0"/>
              <a:t>الإشراف على جميع الأنشطة والمهام داخل المؤسسة</a:t>
            </a:r>
            <a:r>
              <a:rPr lang="ar-SA" sz="3600" dirty="0"/>
              <a:t> بهدف الحفاظ على المستوى المطلوب من تميز المنتجات والخدمات.</a:t>
            </a:r>
          </a:p>
          <a:p>
            <a:r>
              <a:rPr lang="ar-SA" sz="3600" dirty="0"/>
              <a:t>تشمل وضع </a:t>
            </a:r>
            <a:r>
              <a:rPr lang="ar-SA" sz="3600" b="1" dirty="0"/>
              <a:t>سياسة للجودة</a:t>
            </a:r>
            <a:r>
              <a:rPr lang="ar-SA" sz="3600" dirty="0"/>
              <a:t>، التخطيط، التنفيذ، المراقبة، والتحسين المستمر.</a:t>
            </a:r>
          </a:p>
          <a:p>
            <a:r>
              <a:rPr lang="ar-SA" sz="3600" dirty="0"/>
              <a:t>تُعد فلسفة عمل تقوم على أن نجاح المؤسسة على المدى الطويل يعتمد على </a:t>
            </a:r>
            <a:r>
              <a:rPr lang="ar-SA" sz="3600" b="1" dirty="0"/>
              <a:t>رضا العملاء وولائهم</a:t>
            </a:r>
            <a:r>
              <a:rPr lang="ar-SA" sz="3600" dirty="0"/>
              <a:t>، من خلال تحسين العمليات والمنتجات والخدمات بشكل دائم.</a:t>
            </a:r>
          </a:p>
          <a:p>
            <a:endParaRPr lang="ar-SA" sz="3600" dirty="0"/>
          </a:p>
        </p:txBody>
      </p:sp>
    </p:spTree>
    <p:extLst>
      <p:ext uri="{BB962C8B-B14F-4D97-AF65-F5344CB8AC3E}">
        <p14:creationId xmlns:p14="http://schemas.microsoft.com/office/powerpoint/2010/main" val="29845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2582562" y="2222500"/>
            <a:ext cx="7780639" cy="4063999"/>
          </a:xfrm>
        </p:spPr>
        <p:txBody>
          <a:bodyPr>
            <a:normAutofit/>
          </a:bodyPr>
          <a:lstStyle/>
          <a:p>
            <a:pPr marL="0" indent="0" algn="r" rtl="1">
              <a:lnSpc>
                <a:spcPct val="115000"/>
              </a:lnSpc>
              <a:spcAft>
                <a:spcPts val="1000"/>
              </a:spcAft>
              <a:buNone/>
            </a:pPr>
            <a:endParaRPr lang="en-US" sz="1800" dirty="0">
              <a:effectLst/>
              <a:latin typeface="Calibri" panose="020F0502020204030204" pitchFamily="34" charset="0"/>
              <a:ea typeface="SimSun" panose="02010600030101010101" pitchFamily="2" charset="-122"/>
              <a:cs typeface="Arial" panose="020B0604020202020204" pitchFamily="34" charset="0"/>
            </a:endParaRPr>
          </a:p>
          <a:p>
            <a:endParaRPr lang="ar-YE" dirty="0">
              <a:solidFill>
                <a:schemeClr val="bg1"/>
              </a:solidFill>
            </a:endParaRPr>
          </a:p>
        </p:txBody>
      </p:sp>
      <p:sp>
        <p:nvSpPr>
          <p:cNvPr id="8" name="نجمة مكونة من 12 نقطة 7"/>
          <p:cNvSpPr/>
          <p:nvPr/>
        </p:nvSpPr>
        <p:spPr>
          <a:xfrm>
            <a:off x="1107990" y="173318"/>
            <a:ext cx="11084010" cy="2366682"/>
          </a:xfrm>
          <a:prstGeom prst="star12">
            <a:avLst/>
          </a:prstGeom>
        </p:spPr>
        <p:style>
          <a:lnRef idx="1">
            <a:schemeClr val="accent2"/>
          </a:lnRef>
          <a:fillRef idx="2">
            <a:schemeClr val="accent2"/>
          </a:fillRef>
          <a:effectRef idx="1">
            <a:schemeClr val="accent2"/>
          </a:effectRef>
          <a:fontRef idx="minor">
            <a:schemeClr val="dk1"/>
          </a:fontRef>
        </p:style>
        <p:txBody>
          <a:bodyPr rtlCol="1" anchor="ctr"/>
          <a:lstStyle/>
          <a:p>
            <a:pPr algn="r" rtl="1"/>
            <a:r>
              <a:rPr lang="ar-SA" sz="3200" b="1" dirty="0"/>
              <a:t>إدارة الجودة الشاملة </a:t>
            </a:r>
            <a:r>
              <a:rPr lang="en-US" sz="3200" b="1" dirty="0"/>
              <a:t>(TQM)</a:t>
            </a:r>
          </a:p>
          <a:p>
            <a:pPr algn="ctr" rtl="1"/>
            <a:endParaRPr lang="ar-YE" sz="4000" dirty="0"/>
          </a:p>
        </p:txBody>
      </p:sp>
      <p:sp>
        <p:nvSpPr>
          <p:cNvPr id="3" name="مستطيل: زوايا مستديرة 2">
            <a:extLst>
              <a:ext uri="{FF2B5EF4-FFF2-40B4-BE49-F238E27FC236}">
                <a16:creationId xmlns:a16="http://schemas.microsoft.com/office/drawing/2014/main" id="{26B3A040-B431-B9DA-2711-9D34B3B953CF}"/>
              </a:ext>
            </a:extLst>
          </p:cNvPr>
          <p:cNvSpPr/>
          <p:nvPr/>
        </p:nvSpPr>
        <p:spPr>
          <a:xfrm>
            <a:off x="626532" y="2023533"/>
            <a:ext cx="11209867" cy="4661149"/>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dirty="0"/>
              <a:t>هي نهج تنظيمي يهدف إلى </a:t>
            </a:r>
            <a:r>
              <a:rPr lang="ar-SA" sz="3600" b="1" dirty="0"/>
              <a:t>تحسين الأداء وضمان تقديم منتجات وخدمات بأعلى معايير الجودة</a:t>
            </a:r>
            <a:r>
              <a:rPr lang="ar-SA" sz="3600" dirty="0"/>
              <a:t> عبر إشراك </a:t>
            </a:r>
            <a:r>
              <a:rPr lang="ar-SA" sz="3600" dirty="0">
                <a:solidFill>
                  <a:srgbClr val="FF0000"/>
                </a:solidFill>
              </a:rPr>
              <a:t>جميع الموظفين.</a:t>
            </a:r>
          </a:p>
          <a:p>
            <a:pPr algn="ctr"/>
            <a:r>
              <a:rPr lang="ar-SA" sz="3600" dirty="0"/>
              <a:t>،و تركز على </a:t>
            </a:r>
            <a:r>
              <a:rPr lang="ar-SA" sz="3600" b="1" dirty="0"/>
              <a:t>رضا العملاء</a:t>
            </a:r>
            <a:r>
              <a:rPr lang="ar-SA" sz="3600" dirty="0"/>
              <a:t> باعتباره الهدف الأساسي.</a:t>
            </a:r>
          </a:p>
          <a:p>
            <a:r>
              <a:rPr lang="ar-SA" sz="3600" dirty="0"/>
              <a:t>تهدف إلى </a:t>
            </a:r>
            <a:r>
              <a:rPr lang="ar-SA" sz="3600" b="1" dirty="0"/>
              <a:t>تقليل الأخطاء والهدر</a:t>
            </a:r>
            <a:r>
              <a:rPr lang="ar-SA" sz="3600" dirty="0"/>
              <a:t> ورفع الكفاءة التشغيلية</a:t>
            </a:r>
          </a:p>
        </p:txBody>
      </p:sp>
    </p:spTree>
    <p:extLst>
      <p:ext uri="{BB962C8B-B14F-4D97-AF65-F5344CB8AC3E}">
        <p14:creationId xmlns:p14="http://schemas.microsoft.com/office/powerpoint/2010/main" val="5329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B15632-FE8F-C191-A791-59529E6964D9}"/>
              </a:ext>
            </a:extLst>
          </p:cNvPr>
          <p:cNvSpPr>
            <a:spLocks noGrp="1"/>
          </p:cNvSpPr>
          <p:nvPr>
            <p:ph type="title"/>
          </p:nvPr>
        </p:nvSpPr>
        <p:spPr>
          <a:xfrm>
            <a:off x="2592925" y="-25114"/>
            <a:ext cx="8911687" cy="1280890"/>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نشاط</a:t>
            </a:r>
          </a:p>
        </p:txBody>
      </p:sp>
      <p:sp>
        <p:nvSpPr>
          <p:cNvPr id="3" name="عنصر نائب للمحتوى 2">
            <a:extLst>
              <a:ext uri="{FF2B5EF4-FFF2-40B4-BE49-F238E27FC236}">
                <a16:creationId xmlns:a16="http://schemas.microsoft.com/office/drawing/2014/main" id="{AFF4A67B-3FB9-1354-EA38-04614C4F7207}"/>
              </a:ext>
            </a:extLst>
          </p:cNvPr>
          <p:cNvSpPr>
            <a:spLocks noGrp="1"/>
          </p:cNvSpPr>
          <p:nvPr>
            <p:ph idx="1"/>
          </p:nvPr>
        </p:nvSpPr>
        <p:spPr>
          <a:xfrm>
            <a:off x="1097280" y="2133599"/>
            <a:ext cx="10407332" cy="4309533"/>
          </a:xfrm>
        </p:spPr>
        <p:txBody>
          <a:bodyPr>
            <a:normAutofit/>
          </a:bodyPr>
          <a:lstStyle/>
          <a:p>
            <a:pPr algn="ctr"/>
            <a:r>
              <a:rPr lang="ar-SA" sz="6600" dirty="0"/>
              <a:t>إشراك </a:t>
            </a:r>
            <a:r>
              <a:rPr lang="ar-SA" sz="6600" dirty="0">
                <a:solidFill>
                  <a:srgbClr val="FF0000"/>
                </a:solidFill>
              </a:rPr>
              <a:t>جميع الموظفين.</a:t>
            </a:r>
          </a:p>
          <a:p>
            <a:pPr algn="ctr"/>
            <a:r>
              <a:rPr lang="ar-SA" sz="6600" dirty="0"/>
              <a:t>لماذا اشراك جميع الموظفين؟ نشاط</a:t>
            </a:r>
            <a:endParaRPr lang="en-US" sz="6600" dirty="0"/>
          </a:p>
          <a:p>
            <a:endParaRPr lang="ar-SA" dirty="0"/>
          </a:p>
        </p:txBody>
      </p:sp>
    </p:spTree>
    <p:extLst>
      <p:ext uri="{BB962C8B-B14F-4D97-AF65-F5344CB8AC3E}">
        <p14:creationId xmlns:p14="http://schemas.microsoft.com/office/powerpoint/2010/main" val="116956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CF8CE9-BDCA-943A-923F-6680C888B21F}"/>
              </a:ext>
            </a:extLst>
          </p:cNvPr>
          <p:cNvSpPr>
            <a:spLocks noGrp="1"/>
          </p:cNvSpPr>
          <p:nvPr>
            <p:ph type="title"/>
          </p:nvPr>
        </p:nvSpPr>
        <p:spPr>
          <a:xfrm>
            <a:off x="1344169" y="0"/>
            <a:ext cx="10160444" cy="1106424"/>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dirty="0"/>
              <a:t>أضف علامات أخرى لاستحسان العمل</a:t>
            </a:r>
          </a:p>
        </p:txBody>
      </p:sp>
      <p:pic>
        <p:nvPicPr>
          <p:cNvPr id="2050" name="Picture 2">
            <a:extLst>
              <a:ext uri="{FF2B5EF4-FFF2-40B4-BE49-F238E27FC236}">
                <a16:creationId xmlns:a16="http://schemas.microsoft.com/office/drawing/2014/main" id="{B28C68D6-21B2-4242-A24C-9A7B5C732D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4169" y="2133600"/>
            <a:ext cx="5129783" cy="3778250"/>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78741FD8-3798-C83E-E030-E7B23B9A30B6}"/>
              </a:ext>
            </a:extLst>
          </p:cNvPr>
          <p:cNvPicPr>
            <a:picLocks noChangeAspect="1"/>
          </p:cNvPicPr>
          <p:nvPr/>
        </p:nvPicPr>
        <p:blipFill>
          <a:blip r:embed="rId3"/>
          <a:stretch>
            <a:fillRect/>
          </a:stretch>
        </p:blipFill>
        <p:spPr>
          <a:xfrm>
            <a:off x="6742938" y="1905001"/>
            <a:ext cx="4761674" cy="4157472"/>
          </a:xfrm>
          <a:prstGeom prst="rect">
            <a:avLst/>
          </a:prstGeom>
        </p:spPr>
      </p:pic>
    </p:spTree>
    <p:extLst>
      <p:ext uri="{BB962C8B-B14F-4D97-AF65-F5344CB8AC3E}">
        <p14:creationId xmlns:p14="http://schemas.microsoft.com/office/powerpoint/2010/main" val="263171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a:extLst>
              <a:ext uri="{FF2B5EF4-FFF2-40B4-BE49-F238E27FC236}">
                <a16:creationId xmlns:a16="http://schemas.microsoft.com/office/drawing/2014/main" id="{F34F9DB9-7885-C8BE-A2D1-4010AA5F146C}"/>
              </a:ext>
            </a:extLst>
          </p:cNvPr>
          <p:cNvSpPr>
            <a:spLocks noGrp="1"/>
          </p:cNvSpPr>
          <p:nvPr>
            <p:ph idx="1"/>
          </p:nvPr>
        </p:nvSpPr>
        <p:spPr>
          <a:xfrm flipV="1">
            <a:off x="358346" y="6598508"/>
            <a:ext cx="11146266" cy="56292"/>
          </a:xfrm>
        </p:spPr>
        <p:txBody>
          <a:bodyPr>
            <a:normAutofit fontScale="25000" lnSpcReduction="20000"/>
          </a:bodyPr>
          <a:lstStyle/>
          <a:p>
            <a:endParaRPr lang="ar-SA" dirty="0"/>
          </a:p>
        </p:txBody>
      </p:sp>
      <p:sp>
        <p:nvSpPr>
          <p:cNvPr id="4" name="عنوان 3">
            <a:extLst>
              <a:ext uri="{FF2B5EF4-FFF2-40B4-BE49-F238E27FC236}">
                <a16:creationId xmlns:a16="http://schemas.microsoft.com/office/drawing/2014/main" id="{2716D952-AC1A-E2B6-35FE-01D6666278C1}"/>
              </a:ext>
            </a:extLst>
          </p:cNvPr>
          <p:cNvSpPr>
            <a:spLocks noGrp="1"/>
          </p:cNvSpPr>
          <p:nvPr>
            <p:ph type="title"/>
          </p:nvPr>
        </p:nvSpPr>
        <p:spPr>
          <a:xfrm>
            <a:off x="2592925" y="330200"/>
            <a:ext cx="8911687" cy="897467"/>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ar-SA" b="1" dirty="0"/>
              <a:t>الخلاصة</a:t>
            </a:r>
            <a:br>
              <a:rPr lang="ar-SA" b="1" dirty="0"/>
            </a:br>
            <a:br>
              <a:rPr lang="ar-SA" dirty="0"/>
            </a:br>
            <a:endParaRPr lang="ar-SA" dirty="0"/>
          </a:p>
        </p:txBody>
      </p:sp>
      <p:sp>
        <p:nvSpPr>
          <p:cNvPr id="7" name="مستطيل: زوايا مستديرة 6">
            <a:extLst>
              <a:ext uri="{FF2B5EF4-FFF2-40B4-BE49-F238E27FC236}">
                <a16:creationId xmlns:a16="http://schemas.microsoft.com/office/drawing/2014/main" id="{9B906FB6-3C48-B13E-FB85-F6AD094AC954}"/>
              </a:ext>
            </a:extLst>
          </p:cNvPr>
          <p:cNvSpPr/>
          <p:nvPr/>
        </p:nvSpPr>
        <p:spPr>
          <a:xfrm>
            <a:off x="1134532" y="1126067"/>
            <a:ext cx="10549467" cy="5649637"/>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dirty="0"/>
              <a:t>إدارة الجودة ليست مجرد إجراءات رقابية، بل هي </a:t>
            </a:r>
            <a:r>
              <a:rPr lang="ar-SA" sz="3600" b="1" dirty="0"/>
              <a:t>ثقافة مؤسسية</a:t>
            </a:r>
            <a:r>
              <a:rPr lang="ar-SA" sz="3600" dirty="0"/>
              <a:t> تركز على التحسين المستمر، إشراك العاملين، وضمان رضا المستفيدين.</a:t>
            </a:r>
          </a:p>
          <a:p>
            <a:pPr algn="ctr"/>
            <a:r>
              <a:rPr lang="ar-SA" sz="3600" dirty="0"/>
              <a:t> وهي الأساس لنجاح أي مؤسسة في بيئة تنافسية حديثة.</a:t>
            </a:r>
            <a:br>
              <a:rPr lang="ar-SA" sz="3600" dirty="0"/>
            </a:br>
            <a:endParaRPr lang="ar-SA" sz="3600" dirty="0"/>
          </a:p>
        </p:txBody>
      </p:sp>
    </p:spTree>
    <p:extLst>
      <p:ext uri="{BB962C8B-B14F-4D97-AF65-F5344CB8AC3E}">
        <p14:creationId xmlns:p14="http://schemas.microsoft.com/office/powerpoint/2010/main" val="1623899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CA626B-3BA8-B6B8-041D-7BC4BD63E6A5}"/>
              </a:ext>
            </a:extLst>
          </p:cNvPr>
          <p:cNvSpPr>
            <a:spLocks noGrp="1"/>
          </p:cNvSpPr>
          <p:nvPr>
            <p:ph type="title"/>
          </p:nvPr>
        </p:nvSpPr>
        <p:spPr>
          <a:xfrm>
            <a:off x="1594023" y="-25114"/>
            <a:ext cx="9910590" cy="1280890"/>
          </a:xfrm>
          <a:solidFill>
            <a:schemeClr val="bg1">
              <a:lumMod val="85000"/>
            </a:schemeClr>
          </a:solidFill>
        </p:spPr>
        <p:txBody>
          <a:bodyPr>
            <a:normAutofit fontScale="90000"/>
          </a:bodyPr>
          <a:lstStyle/>
          <a:p>
            <a:pPr algn="ctr"/>
            <a:br>
              <a:rPr lang="en-US" sz="3600" dirty="0">
                <a:effectLst/>
                <a:latin typeface="Calibri" panose="020F0502020204030204" pitchFamily="34" charset="0"/>
                <a:ea typeface="SimSun" panose="02010600030101010101" pitchFamily="2" charset="-122"/>
                <a:cs typeface="Arial" panose="020B0604020202020204" pitchFamily="34" charset="0"/>
              </a:rPr>
            </a:br>
            <a:r>
              <a:rPr lang="ar-SA" b="1" dirty="0"/>
              <a:t>تعريف إدارة الجودة الشاملة</a:t>
            </a:r>
            <a:br>
              <a:rPr lang="ar-SA" b="1" dirty="0"/>
            </a:br>
            <a:endParaRPr lang="ar-SA" dirty="0"/>
          </a:p>
        </p:txBody>
      </p:sp>
      <p:sp>
        <p:nvSpPr>
          <p:cNvPr id="6" name="عنصر نائب للمحتوى 5">
            <a:extLst>
              <a:ext uri="{FF2B5EF4-FFF2-40B4-BE49-F238E27FC236}">
                <a16:creationId xmlns:a16="http://schemas.microsoft.com/office/drawing/2014/main" id="{0B012245-F0E7-4FAC-A16D-E698AC44D7CF}"/>
              </a:ext>
            </a:extLst>
          </p:cNvPr>
          <p:cNvSpPr>
            <a:spLocks noGrp="1"/>
          </p:cNvSpPr>
          <p:nvPr>
            <p:ph idx="1"/>
          </p:nvPr>
        </p:nvSpPr>
        <p:spPr>
          <a:xfrm>
            <a:off x="173736" y="1499616"/>
            <a:ext cx="11814048" cy="5175504"/>
          </a:xfrm>
        </p:spPr>
        <p:txBody>
          <a:bodyPr>
            <a:normAutofit/>
          </a:bodyPr>
          <a:lstStyle/>
          <a:p>
            <a:r>
              <a:rPr lang="ar-SA" sz="4000" dirty="0"/>
              <a:t>هي فلسفة إدارية تقوم على </a:t>
            </a:r>
            <a:r>
              <a:rPr lang="ar-SA" sz="4000" b="1" dirty="0"/>
              <a:t>التحسين المستمر</a:t>
            </a:r>
            <a:r>
              <a:rPr lang="ar-SA" sz="4000" dirty="0"/>
              <a:t> في جميع جوانب </a:t>
            </a:r>
            <a:r>
              <a:rPr lang="ar-SA" sz="4000" dirty="0" err="1"/>
              <a:t>العمل.تعتمد</a:t>
            </a:r>
            <a:r>
              <a:rPr lang="ar-SA" sz="4000" dirty="0"/>
              <a:t> على </a:t>
            </a:r>
            <a:r>
              <a:rPr lang="ar-SA" sz="4000" b="1" dirty="0"/>
              <a:t>مشاركة جميع الموظفين</a:t>
            </a:r>
            <a:r>
              <a:rPr lang="ar-SA" sz="4000" dirty="0"/>
              <a:t> في تحمل مسؤولية الجودة، وليس فقط قسم محدد.</a:t>
            </a:r>
          </a:p>
          <a:p>
            <a:r>
              <a:rPr lang="ar-SA" sz="4000" dirty="0"/>
              <a:t>تركز على </a:t>
            </a:r>
            <a:r>
              <a:rPr lang="ar-SA" sz="4000" b="1" dirty="0"/>
              <a:t>رضا العملاء</a:t>
            </a:r>
            <a:r>
              <a:rPr lang="ar-SA" sz="4000" dirty="0"/>
              <a:t> باعتباره الهدف الأساسي.</a:t>
            </a:r>
          </a:p>
          <a:p>
            <a:r>
              <a:rPr lang="ar-SA" sz="4000" dirty="0"/>
              <a:t>تهدف إلى </a:t>
            </a:r>
            <a:r>
              <a:rPr lang="ar-SA" sz="4000" b="1" dirty="0"/>
              <a:t>تقليل الأخطاء والهدر</a:t>
            </a:r>
            <a:r>
              <a:rPr lang="ar-SA" sz="4000" dirty="0"/>
              <a:t> ورفع الكفاءة التشغيلية.</a:t>
            </a:r>
          </a:p>
          <a:p>
            <a:endParaRPr lang="ar-SA" sz="4000" dirty="0"/>
          </a:p>
        </p:txBody>
      </p:sp>
    </p:spTree>
    <p:extLst>
      <p:ext uri="{BB962C8B-B14F-4D97-AF65-F5344CB8AC3E}">
        <p14:creationId xmlns:p14="http://schemas.microsoft.com/office/powerpoint/2010/main" val="301025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88AC43-7F07-CAB9-CACB-6452D7B6D59B}"/>
              </a:ext>
            </a:extLst>
          </p:cNvPr>
          <p:cNvSpPr>
            <a:spLocks noGrp="1"/>
          </p:cNvSpPr>
          <p:nvPr>
            <p:ph type="title"/>
          </p:nvPr>
        </p:nvSpPr>
        <p:spPr>
          <a:xfrm>
            <a:off x="2592925" y="-89122"/>
            <a:ext cx="8911687" cy="1280890"/>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marL="359410" indent="-270510" algn="ctr">
              <a:lnSpc>
                <a:spcPct val="115000"/>
              </a:lnSpc>
              <a:spcAft>
                <a:spcPts val="1000"/>
              </a:spcAft>
            </a:pPr>
            <a:r>
              <a:rPr lang="ar-SA" b="1" dirty="0"/>
              <a:t>المبادئ الأساسية لإدارة الجودة الشاملة</a:t>
            </a:r>
            <a:br>
              <a:rPr lang="ar-SA" b="1" dirty="0"/>
            </a:br>
            <a:endParaRPr lang="ar-SA" dirty="0"/>
          </a:p>
        </p:txBody>
      </p:sp>
      <p:sp>
        <p:nvSpPr>
          <p:cNvPr id="5" name="عنصر نائب للمحتوى 4">
            <a:extLst>
              <a:ext uri="{FF2B5EF4-FFF2-40B4-BE49-F238E27FC236}">
                <a16:creationId xmlns:a16="http://schemas.microsoft.com/office/drawing/2014/main" id="{FAAAEC08-B537-B76F-EBB3-1AA0C7117616}"/>
              </a:ext>
            </a:extLst>
          </p:cNvPr>
          <p:cNvSpPr>
            <a:spLocks noGrp="1"/>
          </p:cNvSpPr>
          <p:nvPr>
            <p:ph idx="1"/>
          </p:nvPr>
        </p:nvSpPr>
        <p:spPr>
          <a:xfrm>
            <a:off x="135466" y="896112"/>
            <a:ext cx="12218077" cy="5589355"/>
          </a:xfrm>
        </p:spPr>
        <p:txBody>
          <a:bodyPr>
            <a:noAutofit/>
          </a:bodyPr>
          <a:lstStyle/>
          <a:p>
            <a:r>
              <a:rPr lang="ar-SA" sz="4000" b="1" dirty="0"/>
              <a:t>التركيز على العملاء:</a:t>
            </a:r>
            <a:r>
              <a:rPr lang="ar-SA" sz="4000" dirty="0"/>
              <a:t> رضا العميل هو محور الجودة.</a:t>
            </a:r>
          </a:p>
          <a:p>
            <a:r>
              <a:rPr lang="ar-SA" sz="4000" b="1" dirty="0"/>
              <a:t>المشاركة الجماعية:</a:t>
            </a:r>
            <a:r>
              <a:rPr lang="ar-SA" sz="4000" dirty="0"/>
              <a:t> إشراك جميع الموظفين في عمليات التحسين.</a:t>
            </a:r>
          </a:p>
          <a:p>
            <a:r>
              <a:rPr lang="ar-SA" sz="4000" b="1" dirty="0"/>
              <a:t>التحسين المستمر:</a:t>
            </a:r>
            <a:r>
              <a:rPr lang="ar-SA" sz="4000" dirty="0"/>
              <a:t> تطوير العمليات والمنتجات بشكل دائم.</a:t>
            </a:r>
          </a:p>
          <a:p>
            <a:r>
              <a:rPr lang="ar-SA" sz="4000" b="1" dirty="0"/>
              <a:t>التزام الإدارة العليا:</a:t>
            </a:r>
            <a:r>
              <a:rPr lang="ar-SA" sz="4000" dirty="0"/>
              <a:t> دعم القيادة ضروري لإنجاح الجودة الشاملة.</a:t>
            </a:r>
          </a:p>
          <a:p>
            <a:r>
              <a:rPr lang="ar-SA" sz="4000" b="1" dirty="0"/>
              <a:t>الاعتماد على البيانات:</a:t>
            </a:r>
            <a:r>
              <a:rPr lang="ar-SA" sz="4000" dirty="0"/>
              <a:t> اتخاذ القرارات بناءً على معلومات دقيق</a:t>
            </a:r>
          </a:p>
          <a:p>
            <a:endParaRPr lang="ar-SA" sz="4000" dirty="0"/>
          </a:p>
        </p:txBody>
      </p:sp>
    </p:spTree>
    <p:extLst>
      <p:ext uri="{BB962C8B-B14F-4D97-AF65-F5344CB8AC3E}">
        <p14:creationId xmlns:p14="http://schemas.microsoft.com/office/powerpoint/2010/main" val="315671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1CA733-B7A2-C98A-F421-DA823A3CEDFC}"/>
              </a:ext>
            </a:extLst>
          </p:cNvPr>
          <p:cNvSpPr>
            <a:spLocks noGrp="1"/>
          </p:cNvSpPr>
          <p:nvPr>
            <p:ph type="title"/>
          </p:nvPr>
        </p:nvSpPr>
        <p:spPr>
          <a:xfrm>
            <a:off x="1197865" y="38894"/>
            <a:ext cx="10306748" cy="957802"/>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ar-SA" sz="4000" dirty="0"/>
              <a:t>كيف ترفع الجودة من رضا الموظفين والعملاء.</a:t>
            </a:r>
            <a:br>
              <a:rPr lang="ar-SA" sz="4000" dirty="0"/>
            </a:br>
            <a:endParaRPr lang="ar-SA" sz="4000" dirty="0"/>
          </a:p>
        </p:txBody>
      </p:sp>
      <p:sp>
        <p:nvSpPr>
          <p:cNvPr id="5" name="عنصر نائب للمحتوى 4">
            <a:extLst>
              <a:ext uri="{FF2B5EF4-FFF2-40B4-BE49-F238E27FC236}">
                <a16:creationId xmlns:a16="http://schemas.microsoft.com/office/drawing/2014/main" id="{50A3C5E2-18DE-1266-38BA-9ACE35C3DCB2}"/>
              </a:ext>
            </a:extLst>
          </p:cNvPr>
          <p:cNvSpPr>
            <a:spLocks noGrp="1"/>
          </p:cNvSpPr>
          <p:nvPr>
            <p:ph idx="1"/>
          </p:nvPr>
        </p:nvSpPr>
        <p:spPr>
          <a:xfrm>
            <a:off x="694267" y="1335024"/>
            <a:ext cx="11037485" cy="5463709"/>
          </a:xfrm>
        </p:spPr>
        <p:txBody>
          <a:bodyPr>
            <a:normAutofit/>
          </a:bodyPr>
          <a:lstStyle/>
          <a:p>
            <a:pPr marL="0" indent="0">
              <a:buNone/>
            </a:pPr>
            <a:endParaRPr lang="ar-SA" sz="4800" dirty="0"/>
          </a:p>
          <a:p>
            <a:r>
              <a:rPr lang="ar-SA" sz="4800" dirty="0"/>
              <a:t>الجودة ترفع من رضا الموظفين والعملاء لأنها تعمل على تحسين التجربة لكل طرف داخل المؤسسة، وتخلق بيئة عمل وخدمات أكثر كفاءة وفعالية. </a:t>
            </a:r>
          </a:p>
          <a:p>
            <a:endParaRPr lang="ar-SA" sz="4800" dirty="0"/>
          </a:p>
        </p:txBody>
      </p:sp>
    </p:spTree>
    <p:extLst>
      <p:ext uri="{BB962C8B-B14F-4D97-AF65-F5344CB8AC3E}">
        <p14:creationId xmlns:p14="http://schemas.microsoft.com/office/powerpoint/2010/main" val="333510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C2FBC2-40CC-DD3B-93DC-E01F0E2D3188}"/>
              </a:ext>
            </a:extLst>
          </p:cNvPr>
          <p:cNvSpPr>
            <a:spLocks noGrp="1"/>
          </p:cNvSpPr>
          <p:nvPr>
            <p:ph type="title"/>
          </p:nvPr>
        </p:nvSpPr>
        <p:spPr>
          <a:xfrm>
            <a:off x="1517905" y="157088"/>
            <a:ext cx="10460736" cy="1280890"/>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b="1" dirty="0"/>
              <a:t>أثر الجودة على رضا الموظفين</a:t>
            </a:r>
            <a:br>
              <a:rPr lang="ar-SA" b="1" dirty="0"/>
            </a:br>
            <a:endParaRPr lang="ar-SA" dirty="0"/>
          </a:p>
        </p:txBody>
      </p:sp>
      <p:sp>
        <p:nvSpPr>
          <p:cNvPr id="5" name="عنصر نائب للمحتوى 4">
            <a:extLst>
              <a:ext uri="{FF2B5EF4-FFF2-40B4-BE49-F238E27FC236}">
                <a16:creationId xmlns:a16="http://schemas.microsoft.com/office/drawing/2014/main" id="{B0F154AC-E1E4-F6D1-0C0D-2356002F99F7}"/>
              </a:ext>
            </a:extLst>
          </p:cNvPr>
          <p:cNvSpPr>
            <a:spLocks noGrp="1"/>
          </p:cNvSpPr>
          <p:nvPr>
            <p:ph idx="1"/>
          </p:nvPr>
        </p:nvSpPr>
        <p:spPr>
          <a:xfrm>
            <a:off x="237744" y="1746504"/>
            <a:ext cx="11740897" cy="5029200"/>
          </a:xfrm>
        </p:spPr>
        <p:txBody>
          <a:bodyPr>
            <a:noAutofit/>
          </a:bodyPr>
          <a:lstStyle/>
          <a:p>
            <a:r>
              <a:rPr lang="ar-SA" sz="3600" b="1" dirty="0"/>
              <a:t>بيئة عمل إيجابية:</a:t>
            </a:r>
            <a:r>
              <a:rPr lang="ar-SA" sz="3600" dirty="0"/>
              <a:t> تطبيق الجودة يضمن وضوح الأهداف والإجراءات، مما يقلل من التوتر والارتباك.</a:t>
            </a:r>
          </a:p>
          <a:p>
            <a:r>
              <a:rPr lang="ar-SA" sz="3600" b="1" dirty="0"/>
              <a:t>التحفيز والولاء:</a:t>
            </a:r>
            <a:r>
              <a:rPr lang="ar-SA" sz="3600" dirty="0"/>
              <a:t> الموظفون يشعرون بالتقدير عندما تُطبق معايير الجودة ويُكافأ الأداء المتميز.</a:t>
            </a:r>
          </a:p>
          <a:p>
            <a:r>
              <a:rPr lang="ar-SA" sz="3600" b="1" dirty="0"/>
              <a:t>التطوير المستمر:</a:t>
            </a:r>
            <a:r>
              <a:rPr lang="ar-SA" sz="3600" dirty="0"/>
              <a:t> الجودة تدفع المؤسسات لتوفير التدريب والتطوير المهني، مما يزيد من رضا الموظفين وولائهم.</a:t>
            </a:r>
          </a:p>
          <a:p>
            <a:r>
              <a:rPr lang="ar-SA" sz="3600" b="1" dirty="0"/>
              <a:t>تقليل الأخطاء والضغط:</a:t>
            </a:r>
            <a:r>
              <a:rPr lang="ar-SA" sz="3600" dirty="0"/>
              <a:t> تحسين العمليات يقلل من الأخطاء المتكررة ويجعل العمل أكثر سلاسة.</a:t>
            </a:r>
          </a:p>
          <a:p>
            <a:endParaRPr lang="ar-SA" sz="3600" dirty="0"/>
          </a:p>
        </p:txBody>
      </p:sp>
    </p:spTree>
    <p:extLst>
      <p:ext uri="{BB962C8B-B14F-4D97-AF65-F5344CB8AC3E}">
        <p14:creationId xmlns:p14="http://schemas.microsoft.com/office/powerpoint/2010/main" val="227111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D39670-1C2B-CC12-F5ED-8088DA13C3B5}"/>
              </a:ext>
            </a:extLst>
          </p:cNvPr>
          <p:cNvSpPr>
            <a:spLocks noGrp="1"/>
          </p:cNvSpPr>
          <p:nvPr>
            <p:ph type="title"/>
          </p:nvPr>
        </p:nvSpPr>
        <p:spPr>
          <a:xfrm>
            <a:off x="1865377" y="-89122"/>
            <a:ext cx="9639236" cy="1280890"/>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SA" b="1" dirty="0"/>
              <a:t>أثر الجودة على رضا العملاء</a:t>
            </a:r>
            <a:br>
              <a:rPr lang="ar-SA" b="1" dirty="0"/>
            </a:br>
            <a:endParaRPr lang="ar-SA" dirty="0"/>
          </a:p>
        </p:txBody>
      </p:sp>
      <p:sp>
        <p:nvSpPr>
          <p:cNvPr id="5" name="عنصر نائب للمحتوى 4">
            <a:extLst>
              <a:ext uri="{FF2B5EF4-FFF2-40B4-BE49-F238E27FC236}">
                <a16:creationId xmlns:a16="http://schemas.microsoft.com/office/drawing/2014/main" id="{0C76F4EE-650C-4B39-4652-C2CA60F31842}"/>
              </a:ext>
            </a:extLst>
          </p:cNvPr>
          <p:cNvSpPr>
            <a:spLocks noGrp="1"/>
          </p:cNvSpPr>
          <p:nvPr>
            <p:ph idx="1"/>
          </p:nvPr>
        </p:nvSpPr>
        <p:spPr>
          <a:xfrm>
            <a:off x="576072" y="1389888"/>
            <a:ext cx="11615927" cy="5148072"/>
          </a:xfrm>
        </p:spPr>
        <p:txBody>
          <a:bodyPr>
            <a:normAutofit/>
          </a:bodyPr>
          <a:lstStyle/>
          <a:p>
            <a:r>
              <a:rPr lang="ar-SA" sz="3200" b="1" dirty="0"/>
              <a:t>تحقيق توقعاتهم:</a:t>
            </a:r>
            <a:r>
              <a:rPr lang="ar-SA" sz="3200" dirty="0"/>
              <a:t> الجودة تضمن أن المنتج أو الخدمة تلبي أو تتجاوز توقعات العملاء.</a:t>
            </a:r>
          </a:p>
          <a:p>
            <a:r>
              <a:rPr lang="ar-SA" sz="3200" b="1" dirty="0"/>
              <a:t>الثقة والولاء:</a:t>
            </a:r>
            <a:r>
              <a:rPr lang="ar-SA" sz="3200" dirty="0"/>
              <a:t> العملاء يثقون بالمؤسسة عندما يرون التزامها بمعايير الجودة.</a:t>
            </a:r>
          </a:p>
          <a:p>
            <a:r>
              <a:rPr lang="ar-SA" sz="3200" b="1" dirty="0"/>
              <a:t>خدمة أفضل:</a:t>
            </a:r>
            <a:r>
              <a:rPr lang="ar-SA" sz="3200" dirty="0"/>
              <a:t> الجودة تركز على تحسين تجربة العميل، سواء في سرعة الخدمة أو دقتها.</a:t>
            </a:r>
          </a:p>
          <a:p>
            <a:r>
              <a:rPr lang="ar-SA" sz="3200" b="1" dirty="0"/>
              <a:t>استمرارية التحسين:</a:t>
            </a:r>
            <a:r>
              <a:rPr lang="ar-SA" sz="3200" dirty="0"/>
              <a:t> المؤسسات التي تطبق الجودة الشاملة تقدم خدمات ومنتجات أكثر تنافسي</a:t>
            </a:r>
          </a:p>
          <a:p>
            <a:endParaRPr lang="ar-SA" sz="3200" dirty="0"/>
          </a:p>
        </p:txBody>
      </p:sp>
    </p:spTree>
    <p:extLst>
      <p:ext uri="{BB962C8B-B14F-4D97-AF65-F5344CB8AC3E}">
        <p14:creationId xmlns:p14="http://schemas.microsoft.com/office/powerpoint/2010/main" val="17722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73892" y="1447799"/>
            <a:ext cx="9724767" cy="3976817"/>
          </a:xfrm>
        </p:spPr>
        <p:txBody>
          <a:bodyPr>
            <a:normAutofit fontScale="90000"/>
          </a:bodyPr>
          <a:lstStyle/>
          <a:p>
            <a:pPr algn="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br>
              <a:rPr lang="ar-SA" sz="2400" dirty="0">
                <a:solidFill>
                  <a:schemeClr val="bg1"/>
                </a:solidFill>
              </a:rPr>
            </a:br>
            <a:r>
              <a:rPr lang="ar-SA" sz="2400" dirty="0">
                <a:solidFill>
                  <a:schemeClr val="bg1"/>
                </a:solidFill>
              </a:rPr>
              <a:t>:</a:t>
            </a:r>
            <a:br>
              <a:rPr lang="ar-SA" sz="2400" dirty="0">
                <a:solidFill>
                  <a:srgbClr val="002060"/>
                </a:solidFill>
              </a:rPr>
            </a:br>
            <a:br>
              <a:rPr lang="ar-SA" sz="2400" dirty="0">
                <a:solidFill>
                  <a:srgbClr val="002060"/>
                </a:solidFill>
              </a:rPr>
            </a:br>
            <a:endParaRPr lang="ar-YE" sz="2400" dirty="0">
              <a:solidFill>
                <a:srgbClr val="002060"/>
              </a:solidFill>
            </a:endParaRPr>
          </a:p>
        </p:txBody>
      </p:sp>
      <p:sp>
        <p:nvSpPr>
          <p:cNvPr id="5" name="سحابة 4"/>
          <p:cNvSpPr/>
          <p:nvPr/>
        </p:nvSpPr>
        <p:spPr>
          <a:xfrm>
            <a:off x="2607276" y="0"/>
            <a:ext cx="7512908" cy="1534520"/>
          </a:xfrm>
          <a:prstGeom prst="cloud">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lnSpc>
                <a:spcPct val="150000"/>
              </a:lnSpc>
              <a:spcAft>
                <a:spcPts val="1000"/>
              </a:spcAft>
            </a:pPr>
            <a:r>
              <a:rPr lang="ar-SA" sz="5400" dirty="0">
                <a:effectLst/>
                <a:latin typeface="Calibri" panose="020F0502020204030204" pitchFamily="34" charset="0"/>
                <a:ea typeface="SimSun" panose="02010600030101010101" pitchFamily="2" charset="-122"/>
                <a:cs typeface="Arial" panose="020B0604020202020204" pitchFamily="34" charset="0"/>
              </a:rPr>
              <a:t>الخلاصة</a:t>
            </a:r>
            <a:endParaRPr lang="en-US" sz="54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78159DAF-3E8A-A1B5-FFA6-660F6E2AA8E9}"/>
              </a:ext>
            </a:extLst>
          </p:cNvPr>
          <p:cNvSpPr/>
          <p:nvPr/>
        </p:nvSpPr>
        <p:spPr>
          <a:xfrm>
            <a:off x="2209800" y="1792224"/>
            <a:ext cx="9494520" cy="462299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dirty="0"/>
              <a:t>الجودة تعمل كحلقة وصل بين الموظفين والعملاء: فهي ترفع رضا الموظفين عبر بيئة عمل محفزة، وتزيد رضا العملاء عبر منتجات وخدمات متقنة. النتيجة هي مؤسسة أكثر استقرارًا ونجاحًا على المدى الطويل</a:t>
            </a:r>
          </a:p>
        </p:txBody>
      </p:sp>
    </p:spTree>
    <p:extLst>
      <p:ext uri="{BB962C8B-B14F-4D97-AF65-F5344CB8AC3E}">
        <p14:creationId xmlns:p14="http://schemas.microsoft.com/office/powerpoint/2010/main" val="1060413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07C5B7F-0142-0802-D343-ADB40A9ED06B}"/>
              </a:ext>
            </a:extLst>
          </p:cNvPr>
          <p:cNvSpPr>
            <a:spLocks noGrp="1"/>
          </p:cNvSpPr>
          <p:nvPr>
            <p:ph type="title"/>
          </p:nvPr>
        </p:nvSpPr>
        <p:spPr>
          <a:xfrm>
            <a:off x="2592925" y="0"/>
            <a:ext cx="8911687" cy="1005840"/>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b="1" dirty="0"/>
              <a:t>إدارة الجودة الشاملة (</a:t>
            </a:r>
            <a:r>
              <a:rPr lang="en-US" b="1" dirty="0"/>
              <a:t>(TQM)</a:t>
            </a:r>
            <a:endParaRPr lang="ar-SA" dirty="0"/>
          </a:p>
        </p:txBody>
      </p:sp>
      <p:sp>
        <p:nvSpPr>
          <p:cNvPr id="3" name="عنصر نائب للمحتوى 2">
            <a:extLst>
              <a:ext uri="{FF2B5EF4-FFF2-40B4-BE49-F238E27FC236}">
                <a16:creationId xmlns:a16="http://schemas.microsoft.com/office/drawing/2014/main" id="{80C46FD6-0482-2B04-7BED-CB2A815DDAB5}"/>
              </a:ext>
            </a:extLst>
          </p:cNvPr>
          <p:cNvSpPr>
            <a:spLocks noGrp="1"/>
          </p:cNvSpPr>
          <p:nvPr>
            <p:ph idx="1"/>
          </p:nvPr>
        </p:nvSpPr>
        <p:spPr>
          <a:xfrm>
            <a:off x="431801" y="1261533"/>
            <a:ext cx="11650132" cy="5596467"/>
          </a:xfrm>
        </p:spPr>
        <p:txBody>
          <a:bodyPr>
            <a:normAutofit fontScale="92500" lnSpcReduction="20000"/>
          </a:bodyPr>
          <a:lstStyle/>
          <a:p>
            <a:r>
              <a:rPr lang="ar-SA" sz="2800" dirty="0"/>
              <a:t>هناك العديد من المؤسسات العالمية التي طبقت نظام </a:t>
            </a:r>
            <a:r>
              <a:rPr lang="ar-SA" sz="2800" b="1" dirty="0"/>
              <a:t>إدارة الجودة الشاملة (</a:t>
            </a:r>
            <a:r>
              <a:rPr lang="en-US" sz="2800" b="1" dirty="0"/>
              <a:t>TQM)</a:t>
            </a:r>
            <a:r>
              <a:rPr lang="en-US" sz="2800" dirty="0"/>
              <a:t> </a:t>
            </a:r>
            <a:r>
              <a:rPr lang="ar-SA" sz="2800" dirty="0"/>
              <a:t>وحققت نجاحات ملموسة في الأداء ورضا العملاء والموظفين. إليك بعض الأمثلة الواقعية</a:t>
            </a:r>
            <a:endParaRPr lang="ar-SA" sz="2800" b="1" dirty="0"/>
          </a:p>
          <a:p>
            <a:r>
              <a:rPr lang="ar-SA" sz="2800" b="1" dirty="0"/>
              <a:t>🟦 أمثلة على تطبيق إدارة الجودة الشاملة</a:t>
            </a:r>
          </a:p>
          <a:p>
            <a:pPr marL="0" indent="0">
              <a:buNone/>
            </a:pPr>
            <a:r>
              <a:rPr lang="ar-SA" sz="2800" b="1" dirty="0"/>
              <a:t>1- شركة تويوتا (</a:t>
            </a:r>
            <a:r>
              <a:rPr lang="en-US" sz="2800" b="1" dirty="0"/>
              <a:t>Toyota)</a:t>
            </a:r>
            <a:r>
              <a:rPr lang="ar-SA" sz="2800" b="1" dirty="0"/>
              <a:t>)</a:t>
            </a:r>
            <a:endParaRPr lang="en-US" sz="2800" dirty="0"/>
          </a:p>
          <a:p>
            <a:pPr lvl="1"/>
            <a:r>
              <a:rPr lang="ar-SA" sz="2400" dirty="0"/>
              <a:t>طبقت نظام </a:t>
            </a:r>
            <a:r>
              <a:rPr lang="en-US" sz="2400" i="1" dirty="0"/>
              <a:t>Kaizen</a:t>
            </a:r>
            <a:r>
              <a:rPr lang="en-US" sz="2400" dirty="0"/>
              <a:t> </a:t>
            </a:r>
            <a:r>
              <a:rPr lang="ar-SA" sz="2400" dirty="0"/>
              <a:t>للتحسين المستمر.</a:t>
            </a:r>
          </a:p>
          <a:p>
            <a:pPr lvl="1"/>
            <a:r>
              <a:rPr lang="ar-SA" sz="2400" dirty="0"/>
              <a:t>ركزت على تقليل الهدر وزيادة الكفاءة في خطوط الإنتاج.</a:t>
            </a:r>
          </a:p>
          <a:p>
            <a:pPr marL="0" indent="0">
              <a:buNone/>
            </a:pPr>
            <a:r>
              <a:rPr lang="ar-SA" sz="2800" b="1" dirty="0"/>
              <a:t>2-شركة ديزني (</a:t>
            </a:r>
            <a:r>
              <a:rPr lang="en-US" sz="2800" b="1" dirty="0"/>
              <a:t>Disney)</a:t>
            </a:r>
            <a:r>
              <a:rPr lang="ar-SA" sz="2800" b="1" dirty="0"/>
              <a:t>)</a:t>
            </a:r>
            <a:endParaRPr lang="en-US" sz="2800" dirty="0"/>
          </a:p>
          <a:p>
            <a:pPr lvl="1"/>
            <a:r>
              <a:rPr lang="ar-SA" sz="2400" dirty="0"/>
              <a:t>جعلت تجربة العميل محور الجودة.</a:t>
            </a:r>
          </a:p>
          <a:p>
            <a:pPr lvl="1"/>
            <a:r>
              <a:rPr lang="ar-SA" sz="2400" dirty="0"/>
              <a:t>ركزت على التفاصيل الدقيقة في الخدمات والترفيه لضمان رضا العملاء.</a:t>
            </a:r>
          </a:p>
          <a:p>
            <a:pPr marL="0" indent="0">
              <a:buNone/>
            </a:pPr>
            <a:r>
              <a:rPr lang="ar-SA" sz="2800" b="1" dirty="0"/>
              <a:t>3- مستشفيات (</a:t>
            </a:r>
            <a:r>
              <a:rPr lang="en-US" sz="2800" b="1" dirty="0"/>
              <a:t>Mayo Clinic</a:t>
            </a:r>
            <a:r>
              <a:rPr lang="ar-SA" sz="2800" b="1" dirty="0"/>
              <a:t>)</a:t>
            </a:r>
            <a:endParaRPr lang="en-US" sz="2800" dirty="0"/>
          </a:p>
          <a:p>
            <a:pPr lvl="1"/>
            <a:r>
              <a:rPr lang="ar-SA" sz="2400" dirty="0"/>
              <a:t>اعتمدت الجودة الشاملة في الرعاية الصحية.</a:t>
            </a:r>
          </a:p>
          <a:p>
            <a:pPr lvl="1"/>
            <a:r>
              <a:rPr lang="ar-SA" sz="2400" dirty="0"/>
              <a:t>ركزت على تحسين تجربة المرضى وتقديم خدمات طبية عالية المستوى</a:t>
            </a:r>
            <a:r>
              <a:rPr lang="ar-SA" dirty="0"/>
              <a:t>.</a:t>
            </a:r>
          </a:p>
          <a:p>
            <a:endParaRPr lang="ar-SA" dirty="0"/>
          </a:p>
        </p:txBody>
      </p:sp>
    </p:spTree>
    <p:extLst>
      <p:ext uri="{BB962C8B-B14F-4D97-AF65-F5344CB8AC3E}">
        <p14:creationId xmlns:p14="http://schemas.microsoft.com/office/powerpoint/2010/main" val="270211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E6723C-20BC-8ACA-4EA5-544192BB210E}"/>
              </a:ext>
            </a:extLst>
          </p:cNvPr>
          <p:cNvSpPr>
            <a:spLocks noGrp="1"/>
          </p:cNvSpPr>
          <p:nvPr>
            <p:ph type="title"/>
          </p:nvPr>
        </p:nvSpPr>
        <p:spPr>
          <a:xfrm>
            <a:off x="2592925" y="67734"/>
            <a:ext cx="8911687" cy="682074"/>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dirty="0"/>
              <a:t>تابع</a:t>
            </a:r>
          </a:p>
        </p:txBody>
      </p:sp>
      <p:sp>
        <p:nvSpPr>
          <p:cNvPr id="3" name="عنصر نائب للمحتوى 2">
            <a:extLst>
              <a:ext uri="{FF2B5EF4-FFF2-40B4-BE49-F238E27FC236}">
                <a16:creationId xmlns:a16="http://schemas.microsoft.com/office/drawing/2014/main" id="{CBE16FBE-E56B-AA01-243B-AF57FD8B2319}"/>
              </a:ext>
            </a:extLst>
          </p:cNvPr>
          <p:cNvSpPr>
            <a:spLocks noGrp="1"/>
          </p:cNvSpPr>
          <p:nvPr>
            <p:ph idx="1"/>
          </p:nvPr>
        </p:nvSpPr>
        <p:spPr>
          <a:xfrm>
            <a:off x="287867" y="1236133"/>
            <a:ext cx="11777133" cy="5554134"/>
          </a:xfrm>
        </p:spPr>
        <p:txBody>
          <a:bodyPr>
            <a:normAutofit/>
          </a:bodyPr>
          <a:lstStyle/>
          <a:p>
            <a:pPr marL="0" indent="0">
              <a:buNone/>
            </a:pPr>
            <a:r>
              <a:rPr lang="ar-SA" sz="2400" b="1" dirty="0"/>
              <a:t>4- شركة ستاربكس (</a:t>
            </a:r>
            <a:r>
              <a:rPr lang="en-US" sz="2400" b="1" dirty="0"/>
              <a:t>Starbucks)</a:t>
            </a:r>
            <a:endParaRPr lang="en-US" sz="2400" dirty="0"/>
          </a:p>
          <a:p>
            <a:pPr lvl="1"/>
            <a:r>
              <a:rPr lang="ar-SA" sz="2000" dirty="0"/>
              <a:t>طبقت الجودة في المنتجات والخدمات.</a:t>
            </a:r>
          </a:p>
          <a:p>
            <a:pPr lvl="1"/>
            <a:r>
              <a:rPr lang="ar-SA" sz="2000" dirty="0"/>
              <a:t>ركزت على تحسين تجربة الزبائن في الفروع حول العالم.</a:t>
            </a:r>
          </a:p>
          <a:p>
            <a:pPr marL="0" indent="0">
              <a:buNone/>
            </a:pPr>
            <a:r>
              <a:rPr lang="ar-SA" sz="2400" b="1" dirty="0"/>
              <a:t>5- شركة آبل (</a:t>
            </a:r>
            <a:r>
              <a:rPr lang="en-US" sz="2400" b="1" dirty="0"/>
              <a:t>Apple)</a:t>
            </a:r>
            <a:endParaRPr lang="en-US" sz="2400" dirty="0"/>
          </a:p>
          <a:p>
            <a:pPr lvl="1"/>
            <a:r>
              <a:rPr lang="ar-SA" sz="2000" dirty="0"/>
              <a:t>اعتمدت الجودة الشاملة في تطوير المنتجات والتقنيات.</a:t>
            </a:r>
          </a:p>
          <a:p>
            <a:pPr lvl="1"/>
            <a:r>
              <a:rPr lang="ar-SA" sz="2000" dirty="0"/>
              <a:t>ركزت على الابتكار والموثوقية في الأجهزة الإلكترونية.</a:t>
            </a:r>
          </a:p>
          <a:p>
            <a:pPr marL="0" indent="0">
              <a:buNone/>
            </a:pPr>
            <a:r>
              <a:rPr lang="ar-SA" sz="2400" b="1" dirty="0"/>
              <a:t>6-شركة </a:t>
            </a:r>
            <a:r>
              <a:rPr lang="ar-SA" sz="2400" b="1" dirty="0" err="1"/>
              <a:t>فيديكس</a:t>
            </a:r>
            <a:r>
              <a:rPr lang="ar-SA" sz="2400" b="1" dirty="0"/>
              <a:t> (</a:t>
            </a:r>
            <a:r>
              <a:rPr lang="en-US" sz="2400" b="1" dirty="0"/>
              <a:t>FedEx)</a:t>
            </a:r>
            <a:endParaRPr lang="en-US" sz="2400" dirty="0"/>
          </a:p>
          <a:p>
            <a:pPr lvl="1"/>
            <a:r>
              <a:rPr lang="ar-SA" sz="2000" dirty="0"/>
              <a:t>طبقت الجودة في قطاع الخدمات اللوجستية.</a:t>
            </a:r>
          </a:p>
          <a:p>
            <a:pPr lvl="1"/>
            <a:r>
              <a:rPr lang="ar-SA" sz="2000" dirty="0"/>
              <a:t>ركزت على سرعة ودقة توصيل الطرود.</a:t>
            </a:r>
          </a:p>
          <a:p>
            <a:pPr marL="0" indent="0">
              <a:buNone/>
            </a:pPr>
            <a:r>
              <a:rPr lang="ar-SA" sz="2400" b="1" dirty="0"/>
              <a:t>7- القطاع الحكومي في بعض الدول</a:t>
            </a:r>
            <a:endParaRPr lang="ar-SA" sz="2400" dirty="0"/>
          </a:p>
          <a:p>
            <a:pPr lvl="1"/>
            <a:r>
              <a:rPr lang="ar-SA" sz="2000" dirty="0"/>
              <a:t>طبقت الجودة الشاملة في تقديم الخدمات العامة للمواطنين.</a:t>
            </a:r>
          </a:p>
          <a:p>
            <a:pPr lvl="1"/>
            <a:r>
              <a:rPr lang="ar-SA" sz="2000" dirty="0"/>
              <a:t>ركزت على تحسين الإجراءات وتقليل البيروقراطية.</a:t>
            </a:r>
          </a:p>
          <a:p>
            <a:endParaRPr lang="ar-SA" sz="2400" b="1" dirty="0"/>
          </a:p>
          <a:p>
            <a:endParaRPr lang="ar-SA" sz="2400" dirty="0"/>
          </a:p>
        </p:txBody>
      </p:sp>
    </p:spTree>
    <p:extLst>
      <p:ext uri="{BB962C8B-B14F-4D97-AF65-F5344CB8AC3E}">
        <p14:creationId xmlns:p14="http://schemas.microsoft.com/office/powerpoint/2010/main" val="348082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56816" y="-98266"/>
            <a:ext cx="9547795" cy="1280890"/>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br>
              <a:rPr lang="ar-SA" dirty="0"/>
            </a:br>
            <a:r>
              <a:rPr lang="ar-SA" b="1" dirty="0"/>
              <a:t>الخلاصة</a:t>
            </a:r>
            <a:br>
              <a:rPr lang="ar-SA" b="1" dirty="0"/>
            </a:br>
            <a:endParaRPr lang="ar-YE" dirty="0">
              <a:solidFill>
                <a:schemeClr val="accent1">
                  <a:lumMod val="75000"/>
                </a:schemeClr>
              </a:solidFill>
            </a:endParaRPr>
          </a:p>
        </p:txBody>
      </p:sp>
      <p:sp>
        <p:nvSpPr>
          <p:cNvPr id="4" name="عنصر نائب للمحتوى 3"/>
          <p:cNvSpPr>
            <a:spLocks noGrp="1"/>
          </p:cNvSpPr>
          <p:nvPr>
            <p:ph sz="half" idx="2"/>
          </p:nvPr>
        </p:nvSpPr>
        <p:spPr/>
        <p:txBody>
          <a:bodyPr>
            <a:normAutofit/>
          </a:bodyPr>
          <a:lstStyle/>
          <a:p>
            <a:r>
              <a:rPr lang="ar-SA" sz="2400" dirty="0">
                <a:solidFill>
                  <a:schemeClr val="bg1"/>
                </a:solidFill>
              </a:rPr>
              <a:t>.</a:t>
            </a:r>
            <a:endParaRPr lang="ar-YE" sz="2400" dirty="0">
              <a:solidFill>
                <a:schemeClr val="bg1"/>
              </a:solidFill>
            </a:endParaRPr>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643" y="4303278"/>
            <a:ext cx="1958793" cy="1584641"/>
          </a:xfrm>
          <a:prstGeom prst="rect">
            <a:avLst/>
          </a:prstGeom>
        </p:spPr>
      </p:pic>
      <p:sp>
        <p:nvSpPr>
          <p:cNvPr id="5" name="مستطيل: زوايا مستديرة 4">
            <a:extLst>
              <a:ext uri="{FF2B5EF4-FFF2-40B4-BE49-F238E27FC236}">
                <a16:creationId xmlns:a16="http://schemas.microsoft.com/office/drawing/2014/main" id="{DD05D0F1-2E17-30EC-666F-41E37288E416}"/>
              </a:ext>
            </a:extLst>
          </p:cNvPr>
          <p:cNvSpPr/>
          <p:nvPr/>
        </p:nvSpPr>
        <p:spPr>
          <a:xfrm>
            <a:off x="557784" y="1792224"/>
            <a:ext cx="11420856" cy="423604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r"/>
            <a:r>
              <a:rPr lang="ar-SA" sz="3600" dirty="0"/>
              <a:t>. هذه الأمثلة توضح أن إدارة الجودة الشاملة ليست مقتصرة على قطاع واحد، بل يمكن تطبيقها في </a:t>
            </a:r>
            <a:r>
              <a:rPr lang="ar-SA" sz="3600" b="1" dirty="0"/>
              <a:t>التصنيع، الخدمات، الصحة، التعليم، وحتى القطاع الحكومي</a:t>
            </a:r>
            <a:r>
              <a:rPr lang="ar-SA" sz="3600" dirty="0"/>
              <a:t>. النتيجة دائمًا هي: رضا العملاء، رفع الكفاءة، وتقليل الأخطاء والهدر.</a:t>
            </a:r>
          </a:p>
          <a:p>
            <a:pPr algn="ctr"/>
            <a:endParaRPr lang="ar-SA" sz="3600" dirty="0"/>
          </a:p>
        </p:txBody>
      </p:sp>
    </p:spTree>
    <p:extLst>
      <p:ext uri="{BB962C8B-B14F-4D97-AF65-F5344CB8AC3E}">
        <p14:creationId xmlns:p14="http://schemas.microsoft.com/office/powerpoint/2010/main" val="24456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959E02-89D2-090C-2AF0-28615C47BA68}"/>
              </a:ext>
            </a:extLst>
          </p:cNvPr>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id="{58636D81-532C-4048-B93E-1928E4B7FB0B}"/>
              </a:ext>
            </a:extLst>
          </p:cNvPr>
          <p:cNvPicPr>
            <a:picLocks noGrp="1" noChangeAspect="1"/>
          </p:cNvPicPr>
          <p:nvPr>
            <p:ph idx="1"/>
          </p:nvPr>
        </p:nvPicPr>
        <p:blipFill>
          <a:blip r:embed="rId2"/>
          <a:stretch>
            <a:fillRect/>
          </a:stretch>
        </p:blipFill>
        <p:spPr>
          <a:xfrm>
            <a:off x="502920" y="356616"/>
            <a:ext cx="12036552" cy="6931152"/>
          </a:xfrm>
          <a:prstGeom prst="rect">
            <a:avLst/>
          </a:prstGeom>
        </p:spPr>
      </p:pic>
      <p:sp>
        <p:nvSpPr>
          <p:cNvPr id="3" name="AutoShape 2" descr="نتيجة الصورة لـ اصل الجودة ">
            <a:extLst>
              <a:ext uri="{FF2B5EF4-FFF2-40B4-BE49-F238E27FC236}">
                <a16:creationId xmlns:a16="http://schemas.microsoft.com/office/drawing/2014/main" id="{591FAE64-9FFB-2C0E-868E-702D4E6320FF}"/>
              </a:ext>
            </a:extLst>
          </p:cNvPr>
          <p:cNvSpPr>
            <a:spLocks noChangeAspect="1" noChangeArrowheads="1"/>
          </p:cNvSpPr>
          <p:nvPr/>
        </p:nvSpPr>
        <p:spPr bwMode="auto">
          <a:xfrm>
            <a:off x="6291072" y="363321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354764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F72C379-4449-F10B-DCAC-42234283B7EC}"/>
              </a:ext>
            </a:extLst>
          </p:cNvPr>
          <p:cNvSpPr>
            <a:spLocks noGrp="1"/>
          </p:cNvSpPr>
          <p:nvPr>
            <p:ph sz="half" idx="1"/>
          </p:nvPr>
        </p:nvSpPr>
        <p:spPr>
          <a:xfrm rot="20690642">
            <a:off x="1978035" y="1514593"/>
            <a:ext cx="7878824" cy="4292487"/>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r-SA" sz="6600" dirty="0"/>
              <a:t>شكراً على استماعكم</a:t>
            </a:r>
          </a:p>
          <a:p>
            <a:endParaRPr lang="ar-SA" sz="6600" dirty="0"/>
          </a:p>
        </p:txBody>
      </p:sp>
    </p:spTree>
    <p:extLst>
      <p:ext uri="{BB962C8B-B14F-4D97-AF65-F5344CB8AC3E}">
        <p14:creationId xmlns:p14="http://schemas.microsoft.com/office/powerpoint/2010/main" val="13789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2718</TotalTime>
  <Words>3644</Words>
  <Application>Microsoft Office PowerPoint</Application>
  <PresentationFormat>شاشة عريضة</PresentationFormat>
  <Paragraphs>330</Paragraphs>
  <Slides>90</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90</vt:i4>
      </vt:variant>
    </vt:vector>
  </HeadingPairs>
  <TitlesOfParts>
    <vt:vector size="101" baseType="lpstr">
      <vt:lpstr>29LT Bukra Bold Italic</vt:lpstr>
      <vt:lpstr>Al-Jazeera-Arabic-Bold</vt:lpstr>
      <vt:lpstr>Arial</vt:lpstr>
      <vt:lpstr>Arial Black</vt:lpstr>
      <vt:lpstr>Calibri</vt:lpstr>
      <vt:lpstr>Century Gothic</vt:lpstr>
      <vt:lpstr>Lama Sans</vt:lpstr>
      <vt:lpstr>Readex Pro</vt:lpstr>
      <vt:lpstr>Roboto</vt:lpstr>
      <vt:lpstr>Wingdings 3</vt:lpstr>
      <vt:lpstr>ربطة</vt:lpstr>
      <vt:lpstr>عرض تقديمي في PowerPoint</vt:lpstr>
      <vt:lpstr>محتوى الورشة</vt:lpstr>
      <vt:lpstr>عرض تقديمي في PowerPoint</vt:lpstr>
      <vt:lpstr>التوقعان من هذه الورشة </vt:lpstr>
      <vt:lpstr>اهداف الورشة</vt:lpstr>
      <vt:lpstr>عرض تقديمي في PowerPoint</vt:lpstr>
      <vt:lpstr>هل هناك علامات أخرى نطلقها عندما يعجبنا عملا ما أو خدمة </vt:lpstr>
      <vt:lpstr>أضف علامات أخرى لاستحسان العمل</vt:lpstr>
      <vt:lpstr>عرض تقديمي في PowerPoint</vt:lpstr>
      <vt:lpstr>عرض تقديمي في PowerPoint</vt:lpstr>
      <vt:lpstr>عرض تقديمي في PowerPoint</vt:lpstr>
      <vt:lpstr>هل هناك أصول ودلات للجودة في القران الكريم</vt:lpstr>
      <vt:lpstr>أولاً: الجودة في القران الكريم </vt:lpstr>
      <vt:lpstr>تابع</vt:lpstr>
      <vt:lpstr>دلالة هذه الآيات</vt:lpstr>
      <vt:lpstr>نشاط </vt:lpstr>
      <vt:lpstr>ظهرت الجودة؟ </vt:lpstr>
      <vt:lpstr>كيف دخلت الجودة إلى التعليم </vt:lpstr>
      <vt:lpstr>الخلاصة </vt:lpstr>
      <vt:lpstr>ثانياً: مفهوم الجودة</vt:lpstr>
      <vt:lpstr>عناصر أساسية لتعريف الجودة </vt:lpstr>
      <vt:lpstr>تعريف إدارة الجودة </vt:lpstr>
      <vt:lpstr> مفهوم الجودة في بيئة العمل</vt:lpstr>
      <vt:lpstr>الجودة في العمل الإداري</vt:lpstr>
      <vt:lpstr>الجودة في العمل الأكاديمي</vt:lpstr>
      <vt:lpstr> </vt:lpstr>
      <vt:lpstr>عرض تقديمي في PowerPoint</vt:lpstr>
      <vt:lpstr>ابعاد الجودة في العمل الاداري</vt:lpstr>
      <vt:lpstr>دلالة هذه الأبعاد </vt:lpstr>
      <vt:lpstr>عرض تقديمي في PowerPoint</vt:lpstr>
      <vt:lpstr>عرض تقديمي في PowerPoint</vt:lpstr>
      <vt:lpstr>عرض تقديمي في PowerPoint</vt:lpstr>
      <vt:lpstr>عرض تقديمي في PowerPoint</vt:lpstr>
      <vt:lpstr>نشاط</vt:lpstr>
      <vt:lpstr>عرض تقديمي في PowerPoint</vt:lpstr>
      <vt:lpstr>طرق إدارة الجودة</vt:lpstr>
      <vt:lpstr>1- طريقة المخططات البيانية</vt:lpstr>
      <vt:lpstr>2- طريقة تاجوتشي:( Taguchi) </vt:lpstr>
      <vt:lpstr>طريقة التفتيش بنسبة 100%</vt:lpstr>
      <vt:lpstr>الفرق بين الجودة والإنتاج في بيئة العمل</vt:lpstr>
      <vt:lpstr>الفرق بين الإنتاج والجودة</vt:lpstr>
      <vt:lpstr>خلاصة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التركيز على الاداء</vt:lpstr>
      <vt:lpstr>دور الجودة في تحسين العمل الإداري </vt:lpstr>
      <vt:lpstr>عرض تقديمي في PowerPoint</vt:lpstr>
      <vt:lpstr>مظاهر ضعف الأداء الأكاديمي </vt:lpstr>
      <vt:lpstr>الخلاصة </vt:lpstr>
      <vt:lpstr>دور الجودة في تحسين الأداء الأكاديمي </vt:lpstr>
      <vt:lpstr>عرض تقديمي في PowerPoint</vt:lpstr>
      <vt:lpstr>ضعف الأداء يظهر من خلال</vt:lpstr>
      <vt:lpstr>عرض تقديمي في PowerPoint</vt:lpstr>
      <vt:lpstr>عرض تقديمي في PowerPoint</vt:lpstr>
      <vt:lpstr>عرض تقديمي في PowerPoint</vt:lpstr>
      <vt:lpstr>عرض تقديمي في PowerPoint</vt:lpstr>
      <vt:lpstr>أفضل الممارسات في إدارة مؤشرات الأداء الرئيسية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تعريف آخر لإدارة الجودة </vt:lpstr>
      <vt:lpstr>عرض تقديمي في PowerPoint</vt:lpstr>
      <vt:lpstr>نشاط</vt:lpstr>
      <vt:lpstr>الخلاصة  </vt:lpstr>
      <vt:lpstr> تعريف إدارة الجودة الشاملة </vt:lpstr>
      <vt:lpstr>المبادئ الأساسية لإدارة الجودة الشاملة </vt:lpstr>
      <vt:lpstr>كيف ترفع الجودة من رضا الموظفين والعملاء. </vt:lpstr>
      <vt:lpstr>أثر الجودة على رضا الموظفين </vt:lpstr>
      <vt:lpstr>أثر الجودة على رضا العملاء </vt:lpstr>
      <vt:lpstr>                    :  </vt:lpstr>
      <vt:lpstr>إدارة الجودة الشاملة ((TQM)</vt:lpstr>
      <vt:lpstr>تابع</vt:lpstr>
      <vt:lpstr> الخلاصة </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Future Mobile</dc:creator>
  <cp:lastModifiedBy>dell</cp:lastModifiedBy>
  <cp:revision>99</cp:revision>
  <dcterms:created xsi:type="dcterms:W3CDTF">2022-02-16T10:36:53Z</dcterms:created>
  <dcterms:modified xsi:type="dcterms:W3CDTF">2026-02-22T20:08:17Z</dcterms:modified>
</cp:coreProperties>
</file>