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6" r:id="rId4"/>
    <p:sldId id="267" r:id="rId5"/>
    <p:sldId id="271" r:id="rId6"/>
    <p:sldId id="269" r:id="rId7"/>
    <p:sldId id="270" r:id="rId8"/>
    <p:sldId id="268" r:id="rId9"/>
    <p:sldId id="265" r:id="rId10"/>
    <p:sldId id="259" r:id="rId11"/>
    <p:sldId id="261" r:id="rId12"/>
    <p:sldId id="262" r:id="rId13"/>
    <p:sldId id="263" r:id="rId14"/>
    <p:sldId id="264" r:id="rId15"/>
    <p:sldId id="272" r:id="rId16"/>
    <p:sldId id="275" r:id="rId17"/>
    <p:sldId id="274" r:id="rId18"/>
    <p:sldId id="273" r:id="rId19"/>
    <p:sldId id="260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F29"/>
    <a:srgbClr val="C33A1F"/>
    <a:srgbClr val="003635"/>
    <a:srgbClr val="D6370C"/>
    <a:srgbClr val="0000CC"/>
    <a:srgbClr val="1D3A00"/>
    <a:srgbClr val="FF856D"/>
    <a:srgbClr val="FF2549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1050" y="3185652"/>
            <a:ext cx="7079227" cy="1541206"/>
          </a:xfrm>
          <a:noFill/>
          <a:effectLst>
            <a:outerShdw blurRad="38100" dist="25400" dir="2700000" algn="tl" rotWithShape="0">
              <a:prstClr val="black">
                <a:alpha val="43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839" y="2050027"/>
            <a:ext cx="626069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4" y="246459"/>
            <a:ext cx="8222226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260987"/>
            <a:ext cx="8246070" cy="3601335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01" y="421284"/>
            <a:ext cx="637197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313"/>
            <a:ext cx="6393428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14" y="220029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803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0430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803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0430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uclear_genome" TargetMode="External" /><Relationship Id="rId2" Type="http://schemas.openxmlformats.org/officeDocument/2006/relationships/hyperlink" Target="https://en.wikipedia.org/wiki/Diploid" TargetMode="Externa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0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8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040" y="4225636"/>
            <a:ext cx="6732644" cy="5602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Dr\ </a:t>
            </a:r>
            <a:r>
              <a:rPr lang="en-US" dirty="0" err="1"/>
              <a:t>Abdulrahman</a:t>
            </a:r>
            <a:r>
              <a:rPr lang="en-US" dirty="0"/>
              <a:t> </a:t>
            </a:r>
            <a:r>
              <a:rPr lang="en-US" dirty="0" err="1"/>
              <a:t>Moh</a:t>
            </a:r>
            <a:r>
              <a:rPr lang="en-US" dirty="0"/>
              <a:t> </a:t>
            </a:r>
            <a:r>
              <a:rPr lang="en-US" dirty="0" err="1"/>
              <a:t>Obaid</a:t>
            </a:r>
            <a:br>
              <a:rPr lang="en-US" dirty="0"/>
            </a:br>
            <a:r>
              <a:rPr lang="en-US" sz="3100" dirty="0"/>
              <a:t>Dean of Medical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78674"/>
            <a:ext cx="8520546" cy="119037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4000" b="1" i="1" dirty="0">
                <a:solidFill>
                  <a:schemeClr val="tx1"/>
                </a:solidFill>
              </a:rPr>
              <a:t>               Bioinformatics</a:t>
            </a:r>
          </a:p>
          <a:p>
            <a:pPr algn="l"/>
            <a:r>
              <a:rPr lang="en-US" sz="4000" b="1" i="1" dirty="0">
                <a:solidFill>
                  <a:schemeClr val="tx1"/>
                </a:solidFill>
              </a:rPr>
              <a:t>                     and Computing Environments</a:t>
            </a:r>
          </a:p>
        </p:txBody>
      </p:sp>
      <p:pic>
        <p:nvPicPr>
          <p:cNvPr id="17410" name="Picture 2" descr="Bioinformatics | Oxford Academ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63836" cy="2953617"/>
          </a:xfrm>
          <a:prstGeom prst="rect">
            <a:avLst/>
          </a:prstGeom>
          <a:noFill/>
        </p:spPr>
      </p:pic>
      <p:pic>
        <p:nvPicPr>
          <p:cNvPr id="17413" name="صورة 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5255" y="98364"/>
            <a:ext cx="1077913" cy="1418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 descr="medical technology dept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5880" y="99061"/>
            <a:ext cx="1066800" cy="1455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>
            <a:off x="6210300" y="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200" b="1" dirty="0"/>
              <a:t>21 September University </a:t>
            </a:r>
          </a:p>
          <a:p>
            <a:pPr algn="ctr" rtl="1"/>
            <a:r>
              <a:rPr lang="en-US" sz="1200" b="1" dirty="0"/>
              <a:t>Of Medical &amp; Applied Sciences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3901" y="227328"/>
            <a:ext cx="6371979" cy="725349"/>
          </a:xfrm>
        </p:spPr>
        <p:txBody>
          <a:bodyPr>
            <a:normAutofit/>
          </a:bodyPr>
          <a:lstStyle/>
          <a:p>
            <a:r>
              <a:rPr lang="en-US" altLang="zh-TW" dirty="0"/>
              <a:t>What is bioinformatics?</a:t>
            </a:r>
            <a:endParaRPr lang="zh-TW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2460" y="865911"/>
            <a:ext cx="6296870" cy="1156853"/>
          </a:xfrm>
        </p:spPr>
        <p:txBody>
          <a:bodyPr>
            <a:normAutofit/>
          </a:bodyPr>
          <a:lstStyle/>
          <a:p>
            <a:pPr lvl="1"/>
            <a:r>
              <a:rPr lang="en-US" altLang="zh-TW" sz="2000" b="1" dirty="0"/>
              <a:t>Bio</a:t>
            </a:r>
            <a:r>
              <a:rPr lang="en-US" altLang="zh-TW" sz="2000" dirty="0"/>
              <a:t>-</a:t>
            </a:r>
            <a:r>
              <a:rPr lang="en-US" altLang="zh-TW" sz="2000" b="1" dirty="0"/>
              <a:t>informatics</a:t>
            </a:r>
          </a:p>
          <a:p>
            <a:pPr lvl="1"/>
            <a:r>
              <a:rPr lang="en-US" altLang="zh-TW" sz="2000" b="1" dirty="0"/>
              <a:t>Bio</a:t>
            </a:r>
            <a:r>
              <a:rPr lang="en-US" altLang="zh-TW" sz="2000" dirty="0"/>
              <a:t>: Biology, the study of life and living organisms</a:t>
            </a:r>
          </a:p>
          <a:p>
            <a:pPr lvl="1"/>
            <a:r>
              <a:rPr lang="en-US" altLang="zh-TW" sz="2000" b="1" dirty="0"/>
              <a:t>Informatics</a:t>
            </a:r>
            <a:r>
              <a:rPr lang="en-US" altLang="zh-TW" sz="2000" dirty="0"/>
              <a:t>: Information science</a:t>
            </a:r>
          </a:p>
        </p:txBody>
      </p:sp>
      <p:pic>
        <p:nvPicPr>
          <p:cNvPr id="16388" name="Picture 4" descr="Advancing Personalized Health through Bioinformat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019" y="131620"/>
            <a:ext cx="2763982" cy="5011880"/>
          </a:xfrm>
          <a:prstGeom prst="rect">
            <a:avLst/>
          </a:prstGeom>
          <a:noFill/>
        </p:spPr>
      </p:pic>
      <p:pic>
        <p:nvPicPr>
          <p:cNvPr id="16390" name="Picture 6" descr="What is Bioinformatics - Overview and Examples - Fios Genom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2855" y="3054927"/>
            <a:ext cx="2916382" cy="2088573"/>
          </a:xfrm>
          <a:prstGeom prst="rect">
            <a:avLst/>
          </a:prstGeom>
          <a:noFill/>
        </p:spPr>
      </p:pic>
      <p:sp>
        <p:nvSpPr>
          <p:cNvPr id="8" name="مربع نص 7"/>
          <p:cNvSpPr txBox="1"/>
          <p:nvPr/>
        </p:nvSpPr>
        <p:spPr>
          <a:xfrm>
            <a:off x="221651" y="1974273"/>
            <a:ext cx="5701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800" b="1" dirty="0">
                <a:solidFill>
                  <a:srgbClr val="002060"/>
                </a:solidFill>
              </a:rPr>
              <a:t>- Bioinformatics</a:t>
            </a:r>
            <a:r>
              <a:rPr lang="en-US" altLang="zh-TW" sz="2000" dirty="0"/>
              <a:t>: </a:t>
            </a:r>
          </a:p>
          <a:p>
            <a:pPr lvl="1">
              <a:buNone/>
            </a:pPr>
            <a:r>
              <a:rPr lang="en-US" altLang="zh-TW" sz="2000" dirty="0">
                <a:solidFill>
                  <a:schemeClr val="tx2">
                    <a:lumMod val="50000"/>
                  </a:schemeClr>
                </a:solidFill>
              </a:rPr>
              <a:t>       Application of computer science and information technology to the field of biology and medicine</a:t>
            </a:r>
            <a:endParaRPr lang="zh-TW" alt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we need bioinformatics?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55313"/>
            <a:ext cx="6158345" cy="3511061"/>
          </a:xfrm>
        </p:spPr>
        <p:txBody>
          <a:bodyPr/>
          <a:lstStyle/>
          <a:p>
            <a:r>
              <a:rPr lang="en-US" altLang="zh-TW" dirty="0"/>
              <a:t>Why do we need computing methods to assist biomedical research?</a:t>
            </a:r>
          </a:p>
          <a:p>
            <a:pPr lvl="1"/>
            <a:r>
              <a:rPr lang="en-US" altLang="zh-TW" dirty="0"/>
              <a:t>Large data size</a:t>
            </a:r>
          </a:p>
          <a:p>
            <a:pPr lvl="1"/>
            <a:r>
              <a:rPr lang="en-US" altLang="zh-TW" dirty="0"/>
              <a:t>Difficult computational problems</a:t>
            </a:r>
          </a:p>
          <a:p>
            <a:endParaRPr lang="en-US" dirty="0"/>
          </a:p>
        </p:txBody>
      </p:sp>
      <p:pic>
        <p:nvPicPr>
          <p:cNvPr id="6" name="Picture 2" descr="http://www.prism.gatech.edu/~gh19/b1510/3chro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1691" y="0"/>
            <a:ext cx="2542308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Large data size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7927" y="1155313"/>
            <a:ext cx="4869873" cy="3511061"/>
          </a:xfrm>
        </p:spPr>
        <p:txBody>
          <a:bodyPr>
            <a:normAutofit fontScale="92500"/>
          </a:bodyPr>
          <a:lstStyle/>
          <a:p>
            <a:r>
              <a:rPr lang="en-US" altLang="zh-TW" dirty="0"/>
              <a:t>Each adult human has 10</a:t>
            </a:r>
            <a:r>
              <a:rPr lang="en-US" altLang="zh-TW" baseline="30000" dirty="0"/>
              <a:t>13</a:t>
            </a:r>
            <a:r>
              <a:rPr lang="en-US" altLang="zh-TW" dirty="0"/>
              <a:t>-10</a:t>
            </a:r>
            <a:r>
              <a:rPr lang="en-US" altLang="zh-TW" baseline="30000" dirty="0"/>
              <a:t>14</a:t>
            </a:r>
            <a:r>
              <a:rPr lang="en-US" altLang="zh-TW" dirty="0"/>
              <a:t> cells</a:t>
            </a:r>
          </a:p>
          <a:p>
            <a:r>
              <a:rPr lang="en-US" altLang="zh-TW" dirty="0"/>
              <a:t>Most of them contain two copies of DNA with 3</a:t>
            </a:r>
            <a:r>
              <a:rPr lang="en-US" altLang="zh-TW" dirty="0">
                <a:sym typeface="Symbol" panose="05050102010706020507"/>
              </a:rPr>
              <a:t></a:t>
            </a:r>
            <a:r>
              <a:rPr lang="en-US" altLang="zh-TW" dirty="0"/>
              <a:t>10</a:t>
            </a:r>
            <a:r>
              <a:rPr lang="en-US" altLang="zh-TW" baseline="30000" dirty="0"/>
              <a:t>9</a:t>
            </a:r>
            <a:r>
              <a:rPr lang="en-US" altLang="zh-TW" dirty="0"/>
              <a:t> nucleotides (the “haploid genome”)</a:t>
            </a:r>
          </a:p>
          <a:p>
            <a:r>
              <a:rPr lang="en-US" altLang="zh-TW" dirty="0"/>
              <a:t>If we represent DNA as a string with four letters, 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zh-TW" dirty="0"/>
              <a:t>, 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zh-TW" dirty="0"/>
              <a:t>, 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zh-TW" dirty="0"/>
              <a:t> and 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zh-TW" dirty="0"/>
              <a:t>…</a:t>
            </a:r>
            <a:endParaRPr lang="zh-TW" altLang="en-US" dirty="0"/>
          </a:p>
          <a:p>
            <a:endParaRPr lang="en-US" dirty="0"/>
          </a:p>
        </p:txBody>
      </p:sp>
      <p:pic>
        <p:nvPicPr>
          <p:cNvPr id="4" name="صورة 3" descr="in-depth-introduction-to-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52400"/>
            <a:ext cx="3886200" cy="4991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7764" y="1143000"/>
            <a:ext cx="8943109" cy="3844636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CTCACCGTCGTAAATCTATGATCTGGCTTGGCCTGCAGTAGCTCTTTCATTTCGGGCTTATCTAATGCTGACTGGTCGGTCCTGGCTACGCTCCAAAACGTACGTATTCGGGCCATCGAGGCTAGCGGCACTTCGAGCGATCTATCGGGAGCTTTGGCTATCGATCGGGCGATCGATGCTGACGTACGTAGCGCGCGATCGAGCGCGGCTAGCTAGCGGCATCGTAGCTACGTAGCTACGGCGCTATTTCGATCGAGTCGTGTCTAGTCGGATATAGCTATGCATCTAGCTGAGGCATCTGAGCGGATCGATGCTAGGGCGATCGGAGCTAGCTGAGCTAGCTAGCTGAGCGCTAGCGAGCGTACGAGCGATCGAGCGAGTCTAGCGAGCGATTCTAGCGATATACATTAGCCCGATCGTATGCTAGCTAGGGCTAGCATGCGGATCTATCGAGCGGCTATCTGAGCGATTCGATCGAGCGATCTAGCGAGCTATCGATCGAGCCGG</a:t>
            </a:r>
            <a:endParaRPr lang="zh-TW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Large data size</a:t>
            </a:r>
            <a:br>
              <a:rPr lang="zh-TW" alt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1459"/>
            <a:ext cx="5999018" cy="3511061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/>
              <a:t>The last page contains about 500 characters</a:t>
            </a:r>
          </a:p>
          <a:p>
            <a:pPr lvl="1"/>
            <a:r>
              <a:rPr lang="en-US" altLang="zh-TW" dirty="0"/>
              <a:t>Need 6,000,000 pages to show the human genome</a:t>
            </a:r>
          </a:p>
          <a:p>
            <a:pPr lvl="1"/>
            <a:r>
              <a:rPr lang="en-US" altLang="zh-TW" dirty="0"/>
              <a:t>Printed in 130 books</a:t>
            </a:r>
          </a:p>
          <a:p>
            <a:r>
              <a:rPr lang="en-US" altLang="zh-TW" dirty="0"/>
              <a:t>Humans have 20,000-25,000 genes that produce proteins</a:t>
            </a:r>
          </a:p>
          <a:p>
            <a:pPr lvl="1"/>
            <a:r>
              <a:rPr lang="en-US" altLang="zh-TW" dirty="0"/>
              <a:t>We want to study their pair-wise and higher-order relationships</a:t>
            </a:r>
          </a:p>
          <a:p>
            <a:pPr lvl="1"/>
            <a:r>
              <a:rPr lang="en-US" altLang="zh-TW" dirty="0"/>
              <a:t>About 3.1</a:t>
            </a:r>
            <a:r>
              <a:rPr lang="en-US" altLang="zh-TW" dirty="0">
                <a:sym typeface="Symbol" panose="05050102010706020507"/>
              </a:rPr>
              <a:t>10</a:t>
            </a:r>
            <a:r>
              <a:rPr lang="en-US" altLang="zh-TW" baseline="30000" dirty="0">
                <a:sym typeface="Symbol" panose="05050102010706020507"/>
              </a:rPr>
              <a:t>8</a:t>
            </a:r>
            <a:r>
              <a:rPr lang="en-US" altLang="zh-TW" dirty="0">
                <a:sym typeface="Symbol" panose="05050102010706020507"/>
              </a:rPr>
              <a:t> pairs, 2.610</a:t>
            </a:r>
            <a:r>
              <a:rPr lang="en-US" altLang="zh-TW" baseline="30000" dirty="0">
                <a:sym typeface="Symbol" panose="05050102010706020507"/>
              </a:rPr>
              <a:t>12</a:t>
            </a:r>
            <a:r>
              <a:rPr lang="en-US" altLang="zh-TW" dirty="0">
                <a:sym typeface="Symbol" panose="05050102010706020507"/>
              </a:rPr>
              <a:t> triples, ...</a:t>
            </a:r>
          </a:p>
          <a:p>
            <a:pPr lvl="1">
              <a:buNone/>
            </a:pPr>
            <a:endParaRPr lang="en-US" altLang="zh-TW" baseline="-25000" dirty="0">
              <a:sym typeface="Symbol" panose="05050102010706020507"/>
            </a:endParaRPr>
          </a:p>
          <a:p>
            <a:r>
              <a:rPr lang="en-US" altLang="zh-TW" sz="2900" dirty="0"/>
              <a:t>In</a:t>
            </a:r>
            <a:r>
              <a:rPr lang="en-US" dirty="0"/>
              <a:t> </a:t>
            </a:r>
            <a:r>
              <a:rPr lang="en-US" altLang="zh-TW" sz="2900" dirty="0"/>
              <a:t>humans</a:t>
            </a:r>
            <a:r>
              <a:rPr lang="en-US" dirty="0"/>
              <a:t>, the total female </a:t>
            </a:r>
            <a:r>
              <a:rPr lang="en-US" dirty="0">
                <a:hlinkClick r:id="rId2" tooltip="Diploid"/>
              </a:rPr>
              <a:t>diploid</a:t>
            </a:r>
            <a:r>
              <a:rPr lang="en-US" dirty="0"/>
              <a:t> </a:t>
            </a:r>
            <a:r>
              <a:rPr lang="en-US" dirty="0">
                <a:hlinkClick r:id="rId3" tooltip="Nuclear genome"/>
              </a:rPr>
              <a:t>nuclear genome</a:t>
            </a:r>
            <a:r>
              <a:rPr lang="en-US" dirty="0"/>
              <a:t> per cell extends for 6.37 </a:t>
            </a:r>
            <a:r>
              <a:rPr lang="en-US" dirty="0" err="1"/>
              <a:t>Gigabase</a:t>
            </a:r>
            <a:r>
              <a:rPr lang="en-US" dirty="0"/>
              <a:t> pairs (</a:t>
            </a:r>
            <a:r>
              <a:rPr lang="en-US" dirty="0" err="1"/>
              <a:t>Gbp</a:t>
            </a:r>
            <a:r>
              <a:rPr lang="en-US" dirty="0"/>
              <a:t>),</a:t>
            </a:r>
            <a:endParaRPr lang="zh-TW" altLang="en-US" baseline="-25000" dirty="0"/>
          </a:p>
          <a:p>
            <a:r>
              <a:rPr lang="en-US" dirty="0"/>
              <a:t>Assuming a </a:t>
            </a:r>
            <a:r>
              <a:rPr lang="en-US" u="sng" dirty="0"/>
              <a:t>3 billion </a:t>
            </a:r>
            <a:r>
              <a:rPr lang="en-US" dirty="0"/>
              <a:t>letter human genome length and an average depth of coverage of 30×, we would have </a:t>
            </a:r>
            <a:r>
              <a:rPr lang="en-US" u="sng" dirty="0"/>
              <a:t>90 billion letters</a:t>
            </a:r>
            <a:r>
              <a:rPr lang="en-US" dirty="0"/>
              <a:t>, roughly occupying </a:t>
            </a:r>
            <a:r>
              <a:rPr lang="en-US" u="sng" dirty="0"/>
              <a:t>90 gigabytes of disk space</a:t>
            </a:r>
          </a:p>
        </p:txBody>
      </p:sp>
      <p:pic>
        <p:nvPicPr>
          <p:cNvPr id="9218" name="Picture 2" descr="Which edition of a book should you cite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8455" y="0"/>
            <a:ext cx="2805544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Bioinformatics Tools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55313"/>
            <a:ext cx="4862945" cy="351106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Here is the list of names of bioinformatics tools for different applications:</a:t>
            </a:r>
          </a:p>
          <a:p>
            <a:r>
              <a:rPr lang="en-US" dirty="0" err="1"/>
              <a:t>geWorkbench</a:t>
            </a:r>
            <a:endParaRPr lang="en-US" dirty="0"/>
          </a:p>
          <a:p>
            <a:r>
              <a:rPr lang="en-US" dirty="0"/>
              <a:t>BLAST</a:t>
            </a:r>
          </a:p>
          <a:p>
            <a:r>
              <a:rPr lang="en-US" dirty="0" err="1"/>
              <a:t>BioPerl</a:t>
            </a:r>
            <a:endParaRPr lang="en-US" dirty="0"/>
          </a:p>
          <a:p>
            <a:r>
              <a:rPr lang="en-US" dirty="0" err="1"/>
              <a:t>InterMine</a:t>
            </a:r>
            <a:endParaRPr lang="en-US" dirty="0"/>
          </a:p>
          <a:p>
            <a:r>
              <a:rPr lang="en-US" dirty="0" err="1"/>
              <a:t>Biojava</a:t>
            </a:r>
            <a:r>
              <a:rPr lang="en-US" dirty="0"/>
              <a:t> Bioinformatics Tool for Linux</a:t>
            </a:r>
          </a:p>
          <a:p>
            <a:r>
              <a:rPr lang="en-US" dirty="0"/>
              <a:t>IGV Genomic Sequencing Tool</a:t>
            </a:r>
          </a:p>
          <a:p>
            <a:r>
              <a:rPr lang="en-US" dirty="0"/>
              <a:t>GROMACS</a:t>
            </a:r>
          </a:p>
          <a:p>
            <a:r>
              <a:rPr lang="en-US" dirty="0" err="1"/>
              <a:t>Taverna</a:t>
            </a:r>
            <a:r>
              <a:rPr lang="en-US" dirty="0"/>
              <a:t> Workbench</a:t>
            </a:r>
          </a:p>
          <a:p>
            <a:r>
              <a:rPr lang="en-US" dirty="0" err="1"/>
              <a:t>Clustal</a:t>
            </a:r>
            <a:r>
              <a:rPr lang="en-US" dirty="0"/>
              <a:t> Omega</a:t>
            </a:r>
          </a:p>
          <a:p>
            <a:endParaRPr lang="en-US" dirty="0"/>
          </a:p>
        </p:txBody>
      </p:sp>
      <p:pic>
        <p:nvPicPr>
          <p:cNvPr id="32770" name="Picture 2" descr="geWorkbench - software platform for integrated genomic data analysis -  LinuxLi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1436" y="0"/>
            <a:ext cx="4232563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tx1"/>
                </a:solidFill>
              </a:rPr>
              <a:t>Bioinformatics Applications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42900" y="1490593"/>
            <a:ext cx="2796540" cy="351106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Drug Discovery</a:t>
            </a:r>
          </a:p>
          <a:p>
            <a:r>
              <a:rPr lang="en-US" dirty="0"/>
              <a:t>Preventive Medicine </a:t>
            </a:r>
          </a:p>
          <a:p>
            <a:r>
              <a:rPr lang="en-US" dirty="0" err="1"/>
              <a:t>Biofuels</a:t>
            </a:r>
            <a:endParaRPr lang="en-US" dirty="0"/>
          </a:p>
          <a:p>
            <a:r>
              <a:rPr lang="en-US" dirty="0"/>
              <a:t>Plant </a:t>
            </a:r>
            <a:r>
              <a:rPr lang="en-US" dirty="0" err="1"/>
              <a:t>Modelling</a:t>
            </a:r>
            <a:endParaRPr lang="en-US" dirty="0"/>
          </a:p>
          <a:p>
            <a:r>
              <a:rPr lang="en-US" dirty="0"/>
              <a:t>Gene Therapy</a:t>
            </a:r>
          </a:p>
          <a:p>
            <a:r>
              <a:rPr lang="en-US" dirty="0"/>
              <a:t>Waste Clean-up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 Stem Cell Therapy</a:t>
            </a:r>
          </a:p>
          <a:p>
            <a:r>
              <a:rPr lang="en-US" dirty="0"/>
              <a:t>Alternative Energy Sources</a:t>
            </a:r>
          </a:p>
          <a:p>
            <a:endParaRPr lang="en-US" dirty="0"/>
          </a:p>
        </p:txBody>
      </p:sp>
      <p:pic>
        <p:nvPicPr>
          <p:cNvPr id="35845" name="Picture 5" descr="Bioinformatics &amp; Special Applications Support | HM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4060" y="-30480"/>
            <a:ext cx="3329940" cy="5143500"/>
          </a:xfrm>
          <a:prstGeom prst="rect">
            <a:avLst/>
          </a:prstGeom>
          <a:noFill/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3200401" y="1447030"/>
            <a:ext cx="2872740" cy="3696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Microbial Genome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Crop Improvement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Nutrition Quality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Bio-weapon Development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Forensic Science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Veterinary Sciences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Antibiotic Resistance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Evolutionary Studies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Insect Resistance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Case study: Sickle-cell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199" y="1155313"/>
            <a:ext cx="6276109" cy="3511061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altLang="zh-TW" dirty="0"/>
              <a:t>Normal red blood cells are round and flexible, able to carry oxygen and travel through blood vessels</a:t>
            </a:r>
          </a:p>
          <a:p>
            <a:pPr lvl="1"/>
            <a:r>
              <a:rPr lang="en-US" altLang="zh-TW" dirty="0"/>
              <a:t>People with Sickle-cell Anemia have red blood cells that look like a sickle and get stuck in blood vessels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What went wrong?</a:t>
            </a:r>
          </a:p>
          <a:p>
            <a:pPr lvl="1"/>
            <a:r>
              <a:rPr lang="en-US" altLang="zh-TW" dirty="0"/>
              <a:t>Hemoglobin molecules, which are responsible for carrying oxygen, form a long chain in affected people</a:t>
            </a:r>
          </a:p>
          <a:p>
            <a:pPr lvl="1"/>
            <a:r>
              <a:rPr lang="en-US" altLang="zh-TW" dirty="0"/>
              <a:t>Why? There is a mutation in one of the hemoglobin genes on chromosome 11</a:t>
            </a:r>
            <a:endParaRPr lang="en-US" dirty="0"/>
          </a:p>
        </p:txBody>
      </p:sp>
      <p:pic>
        <p:nvPicPr>
          <p:cNvPr id="34818" name="Picture 2" descr="Helping kids with sickle cell disease live their healthiest li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21877" y="1321377"/>
            <a:ext cx="5143500" cy="2500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Case study: Sickle-cell</a:t>
            </a:r>
            <a:endParaRPr lang="en-US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70709"/>
            <a:ext cx="7322127" cy="397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840182" y="2473036"/>
            <a:ext cx="3345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History of Industrial Revolution </a:t>
            </a:r>
          </a:p>
          <a:p>
            <a:r>
              <a:rPr lang="en-US" altLang="zh-TW" dirty="0"/>
              <a:t>Introduction to Bioinformatics</a:t>
            </a:r>
          </a:p>
          <a:p>
            <a:r>
              <a:rPr lang="en-US" altLang="zh-TW" dirty="0"/>
              <a:t>Bioinformatics Tools</a:t>
            </a:r>
          </a:p>
          <a:p>
            <a:r>
              <a:rPr lang="en-US" altLang="zh-TW" dirty="0"/>
              <a:t>Bioinformatics Applications</a:t>
            </a:r>
          </a:p>
          <a:p>
            <a:r>
              <a:rPr lang="en-US" altLang="zh-TW" dirty="0"/>
              <a:t>Case Study</a:t>
            </a:r>
          </a:p>
          <a:p>
            <a:endParaRPr lang="en-US" altLang="zh-TW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xampp\htdocs\droopler\modules\custom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226127"/>
            <a:ext cx="8718550" cy="3761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(con)</a:t>
            </a:r>
          </a:p>
        </p:txBody>
      </p:sp>
      <p:pic>
        <p:nvPicPr>
          <p:cNvPr id="4098" name="Picture 2" descr="C:\xampp\htdocs\droopler\modules\custom\qq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60475"/>
            <a:ext cx="7938655" cy="360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language of computer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9382" y="1260987"/>
            <a:ext cx="4315691" cy="3601335"/>
          </a:xfrm>
        </p:spPr>
        <p:txBody>
          <a:bodyPr/>
          <a:lstStyle/>
          <a:p>
            <a:r>
              <a:rPr lang="en-US" dirty="0"/>
              <a:t>0s and 1s are the foundational language of computers. Known as "binary code," they are the means by which AI systems process information.</a:t>
            </a:r>
          </a:p>
        </p:txBody>
      </p:sp>
      <p:pic>
        <p:nvPicPr>
          <p:cNvPr id="4" name="صورة 3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4804" y="1025237"/>
            <a:ext cx="1790855" cy="4118264"/>
          </a:xfrm>
          <a:prstGeom prst="rect">
            <a:avLst/>
          </a:prstGeom>
        </p:spPr>
      </p:pic>
      <p:pic>
        <p:nvPicPr>
          <p:cNvPr id="5" name="صورة 4" descr="how-to-read-binary-4692830-1-d3f971a7117b4d888f315f577fb9dcc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799" y="1066801"/>
            <a:ext cx="2826327" cy="40420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Transistors</a:t>
            </a:r>
          </a:p>
        </p:txBody>
      </p:sp>
      <p:pic>
        <p:nvPicPr>
          <p:cNvPr id="4" name="عنصر نائب للمحتوى 3" descr="The_transistor_has_evolved_in_sizes_and_typ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064" y="1101148"/>
            <a:ext cx="7714664" cy="36020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transistor-histo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65" y="1177636"/>
            <a:ext cx="8769926" cy="38654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b="1" dirty="0"/>
              <a:t>‌</a:t>
            </a:r>
            <a:r>
              <a:rPr lang="en-US" b="1" dirty="0" err="1"/>
              <a:t>iPhone</a:t>
            </a:r>
            <a:r>
              <a:rPr lang="en-US" dirty="0"/>
              <a:t> </a:t>
            </a:r>
            <a:r>
              <a:rPr lang="en-US" b="1" dirty="0"/>
              <a:t>14</a:t>
            </a:r>
            <a:r>
              <a:rPr lang="en-US" dirty="0"/>
              <a:t> </a:t>
            </a:r>
            <a:r>
              <a:rPr lang="en-US" b="1" dirty="0"/>
              <a:t>Pro‌</a:t>
            </a:r>
            <a:r>
              <a:rPr lang="en-US" dirty="0"/>
              <a:t> </a:t>
            </a:r>
            <a:r>
              <a:rPr lang="en-US" b="1" dirty="0"/>
              <a:t>:</a:t>
            </a:r>
            <a:r>
              <a:rPr lang="en-US" dirty="0"/>
              <a:t>16 billion transistors</a:t>
            </a:r>
            <a:endParaRPr lang="en-US" b="1" dirty="0"/>
          </a:p>
          <a:p>
            <a:r>
              <a:rPr lang="en-US" b="1" dirty="0"/>
              <a:t>Apple M2 Max</a:t>
            </a:r>
            <a:r>
              <a:rPr lang="en-US" dirty="0"/>
              <a:t>: 67 billion transistors</a:t>
            </a:r>
          </a:p>
          <a:p>
            <a:endParaRPr lang="en-US" dirty="0"/>
          </a:p>
        </p:txBody>
      </p:sp>
      <p:pic>
        <p:nvPicPr>
          <p:cNvPr id="4" name="صورة 3" descr="Apple_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8118" y="2514600"/>
            <a:ext cx="2514600" cy="24072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17" y="1219199"/>
            <a:ext cx="8756073" cy="441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On-screen Show (16:9)</PresentationFormat>
  <Paragraphs>84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Dr\ Abdulrahman Moh Obaid Dean of Medical Technology</vt:lpstr>
      <vt:lpstr>Outline</vt:lpstr>
      <vt:lpstr>History </vt:lpstr>
      <vt:lpstr>History (con)</vt:lpstr>
      <vt:lpstr>What is the language of computer</vt:lpstr>
      <vt:lpstr>History of Transistors</vt:lpstr>
      <vt:lpstr>PowerPoint Presentation</vt:lpstr>
      <vt:lpstr>PowerPoint Presentation</vt:lpstr>
      <vt:lpstr>PowerPoint Presentation</vt:lpstr>
      <vt:lpstr>What is bioinformatics?</vt:lpstr>
      <vt:lpstr>Why we need bioinformatics?</vt:lpstr>
      <vt:lpstr>Large data size</vt:lpstr>
      <vt:lpstr>PowerPoint Presentation</vt:lpstr>
      <vt:lpstr>Large data size </vt:lpstr>
      <vt:lpstr>Bioinformatics Tools </vt:lpstr>
      <vt:lpstr>Bioinformatics Applications </vt:lpstr>
      <vt:lpstr>Case study: Sickle-cell</vt:lpstr>
      <vt:lpstr>Case study: Sickle-cell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Dr\ Abdulrahman Moh Obaid Dean of Medical Technology</dc:title>
  <dc:creator/>
  <cp:lastModifiedBy>abdlurahman obaid</cp:lastModifiedBy>
  <cp:revision>2</cp:revision>
  <dcterms:created xsi:type="dcterms:W3CDTF">2017-08-01T15:40:51Z</dcterms:created>
  <dcterms:modified xsi:type="dcterms:W3CDTF">2023-03-13T06:25:42Z</dcterms:modified>
</cp:coreProperties>
</file>