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22"/>
  </p:notesMasterIdLst>
  <p:handoutMasterIdLst>
    <p:handoutMasterId r:id="rId23"/>
  </p:handoutMasterIdLst>
  <p:sldIdLst>
    <p:sldId id="256" r:id="rId2"/>
    <p:sldId id="587" r:id="rId3"/>
    <p:sldId id="632" r:id="rId4"/>
    <p:sldId id="633" r:id="rId5"/>
    <p:sldId id="635" r:id="rId6"/>
    <p:sldId id="634" r:id="rId7"/>
    <p:sldId id="644" r:id="rId8"/>
    <p:sldId id="643" r:id="rId9"/>
    <p:sldId id="631" r:id="rId10"/>
    <p:sldId id="637" r:id="rId11"/>
    <p:sldId id="638" r:id="rId12"/>
    <p:sldId id="639" r:id="rId13"/>
    <p:sldId id="640" r:id="rId14"/>
    <p:sldId id="641" r:id="rId15"/>
    <p:sldId id="642" r:id="rId16"/>
    <p:sldId id="650" r:id="rId17"/>
    <p:sldId id="646" r:id="rId18"/>
    <p:sldId id="647" r:id="rId19"/>
    <p:sldId id="648" r:id="rId20"/>
    <p:sldId id="649" r:id="rId21"/>
  </p:sldIdLst>
  <p:sldSz cx="9144000" cy="6858000" type="screen4x3"/>
  <p:notesSz cx="7102475" cy="10234613"/>
  <p:defaultTextStyle>
    <a:defPPr>
      <a:defRPr lang="ar-Y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نمط ذو نسُق 2 - تمييز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نمط ذو نسُق 2 - تميي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نمط ذو نسُق 2 - تمييز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نمط فاتح 3 - تميي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E3FDE45-AF77-4B5C-9715-49D594BDF05E}" styleName="نمط فاتح 1 - تميي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56" autoAdjust="0"/>
    <p:restoredTop sz="94727" autoAdjust="0"/>
  </p:normalViewPr>
  <p:slideViewPr>
    <p:cSldViewPr>
      <p:cViewPr varScale="1">
        <p:scale>
          <a:sx n="53" d="100"/>
          <a:sy n="53" d="100"/>
        </p:scale>
        <p:origin x="90" y="192"/>
      </p:cViewPr>
      <p:guideLst/>
    </p:cSldViewPr>
  </p:slideViewPr>
  <p:notesTextViewPr>
    <p:cViewPr>
      <p:scale>
        <a:sx n="1" d="1"/>
        <a:sy n="1" d="1"/>
      </p:scale>
      <p:origin x="0" y="0"/>
    </p:cViewPr>
  </p:notesTextViewPr>
  <p:sorterViewPr>
    <p:cViewPr>
      <p:scale>
        <a:sx n="90" d="100"/>
        <a:sy n="90" d="100"/>
      </p:scale>
      <p:origin x="0" y="-63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4736" y="0"/>
            <a:ext cx="3077739" cy="511731"/>
          </a:xfrm>
          <a:prstGeom prst="rect">
            <a:avLst/>
          </a:prstGeom>
        </p:spPr>
        <p:txBody>
          <a:bodyPr vert="horz" lIns="99066" tIns="49533" rIns="99066" bIns="49533" rtlCol="1"/>
          <a:lstStyle>
            <a:lvl1pPr algn="r">
              <a:defRPr sz="1300"/>
            </a:lvl1pPr>
          </a:lstStyle>
          <a:p>
            <a:endParaRPr lang="ar-YE" dirty="0"/>
          </a:p>
        </p:txBody>
      </p:sp>
      <p:sp>
        <p:nvSpPr>
          <p:cNvPr id="3" name="Date Placeholder 2"/>
          <p:cNvSpPr>
            <a:spLocks noGrp="1"/>
          </p:cNvSpPr>
          <p:nvPr>
            <p:ph type="dt" sz="quarter" idx="1"/>
          </p:nvPr>
        </p:nvSpPr>
        <p:spPr>
          <a:xfrm>
            <a:off x="1645" y="0"/>
            <a:ext cx="3077739" cy="511731"/>
          </a:xfrm>
          <a:prstGeom prst="rect">
            <a:avLst/>
          </a:prstGeom>
        </p:spPr>
        <p:txBody>
          <a:bodyPr vert="horz" lIns="99066" tIns="49533" rIns="99066" bIns="49533" rtlCol="1"/>
          <a:lstStyle>
            <a:lvl1pPr algn="l">
              <a:defRPr sz="1300"/>
            </a:lvl1pPr>
          </a:lstStyle>
          <a:p>
            <a:fld id="{95370CA4-0BF0-43F8-AA92-B155545570AE}" type="datetimeFigureOut">
              <a:rPr lang="ar-YE" smtClean="0"/>
              <a:t>08/10/1441</a:t>
            </a:fld>
            <a:endParaRPr lang="ar-YE" dirty="0"/>
          </a:p>
        </p:txBody>
      </p:sp>
      <p:sp>
        <p:nvSpPr>
          <p:cNvPr id="4" name="Footer Placeholder 3"/>
          <p:cNvSpPr>
            <a:spLocks noGrp="1"/>
          </p:cNvSpPr>
          <p:nvPr>
            <p:ph type="ftr" sz="quarter" idx="2"/>
          </p:nvPr>
        </p:nvSpPr>
        <p:spPr>
          <a:xfrm>
            <a:off x="4024736" y="9721106"/>
            <a:ext cx="3077739" cy="511731"/>
          </a:xfrm>
          <a:prstGeom prst="rect">
            <a:avLst/>
          </a:prstGeom>
        </p:spPr>
        <p:txBody>
          <a:bodyPr vert="horz" lIns="99066" tIns="49533" rIns="99066" bIns="49533" rtlCol="1" anchor="b"/>
          <a:lstStyle>
            <a:lvl1pPr algn="r">
              <a:defRPr sz="1300"/>
            </a:lvl1pPr>
          </a:lstStyle>
          <a:p>
            <a:endParaRPr lang="ar-YE" dirty="0"/>
          </a:p>
        </p:txBody>
      </p:sp>
      <p:sp>
        <p:nvSpPr>
          <p:cNvPr id="5" name="Slide Number Placeholder 4"/>
          <p:cNvSpPr>
            <a:spLocks noGrp="1"/>
          </p:cNvSpPr>
          <p:nvPr>
            <p:ph type="sldNum" sz="quarter" idx="3"/>
          </p:nvPr>
        </p:nvSpPr>
        <p:spPr>
          <a:xfrm>
            <a:off x="1645" y="9721106"/>
            <a:ext cx="3077739" cy="511731"/>
          </a:xfrm>
          <a:prstGeom prst="rect">
            <a:avLst/>
          </a:prstGeom>
        </p:spPr>
        <p:txBody>
          <a:bodyPr vert="horz" lIns="99066" tIns="49533" rIns="99066" bIns="49533" rtlCol="1" anchor="b"/>
          <a:lstStyle>
            <a:lvl1pPr algn="l">
              <a:defRPr sz="1300"/>
            </a:lvl1pPr>
          </a:lstStyle>
          <a:p>
            <a:fld id="{AFE46F9C-8279-44DC-8E99-44DF915752F5}" type="slidenum">
              <a:rPr lang="ar-YE" smtClean="0"/>
              <a:t>‹#›</a:t>
            </a:fld>
            <a:endParaRPr lang="ar-YE" dirty="0"/>
          </a:p>
        </p:txBody>
      </p:sp>
    </p:spTree>
    <p:extLst>
      <p:ext uri="{BB962C8B-B14F-4D97-AF65-F5344CB8AC3E}">
        <p14:creationId xmlns:p14="http://schemas.microsoft.com/office/powerpoint/2010/main" val="1137332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4736" y="0"/>
            <a:ext cx="3077739" cy="511731"/>
          </a:xfrm>
          <a:prstGeom prst="rect">
            <a:avLst/>
          </a:prstGeom>
        </p:spPr>
        <p:txBody>
          <a:bodyPr vert="horz" lIns="99066" tIns="49533" rIns="99066" bIns="49533" rtlCol="1"/>
          <a:lstStyle>
            <a:lvl1pPr algn="r">
              <a:defRPr sz="1300"/>
            </a:lvl1pPr>
          </a:lstStyle>
          <a:p>
            <a:endParaRPr lang="ar-YE" dirty="0"/>
          </a:p>
        </p:txBody>
      </p:sp>
      <p:sp>
        <p:nvSpPr>
          <p:cNvPr id="3" name="Date Placeholder 2"/>
          <p:cNvSpPr>
            <a:spLocks noGrp="1"/>
          </p:cNvSpPr>
          <p:nvPr>
            <p:ph type="dt" idx="1"/>
          </p:nvPr>
        </p:nvSpPr>
        <p:spPr>
          <a:xfrm>
            <a:off x="1645" y="0"/>
            <a:ext cx="3077739" cy="511731"/>
          </a:xfrm>
          <a:prstGeom prst="rect">
            <a:avLst/>
          </a:prstGeom>
        </p:spPr>
        <p:txBody>
          <a:bodyPr vert="horz" lIns="99066" tIns="49533" rIns="99066" bIns="49533" rtlCol="1"/>
          <a:lstStyle>
            <a:lvl1pPr algn="l">
              <a:defRPr sz="1300"/>
            </a:lvl1pPr>
          </a:lstStyle>
          <a:p>
            <a:fld id="{5142E9FF-C3DD-4BD1-A10D-A9D83F6B11C9}" type="datetimeFigureOut">
              <a:rPr lang="ar-YE" smtClean="0"/>
              <a:t>08/10/1441</a:t>
            </a:fld>
            <a:endParaRPr lang="ar-YE" dirty="0"/>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1" anchor="ctr"/>
          <a:lstStyle/>
          <a:p>
            <a:endParaRPr lang="ar-YE" dirty="0"/>
          </a:p>
        </p:txBody>
      </p:sp>
      <p:sp>
        <p:nvSpPr>
          <p:cNvPr id="5" name="Notes Placeholder 4"/>
          <p:cNvSpPr>
            <a:spLocks noGrp="1"/>
          </p:cNvSpPr>
          <p:nvPr>
            <p:ph type="body" sz="quarter" idx="3"/>
          </p:nvPr>
        </p:nvSpPr>
        <p:spPr>
          <a:xfrm>
            <a:off x="710248" y="4861441"/>
            <a:ext cx="5681980" cy="4605576"/>
          </a:xfrm>
          <a:prstGeom prst="rect">
            <a:avLst/>
          </a:prstGeom>
        </p:spPr>
        <p:txBody>
          <a:bodyPr vert="horz" lIns="99066" tIns="49533" rIns="99066" bIns="49533"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YE"/>
          </a:p>
        </p:txBody>
      </p:sp>
      <p:sp>
        <p:nvSpPr>
          <p:cNvPr id="6" name="Footer Placeholder 5"/>
          <p:cNvSpPr>
            <a:spLocks noGrp="1"/>
          </p:cNvSpPr>
          <p:nvPr>
            <p:ph type="ftr" sz="quarter" idx="4"/>
          </p:nvPr>
        </p:nvSpPr>
        <p:spPr>
          <a:xfrm>
            <a:off x="4024736" y="9721106"/>
            <a:ext cx="3077739" cy="511731"/>
          </a:xfrm>
          <a:prstGeom prst="rect">
            <a:avLst/>
          </a:prstGeom>
        </p:spPr>
        <p:txBody>
          <a:bodyPr vert="horz" lIns="99066" tIns="49533" rIns="99066" bIns="49533" rtlCol="1" anchor="b"/>
          <a:lstStyle>
            <a:lvl1pPr algn="r">
              <a:defRPr sz="1300"/>
            </a:lvl1pPr>
          </a:lstStyle>
          <a:p>
            <a:endParaRPr lang="ar-YE" dirty="0"/>
          </a:p>
        </p:txBody>
      </p:sp>
      <p:sp>
        <p:nvSpPr>
          <p:cNvPr id="7" name="Slide Number Placeholder 6"/>
          <p:cNvSpPr>
            <a:spLocks noGrp="1"/>
          </p:cNvSpPr>
          <p:nvPr>
            <p:ph type="sldNum" sz="quarter" idx="5"/>
          </p:nvPr>
        </p:nvSpPr>
        <p:spPr>
          <a:xfrm>
            <a:off x="1645" y="9721106"/>
            <a:ext cx="3077739" cy="511731"/>
          </a:xfrm>
          <a:prstGeom prst="rect">
            <a:avLst/>
          </a:prstGeom>
        </p:spPr>
        <p:txBody>
          <a:bodyPr vert="horz" lIns="99066" tIns="49533" rIns="99066" bIns="49533" rtlCol="1" anchor="b"/>
          <a:lstStyle>
            <a:lvl1pPr algn="l">
              <a:defRPr sz="1300"/>
            </a:lvl1pPr>
          </a:lstStyle>
          <a:p>
            <a:fld id="{0CDB71EB-B495-43B2-A858-3F08E20B2B65}" type="slidenum">
              <a:rPr lang="ar-YE" smtClean="0"/>
              <a:t>‹#›</a:t>
            </a:fld>
            <a:endParaRPr lang="ar-YE" dirty="0"/>
          </a:p>
        </p:txBody>
      </p:sp>
    </p:spTree>
    <p:extLst>
      <p:ext uri="{BB962C8B-B14F-4D97-AF65-F5344CB8AC3E}">
        <p14:creationId xmlns:p14="http://schemas.microsoft.com/office/powerpoint/2010/main" val="1059906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91680763-F545-401D-A6DE-BC9A40CDFD8D}" type="datetime8">
              <a:rPr lang="ar-YE" smtClean="0"/>
              <a:t>30 أيار، 20</a:t>
            </a:fld>
            <a:endParaRPr lang="ar-YE" dirty="0"/>
          </a:p>
        </p:txBody>
      </p:sp>
      <p:sp>
        <p:nvSpPr>
          <p:cNvPr id="20" name="عنصر نائب للتذييل 19"/>
          <p:cNvSpPr>
            <a:spLocks noGrp="1"/>
          </p:cNvSpPr>
          <p:nvPr>
            <p:ph type="ftr" sz="quarter" idx="11"/>
          </p:nvPr>
        </p:nvSpPr>
        <p:spPr/>
        <p:txBody>
          <a:bodyPr/>
          <a:lstStyle/>
          <a:p>
            <a:endParaRPr lang="ar-YE" dirty="0"/>
          </a:p>
        </p:txBody>
      </p:sp>
      <p:sp>
        <p:nvSpPr>
          <p:cNvPr id="10" name="عنصر نائب لرقم الشريحة 9"/>
          <p:cNvSpPr>
            <a:spLocks noGrp="1"/>
          </p:cNvSpPr>
          <p:nvPr>
            <p:ph type="sldNum" sz="quarter" idx="12"/>
          </p:nvPr>
        </p:nvSpPr>
        <p:spPr/>
        <p:txBody>
          <a:bodyPr/>
          <a:lstStyle/>
          <a:p>
            <a:fld id="{CD9B9423-CA99-4925-8324-5BC098869A01}" type="slidenum">
              <a:rPr lang="ar-YE" smtClean="0"/>
              <a:t>‹#›</a:t>
            </a:fld>
            <a:endParaRPr lang="ar-YE" dirty="0"/>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30 أيار،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30 أيار،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30 أيار،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91680763-F545-401D-A6DE-BC9A40CDFD8D}" type="datetime8">
              <a:rPr lang="ar-YE" smtClean="0"/>
              <a:t>30 أيار،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30 أيار،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91680763-F545-401D-A6DE-BC9A40CDFD8D}" type="datetime8">
              <a:rPr lang="ar-YE" smtClean="0"/>
              <a:t>30 أيار، 20</a:t>
            </a:fld>
            <a:endParaRPr lang="ar-YE" dirty="0"/>
          </a:p>
        </p:txBody>
      </p:sp>
      <p:sp>
        <p:nvSpPr>
          <p:cNvPr id="8" name="عنصر نائب للتذييل 7"/>
          <p:cNvSpPr>
            <a:spLocks noGrp="1"/>
          </p:cNvSpPr>
          <p:nvPr>
            <p:ph type="ftr" sz="quarter" idx="11"/>
          </p:nvPr>
        </p:nvSpPr>
        <p:spPr/>
        <p:txBody>
          <a:bodyPr/>
          <a:lstStyle/>
          <a:p>
            <a:endParaRPr lang="ar-YE" dirty="0"/>
          </a:p>
        </p:txBody>
      </p:sp>
      <p:sp>
        <p:nvSpPr>
          <p:cNvPr id="9" name="عنصر نائب لرقم الشريحة 8"/>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1680763-F545-401D-A6DE-BC9A40CDFD8D}" type="datetime8">
              <a:rPr lang="ar-YE" smtClean="0"/>
              <a:t>30 أيار، 20</a:t>
            </a:fld>
            <a:endParaRPr lang="ar-YE" dirty="0"/>
          </a:p>
        </p:txBody>
      </p:sp>
      <p:sp>
        <p:nvSpPr>
          <p:cNvPr id="4" name="عنصر نائب للتذييل 3"/>
          <p:cNvSpPr>
            <a:spLocks noGrp="1"/>
          </p:cNvSpPr>
          <p:nvPr>
            <p:ph type="ftr" sz="quarter" idx="11"/>
          </p:nvPr>
        </p:nvSpPr>
        <p:spPr/>
        <p:txBody>
          <a:bodyPr/>
          <a:lstStyle/>
          <a:p>
            <a:endParaRPr lang="ar-YE" dirty="0"/>
          </a:p>
        </p:txBody>
      </p:sp>
      <p:sp>
        <p:nvSpPr>
          <p:cNvPr id="5" name="عنصر نائب لرقم الشريحة 4"/>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91680763-F545-401D-A6DE-BC9A40CDFD8D}" type="datetime8">
              <a:rPr lang="ar-YE" smtClean="0"/>
              <a:t>30 أيار، 20</a:t>
            </a:fld>
            <a:endParaRPr lang="ar-YE" dirty="0"/>
          </a:p>
        </p:txBody>
      </p:sp>
      <p:sp>
        <p:nvSpPr>
          <p:cNvPr id="3" name="عنصر نائب للتذييل 2"/>
          <p:cNvSpPr>
            <a:spLocks noGrp="1"/>
          </p:cNvSpPr>
          <p:nvPr>
            <p:ph type="ftr" sz="quarter" idx="11"/>
          </p:nvPr>
        </p:nvSpPr>
        <p:spPr/>
        <p:txBody>
          <a:bodyPr/>
          <a:lstStyle/>
          <a:p>
            <a:endParaRPr lang="ar-YE"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a:t>
            </a:fld>
            <a:endParaRPr lang="ar-YE" dirty="0"/>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30 أيار،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30 أيار،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1680763-F545-401D-A6DE-BC9A40CDFD8D}" type="datetime8">
              <a:rPr lang="ar-YE" smtClean="0"/>
              <a:t>30 أيار، 20</a:t>
            </a:fld>
            <a:endParaRPr lang="ar-YE" dirty="0"/>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YE" dirty="0"/>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D9B9423-CA99-4925-8324-5BC098869A01}" type="slidenum">
              <a:rPr lang="ar-YE" smtClean="0"/>
              <a:t>‹#›</a:t>
            </a:fld>
            <a:endParaRPr lang="ar-YE" dirty="0"/>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204864"/>
            <a:ext cx="8712968" cy="2420888"/>
          </a:xfrm>
        </p:spPr>
        <p:txBody>
          <a:bodyPr>
            <a:noAutofit/>
          </a:bodyPr>
          <a:lstStyle/>
          <a:p>
            <a:pPr algn="ctr"/>
            <a:br>
              <a:rPr lang="ar-YE" sz="5400" u="sng" dirty="0">
                <a:solidFill>
                  <a:srgbClr val="C00000"/>
                </a:solidFill>
              </a:rPr>
            </a:br>
            <a:endParaRPr lang="ar-YE" sz="4400" u="sng" dirty="0">
              <a:solidFill>
                <a:schemeClr val="tx1"/>
              </a:solidFill>
            </a:endParaRPr>
          </a:p>
        </p:txBody>
      </p:sp>
      <p:sp>
        <p:nvSpPr>
          <p:cNvPr id="3" name="Subtitle 2"/>
          <p:cNvSpPr>
            <a:spLocks noGrp="1"/>
          </p:cNvSpPr>
          <p:nvPr>
            <p:ph type="subTitle" idx="1"/>
          </p:nvPr>
        </p:nvSpPr>
        <p:spPr>
          <a:xfrm>
            <a:off x="1259632" y="4425702"/>
            <a:ext cx="6696744" cy="2099642"/>
          </a:xfrm>
        </p:spPr>
        <p:txBody>
          <a:bodyPr>
            <a:noAutofit/>
          </a:bodyPr>
          <a:lstStyle/>
          <a:p>
            <a:pPr algn="ctr"/>
            <a:r>
              <a:rPr lang="ar-YE" sz="3600"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إعــــداد :</a:t>
            </a:r>
          </a:p>
          <a:p>
            <a:pPr algn="ctr"/>
            <a:r>
              <a:rPr lang="ar-YE" sz="4400"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د/ محمد محمود دائل</a:t>
            </a:r>
          </a:p>
          <a:p>
            <a:pPr algn="ctr"/>
            <a:endParaRPr lang="ar-YE" sz="1200"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a:p>
            <a:pPr algn="ctr"/>
            <a:r>
              <a:rPr lang="en-US" sz="2400"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3</a:t>
            </a:r>
            <a:r>
              <a:rPr lang="ar-YE" sz="2400"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US" sz="2400"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7</a:t>
            </a:r>
            <a:r>
              <a:rPr lang="ar-YE" sz="2400"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US" sz="2400"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2019</a:t>
            </a:r>
            <a:r>
              <a:rPr lang="ar-YE" sz="2400" dirty="0">
                <a:solidFill>
                  <a:srgbClr val="00206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م</a:t>
            </a:r>
          </a:p>
        </p:txBody>
      </p:sp>
      <p:sp>
        <p:nvSpPr>
          <p:cNvPr id="10" name="Slide Number Placeholder 9"/>
          <p:cNvSpPr>
            <a:spLocks noGrp="1"/>
          </p:cNvSpPr>
          <p:nvPr>
            <p:ph type="sldNum" sz="quarter" idx="12"/>
          </p:nvPr>
        </p:nvSpPr>
        <p:spPr/>
        <p:txBody>
          <a:bodyPr/>
          <a:lstStyle/>
          <a:p>
            <a:fld id="{CD9B9423-CA99-4925-8324-5BC098869A01}" type="slidenum">
              <a:rPr lang="ar-YE" smtClean="0"/>
              <a:t>1</a:t>
            </a:fld>
            <a:endParaRPr lang="ar-YE" dirty="0"/>
          </a:p>
        </p:txBody>
      </p:sp>
      <p:sp>
        <p:nvSpPr>
          <p:cNvPr id="4" name="Oval 3"/>
          <p:cNvSpPr/>
          <p:nvPr/>
        </p:nvSpPr>
        <p:spPr>
          <a:xfrm>
            <a:off x="0" y="525066"/>
            <a:ext cx="9070848" cy="338437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YE" sz="5400" b="1" u="sng" dirty="0">
                <a:solidFill>
                  <a:srgbClr val="002060"/>
                </a:solidFill>
                <a:effectLst>
                  <a:outerShdw blurRad="50000" dist="30000" dir="5400000" algn="tl" rotWithShape="0">
                    <a:srgbClr val="000000">
                      <a:alpha val="30000"/>
                    </a:srgbClr>
                  </a:outerShdw>
                </a:effectLst>
                <a:latin typeface="Andalus" panose="02020603050405020304" pitchFamily="18" charset="-78"/>
                <a:ea typeface="+mj-ea"/>
                <a:cs typeface="Andalus" panose="02020603050405020304" pitchFamily="18" charset="-78"/>
              </a:rPr>
              <a:t>المحاسبة الإدارية</a:t>
            </a:r>
            <a:br>
              <a:rPr lang="en-US" sz="5400" b="1" u="sng" dirty="0">
                <a:solidFill>
                  <a:srgbClr val="C00000"/>
                </a:solidFill>
                <a:effectLst>
                  <a:outerShdw blurRad="50000" dist="30000" dir="5400000" algn="tl" rotWithShape="0">
                    <a:srgbClr val="000000">
                      <a:alpha val="30000"/>
                    </a:srgbClr>
                  </a:outerShdw>
                </a:effectLst>
                <a:latin typeface="Andalus" panose="02020603050405020304" pitchFamily="18" charset="-78"/>
                <a:ea typeface="+mj-ea"/>
                <a:cs typeface="Andalus" panose="02020603050405020304" pitchFamily="18" charset="-78"/>
              </a:rPr>
            </a:br>
            <a:r>
              <a:rPr lang="ar-YE" sz="5400" b="1" u="sng" dirty="0">
                <a:solidFill>
                  <a:srgbClr val="C00000"/>
                </a:solidFill>
                <a:effectLst>
                  <a:outerShdw blurRad="50000" dist="30000" dir="5400000" algn="tl" rotWithShape="0">
                    <a:srgbClr val="000000">
                      <a:alpha val="30000"/>
                    </a:srgbClr>
                  </a:outerShdw>
                </a:effectLst>
                <a:latin typeface="Andalus" panose="02020603050405020304" pitchFamily="18" charset="-78"/>
                <a:ea typeface="+mj-ea"/>
                <a:cs typeface="Andalus" panose="02020603050405020304" pitchFamily="18" charset="-78"/>
              </a:rPr>
              <a:t>تصنيف التكاليف لأغراض التخطيط والرقابة واتخاذ القرار</a:t>
            </a:r>
          </a:p>
          <a:p>
            <a:pPr algn="ctr"/>
            <a:r>
              <a:rPr lang="ar-YE" sz="5400" b="1" u="sng" dirty="0">
                <a:solidFill>
                  <a:prstClr val="black"/>
                </a:solidFill>
                <a:effectLst>
                  <a:outerShdw blurRad="50000" dist="30000" dir="5400000" algn="tl" rotWithShape="0">
                    <a:srgbClr val="000000">
                      <a:alpha val="30000"/>
                    </a:srgbClr>
                  </a:outerShdw>
                </a:effectLst>
                <a:latin typeface="Andalus" panose="02020603050405020304" pitchFamily="18" charset="-78"/>
                <a:ea typeface="+mj-ea"/>
                <a:cs typeface="Andalus" panose="02020603050405020304" pitchFamily="18" charset="-78"/>
              </a:rPr>
              <a:t>الوحدة الثانية</a:t>
            </a:r>
            <a:endParaRPr lang="en-US" sz="54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785349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82168" cy="576064"/>
          </a:xfrm>
        </p:spPr>
        <p:txBody>
          <a:bodyPr>
            <a:noAutofit/>
          </a:bodyPr>
          <a:lstStyle/>
          <a:p>
            <a:pPr marL="514350" indent="-514350" algn="ctr">
              <a:buFont typeface="+mj-lt"/>
              <a:buAutoNum type="arabicParenR" startAt="5"/>
            </a:pPr>
            <a:r>
              <a:rPr lang="ar-YE" sz="3600" b="1" u="sng" dirty="0">
                <a:solidFill>
                  <a:srgbClr val="C00000"/>
                </a:solidFill>
                <a:latin typeface="Andalus" panose="02020603050405020304" pitchFamily="18" charset="-78"/>
                <a:cs typeface="Andalus" panose="02020603050405020304" pitchFamily="18" charset="-78"/>
              </a:rPr>
              <a:t>تصنيف التكاليف لأغراض التحطيط واتخاذ القرارات</a:t>
            </a:r>
            <a:endParaRPr lang="en-US" sz="3600" b="1" u="sng" dirty="0">
              <a:solidFill>
                <a:srgbClr val="C0000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0" y="980728"/>
            <a:ext cx="8933688" cy="5267672"/>
          </a:xfrm>
        </p:spPr>
        <p:txBody>
          <a:bodyPr>
            <a:noAutofit/>
          </a:bodyPr>
          <a:lstStyle/>
          <a:p>
            <a:pPr algn="just">
              <a:buFont typeface="Wingdings" panose="05000000000000000000" pitchFamily="2" charset="2"/>
              <a:buChar char="Ø"/>
            </a:pPr>
            <a:r>
              <a:rPr lang="ar-YE" sz="2600" b="1" dirty="0"/>
              <a:t>يهدف التخطيط إلى وضع خطط العمل التي يجب التمسك بها من خلال فترة القادمة، وفي الغالب توضع الخطط في ضوء إمكانات المشروع.</a:t>
            </a:r>
          </a:p>
          <a:p>
            <a:pPr algn="just">
              <a:buFont typeface="Wingdings" panose="05000000000000000000" pitchFamily="2" charset="2"/>
              <a:buChar char="Ø"/>
            </a:pPr>
            <a:r>
              <a:rPr lang="ar-YE" sz="2600" b="1" dirty="0"/>
              <a:t>تستخدم التكاليف لاغراض التخطيط من خلال عمل الموازنات التي تغطي جميع جوانب العمل بالمنشأة.</a:t>
            </a:r>
          </a:p>
          <a:p>
            <a:pPr algn="just">
              <a:buFont typeface="Wingdings" panose="05000000000000000000" pitchFamily="2" charset="2"/>
              <a:buChar char="Ø"/>
            </a:pPr>
            <a:r>
              <a:rPr lang="ar-YE" sz="2600" b="1" u="sng" dirty="0">
                <a:solidFill>
                  <a:srgbClr val="C00000"/>
                </a:solidFill>
              </a:rPr>
              <a:t>الموازنة </a:t>
            </a:r>
            <a:r>
              <a:rPr lang="ar-YE" sz="2600" b="1" dirty="0"/>
              <a:t>: تمثل ترجمة خطية لاهداف المشروع في شكل خطة عمل مستقبلية.</a:t>
            </a:r>
          </a:p>
          <a:p>
            <a:pPr algn="just">
              <a:buFont typeface="Wingdings" panose="05000000000000000000" pitchFamily="2" charset="2"/>
              <a:buChar char="Ø"/>
            </a:pPr>
            <a:r>
              <a:rPr lang="ar-YE" sz="2600" b="1" dirty="0"/>
              <a:t>متطلبات إعداد الموازنات: </a:t>
            </a:r>
          </a:p>
          <a:p>
            <a:pPr algn="just">
              <a:buFont typeface="Wingdings" panose="05000000000000000000" pitchFamily="2" charset="2"/>
              <a:buChar char="§"/>
            </a:pPr>
            <a:r>
              <a:rPr lang="ar-YE" sz="2600" b="1" dirty="0"/>
              <a:t>توفر بيانات على مستوى الوحدات الإدارية المختلفة وعلى مستوى المنشاة ككل.</a:t>
            </a:r>
          </a:p>
          <a:p>
            <a:pPr algn="just">
              <a:buFont typeface="Wingdings" panose="05000000000000000000" pitchFamily="2" charset="2"/>
              <a:buChar char="§"/>
            </a:pPr>
            <a:r>
              <a:rPr lang="ar-YE" sz="2600" b="1" dirty="0"/>
              <a:t>الاعتماد على الخبرة والتوقعات المستقبلية في عمل الموازنات الخاصة بالإنتاج وتكاليف المبيعات وتكاليف الأقسام..الخ.</a:t>
            </a:r>
          </a:p>
          <a:p>
            <a:pPr algn="just">
              <a:buFont typeface="Wingdings" panose="05000000000000000000" pitchFamily="2" charset="2"/>
              <a:buChar char="§"/>
            </a:pPr>
            <a:r>
              <a:rPr lang="ar-YE" sz="2600" b="1" dirty="0"/>
              <a:t>للتكاليف دور مهم في عملية اتخاذ القرارات حيث تتطلب عملية اتخاذ القرارات الإدارية تحديد التكاليف المرتبطة بكل قرار والتي تعرف باسم التكاليف الملائمة. </a:t>
            </a:r>
          </a:p>
        </p:txBody>
      </p:sp>
      <p:sp>
        <p:nvSpPr>
          <p:cNvPr id="4" name="Slide Number Placeholder 3"/>
          <p:cNvSpPr>
            <a:spLocks noGrp="1"/>
          </p:cNvSpPr>
          <p:nvPr>
            <p:ph type="sldNum" sz="quarter" idx="12"/>
          </p:nvPr>
        </p:nvSpPr>
        <p:spPr/>
        <p:txBody>
          <a:bodyPr/>
          <a:lstStyle/>
          <a:p>
            <a:fld id="{CD9B9423-CA99-4925-8324-5BC098869A01}" type="slidenum">
              <a:rPr lang="ar-YE" smtClean="0"/>
              <a:t>10</a:t>
            </a:fld>
            <a:endParaRPr lang="ar-YE" dirty="0"/>
          </a:p>
        </p:txBody>
      </p:sp>
    </p:spTree>
    <p:extLst>
      <p:ext uri="{BB962C8B-B14F-4D97-AF65-F5344CB8AC3E}">
        <p14:creationId xmlns:p14="http://schemas.microsoft.com/office/powerpoint/2010/main" val="2295884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54176" cy="6336704"/>
          </a:xfrm>
        </p:spPr>
        <p:txBody>
          <a:bodyPr>
            <a:noAutofit/>
          </a:bodyPr>
          <a:lstStyle/>
          <a:p>
            <a:pPr algn="just">
              <a:buFont typeface="Wingdings" panose="05000000000000000000" pitchFamily="2" charset="2"/>
              <a:buChar char="Ø"/>
            </a:pPr>
            <a:r>
              <a:rPr lang="ar-YE" sz="2500" b="1" u="sng" dirty="0">
                <a:solidFill>
                  <a:srgbClr val="0070C0"/>
                </a:solidFill>
              </a:rPr>
              <a:t>يمكن تصنيف التكاليف لأغراض التخطيط واتخاذ القرارات إلى ثلاثة أنواع هي</a:t>
            </a:r>
            <a:r>
              <a:rPr lang="ar-YE" sz="2500" b="1" dirty="0"/>
              <a:t>:</a:t>
            </a:r>
          </a:p>
          <a:p>
            <a:pPr marL="82296" indent="0" algn="just">
              <a:buNone/>
            </a:pPr>
            <a:r>
              <a:rPr lang="en-US" sz="2500" b="1" dirty="0">
                <a:solidFill>
                  <a:srgbClr val="C00000"/>
                </a:solidFill>
              </a:rPr>
              <a:t>1-5</a:t>
            </a:r>
            <a:r>
              <a:rPr lang="ar-YE" sz="2500" b="1" dirty="0">
                <a:solidFill>
                  <a:srgbClr val="C00000"/>
                </a:solidFill>
              </a:rPr>
              <a:t>: </a:t>
            </a:r>
            <a:r>
              <a:rPr lang="ar-YE" sz="2500" b="1" u="sng" dirty="0">
                <a:solidFill>
                  <a:srgbClr val="C00000"/>
                </a:solidFill>
              </a:rPr>
              <a:t>التكاليف التفاضلية</a:t>
            </a:r>
            <a:r>
              <a:rPr lang="ar-YE" sz="2500" b="1" dirty="0"/>
              <a:t>: </a:t>
            </a:r>
          </a:p>
          <a:p>
            <a:pPr algn="just">
              <a:buFont typeface="Wingdings" panose="05000000000000000000" pitchFamily="2" charset="2"/>
              <a:buChar char="§"/>
            </a:pPr>
            <a:r>
              <a:rPr lang="ar-YE" sz="2500" b="1" dirty="0">
                <a:solidFill>
                  <a:srgbClr val="002060"/>
                </a:solidFill>
              </a:rPr>
              <a:t>يستخدم هذا النوع من التكاليف في المقارنة بين التكاليف البدائل المتاحة، بهدف اختيار البديل الأفضل. فمثلا: عند المفاضلة بين بديلين (التصنيع او الشراء) قبل اتخاذ قرار بأحد البديلين سيتم المفاضلة بين التكاليف المتعلقة بكل قرار لوحدة وتسمى هذه التكاليف (بالتكاليف التفاضلية) بعد استبعاد التكاليف المشتركة بين البديلين مثل تكلفة الفحص والتخزين وغيرها.. وتدخل التكاليف التفاضلية مجالات التخطيط المستقبلي واتخاذ القرارات من خلال المفاضلة بين البدائل.</a:t>
            </a:r>
          </a:p>
          <a:p>
            <a:pPr marL="82296" indent="0" algn="just">
              <a:buNone/>
            </a:pPr>
            <a:r>
              <a:rPr lang="en-US" sz="2500" b="1" dirty="0">
                <a:solidFill>
                  <a:srgbClr val="C00000"/>
                </a:solidFill>
              </a:rPr>
              <a:t>2-5</a:t>
            </a:r>
            <a:r>
              <a:rPr lang="ar-YE" sz="2500" b="1" dirty="0">
                <a:solidFill>
                  <a:srgbClr val="C00000"/>
                </a:solidFill>
              </a:rPr>
              <a:t>:</a:t>
            </a:r>
            <a:r>
              <a:rPr lang="ar-YE" sz="2500" b="1" u="sng" dirty="0">
                <a:solidFill>
                  <a:srgbClr val="C00000"/>
                </a:solidFill>
              </a:rPr>
              <a:t> التكاليف الغارقة</a:t>
            </a:r>
            <a:r>
              <a:rPr lang="ar-YE" sz="2500" b="1" dirty="0">
                <a:solidFill>
                  <a:srgbClr val="C00000"/>
                </a:solidFill>
              </a:rPr>
              <a:t>: </a:t>
            </a:r>
          </a:p>
          <a:p>
            <a:pPr algn="just">
              <a:buFont typeface="Wingdings" panose="05000000000000000000" pitchFamily="2" charset="2"/>
              <a:buChar char="§"/>
            </a:pPr>
            <a:r>
              <a:rPr lang="ar-YE" sz="2500" b="1" dirty="0">
                <a:solidFill>
                  <a:srgbClr val="002060"/>
                </a:solidFill>
              </a:rPr>
              <a:t>يختلف هذا النوع من التكاليف التفاضلية، وذلك كونها حدثت في الماضي نتيجة اتخاذ قرار ولا يمكن تغييرها بأي قرار كلي أو مستقبلي.</a:t>
            </a:r>
          </a:p>
          <a:p>
            <a:pPr marL="82296" indent="0" algn="just">
              <a:buNone/>
            </a:pPr>
            <a:r>
              <a:rPr lang="en-US" sz="2500" b="1" dirty="0">
                <a:solidFill>
                  <a:srgbClr val="C00000"/>
                </a:solidFill>
              </a:rPr>
              <a:t>3-5</a:t>
            </a:r>
            <a:r>
              <a:rPr lang="ar-YE" sz="2500" b="1" dirty="0">
                <a:solidFill>
                  <a:srgbClr val="C00000"/>
                </a:solidFill>
              </a:rPr>
              <a:t>: </a:t>
            </a:r>
            <a:r>
              <a:rPr lang="ar-YE" sz="2500" b="1" u="sng" dirty="0">
                <a:solidFill>
                  <a:srgbClr val="C00000"/>
                </a:solidFill>
              </a:rPr>
              <a:t>تكاليف الفرصة البديلة</a:t>
            </a:r>
            <a:r>
              <a:rPr lang="ar-YE" sz="2500" b="1" dirty="0">
                <a:solidFill>
                  <a:srgbClr val="C00000"/>
                </a:solidFill>
              </a:rPr>
              <a:t>: </a:t>
            </a:r>
          </a:p>
          <a:p>
            <a:pPr algn="just">
              <a:buFont typeface="Wingdings" panose="05000000000000000000" pitchFamily="2" charset="2"/>
              <a:buChar char="§"/>
            </a:pPr>
            <a:r>
              <a:rPr lang="ar-YE" sz="2500" b="1" dirty="0">
                <a:solidFill>
                  <a:srgbClr val="002060"/>
                </a:solidFill>
              </a:rPr>
              <a:t>إن اختيار بديل من مجموعة من البدائل يعتمد على أساس المقارنة بين تلك البدائل فالتضحية بعوائد البديل المرفوض تسمى تكاليف الفرصة البديلة.</a:t>
            </a:r>
          </a:p>
          <a:p>
            <a:pPr marL="82296" indent="0" algn="just">
              <a:buNone/>
            </a:pPr>
            <a:endParaRPr lang="ar-YE" sz="2500" dirty="0">
              <a:solidFill>
                <a:srgbClr val="C00000"/>
              </a:solidFill>
            </a:endParaRPr>
          </a:p>
          <a:p>
            <a:pPr marL="82296" indent="0" algn="just">
              <a:buNone/>
            </a:pPr>
            <a:endParaRPr lang="en-US" sz="2500" dirty="0"/>
          </a:p>
          <a:p>
            <a:pPr algn="just"/>
            <a:endParaRPr lang="en-US" sz="2500" dirty="0"/>
          </a:p>
        </p:txBody>
      </p:sp>
      <p:sp>
        <p:nvSpPr>
          <p:cNvPr id="4" name="Slide Number Placeholder 3"/>
          <p:cNvSpPr>
            <a:spLocks noGrp="1"/>
          </p:cNvSpPr>
          <p:nvPr>
            <p:ph type="sldNum" sz="quarter" idx="12"/>
          </p:nvPr>
        </p:nvSpPr>
        <p:spPr/>
        <p:txBody>
          <a:bodyPr/>
          <a:lstStyle/>
          <a:p>
            <a:fld id="{CD9B9423-CA99-4925-8324-5BC098869A01}" type="slidenum">
              <a:rPr lang="ar-YE" smtClean="0"/>
              <a:t>11</a:t>
            </a:fld>
            <a:endParaRPr lang="ar-YE" dirty="0"/>
          </a:p>
        </p:txBody>
      </p:sp>
    </p:spTree>
    <p:extLst>
      <p:ext uri="{BB962C8B-B14F-4D97-AF65-F5344CB8AC3E}">
        <p14:creationId xmlns:p14="http://schemas.microsoft.com/office/powerpoint/2010/main" val="2086667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54176" cy="504056"/>
          </a:xfrm>
        </p:spPr>
        <p:txBody>
          <a:bodyPr>
            <a:normAutofit fontScale="90000"/>
          </a:bodyPr>
          <a:lstStyle/>
          <a:p>
            <a:pPr marL="514350" indent="-514350" algn="ctr">
              <a:buFont typeface="+mj-lt"/>
              <a:buAutoNum type="arabicParenR" startAt="6"/>
            </a:pPr>
            <a:r>
              <a:rPr lang="ar-YE" sz="3200" u="sng" dirty="0">
                <a:solidFill>
                  <a:srgbClr val="C00000"/>
                </a:solidFill>
              </a:rPr>
              <a:t>تصنيف التكاليف لأغراض الرقابة</a:t>
            </a:r>
            <a:endParaRPr lang="en-US" sz="3200" u="sng" dirty="0">
              <a:solidFill>
                <a:srgbClr val="C00000"/>
              </a:solidFill>
            </a:endParaRPr>
          </a:p>
        </p:txBody>
      </p:sp>
      <p:sp>
        <p:nvSpPr>
          <p:cNvPr id="3" name="Content Placeholder 2"/>
          <p:cNvSpPr>
            <a:spLocks noGrp="1"/>
          </p:cNvSpPr>
          <p:nvPr>
            <p:ph idx="1"/>
          </p:nvPr>
        </p:nvSpPr>
        <p:spPr>
          <a:xfrm>
            <a:off x="179512" y="764704"/>
            <a:ext cx="8754176" cy="5760640"/>
          </a:xfrm>
        </p:spPr>
        <p:txBody>
          <a:bodyPr>
            <a:normAutofit lnSpcReduction="10000"/>
          </a:bodyPr>
          <a:lstStyle/>
          <a:p>
            <a:pPr marL="82296" indent="0" algn="just">
              <a:buNone/>
            </a:pPr>
            <a:r>
              <a:rPr lang="en-US" sz="2500" b="1" dirty="0">
                <a:solidFill>
                  <a:srgbClr val="C00000"/>
                </a:solidFill>
              </a:rPr>
              <a:t>1-6</a:t>
            </a:r>
            <a:r>
              <a:rPr lang="ar-YE" sz="2500" b="1" dirty="0">
                <a:solidFill>
                  <a:srgbClr val="C00000"/>
                </a:solidFill>
              </a:rPr>
              <a:t>: </a:t>
            </a:r>
            <a:r>
              <a:rPr lang="ar-YE" sz="2500" b="1" u="sng" dirty="0">
                <a:solidFill>
                  <a:srgbClr val="C00000"/>
                </a:solidFill>
              </a:rPr>
              <a:t>تطور أساليب الرقابة:</a:t>
            </a:r>
          </a:p>
          <a:p>
            <a:pPr algn="just">
              <a:buFont typeface="Wingdings" panose="05000000000000000000" pitchFamily="2" charset="2"/>
              <a:buChar char="§"/>
            </a:pPr>
            <a:r>
              <a:rPr lang="ar-YE" sz="2200" b="1" dirty="0"/>
              <a:t>تكاليف خاضعة للرقابة: هي التكاليف التي تتأثر بأعمال المدير وله السلة في التأثير عليها.</a:t>
            </a:r>
          </a:p>
          <a:p>
            <a:pPr algn="just">
              <a:buFont typeface="Wingdings" panose="05000000000000000000" pitchFamily="2" charset="2"/>
              <a:buChar char="§"/>
            </a:pPr>
            <a:r>
              <a:rPr lang="ar-YE" sz="2500" b="1" dirty="0"/>
              <a:t>تكاليف غير خاضعة للرقابة: هي التي لا تتأثر بأعمال المدير كما أنه لا يملك السلطة في التأثير عليها.</a:t>
            </a:r>
          </a:p>
          <a:p>
            <a:pPr algn="just">
              <a:buFont typeface="Wingdings" panose="05000000000000000000" pitchFamily="2" charset="2"/>
              <a:buChar char="§"/>
            </a:pPr>
            <a:r>
              <a:rPr lang="ar-YE" sz="2500" b="1" u="sng" dirty="0">
                <a:solidFill>
                  <a:srgbClr val="0070C0"/>
                </a:solidFill>
              </a:rPr>
              <a:t>أهم أساليب الرقابة ما يلي</a:t>
            </a:r>
            <a:r>
              <a:rPr lang="ar-YE" sz="2500" b="1" dirty="0"/>
              <a:t>:</a:t>
            </a:r>
          </a:p>
          <a:p>
            <a:pPr marL="596646" indent="-514350" algn="just">
              <a:buFont typeface="+mj-lt"/>
              <a:buAutoNum type="arabicPeriod"/>
            </a:pPr>
            <a:r>
              <a:rPr lang="ar-YE" sz="2500" b="1" u="sng" dirty="0">
                <a:solidFill>
                  <a:srgbClr val="C00000"/>
                </a:solidFill>
              </a:rPr>
              <a:t>أسلوب الرقابة بالملاحظة الشخصية: </a:t>
            </a:r>
            <a:r>
              <a:rPr lang="ar-YE" sz="2500" b="1" dirty="0"/>
              <a:t>في المنشآت الصغيرة يمكن الرقابة بالإشراف على العاملين في مختلف مراحل الإنتاج ومراقبة سلوكهم.</a:t>
            </a:r>
          </a:p>
          <a:p>
            <a:pPr marL="596646" indent="-514350" algn="just">
              <a:buFont typeface="+mj-lt"/>
              <a:buAutoNum type="arabicPeriod"/>
            </a:pPr>
            <a:r>
              <a:rPr lang="ar-YE" sz="2500" b="1" u="sng" dirty="0">
                <a:solidFill>
                  <a:srgbClr val="C00000"/>
                </a:solidFill>
              </a:rPr>
              <a:t>أ</a:t>
            </a:r>
            <a:r>
              <a:rPr lang="ar-YE" sz="2200" b="1" u="sng" dirty="0">
                <a:solidFill>
                  <a:srgbClr val="C00000"/>
                </a:solidFill>
              </a:rPr>
              <a:t>سلوب الرقابة بالسجلات التاريخية</a:t>
            </a:r>
            <a:r>
              <a:rPr lang="ar-YE" sz="2200" b="1" dirty="0"/>
              <a:t>: وذلك بمقارنة أدا الماضي بمستويات الأداء الحالي.</a:t>
            </a:r>
          </a:p>
          <a:p>
            <a:pPr marL="596646" indent="-514350" algn="just">
              <a:buFont typeface="+mj-lt"/>
              <a:buAutoNum type="arabicPeriod"/>
            </a:pPr>
            <a:r>
              <a:rPr lang="ar-YE" sz="2500" b="1" u="sng" dirty="0">
                <a:solidFill>
                  <a:srgbClr val="C00000"/>
                </a:solidFill>
              </a:rPr>
              <a:t>أسلوب الرقابة بالموازنات</a:t>
            </a:r>
            <a:r>
              <a:rPr lang="ar-YE" sz="2500" b="1" dirty="0"/>
              <a:t>: تعتبر أحد أساليب الرقابة على الأداء، حيث يتم مقارنة الأداء الفعلي بالمخطط وبحث أسباب الإنحرافات أن وجدت.</a:t>
            </a:r>
          </a:p>
          <a:p>
            <a:pPr algn="just">
              <a:buFont typeface="Wingdings" panose="05000000000000000000" pitchFamily="2" charset="2"/>
              <a:buChar char="Ø"/>
            </a:pPr>
            <a:r>
              <a:rPr lang="ar-YE" sz="2500" b="1" u="sng" dirty="0">
                <a:solidFill>
                  <a:srgbClr val="C00000"/>
                </a:solidFill>
              </a:rPr>
              <a:t>المحاسب الإداري: يستخدم أسلوب التكاليف كأداة رقابية بهدف</a:t>
            </a:r>
            <a:r>
              <a:rPr lang="ar-YE" sz="2500" b="1" dirty="0"/>
              <a:t>:</a:t>
            </a:r>
          </a:p>
          <a:p>
            <a:pPr marL="539496" indent="-457200" algn="just">
              <a:buFont typeface="+mj-lt"/>
              <a:buAutoNum type="arabicPeriod"/>
            </a:pPr>
            <a:r>
              <a:rPr lang="ar-YE" sz="2500" b="1" dirty="0"/>
              <a:t>تحقيق الكفاية في استخدام الموارد المتاحة.</a:t>
            </a:r>
          </a:p>
          <a:p>
            <a:pPr marL="539496" indent="-457200" algn="just">
              <a:buFont typeface="+mj-lt"/>
              <a:buAutoNum type="arabicPeriod"/>
            </a:pPr>
            <a:r>
              <a:rPr lang="ar-YE" sz="2500" b="1" dirty="0"/>
              <a:t>زيادة او تعظيم ثروة الملاك.</a:t>
            </a:r>
          </a:p>
          <a:p>
            <a:pPr marL="539496" indent="-457200" algn="just">
              <a:buFont typeface="+mj-lt"/>
              <a:buAutoNum type="arabicPeriod"/>
            </a:pPr>
            <a:r>
              <a:rPr lang="ar-YE" sz="2500" b="1" dirty="0"/>
              <a:t>تخفيض مستوى تكاليف التشغيل.</a:t>
            </a:r>
          </a:p>
          <a:p>
            <a:pPr marL="82296" indent="0" algn="just">
              <a:buNone/>
            </a:pPr>
            <a:endParaRPr lang="en-US" sz="2500" b="1" u="sng" dirty="0">
              <a:solidFill>
                <a:srgbClr val="C00000"/>
              </a:solidFill>
            </a:endParaRPr>
          </a:p>
        </p:txBody>
      </p:sp>
      <p:sp>
        <p:nvSpPr>
          <p:cNvPr id="4" name="Slide Number Placeholder 3"/>
          <p:cNvSpPr>
            <a:spLocks noGrp="1"/>
          </p:cNvSpPr>
          <p:nvPr>
            <p:ph type="sldNum" sz="quarter" idx="12"/>
          </p:nvPr>
        </p:nvSpPr>
        <p:spPr/>
        <p:txBody>
          <a:bodyPr/>
          <a:lstStyle/>
          <a:p>
            <a:fld id="{CD9B9423-CA99-4925-8324-5BC098869A01}" type="slidenum">
              <a:rPr lang="ar-YE" smtClean="0"/>
              <a:t>12</a:t>
            </a:fld>
            <a:endParaRPr lang="ar-YE" dirty="0"/>
          </a:p>
        </p:txBody>
      </p:sp>
    </p:spTree>
    <p:extLst>
      <p:ext uri="{BB962C8B-B14F-4D97-AF65-F5344CB8AC3E}">
        <p14:creationId xmlns:p14="http://schemas.microsoft.com/office/powerpoint/2010/main" val="3084323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0"/>
            <a:ext cx="8754176" cy="6525344"/>
          </a:xfrm>
        </p:spPr>
        <p:txBody>
          <a:bodyPr>
            <a:noAutofit/>
          </a:bodyPr>
          <a:lstStyle/>
          <a:p>
            <a:pPr marL="82296" indent="0" algn="just">
              <a:buNone/>
            </a:pPr>
            <a:r>
              <a:rPr lang="en-US" sz="2500" b="1" dirty="0">
                <a:solidFill>
                  <a:srgbClr val="C00000"/>
                </a:solidFill>
              </a:rPr>
              <a:t>2-6</a:t>
            </a:r>
            <a:r>
              <a:rPr lang="ar-YE" sz="2500" b="1" dirty="0">
                <a:solidFill>
                  <a:srgbClr val="C00000"/>
                </a:solidFill>
              </a:rPr>
              <a:t>: </a:t>
            </a:r>
            <a:r>
              <a:rPr lang="ar-YE" sz="2500" b="1" u="sng" dirty="0">
                <a:solidFill>
                  <a:srgbClr val="C00000"/>
                </a:solidFill>
              </a:rPr>
              <a:t>خفض مستوى التكاليف</a:t>
            </a:r>
            <a:r>
              <a:rPr lang="ar-YE" sz="2500" b="1" dirty="0">
                <a:solidFill>
                  <a:srgbClr val="C00000"/>
                </a:solidFill>
              </a:rPr>
              <a:t>: </a:t>
            </a:r>
          </a:p>
          <a:p>
            <a:pPr algn="just">
              <a:buFont typeface="Wingdings" panose="05000000000000000000" pitchFamily="2" charset="2"/>
              <a:buChar char="Ø"/>
            </a:pPr>
            <a:r>
              <a:rPr lang="ar-YE" sz="2500" b="1" u="sng" dirty="0">
                <a:solidFill>
                  <a:srgbClr val="0070C0"/>
                </a:solidFill>
              </a:rPr>
              <a:t>يمكن خفض مستوى التكاليف عن طريق</a:t>
            </a:r>
            <a:r>
              <a:rPr lang="ar-YE" sz="2500" b="1" dirty="0"/>
              <a:t>:</a:t>
            </a:r>
          </a:p>
          <a:p>
            <a:pPr algn="just">
              <a:buFont typeface="Wingdings" panose="05000000000000000000" pitchFamily="2" charset="2"/>
              <a:buChar char="ü"/>
            </a:pPr>
            <a:r>
              <a:rPr lang="ar-YE" sz="2500" b="1" dirty="0"/>
              <a:t>زيادة حجم الإنتاج باستخدام نفس الطاقة الحالية.</a:t>
            </a:r>
          </a:p>
          <a:p>
            <a:pPr algn="just">
              <a:buFont typeface="Wingdings" panose="05000000000000000000" pitchFamily="2" charset="2"/>
              <a:buChar char="ü"/>
            </a:pPr>
            <a:r>
              <a:rPr lang="ar-YE" sz="2500" b="1" dirty="0"/>
              <a:t>استبدال المواد الأولية المستعملة بمواد أخرى أقل تكلفة وأعلى كفاءة.</a:t>
            </a:r>
          </a:p>
          <a:p>
            <a:pPr algn="just">
              <a:buFont typeface="Wingdings" panose="05000000000000000000" pitchFamily="2" charset="2"/>
              <a:buChar char="ü"/>
            </a:pPr>
            <a:r>
              <a:rPr lang="ar-YE" sz="2500" b="1" dirty="0"/>
              <a:t>تغيير تصميم السلعة المنتجة بهدف خفض كمية المواد المستخدمة او خفض عدد ساعات عمل الإنتاج نفس الكميات.</a:t>
            </a:r>
          </a:p>
          <a:p>
            <a:pPr algn="just">
              <a:buFont typeface="Wingdings" panose="05000000000000000000" pitchFamily="2" charset="2"/>
              <a:buChar char="ü"/>
            </a:pPr>
            <a:r>
              <a:rPr lang="ar-YE" sz="2500" b="1" dirty="0"/>
              <a:t>تقليل من الوقت المهدر وتخفيض تكلفة وقت العمل الإضافي.</a:t>
            </a:r>
          </a:p>
          <a:p>
            <a:pPr algn="just">
              <a:buFont typeface="Wingdings" panose="05000000000000000000" pitchFamily="2" charset="2"/>
              <a:buChar char="ü"/>
            </a:pPr>
            <a:r>
              <a:rPr lang="ar-YE" sz="2500" b="1" dirty="0"/>
              <a:t>إحلال الآت ذات كفاءة إنتاجية عالية محل الالآت المستخدمة، أو استخدام نظام العمل اليدوي بنظام الي.</a:t>
            </a:r>
          </a:p>
          <a:p>
            <a:pPr algn="just">
              <a:buFont typeface="Wingdings" panose="05000000000000000000" pitchFamily="2" charset="2"/>
              <a:buChar char="ü"/>
            </a:pPr>
            <a:r>
              <a:rPr lang="ar-YE" sz="2500" b="1" dirty="0"/>
              <a:t>احكام طرق الرقابة الداخلية على عمليات الشراء والتخزين وطرق تحويل المواد بخفض مستوى التكاليف والفاقد.</a:t>
            </a:r>
          </a:p>
          <a:p>
            <a:pPr algn="just">
              <a:buFont typeface="Wingdings" panose="05000000000000000000" pitchFamily="2" charset="2"/>
              <a:buChar char="Ø"/>
            </a:pPr>
            <a:r>
              <a:rPr lang="ar-YE" sz="2500" b="1" u="sng" dirty="0">
                <a:solidFill>
                  <a:srgbClr val="0070C0"/>
                </a:solidFill>
              </a:rPr>
              <a:t>تتحقق الرقابة على التكاليف من خلال</a:t>
            </a:r>
            <a:r>
              <a:rPr lang="en-US" sz="2500" b="1" dirty="0"/>
              <a:t>:</a:t>
            </a:r>
          </a:p>
          <a:p>
            <a:pPr algn="just">
              <a:buFont typeface="Wingdings" panose="05000000000000000000" pitchFamily="2" charset="2"/>
              <a:buChar char="ü"/>
            </a:pPr>
            <a:r>
              <a:rPr lang="ar-YE" sz="2500" b="1" dirty="0"/>
              <a:t>استخدام المقارنات للتكاليف الفعلية للفترة الحالية مع التكاليف الفعلية لفترات سابقة.</a:t>
            </a:r>
            <a:endParaRPr lang="en-US" sz="2500" b="1" dirty="0"/>
          </a:p>
          <a:p>
            <a:pPr algn="just">
              <a:buFont typeface="Wingdings" panose="05000000000000000000" pitchFamily="2" charset="2"/>
              <a:buChar char="ü"/>
            </a:pPr>
            <a:r>
              <a:rPr lang="ar-YE" sz="2500" b="1" dirty="0"/>
              <a:t>وكذا باستخدام مقارنة التكاليف الفعلية بالتكاليف المعيارية.</a:t>
            </a:r>
          </a:p>
        </p:txBody>
      </p:sp>
      <p:sp>
        <p:nvSpPr>
          <p:cNvPr id="4" name="Slide Number Placeholder 3"/>
          <p:cNvSpPr>
            <a:spLocks noGrp="1"/>
          </p:cNvSpPr>
          <p:nvPr>
            <p:ph type="sldNum" sz="quarter" idx="12"/>
          </p:nvPr>
        </p:nvSpPr>
        <p:spPr/>
        <p:txBody>
          <a:bodyPr/>
          <a:lstStyle/>
          <a:p>
            <a:fld id="{CD9B9423-CA99-4925-8324-5BC098869A01}" type="slidenum">
              <a:rPr lang="ar-YE" smtClean="0"/>
              <a:t>13</a:t>
            </a:fld>
            <a:endParaRPr lang="ar-YE" dirty="0"/>
          </a:p>
        </p:txBody>
      </p:sp>
    </p:spTree>
    <p:extLst>
      <p:ext uri="{BB962C8B-B14F-4D97-AF65-F5344CB8AC3E}">
        <p14:creationId xmlns:p14="http://schemas.microsoft.com/office/powerpoint/2010/main" val="270345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54176" cy="6059760"/>
          </a:xfrm>
        </p:spPr>
        <p:txBody>
          <a:bodyPr>
            <a:normAutofit lnSpcReduction="10000"/>
          </a:bodyPr>
          <a:lstStyle/>
          <a:p>
            <a:pPr marL="82296" lvl="0" indent="0" algn="just">
              <a:buClr>
                <a:srgbClr val="3891A7"/>
              </a:buClr>
              <a:buNone/>
            </a:pPr>
            <a:r>
              <a:rPr lang="en-US" sz="2400" b="1" dirty="0">
                <a:solidFill>
                  <a:srgbClr val="C00000"/>
                </a:solidFill>
              </a:rPr>
              <a:t>3-6</a:t>
            </a:r>
            <a:r>
              <a:rPr lang="ar-YE" sz="2400" b="1" dirty="0">
                <a:solidFill>
                  <a:srgbClr val="C00000"/>
                </a:solidFill>
              </a:rPr>
              <a:t>: </a:t>
            </a:r>
            <a:r>
              <a:rPr lang="ar-YE" sz="2400" b="1" u="sng" dirty="0">
                <a:solidFill>
                  <a:srgbClr val="C00000"/>
                </a:solidFill>
              </a:rPr>
              <a:t>غرض الرقابة</a:t>
            </a:r>
            <a:r>
              <a:rPr lang="ar-YE" sz="2400" b="1" dirty="0">
                <a:solidFill>
                  <a:srgbClr val="C00000"/>
                </a:solidFill>
              </a:rPr>
              <a:t>:</a:t>
            </a:r>
            <a:endParaRPr lang="en-US" sz="2400" b="1" dirty="0">
              <a:solidFill>
                <a:srgbClr val="C00000"/>
              </a:solidFill>
            </a:endParaRPr>
          </a:p>
          <a:p>
            <a:pPr marL="539496" lvl="0" indent="-457200" algn="just">
              <a:buClr>
                <a:srgbClr val="3891A7"/>
              </a:buClr>
              <a:buFont typeface="+mj-lt"/>
              <a:buAutoNum type="arabicPeriod"/>
            </a:pPr>
            <a:r>
              <a:rPr lang="ar-YE" sz="2800" b="1" dirty="0">
                <a:solidFill>
                  <a:prstClr val="black"/>
                </a:solidFill>
              </a:rPr>
              <a:t>قياس نتائج الأداء الفعلي.</a:t>
            </a:r>
          </a:p>
          <a:p>
            <a:pPr marL="539496" lvl="0" indent="-457200" algn="just">
              <a:buClr>
                <a:srgbClr val="3891A7"/>
              </a:buClr>
              <a:buFont typeface="+mj-lt"/>
              <a:buAutoNum type="arabicPeriod"/>
            </a:pPr>
            <a:r>
              <a:rPr lang="ar-YE" sz="2800" b="1" dirty="0">
                <a:solidFill>
                  <a:prstClr val="black"/>
                </a:solidFill>
              </a:rPr>
              <a:t>إعداد تقارير مالية موضحاَ فيها انحرافات الأداء الفعلي عن طريق الموازنة وبغرض إخراج تقرير يوضح فيها الإجراءات التصحيحية.</a:t>
            </a:r>
            <a:endParaRPr lang="ar-YE" sz="2800" b="1" dirty="0">
              <a:solidFill>
                <a:srgbClr val="C00000"/>
              </a:solidFill>
            </a:endParaRPr>
          </a:p>
          <a:p>
            <a:pPr marL="82296" indent="0" algn="just">
              <a:buNone/>
            </a:pPr>
            <a:r>
              <a:rPr lang="en-US" sz="2800" b="1" dirty="0">
                <a:solidFill>
                  <a:srgbClr val="C00000"/>
                </a:solidFill>
              </a:rPr>
              <a:t>4-6</a:t>
            </a:r>
            <a:r>
              <a:rPr lang="ar-YE" sz="2800" b="1" dirty="0">
                <a:solidFill>
                  <a:srgbClr val="C00000"/>
                </a:solidFill>
              </a:rPr>
              <a:t>: </a:t>
            </a:r>
            <a:r>
              <a:rPr lang="ar-YE" sz="2800" b="1" u="sng" dirty="0">
                <a:solidFill>
                  <a:srgbClr val="C00000"/>
                </a:solidFill>
              </a:rPr>
              <a:t>هدف محاسبة التكاليف في الرقابة</a:t>
            </a:r>
            <a:r>
              <a:rPr lang="ar-YE" sz="2800" b="1" dirty="0">
                <a:solidFill>
                  <a:srgbClr val="C00000"/>
                </a:solidFill>
              </a:rPr>
              <a:t>:</a:t>
            </a:r>
          </a:p>
          <a:p>
            <a:pPr algn="just">
              <a:buFont typeface="Wingdings" panose="05000000000000000000" pitchFamily="2" charset="2"/>
              <a:buChar char="§"/>
            </a:pPr>
            <a:r>
              <a:rPr lang="ar-YE" sz="2800" b="1" dirty="0"/>
              <a:t>تهدف محاسبة التكاليف إلى تحقيق الآتي:</a:t>
            </a:r>
          </a:p>
          <a:p>
            <a:pPr marL="596646" indent="-514350" algn="just">
              <a:buFont typeface="+mj-lt"/>
              <a:buAutoNum type="arabicPeriod"/>
            </a:pPr>
            <a:r>
              <a:rPr lang="ar-YE" sz="2800" b="1" dirty="0"/>
              <a:t>إحكام الرقابة على عوامل الإنتاج وتكاليفه، على مستوى الإشراف بالمسئولية.</a:t>
            </a:r>
          </a:p>
          <a:p>
            <a:pPr marL="596646" indent="-514350" algn="just">
              <a:buFont typeface="+mj-lt"/>
              <a:buAutoNum type="arabicPeriod"/>
            </a:pPr>
            <a:r>
              <a:rPr lang="ar-YE" sz="2800" b="1" dirty="0"/>
              <a:t>العمل على تقديم الإنتاج مما يعكس نتائج الأعمال، والقوائم المالية والحسابات العمومية.</a:t>
            </a:r>
          </a:p>
          <a:p>
            <a:pPr marL="596646" indent="-514350" algn="just">
              <a:buFont typeface="+mj-lt"/>
              <a:buAutoNum type="arabicPeriod"/>
            </a:pPr>
            <a:r>
              <a:rPr lang="ar-YE" sz="2800" b="1" dirty="0"/>
              <a:t>توفير البيانات الحسابية وفق الموازنة التخطيطية حسب مراكز المسئولية ومراكز التكلفة.</a:t>
            </a:r>
          </a:p>
          <a:p>
            <a:pPr marL="596646" indent="-514350" algn="just">
              <a:buFont typeface="+mj-lt"/>
              <a:buAutoNum type="arabicPeriod"/>
            </a:pPr>
            <a:r>
              <a:rPr lang="ar-YE" sz="2800" b="1" dirty="0"/>
              <a:t>المساعدة في رسم سياسات واتخاذ القرارات على اختلاف المستويات .</a:t>
            </a:r>
          </a:p>
          <a:p>
            <a:pPr marL="82296" indent="0" algn="just">
              <a:buNone/>
            </a:pPr>
            <a:endParaRPr lang="en-US" sz="24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14</a:t>
            </a:fld>
            <a:endParaRPr lang="ar-YE" dirty="0"/>
          </a:p>
        </p:txBody>
      </p:sp>
    </p:spTree>
    <p:extLst>
      <p:ext uri="{BB962C8B-B14F-4D97-AF65-F5344CB8AC3E}">
        <p14:creationId xmlns:p14="http://schemas.microsoft.com/office/powerpoint/2010/main" val="2093270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8100"/>
            <a:ext cx="8754176" cy="654596"/>
          </a:xfrm>
        </p:spPr>
        <p:txBody>
          <a:bodyPr>
            <a:normAutofit/>
          </a:bodyPr>
          <a:lstStyle/>
          <a:p>
            <a:pPr marL="514350" indent="-514350" algn="ctr">
              <a:buFont typeface="+mj-lt"/>
              <a:buAutoNum type="arabicParenR" startAt="7"/>
            </a:pPr>
            <a:r>
              <a:rPr lang="ar-YE" sz="3200" u="sng" dirty="0">
                <a:solidFill>
                  <a:srgbClr val="C00000"/>
                </a:solidFill>
              </a:rPr>
              <a:t>مجالات تصنيف التكاليف لاتخاذ القرارات</a:t>
            </a:r>
            <a:endParaRPr lang="en-US" sz="3200" u="sng" dirty="0">
              <a:solidFill>
                <a:srgbClr val="C00000"/>
              </a:solidFill>
            </a:endParaRPr>
          </a:p>
        </p:txBody>
      </p:sp>
      <p:sp>
        <p:nvSpPr>
          <p:cNvPr id="3" name="Content Placeholder 2"/>
          <p:cNvSpPr>
            <a:spLocks noGrp="1"/>
          </p:cNvSpPr>
          <p:nvPr>
            <p:ph idx="1"/>
          </p:nvPr>
        </p:nvSpPr>
        <p:spPr>
          <a:xfrm>
            <a:off x="179512" y="1052736"/>
            <a:ext cx="8754176" cy="5400600"/>
          </a:xfrm>
        </p:spPr>
        <p:txBody>
          <a:bodyPr>
            <a:normAutofit/>
          </a:bodyPr>
          <a:lstStyle/>
          <a:p>
            <a:pPr algn="just">
              <a:buFont typeface="Wingdings" panose="05000000000000000000" pitchFamily="2" charset="2"/>
              <a:buChar char="§"/>
            </a:pPr>
            <a:r>
              <a:rPr lang="ar-YE" sz="2800" b="1" dirty="0"/>
              <a:t>يتم تصنيف التكاليف لغرض اتخاذ القرارات إلى: تكاليف ملائمة وتكاليف غير ملائمة : ويقصد بها مدى ملاءمتها لاتخاذ القرار من عدمه، وتستخدم هذا النوع في اتخاذ القررات قصيرة الأجل.</a:t>
            </a:r>
          </a:p>
          <a:p>
            <a:pPr algn="just">
              <a:buFont typeface="Wingdings" panose="05000000000000000000" pitchFamily="2" charset="2"/>
              <a:buChar char="§"/>
            </a:pPr>
            <a:r>
              <a:rPr lang="ar-YE" sz="2800" b="1" u="sng" dirty="0">
                <a:solidFill>
                  <a:srgbClr val="0070C0"/>
                </a:solidFill>
              </a:rPr>
              <a:t>أهم المشاكل التي تواجهها الإدارة عند  اتخاذ القرارات نوردها كما يلي</a:t>
            </a:r>
            <a:r>
              <a:rPr lang="ar-YE" sz="2800" b="1" dirty="0"/>
              <a:t>:</a:t>
            </a:r>
          </a:p>
          <a:p>
            <a:pPr marL="596646" indent="-514350" algn="just">
              <a:buFont typeface="+mj-lt"/>
              <a:buAutoNum type="arabicParenR"/>
            </a:pPr>
            <a:r>
              <a:rPr lang="ar-YE" sz="2800" b="1" dirty="0"/>
              <a:t>في حالة زيادة الطلب على منتجات/ خدمات المنشأة يحدد أيهما أفضل زيادة الطاقة الإنتاجية أم تشغيل العمال ساعات أجر إضافية.</a:t>
            </a:r>
          </a:p>
          <a:p>
            <a:pPr marL="596646" indent="-514350" algn="just">
              <a:buFont typeface="+mj-lt"/>
              <a:buAutoNum type="arabicParenR"/>
            </a:pPr>
            <a:r>
              <a:rPr lang="ar-YE" sz="2800" b="1" dirty="0"/>
              <a:t>تحديد أيهما أفضل للمنشأة إنتاج جزء معين يدخل في انتاج المنتج النهائي أم شراؤه.</a:t>
            </a:r>
          </a:p>
          <a:p>
            <a:pPr marL="596646" indent="-514350" algn="just">
              <a:buFont typeface="+mj-lt"/>
              <a:buAutoNum type="arabicParenR"/>
            </a:pPr>
            <a:r>
              <a:rPr lang="ar-YE" sz="2800" b="1" dirty="0"/>
              <a:t>هل تقوم المنشأة بفتح أسواق جديدة أم تكفتي بالأسواق الحالية.</a:t>
            </a:r>
          </a:p>
          <a:p>
            <a:pPr marL="596646" indent="-514350" algn="just">
              <a:buFont typeface="+mj-lt"/>
              <a:buAutoNum type="arabicParenR"/>
            </a:pPr>
            <a:r>
              <a:rPr lang="ar-YE" sz="2800" b="1" dirty="0"/>
              <a:t>ما مدى إمكانية بيع منتج/ خدمة معينة بسعر أقل من إجمالي تكلفته.</a:t>
            </a:r>
          </a:p>
        </p:txBody>
      </p:sp>
      <p:sp>
        <p:nvSpPr>
          <p:cNvPr id="4" name="Slide Number Placeholder 3"/>
          <p:cNvSpPr>
            <a:spLocks noGrp="1"/>
          </p:cNvSpPr>
          <p:nvPr>
            <p:ph type="sldNum" sz="quarter" idx="12"/>
          </p:nvPr>
        </p:nvSpPr>
        <p:spPr/>
        <p:txBody>
          <a:bodyPr/>
          <a:lstStyle/>
          <a:p>
            <a:fld id="{CD9B9423-CA99-4925-8324-5BC098869A01}" type="slidenum">
              <a:rPr lang="ar-YE" smtClean="0"/>
              <a:t>15</a:t>
            </a:fld>
            <a:endParaRPr lang="ar-YE" dirty="0"/>
          </a:p>
        </p:txBody>
      </p:sp>
    </p:spTree>
    <p:extLst>
      <p:ext uri="{BB962C8B-B14F-4D97-AF65-F5344CB8AC3E}">
        <p14:creationId xmlns:p14="http://schemas.microsoft.com/office/powerpoint/2010/main" val="118702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26132"/>
            <a:ext cx="8754176" cy="654596"/>
          </a:xfrm>
        </p:spPr>
        <p:txBody>
          <a:bodyPr>
            <a:normAutofit/>
          </a:bodyPr>
          <a:lstStyle/>
          <a:p>
            <a:pPr marL="514350" indent="-514350" algn="ctr">
              <a:buFont typeface="+mj-lt"/>
              <a:buAutoNum type="arabicParenR" startAt="7"/>
            </a:pPr>
            <a:r>
              <a:rPr lang="ar-YE" sz="3200" u="sng" dirty="0">
                <a:solidFill>
                  <a:srgbClr val="C00000"/>
                </a:solidFill>
              </a:rPr>
              <a:t>تابع: مجالات تصنيف التكاليف لاتخاذ القرارات</a:t>
            </a:r>
            <a:endParaRPr lang="en-US" sz="3200" u="sng" dirty="0">
              <a:solidFill>
                <a:srgbClr val="C00000"/>
              </a:solidFill>
            </a:endParaRPr>
          </a:p>
        </p:txBody>
      </p:sp>
      <p:sp>
        <p:nvSpPr>
          <p:cNvPr id="3" name="Content Placeholder 2"/>
          <p:cNvSpPr>
            <a:spLocks noGrp="1"/>
          </p:cNvSpPr>
          <p:nvPr>
            <p:ph idx="1"/>
          </p:nvPr>
        </p:nvSpPr>
        <p:spPr>
          <a:xfrm>
            <a:off x="179512" y="980728"/>
            <a:ext cx="8754176" cy="5472608"/>
          </a:xfrm>
        </p:spPr>
        <p:txBody>
          <a:bodyPr>
            <a:normAutofit/>
          </a:bodyPr>
          <a:lstStyle/>
          <a:p>
            <a:pPr marL="596646" indent="-514350" algn="just">
              <a:buFont typeface="+mj-lt"/>
              <a:buAutoNum type="arabicParenR" startAt="5"/>
            </a:pPr>
            <a:r>
              <a:rPr lang="ar-YE" b="1" dirty="0"/>
              <a:t>هل توجه الحملات الإعلانية للسلع/ خدمات الخاسرة حتى تصبح رابحة، أم توجه للسلع/ الخدمات الأعلى ربحاَ فيزداد ربحها.</a:t>
            </a:r>
          </a:p>
          <a:p>
            <a:pPr marL="596646" indent="-514350" algn="just">
              <a:buFont typeface="+mj-lt"/>
              <a:buAutoNum type="arabicParenR" startAt="5"/>
            </a:pPr>
            <a:r>
              <a:rPr lang="ar-YE" b="1" dirty="0"/>
              <a:t>هل تخفض المنشاة التشكيلة البيعية ام تزيدها.</a:t>
            </a:r>
          </a:p>
          <a:p>
            <a:pPr marL="596646" indent="-514350" algn="just">
              <a:buFont typeface="+mj-lt"/>
              <a:buAutoNum type="arabicParenR" startAt="5"/>
            </a:pPr>
            <a:r>
              <a:rPr lang="ar-YE" b="1" dirty="0"/>
              <a:t>أيهما أفضل التخزين بمخازن المنشاة أم المخازن العمومية المستأجرة.</a:t>
            </a:r>
          </a:p>
          <a:p>
            <a:pPr marL="596646" indent="-514350" algn="just">
              <a:buFont typeface="+mj-lt"/>
              <a:buAutoNum type="arabicParenR" startAt="5"/>
            </a:pPr>
            <a:r>
              <a:rPr lang="ar-YE" b="1" dirty="0"/>
              <a:t>أيهما افضل نقل المنتجات بسيارات المنشاة أم سيارات مملوكة للغير ام إيجار شركات نقل متخصصة.</a:t>
            </a:r>
          </a:p>
          <a:p>
            <a:pPr marL="596646" indent="-514350" algn="just">
              <a:buFont typeface="+mj-lt"/>
              <a:buAutoNum type="arabicParenR" startAt="5"/>
            </a:pPr>
            <a:r>
              <a:rPr lang="ar-YE" b="1" dirty="0"/>
              <a:t>أيهما أفضل زيادة رأس الاموال عن طريق زيادة رأس المال أم الإقتراض.</a:t>
            </a:r>
            <a:endParaRPr lang="en-US" b="1" dirty="0"/>
          </a:p>
        </p:txBody>
      </p:sp>
      <p:sp>
        <p:nvSpPr>
          <p:cNvPr id="4" name="Slide Number Placeholder 3"/>
          <p:cNvSpPr>
            <a:spLocks noGrp="1"/>
          </p:cNvSpPr>
          <p:nvPr>
            <p:ph type="sldNum" sz="quarter" idx="12"/>
          </p:nvPr>
        </p:nvSpPr>
        <p:spPr/>
        <p:txBody>
          <a:bodyPr/>
          <a:lstStyle/>
          <a:p>
            <a:fld id="{CD9B9423-CA99-4925-8324-5BC098869A01}" type="slidenum">
              <a:rPr lang="ar-YE" smtClean="0"/>
              <a:t>16</a:t>
            </a:fld>
            <a:endParaRPr lang="ar-YE" dirty="0"/>
          </a:p>
        </p:txBody>
      </p:sp>
    </p:spTree>
    <p:extLst>
      <p:ext uri="{BB962C8B-B14F-4D97-AF65-F5344CB8AC3E}">
        <p14:creationId xmlns:p14="http://schemas.microsoft.com/office/powerpoint/2010/main" val="3391100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D9B9423-CA99-4925-8324-5BC098869A01}" type="slidenum">
              <a:rPr lang="ar-YE" smtClean="0"/>
              <a:t>17</a:t>
            </a:fld>
            <a:endParaRPr lang="ar-YE" dirty="0"/>
          </a:p>
        </p:txBody>
      </p:sp>
      <p:sp>
        <p:nvSpPr>
          <p:cNvPr id="5" name="Oval 4"/>
          <p:cNvSpPr/>
          <p:nvPr/>
        </p:nvSpPr>
        <p:spPr>
          <a:xfrm>
            <a:off x="2987824" y="390408"/>
            <a:ext cx="3672408" cy="7920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YE" sz="3600" b="1" u="sng" dirty="0">
                <a:solidFill>
                  <a:srgbClr val="C00000"/>
                </a:solidFill>
              </a:rPr>
              <a:t>التخطيط</a:t>
            </a:r>
            <a:endParaRPr lang="en-US" sz="3600" b="1" dirty="0"/>
          </a:p>
        </p:txBody>
      </p:sp>
      <p:sp>
        <p:nvSpPr>
          <p:cNvPr id="6" name="Rounded Rectangle 5"/>
          <p:cNvSpPr/>
          <p:nvPr/>
        </p:nvSpPr>
        <p:spPr>
          <a:xfrm>
            <a:off x="395536" y="1397015"/>
            <a:ext cx="8218112" cy="18002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596646" lvl="0" indent="-514350" algn="just">
              <a:spcBef>
                <a:spcPts val="600"/>
              </a:spcBef>
              <a:buClr>
                <a:srgbClr val="3891A7"/>
              </a:buClr>
              <a:buSzPct val="80000"/>
              <a:buFont typeface="+mj-lt"/>
              <a:buAutoNum type="arabicParenR"/>
            </a:pPr>
            <a:r>
              <a:rPr lang="ar-YE" sz="2800" b="1" u="sng" dirty="0">
                <a:solidFill>
                  <a:srgbClr val="C00000"/>
                </a:solidFill>
              </a:rPr>
              <a:t>التخطيط</a:t>
            </a:r>
            <a:r>
              <a:rPr lang="ar-YE" sz="2800" b="1" dirty="0">
                <a:solidFill>
                  <a:srgbClr val="002060"/>
                </a:solidFill>
              </a:rPr>
              <a:t>: هو اتخاذ قرار بشأن حدث مستقبلي أو اختيار بديل حاضر من بين بدائل لتنفيذه مستقبلاَ، والتخطيط عملية مستمرة لا تتوقف عند حد إنجاز هدف معين.</a:t>
            </a:r>
          </a:p>
        </p:txBody>
      </p:sp>
      <p:sp>
        <p:nvSpPr>
          <p:cNvPr id="7" name="Rounded Rectangle 6"/>
          <p:cNvSpPr/>
          <p:nvPr/>
        </p:nvSpPr>
        <p:spPr>
          <a:xfrm>
            <a:off x="395536" y="4743475"/>
            <a:ext cx="8218112" cy="18002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596646" lvl="0" indent="-514350" algn="just">
              <a:spcBef>
                <a:spcPts val="600"/>
              </a:spcBef>
              <a:buClr>
                <a:srgbClr val="3891A7"/>
              </a:buClr>
              <a:buSzPct val="80000"/>
              <a:buFont typeface="+mj-lt"/>
              <a:buAutoNum type="arabicParenR" startAt="2"/>
            </a:pPr>
            <a:r>
              <a:rPr lang="ar-YE" sz="2800" b="1" u="sng" dirty="0">
                <a:solidFill>
                  <a:srgbClr val="C00000"/>
                </a:solidFill>
              </a:rPr>
              <a:t>الرقابة</a:t>
            </a:r>
            <a:r>
              <a:rPr lang="ar-YE" sz="2800" b="1" dirty="0">
                <a:solidFill>
                  <a:srgbClr val="002060"/>
                </a:solidFill>
              </a:rPr>
              <a:t>: هي إحدى الوظائف الإدارية الأساسية وتعني متابعة الجهود الخاصة بالعمل وفقاَ للخطط المحددة سلفاَ من أجل التأكد من تحقيق الأهداف المعنية والعمل على تصحيح الأخطاء.</a:t>
            </a:r>
          </a:p>
        </p:txBody>
      </p:sp>
      <p:sp>
        <p:nvSpPr>
          <p:cNvPr id="8" name="Oval 7"/>
          <p:cNvSpPr/>
          <p:nvPr/>
        </p:nvSpPr>
        <p:spPr>
          <a:xfrm>
            <a:off x="2956227" y="3736868"/>
            <a:ext cx="3672408" cy="7920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YE" sz="3600" b="1" u="sng" dirty="0">
                <a:solidFill>
                  <a:srgbClr val="C00000"/>
                </a:solidFill>
              </a:rPr>
              <a:t>الرقـــابة</a:t>
            </a:r>
            <a:endParaRPr lang="en-US" sz="3600" b="1" u="sng" dirty="0">
              <a:solidFill>
                <a:srgbClr val="C00000"/>
              </a:solidFill>
            </a:endParaRPr>
          </a:p>
        </p:txBody>
      </p:sp>
    </p:spTree>
    <p:extLst>
      <p:ext uri="{BB962C8B-B14F-4D97-AF65-F5344CB8AC3E}">
        <p14:creationId xmlns:p14="http://schemas.microsoft.com/office/powerpoint/2010/main" val="3504933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18</a:t>
            </a:fld>
            <a:endParaRPr kumimoji="0" lang="ar-YE" sz="1800" b="0" i="0" u="none" strike="noStrike" kern="0" cap="none" spc="0" normalizeH="0" baseline="0" noProof="0" dirty="0">
              <a:ln>
                <a:noFill/>
              </a:ln>
              <a:solidFill>
                <a:sysClr val="windowText" lastClr="000000"/>
              </a:solidFill>
              <a:effectLst/>
              <a:uLnTx/>
              <a:uFillTx/>
            </a:endParaRPr>
          </a:p>
        </p:txBody>
      </p:sp>
      <p:sp>
        <p:nvSpPr>
          <p:cNvPr id="5" name="Oval 4"/>
          <p:cNvSpPr/>
          <p:nvPr/>
        </p:nvSpPr>
        <p:spPr>
          <a:xfrm>
            <a:off x="2963074" y="152283"/>
            <a:ext cx="3672408" cy="7920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YE" sz="3600" b="1" i="0" u="sng" strike="noStrike" kern="0" cap="none" spc="0" normalizeH="0" baseline="0" noProof="0" dirty="0">
                <a:ln>
                  <a:noFill/>
                </a:ln>
                <a:solidFill>
                  <a:srgbClr val="C00000"/>
                </a:solidFill>
                <a:effectLst/>
                <a:uLnTx/>
                <a:uFillTx/>
              </a:rPr>
              <a:t>الموازنـــات</a:t>
            </a:r>
            <a:endParaRPr kumimoji="0" lang="en-US" sz="3600" b="1" i="0" u="none" strike="noStrike" kern="0" cap="none" spc="0" normalizeH="0" baseline="0" noProof="0" dirty="0">
              <a:ln>
                <a:noFill/>
              </a:ln>
              <a:solidFill>
                <a:sysClr val="windowText" lastClr="000000"/>
              </a:solidFill>
              <a:effectLst/>
              <a:uLnTx/>
              <a:uFillTx/>
            </a:endParaRPr>
          </a:p>
        </p:txBody>
      </p:sp>
      <p:sp>
        <p:nvSpPr>
          <p:cNvPr id="6" name="Rounded Rectangle 5"/>
          <p:cNvSpPr/>
          <p:nvPr/>
        </p:nvSpPr>
        <p:spPr>
          <a:xfrm>
            <a:off x="395536" y="1158890"/>
            <a:ext cx="8424936" cy="233985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539496" lvl="0" indent="-457200" algn="just">
              <a:spcBef>
                <a:spcPts val="600"/>
              </a:spcBef>
              <a:buClr>
                <a:srgbClr val="3891A7"/>
              </a:buClr>
              <a:buSzPct val="80000"/>
              <a:buFont typeface="+mj-lt"/>
              <a:buAutoNum type="arabicParenR" startAt="3"/>
            </a:pPr>
            <a:r>
              <a:rPr lang="ar-YE" sz="2600" b="1" u="sng" dirty="0">
                <a:solidFill>
                  <a:srgbClr val="C00000"/>
                </a:solidFill>
              </a:rPr>
              <a:t>الموازنات</a:t>
            </a:r>
            <a:r>
              <a:rPr lang="ar-YE" sz="2600" b="1" dirty="0">
                <a:solidFill>
                  <a:srgbClr val="002060"/>
                </a:solidFill>
              </a:rPr>
              <a:t>: هي من أهم أدوات التخطيط والرقابة وتقويم الأداء وتعدها المؤسسات والمنشآت التجارية أو الصناعية أو الخدمية وهي عبارة عن خطط مالية تتضمن المبيعات المتوقعة خلال فترة زمنية معينة، تشمل احتياجات المنشأة من الوحدات المنتجة والمواد الخام الأولية، وعدد ساعات العمل المباشرة والتكاليف البيعية، وكذلك احتياجات المنشأة من السلع الرأسمالية.</a:t>
            </a:r>
          </a:p>
        </p:txBody>
      </p:sp>
      <p:sp>
        <p:nvSpPr>
          <p:cNvPr id="7" name="Rounded Rectangle 6"/>
          <p:cNvSpPr/>
          <p:nvPr/>
        </p:nvSpPr>
        <p:spPr>
          <a:xfrm>
            <a:off x="395536" y="4743475"/>
            <a:ext cx="8218112" cy="18002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596646" lvl="0" indent="-514350" algn="just">
              <a:spcBef>
                <a:spcPts val="600"/>
              </a:spcBef>
              <a:buClr>
                <a:srgbClr val="3891A7"/>
              </a:buClr>
              <a:buSzPct val="80000"/>
              <a:buFont typeface="+mj-lt"/>
              <a:buAutoNum type="arabicParenR" startAt="4"/>
            </a:pPr>
            <a:r>
              <a:rPr lang="ar-YE" sz="2800" b="1" u="sng" dirty="0">
                <a:solidFill>
                  <a:srgbClr val="C00000"/>
                </a:solidFill>
              </a:rPr>
              <a:t>التكاليف المباشرة</a:t>
            </a:r>
            <a:r>
              <a:rPr lang="ar-YE" sz="2800" b="1" dirty="0">
                <a:solidFill>
                  <a:srgbClr val="002060"/>
                </a:solidFill>
              </a:rPr>
              <a:t>: هي التكاليف التي ترتبط ارتباطا مباشراَ مع الوحدة المنتجة أو الخدمة المقدمة بحيث يمكن تتبعها وتحميل وحدة المنتج بهذه النفقات بسهولة وتشمل تكلفة المواد المباشرة، وتكلفة الأجور المباشرة.</a:t>
            </a:r>
          </a:p>
        </p:txBody>
      </p:sp>
      <p:sp>
        <p:nvSpPr>
          <p:cNvPr id="8" name="Oval 7"/>
          <p:cNvSpPr/>
          <p:nvPr/>
        </p:nvSpPr>
        <p:spPr>
          <a:xfrm>
            <a:off x="2956226" y="3736868"/>
            <a:ext cx="3992037" cy="7920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YE" sz="3600" b="1" i="0" u="sng" strike="noStrike" kern="0" cap="none" spc="0" normalizeH="0" baseline="0" noProof="0" dirty="0">
                <a:ln>
                  <a:noFill/>
                </a:ln>
                <a:solidFill>
                  <a:srgbClr val="C00000"/>
                </a:solidFill>
                <a:effectLst/>
                <a:uLnTx/>
                <a:uFillTx/>
              </a:rPr>
              <a:t>التكاليف المباشرة</a:t>
            </a:r>
            <a:endParaRPr kumimoji="0" lang="en-US" sz="3600" b="1" i="0" u="sng" strike="noStrike" kern="0" cap="none" spc="0" normalizeH="0" baseline="0" noProof="0" dirty="0">
              <a:ln>
                <a:noFill/>
              </a:ln>
              <a:solidFill>
                <a:srgbClr val="C00000"/>
              </a:solidFill>
              <a:effectLst/>
              <a:uLnTx/>
              <a:uFillTx/>
            </a:endParaRPr>
          </a:p>
        </p:txBody>
      </p:sp>
    </p:spTree>
    <p:extLst>
      <p:ext uri="{BB962C8B-B14F-4D97-AF65-F5344CB8AC3E}">
        <p14:creationId xmlns:p14="http://schemas.microsoft.com/office/powerpoint/2010/main" val="35202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a:t>
            </a:fld>
            <a:endParaRPr kumimoji="0" lang="ar-YE" sz="1800" b="0" i="0" u="none" strike="noStrike" kern="0" cap="none" spc="0" normalizeH="0" baseline="0" noProof="0" dirty="0">
              <a:ln>
                <a:noFill/>
              </a:ln>
              <a:solidFill>
                <a:sysClr val="windowText" lastClr="000000"/>
              </a:solidFill>
              <a:effectLst/>
              <a:uLnTx/>
              <a:uFillTx/>
            </a:endParaRPr>
          </a:p>
        </p:txBody>
      </p:sp>
      <p:sp>
        <p:nvSpPr>
          <p:cNvPr id="5" name="Oval 4"/>
          <p:cNvSpPr/>
          <p:nvPr/>
        </p:nvSpPr>
        <p:spPr>
          <a:xfrm>
            <a:off x="2123728" y="390408"/>
            <a:ext cx="5184576" cy="7920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YE" sz="3600" b="1" i="0" u="sng" strike="noStrike" kern="0" cap="none" spc="0" normalizeH="0" baseline="0" noProof="0" dirty="0">
                <a:ln>
                  <a:noFill/>
                </a:ln>
                <a:solidFill>
                  <a:srgbClr val="C00000"/>
                </a:solidFill>
                <a:effectLst/>
                <a:uLnTx/>
                <a:uFillTx/>
              </a:rPr>
              <a:t>التكاليف</a:t>
            </a:r>
            <a:r>
              <a:rPr kumimoji="0" lang="ar-YE" sz="3600" b="1" i="0" u="sng" strike="noStrike" kern="0" cap="none" spc="0" normalizeH="0" noProof="0" dirty="0">
                <a:ln>
                  <a:noFill/>
                </a:ln>
                <a:solidFill>
                  <a:srgbClr val="C00000"/>
                </a:solidFill>
                <a:effectLst/>
                <a:uLnTx/>
                <a:uFillTx/>
              </a:rPr>
              <a:t> غير المباشرة</a:t>
            </a:r>
            <a:endParaRPr kumimoji="0" lang="en-US" sz="3600" b="1" i="0" u="sng" strike="noStrike" kern="0" cap="none" spc="0" normalizeH="0" baseline="0" noProof="0" dirty="0">
              <a:ln>
                <a:noFill/>
              </a:ln>
              <a:solidFill>
                <a:srgbClr val="C00000"/>
              </a:solidFill>
              <a:effectLst/>
              <a:uLnTx/>
              <a:uFillTx/>
            </a:endParaRPr>
          </a:p>
        </p:txBody>
      </p:sp>
      <p:sp>
        <p:nvSpPr>
          <p:cNvPr id="6" name="Rounded Rectangle 5"/>
          <p:cNvSpPr/>
          <p:nvPr/>
        </p:nvSpPr>
        <p:spPr>
          <a:xfrm>
            <a:off x="179512" y="1397015"/>
            <a:ext cx="8712968" cy="210172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596646" lvl="0" indent="-514350" algn="just">
              <a:spcBef>
                <a:spcPts val="600"/>
              </a:spcBef>
              <a:buClr>
                <a:srgbClr val="3891A7"/>
              </a:buClr>
              <a:buSzPct val="80000"/>
              <a:buFont typeface="+mj-lt"/>
              <a:buAutoNum type="arabicParenR" startAt="5"/>
            </a:pPr>
            <a:r>
              <a:rPr lang="ar-YE" sz="2800" b="1" u="sng" dirty="0">
                <a:solidFill>
                  <a:srgbClr val="C00000"/>
                </a:solidFill>
              </a:rPr>
              <a:t>التكاليف غير المباشرة</a:t>
            </a:r>
            <a:r>
              <a:rPr lang="ar-YE" sz="2800" b="1" dirty="0">
                <a:solidFill>
                  <a:srgbClr val="002060"/>
                </a:solidFill>
              </a:rPr>
              <a:t>: هي التكاليف التي تتعلق بعملية الإنتاج داخل المصنع ولكنها لا ترتبط ارتباطاَ مباشراَ مع الوحدة المنتجة أو الخدمة المقدمة، وبالتالي لا يمكن تتبعها وتخصيصها وتحميلها على وحدة المنتج بدقة وتشمل تكلفة المواد غير المباشرة والأجور غير المباشرةن والمصروفات غير المباشرة الأخرى.</a:t>
            </a:r>
          </a:p>
        </p:txBody>
      </p:sp>
      <p:sp>
        <p:nvSpPr>
          <p:cNvPr id="7" name="Rounded Rectangle 6"/>
          <p:cNvSpPr/>
          <p:nvPr/>
        </p:nvSpPr>
        <p:spPr>
          <a:xfrm>
            <a:off x="179512" y="4743475"/>
            <a:ext cx="8712968" cy="18002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596646" lvl="0" indent="-514350" algn="just">
              <a:spcBef>
                <a:spcPts val="600"/>
              </a:spcBef>
              <a:buClr>
                <a:srgbClr val="3891A7"/>
              </a:buClr>
              <a:buSzPct val="80000"/>
              <a:buFont typeface="+mj-lt"/>
              <a:buAutoNum type="arabicParenR" startAt="6"/>
            </a:pPr>
            <a:r>
              <a:rPr lang="ar-YE" sz="2800" b="1" u="sng" dirty="0">
                <a:solidFill>
                  <a:srgbClr val="C00000"/>
                </a:solidFill>
              </a:rPr>
              <a:t>التكاليف الثابتة</a:t>
            </a:r>
            <a:r>
              <a:rPr lang="ar-YE" sz="2800" b="1" dirty="0">
                <a:solidFill>
                  <a:srgbClr val="C00000"/>
                </a:solidFill>
              </a:rPr>
              <a:t>: </a:t>
            </a:r>
            <a:r>
              <a:rPr lang="ar-YE" sz="2800" b="1" dirty="0">
                <a:solidFill>
                  <a:srgbClr val="002060"/>
                </a:solidFill>
              </a:rPr>
              <a:t>هي التكاليف التي لا تتأثر بتغير حجم النشاط (الإنتاج) بل تبقى ثابتة في مجموعها ضمن مدى الإنتاج، فإذا ازداد حجم الغنتاج أو انخفض أو توقف تماماَ لفترة من الوقت فإن عناصر التكاليف الثابتة ستظل كما هي دون تغيير.</a:t>
            </a:r>
          </a:p>
        </p:txBody>
      </p:sp>
      <p:sp>
        <p:nvSpPr>
          <p:cNvPr id="8" name="Oval 7"/>
          <p:cNvSpPr/>
          <p:nvPr/>
        </p:nvSpPr>
        <p:spPr>
          <a:xfrm>
            <a:off x="2956226" y="3736868"/>
            <a:ext cx="3992037" cy="7920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YE" sz="3600" b="1" i="0" u="sng" strike="noStrike" kern="0" cap="none" spc="0" normalizeH="0" baseline="0" noProof="0" dirty="0">
                <a:ln>
                  <a:noFill/>
                </a:ln>
                <a:solidFill>
                  <a:srgbClr val="C00000"/>
                </a:solidFill>
                <a:effectLst/>
                <a:uLnTx/>
                <a:uFillTx/>
              </a:rPr>
              <a:t>التكاليف الثابتة</a:t>
            </a:r>
            <a:endParaRPr kumimoji="0" lang="en-US" sz="3600" b="1" i="0" u="sng" strike="noStrike" kern="0" cap="none" spc="0" normalizeH="0" baseline="0" noProof="0" dirty="0">
              <a:ln>
                <a:noFill/>
              </a:ln>
              <a:solidFill>
                <a:srgbClr val="C00000"/>
              </a:solidFill>
              <a:effectLst/>
              <a:uLnTx/>
              <a:uFillTx/>
            </a:endParaRPr>
          </a:p>
        </p:txBody>
      </p:sp>
    </p:spTree>
    <p:extLst>
      <p:ext uri="{BB962C8B-B14F-4D97-AF65-F5344CB8AC3E}">
        <p14:creationId xmlns:p14="http://schemas.microsoft.com/office/powerpoint/2010/main" val="1395008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6916" y="60020"/>
            <a:ext cx="8754176" cy="504056"/>
          </a:xfrm>
        </p:spPr>
        <p:txBody>
          <a:bodyPr>
            <a:normAutofit/>
          </a:bodyPr>
          <a:lstStyle/>
          <a:p>
            <a:pPr algn="ctr"/>
            <a:r>
              <a:rPr lang="ar-YE" sz="2400" b="1" u="sng" dirty="0">
                <a:solidFill>
                  <a:srgbClr val="FF0000"/>
                </a:solidFill>
              </a:rPr>
              <a:t>محتويات </a:t>
            </a:r>
            <a:r>
              <a:rPr lang="ar-YE" sz="2400" b="1" u="sng">
                <a:solidFill>
                  <a:srgbClr val="FF0000"/>
                </a:solidFill>
              </a:rPr>
              <a:t>الوحدة الثانية</a:t>
            </a:r>
            <a:endParaRPr lang="ar-YE" sz="2400" b="1" u="sng"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91941679"/>
              </p:ext>
            </p:extLst>
          </p:nvPr>
        </p:nvGraphicFramePr>
        <p:xfrm>
          <a:off x="323528" y="616848"/>
          <a:ext cx="8280570" cy="6172200"/>
        </p:xfrm>
        <a:graphic>
          <a:graphicData uri="http://schemas.openxmlformats.org/drawingml/2006/table">
            <a:tbl>
              <a:tblPr firstRow="1" bandRow="1">
                <a:tableStyleId>{8799B23B-EC83-4686-B30A-512413B5E67A}</a:tableStyleId>
              </a:tblPr>
              <a:tblGrid>
                <a:gridCol w="7430545">
                  <a:extLst>
                    <a:ext uri="{9D8B030D-6E8A-4147-A177-3AD203B41FA5}">
                      <a16:colId xmlns:a16="http://schemas.microsoft.com/office/drawing/2014/main" val="864069462"/>
                    </a:ext>
                  </a:extLst>
                </a:gridCol>
                <a:gridCol w="850025">
                  <a:extLst>
                    <a:ext uri="{9D8B030D-6E8A-4147-A177-3AD203B41FA5}">
                      <a16:colId xmlns:a16="http://schemas.microsoft.com/office/drawing/2014/main" val="3542316275"/>
                    </a:ext>
                  </a:extLst>
                </a:gridCol>
              </a:tblGrid>
              <a:tr h="363880">
                <a:tc>
                  <a:txBody>
                    <a:bodyPr/>
                    <a:lstStyle/>
                    <a:p>
                      <a:pPr algn="ctr"/>
                      <a:r>
                        <a:rPr lang="ar-YE" sz="2100" b="1" dirty="0"/>
                        <a:t>الموضـــــــــــــــوع</a:t>
                      </a:r>
                      <a:endParaRPr lang="en-US" sz="2100" b="1" dirty="0"/>
                    </a:p>
                  </a:txBody>
                  <a:tcPr/>
                </a:tc>
                <a:tc>
                  <a:txBody>
                    <a:bodyPr/>
                    <a:lstStyle/>
                    <a:p>
                      <a:r>
                        <a:rPr lang="ar-YE" sz="2100" b="1" dirty="0"/>
                        <a:t>م</a:t>
                      </a:r>
                      <a:endParaRPr lang="en-US" sz="2100" b="1" dirty="0"/>
                    </a:p>
                  </a:txBody>
                  <a:tcPr/>
                </a:tc>
                <a:extLst>
                  <a:ext uri="{0D108BD9-81ED-4DB2-BD59-A6C34878D82A}">
                    <a16:rowId xmlns:a16="http://schemas.microsoft.com/office/drawing/2014/main" val="392424711"/>
                  </a:ext>
                </a:extLst>
              </a:tr>
              <a:tr h="370840">
                <a:tc>
                  <a:txBody>
                    <a:bodyPr/>
                    <a:lstStyle/>
                    <a:p>
                      <a:pPr marL="342900" indent="-342900">
                        <a:buFont typeface="Wingdings" panose="05000000000000000000" pitchFamily="2" charset="2"/>
                        <a:buChar char="Ø"/>
                      </a:pPr>
                      <a:r>
                        <a:rPr lang="ar-YE" sz="2100" b="1" baseline="0" dirty="0">
                          <a:solidFill>
                            <a:srgbClr val="00B050"/>
                          </a:solidFill>
                        </a:rPr>
                        <a:t>أنواع التكاليف.</a:t>
                      </a:r>
                    </a:p>
                    <a:p>
                      <a:pPr marL="0" indent="0">
                        <a:buFont typeface="Wingdings" panose="05000000000000000000" pitchFamily="2" charset="2"/>
                        <a:buNone/>
                      </a:pPr>
                      <a:r>
                        <a:rPr lang="ar-YE" sz="2100" b="1" baseline="0" dirty="0">
                          <a:solidFill>
                            <a:srgbClr val="00B050"/>
                          </a:solidFill>
                        </a:rPr>
                        <a:t>-  التكاليف المباشرة وغير المباشرة. التكاليف الثابتة. التكاليف المتغيرة. </a:t>
                      </a:r>
                    </a:p>
                    <a:p>
                      <a:pPr marL="285750" indent="-285750">
                        <a:buFontTx/>
                        <a:buChar char="-"/>
                      </a:pPr>
                      <a:r>
                        <a:rPr lang="ar-YE" sz="2100" b="1" baseline="0" dirty="0">
                          <a:solidFill>
                            <a:srgbClr val="00B050"/>
                          </a:solidFill>
                        </a:rPr>
                        <a:t>أنماط سلوك التكلفة الثابتة والمتغيرة.</a:t>
                      </a:r>
                    </a:p>
                  </a:txBody>
                  <a:tcPr/>
                </a:tc>
                <a:tc>
                  <a:txBody>
                    <a:bodyPr/>
                    <a:lstStyle/>
                    <a:p>
                      <a:r>
                        <a:rPr lang="en-US" sz="2100" b="1" dirty="0"/>
                        <a:t>1</a:t>
                      </a:r>
                    </a:p>
                  </a:txBody>
                  <a:tcPr/>
                </a:tc>
                <a:extLst>
                  <a:ext uri="{0D108BD9-81ED-4DB2-BD59-A6C34878D82A}">
                    <a16:rowId xmlns:a16="http://schemas.microsoft.com/office/drawing/2014/main" val="2606457551"/>
                  </a:ext>
                </a:extLst>
              </a:tr>
              <a:tr h="370840">
                <a:tc>
                  <a:txBody>
                    <a:bodyPr/>
                    <a:lstStyle/>
                    <a:p>
                      <a:pPr marL="342900" indent="-342900">
                        <a:buFont typeface="Wingdings" panose="05000000000000000000" pitchFamily="2" charset="2"/>
                        <a:buChar char="Ø"/>
                      </a:pPr>
                      <a:r>
                        <a:rPr lang="ar-YE" sz="2100" b="1" dirty="0">
                          <a:solidFill>
                            <a:srgbClr val="00B050"/>
                          </a:solidFill>
                        </a:rPr>
                        <a:t>فروض</a:t>
                      </a:r>
                      <a:r>
                        <a:rPr lang="ar-YE" sz="2100" b="1" baseline="0" dirty="0">
                          <a:solidFill>
                            <a:srgbClr val="00B050"/>
                          </a:solidFill>
                        </a:rPr>
                        <a:t> أساسية لتحديد نوع التكلفة.</a:t>
                      </a:r>
                    </a:p>
                  </a:txBody>
                  <a:tcPr/>
                </a:tc>
                <a:tc>
                  <a:txBody>
                    <a:bodyPr/>
                    <a:lstStyle/>
                    <a:p>
                      <a:r>
                        <a:rPr lang="en-US" sz="2100" b="1" dirty="0"/>
                        <a:t>2</a:t>
                      </a:r>
                    </a:p>
                  </a:txBody>
                  <a:tcPr/>
                </a:tc>
                <a:extLst>
                  <a:ext uri="{0D108BD9-81ED-4DB2-BD59-A6C34878D82A}">
                    <a16:rowId xmlns:a16="http://schemas.microsoft.com/office/drawing/2014/main" val="897761114"/>
                  </a:ext>
                </a:extLst>
              </a:tr>
              <a:tr h="370840">
                <a:tc>
                  <a:txBody>
                    <a:bodyPr/>
                    <a:lstStyle/>
                    <a:p>
                      <a:pPr marL="342900" indent="-342900">
                        <a:buFont typeface="Wingdings" panose="05000000000000000000" pitchFamily="2" charset="2"/>
                        <a:buChar char="Ø"/>
                      </a:pPr>
                      <a:r>
                        <a:rPr lang="ar-YE" sz="2100" b="1" dirty="0">
                          <a:solidFill>
                            <a:srgbClr val="00B050"/>
                          </a:solidFill>
                        </a:rPr>
                        <a:t>العلاقة بين أنواع التكلفة.</a:t>
                      </a:r>
                      <a:endParaRPr lang="en-US" sz="2100" b="1" dirty="0">
                        <a:solidFill>
                          <a:srgbClr val="00B050"/>
                        </a:solidFill>
                      </a:endParaRPr>
                    </a:p>
                  </a:txBody>
                  <a:tcPr/>
                </a:tc>
                <a:tc>
                  <a:txBody>
                    <a:bodyPr/>
                    <a:lstStyle/>
                    <a:p>
                      <a:r>
                        <a:rPr lang="en-US" sz="2100" b="1" dirty="0"/>
                        <a:t>3</a:t>
                      </a:r>
                    </a:p>
                  </a:txBody>
                  <a:tcPr/>
                </a:tc>
                <a:extLst>
                  <a:ext uri="{0D108BD9-81ED-4DB2-BD59-A6C34878D82A}">
                    <a16:rowId xmlns:a16="http://schemas.microsoft.com/office/drawing/2014/main" val="1764855284"/>
                  </a:ext>
                </a:extLst>
              </a:tr>
              <a:tr h="370840">
                <a:tc>
                  <a:txBody>
                    <a:bodyPr/>
                    <a:lstStyle/>
                    <a:p>
                      <a:pPr marL="342900" indent="-342900">
                        <a:buFont typeface="Wingdings" panose="05000000000000000000" pitchFamily="2" charset="2"/>
                        <a:buChar char="Ø"/>
                      </a:pPr>
                      <a:r>
                        <a:rPr lang="ar-YE" sz="2100" b="1" dirty="0">
                          <a:solidFill>
                            <a:srgbClr val="00B050"/>
                          </a:solidFill>
                        </a:rPr>
                        <a:t>مجال تحديد التكلفة.</a:t>
                      </a:r>
                      <a:endParaRPr lang="en-US" sz="2100" b="1" dirty="0">
                        <a:solidFill>
                          <a:srgbClr val="00B050"/>
                        </a:solidFill>
                      </a:endParaRPr>
                    </a:p>
                  </a:txBody>
                  <a:tcPr/>
                </a:tc>
                <a:tc>
                  <a:txBody>
                    <a:bodyPr/>
                    <a:lstStyle/>
                    <a:p>
                      <a:endParaRPr lang="en-US" sz="2100" b="1" dirty="0"/>
                    </a:p>
                  </a:txBody>
                  <a:tcPr/>
                </a:tc>
                <a:extLst>
                  <a:ext uri="{0D108BD9-81ED-4DB2-BD59-A6C34878D82A}">
                    <a16:rowId xmlns:a16="http://schemas.microsoft.com/office/drawing/2014/main" val="1347362189"/>
                  </a:ext>
                </a:extLst>
              </a:tr>
              <a:tr h="370840">
                <a:tc>
                  <a:txBody>
                    <a:bodyPr/>
                    <a:lstStyle/>
                    <a:p>
                      <a:pPr marL="342900" indent="-342900">
                        <a:buFont typeface="Wingdings" panose="05000000000000000000" pitchFamily="2" charset="2"/>
                        <a:buChar char="Ø"/>
                      </a:pPr>
                      <a:r>
                        <a:rPr lang="ar-YE" sz="2100" b="1" dirty="0">
                          <a:solidFill>
                            <a:srgbClr val="00B050"/>
                          </a:solidFill>
                        </a:rPr>
                        <a:t>تصنيف التكاليف لأغراض التخطيط واتخاذ القرارات.</a:t>
                      </a:r>
                    </a:p>
                    <a:p>
                      <a:pPr marL="342900" indent="-342900">
                        <a:buFontTx/>
                        <a:buChar char="-"/>
                      </a:pPr>
                      <a:r>
                        <a:rPr lang="ar-YE" sz="2100" b="1" dirty="0">
                          <a:solidFill>
                            <a:srgbClr val="00B050"/>
                          </a:solidFill>
                        </a:rPr>
                        <a:t>التكاليف التفاضلية.</a:t>
                      </a:r>
                    </a:p>
                    <a:p>
                      <a:pPr marL="342900" indent="-342900">
                        <a:buFontTx/>
                        <a:buChar char="-"/>
                      </a:pPr>
                      <a:r>
                        <a:rPr lang="ar-YE" sz="2100" b="1" dirty="0">
                          <a:solidFill>
                            <a:srgbClr val="00B050"/>
                          </a:solidFill>
                        </a:rPr>
                        <a:t>تكاليف غارقة.</a:t>
                      </a:r>
                    </a:p>
                    <a:p>
                      <a:pPr marL="342900" indent="-342900">
                        <a:buFontTx/>
                        <a:buChar char="-"/>
                      </a:pPr>
                      <a:r>
                        <a:rPr lang="ar-YE" sz="2100" b="1" dirty="0">
                          <a:solidFill>
                            <a:srgbClr val="00B050"/>
                          </a:solidFill>
                        </a:rPr>
                        <a:t>تكاليف الفرصة البديلة.</a:t>
                      </a:r>
                      <a:endParaRPr lang="en-US" sz="2100" b="1" dirty="0">
                        <a:solidFill>
                          <a:srgbClr val="00B050"/>
                        </a:solidFill>
                      </a:endParaRPr>
                    </a:p>
                  </a:txBody>
                  <a:tcPr/>
                </a:tc>
                <a:tc>
                  <a:txBody>
                    <a:bodyPr/>
                    <a:lstStyle/>
                    <a:p>
                      <a:r>
                        <a:rPr lang="en-US" sz="2100" b="1" dirty="0"/>
                        <a:t>4</a:t>
                      </a:r>
                    </a:p>
                  </a:txBody>
                  <a:tcPr/>
                </a:tc>
                <a:extLst>
                  <a:ext uri="{0D108BD9-81ED-4DB2-BD59-A6C34878D82A}">
                    <a16:rowId xmlns:a16="http://schemas.microsoft.com/office/drawing/2014/main" val="3351130682"/>
                  </a:ext>
                </a:extLst>
              </a:tr>
              <a:tr h="370840">
                <a:tc>
                  <a:txBody>
                    <a:bodyPr/>
                    <a:lstStyle/>
                    <a:p>
                      <a:pPr marL="0" indent="0">
                        <a:buFontTx/>
                        <a:buNone/>
                      </a:pPr>
                      <a:r>
                        <a:rPr lang="ar-YE" sz="2100" b="1" dirty="0"/>
                        <a:t>تصنيف التكاليف لأغراض الرقابة.</a:t>
                      </a:r>
                    </a:p>
                    <a:p>
                      <a:pPr marL="342900" indent="-342900">
                        <a:buFontTx/>
                        <a:buChar char="-"/>
                      </a:pPr>
                      <a:r>
                        <a:rPr lang="ar-YE" sz="2100" b="1" baseline="0" dirty="0"/>
                        <a:t>تطوير أساليب الرقابة.</a:t>
                      </a:r>
                    </a:p>
                    <a:p>
                      <a:pPr marL="342900" indent="-342900">
                        <a:buFontTx/>
                        <a:buChar char="-"/>
                      </a:pPr>
                      <a:r>
                        <a:rPr lang="ar-YE" sz="2100" b="1" baseline="0" dirty="0"/>
                        <a:t>خفض مستوى التكاليف.</a:t>
                      </a:r>
                    </a:p>
                    <a:p>
                      <a:pPr marL="342900" indent="-342900">
                        <a:buFontTx/>
                        <a:buChar char="-"/>
                      </a:pPr>
                      <a:r>
                        <a:rPr lang="ar-YE" sz="2100" b="1" baseline="0" dirty="0"/>
                        <a:t>غرض الرقابة.</a:t>
                      </a:r>
                    </a:p>
                    <a:p>
                      <a:pPr marL="342900" indent="-342900">
                        <a:buFontTx/>
                        <a:buChar char="-"/>
                      </a:pPr>
                      <a:r>
                        <a:rPr lang="ar-YE" sz="2100" b="1" baseline="0" dirty="0"/>
                        <a:t>هدف محاسبة التكاليف في الرقابة.</a:t>
                      </a:r>
                      <a:endParaRPr lang="en-US" sz="2100" b="1" dirty="0"/>
                    </a:p>
                  </a:txBody>
                  <a:tcPr/>
                </a:tc>
                <a:tc>
                  <a:txBody>
                    <a:bodyPr/>
                    <a:lstStyle/>
                    <a:p>
                      <a:r>
                        <a:rPr lang="en-US" sz="2100" b="1" dirty="0"/>
                        <a:t>5</a:t>
                      </a:r>
                    </a:p>
                  </a:txBody>
                  <a:tcPr/>
                </a:tc>
                <a:extLst>
                  <a:ext uri="{0D108BD9-81ED-4DB2-BD59-A6C34878D82A}">
                    <a16:rowId xmlns:a16="http://schemas.microsoft.com/office/drawing/2014/main" val="2254256746"/>
                  </a:ext>
                </a:extLst>
              </a:tr>
              <a:tr h="370840">
                <a:tc>
                  <a:txBody>
                    <a:bodyPr/>
                    <a:lstStyle/>
                    <a:p>
                      <a:pPr marL="285750" indent="-285750">
                        <a:buFont typeface="Wingdings" panose="05000000000000000000" pitchFamily="2" charset="2"/>
                        <a:buChar char="Ø"/>
                      </a:pPr>
                      <a:r>
                        <a:rPr lang="ar-YE" sz="2100" b="1" dirty="0"/>
                        <a:t>مجالات تصنيف التكاليف لاتخاذ القرارات.</a:t>
                      </a:r>
                      <a:endParaRPr lang="en-US" sz="2100" b="1" dirty="0"/>
                    </a:p>
                  </a:txBody>
                  <a:tcPr/>
                </a:tc>
                <a:tc>
                  <a:txBody>
                    <a:bodyPr/>
                    <a:lstStyle/>
                    <a:p>
                      <a:r>
                        <a:rPr lang="en-US" sz="2100" b="1" dirty="0"/>
                        <a:t>6</a:t>
                      </a:r>
                    </a:p>
                  </a:txBody>
                  <a:tcPr/>
                </a:tc>
                <a:extLst>
                  <a:ext uri="{0D108BD9-81ED-4DB2-BD59-A6C34878D82A}">
                    <a16:rowId xmlns:a16="http://schemas.microsoft.com/office/drawing/2014/main" val="1577849211"/>
                  </a:ext>
                </a:extLst>
              </a:tr>
            </a:tbl>
          </a:graphicData>
        </a:graphic>
      </p:graphicFrame>
      <p:sp>
        <p:nvSpPr>
          <p:cNvPr id="4" name="عنصر نائب لرقم الشريحة 3"/>
          <p:cNvSpPr>
            <a:spLocks noGrp="1"/>
          </p:cNvSpPr>
          <p:nvPr>
            <p:ph type="sldNum" sz="quarter" idx="12"/>
          </p:nvPr>
        </p:nvSpPr>
        <p:spPr/>
        <p:txBody>
          <a:bodyPr/>
          <a:lstStyle/>
          <a:p>
            <a:fld id="{CD9B9423-CA99-4925-8324-5BC098869A01}" type="slidenum">
              <a:rPr lang="ar-YE" smtClean="0"/>
              <a:t>2</a:t>
            </a:fld>
            <a:endParaRPr lang="ar-YE" dirty="0"/>
          </a:p>
        </p:txBody>
      </p:sp>
    </p:spTree>
    <p:extLst>
      <p:ext uri="{BB962C8B-B14F-4D97-AF65-F5344CB8AC3E}">
        <p14:creationId xmlns:p14="http://schemas.microsoft.com/office/powerpoint/2010/main" val="98507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a:t>
            </a:fld>
            <a:endParaRPr kumimoji="0" lang="ar-YE" sz="1800" b="0" i="0" u="none" strike="noStrike" kern="0" cap="none" spc="0" normalizeH="0" baseline="0" noProof="0" dirty="0">
              <a:ln>
                <a:noFill/>
              </a:ln>
              <a:solidFill>
                <a:sysClr val="windowText" lastClr="000000"/>
              </a:solidFill>
              <a:effectLst/>
              <a:uLnTx/>
              <a:uFillTx/>
            </a:endParaRPr>
          </a:p>
        </p:txBody>
      </p:sp>
      <p:sp>
        <p:nvSpPr>
          <p:cNvPr id="5" name="Oval 4"/>
          <p:cNvSpPr/>
          <p:nvPr/>
        </p:nvSpPr>
        <p:spPr>
          <a:xfrm>
            <a:off x="2123728" y="908720"/>
            <a:ext cx="5184576" cy="7920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YE" sz="3600" b="1" i="0" u="sng" strike="noStrike" kern="0" cap="none" spc="0" normalizeH="0" baseline="0" noProof="0" dirty="0">
                <a:ln>
                  <a:noFill/>
                </a:ln>
                <a:solidFill>
                  <a:srgbClr val="C00000"/>
                </a:solidFill>
                <a:effectLst/>
                <a:uLnTx/>
                <a:uFillTx/>
              </a:rPr>
              <a:t>التكاليف</a:t>
            </a:r>
            <a:r>
              <a:rPr kumimoji="0" lang="ar-YE" sz="3600" b="1" i="0" u="sng" strike="noStrike" kern="0" cap="none" spc="0" normalizeH="0" noProof="0" dirty="0">
                <a:ln>
                  <a:noFill/>
                </a:ln>
                <a:solidFill>
                  <a:srgbClr val="C00000"/>
                </a:solidFill>
                <a:effectLst/>
                <a:uLnTx/>
                <a:uFillTx/>
              </a:rPr>
              <a:t> المتغيرة</a:t>
            </a:r>
            <a:endParaRPr kumimoji="0" lang="en-US" sz="3600" b="1" i="0" u="sng" strike="noStrike" kern="0" cap="none" spc="0" normalizeH="0" baseline="0" noProof="0" dirty="0">
              <a:ln>
                <a:noFill/>
              </a:ln>
              <a:solidFill>
                <a:srgbClr val="C00000"/>
              </a:solidFill>
              <a:effectLst/>
              <a:uLnTx/>
              <a:uFillTx/>
            </a:endParaRPr>
          </a:p>
        </p:txBody>
      </p:sp>
      <p:sp>
        <p:nvSpPr>
          <p:cNvPr id="6" name="Rounded Rectangle 5"/>
          <p:cNvSpPr/>
          <p:nvPr/>
        </p:nvSpPr>
        <p:spPr>
          <a:xfrm>
            <a:off x="395536" y="2276872"/>
            <a:ext cx="8218112" cy="237626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596646" lvl="0" indent="-514350" algn="just">
              <a:spcBef>
                <a:spcPts val="600"/>
              </a:spcBef>
              <a:buClr>
                <a:srgbClr val="3891A7"/>
              </a:buClr>
              <a:buSzPct val="80000"/>
              <a:buFont typeface="+mj-lt"/>
              <a:buAutoNum type="arabicParenR" startAt="7"/>
            </a:pPr>
            <a:r>
              <a:rPr lang="ar-YE" sz="2800" b="1" u="sng" dirty="0">
                <a:solidFill>
                  <a:srgbClr val="C00000"/>
                </a:solidFill>
              </a:rPr>
              <a:t>التكاليف المتغيرة</a:t>
            </a:r>
            <a:r>
              <a:rPr lang="ar-YE" sz="2800" b="1" dirty="0">
                <a:solidFill>
                  <a:srgbClr val="002060"/>
                </a:solidFill>
              </a:rPr>
              <a:t>: هي التكاليف التي تتغير بتغير حجم النشاط (الإنتاج)، وتتميز التكاليف المتغيرة في سلوكها بأنها تتغير طردياَ بنفس نسبة التغير في حجم الغنتاج مع بقاء كافة العوامل الأخرى ثابتة في تلك الفترة (مثل أسعار المواد الخام ومعدلات الأجور ...الخ).</a:t>
            </a:r>
            <a:endParaRPr lang="en-US" sz="2800" b="1" dirty="0">
              <a:solidFill>
                <a:srgbClr val="002060"/>
              </a:solidFill>
            </a:endParaRPr>
          </a:p>
        </p:txBody>
      </p:sp>
    </p:spTree>
    <p:extLst>
      <p:ext uri="{BB962C8B-B14F-4D97-AF65-F5344CB8AC3E}">
        <p14:creationId xmlns:p14="http://schemas.microsoft.com/office/powerpoint/2010/main" val="3683923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D9B9423-CA99-4925-8324-5BC098869A01}" type="slidenum">
              <a:rPr lang="ar-YE" smtClean="0"/>
              <a:t>3</a:t>
            </a:fld>
            <a:endParaRPr lang="ar-YE" dirty="0"/>
          </a:p>
        </p:txBody>
      </p:sp>
      <p:sp>
        <p:nvSpPr>
          <p:cNvPr id="8" name="Oval 7"/>
          <p:cNvSpPr/>
          <p:nvPr/>
        </p:nvSpPr>
        <p:spPr>
          <a:xfrm>
            <a:off x="2483768" y="203498"/>
            <a:ext cx="4752528" cy="122413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YE" sz="3200" b="1" u="sng" dirty="0"/>
              <a:t>انواع التكاليف</a:t>
            </a:r>
            <a:endParaRPr lang="en-US" sz="3200" b="1" u="sng" dirty="0"/>
          </a:p>
        </p:txBody>
      </p:sp>
      <p:sp>
        <p:nvSpPr>
          <p:cNvPr id="9" name="Rounded Rectangle 8"/>
          <p:cNvSpPr/>
          <p:nvPr/>
        </p:nvSpPr>
        <p:spPr>
          <a:xfrm>
            <a:off x="73152" y="1700808"/>
            <a:ext cx="9070848" cy="4852417"/>
          </a:xfrm>
          <a:prstGeom prst="round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marL="457200" indent="-457200" algn="just">
              <a:buFont typeface="Wingdings" panose="05000000000000000000" pitchFamily="2" charset="2"/>
              <a:buChar char="Ø"/>
            </a:pPr>
            <a:r>
              <a:rPr lang="ar-YE" sz="2800" b="1" u="sng" dirty="0">
                <a:solidFill>
                  <a:srgbClr val="C00000"/>
                </a:solidFill>
              </a:rPr>
              <a:t>تعريف التكلفة: </a:t>
            </a:r>
            <a:r>
              <a:rPr lang="ar-YE" sz="2800" b="1" dirty="0">
                <a:solidFill>
                  <a:srgbClr val="0070C0"/>
                </a:solidFill>
              </a:rPr>
              <a:t>هي موارد تم التضحية بها لتحقيق هدف أو غرض محدد، وتقاس التكلفة بالعملة النقدية التي تم دفعها مقابل الحصول عليها.</a:t>
            </a:r>
          </a:p>
          <a:p>
            <a:pPr marL="457200" indent="-457200" algn="just">
              <a:buFont typeface="Wingdings" panose="05000000000000000000" pitchFamily="2" charset="2"/>
              <a:buChar char="Ø"/>
            </a:pPr>
            <a:r>
              <a:rPr lang="ar-YE" sz="2800" b="1" dirty="0">
                <a:solidFill>
                  <a:srgbClr val="0070C0"/>
                </a:solidFill>
              </a:rPr>
              <a:t>تجميع التكلفة وتعيينها: يتم من خلال الأتي:</a:t>
            </a:r>
          </a:p>
          <a:p>
            <a:pPr marL="457200" indent="-457200" algn="just">
              <a:buFont typeface="+mj-lt"/>
              <a:buAutoNum type="arabicParenR"/>
            </a:pPr>
            <a:r>
              <a:rPr lang="ar-YE" sz="2800" b="1" dirty="0">
                <a:solidFill>
                  <a:srgbClr val="0070C0"/>
                </a:solidFill>
              </a:rPr>
              <a:t>تجميع التكاليف حسب طبيعتها كالمواد، العمالة، ووقود والإعلان، والشحن والدعاية الأخرى.</a:t>
            </a:r>
          </a:p>
          <a:p>
            <a:pPr marL="457200" indent="-457200" algn="just">
              <a:buFont typeface="+mj-lt"/>
              <a:buAutoNum type="arabicParenR"/>
            </a:pPr>
            <a:r>
              <a:rPr lang="ar-YE" sz="2800" b="1" dirty="0">
                <a:solidFill>
                  <a:srgbClr val="0070C0"/>
                </a:solidFill>
              </a:rPr>
              <a:t>يستخدم هذا التصنيف لاغراض تحديد انواع التكاليف التي تنقسم إلى:  </a:t>
            </a:r>
          </a:p>
          <a:p>
            <a:pPr algn="just"/>
            <a:r>
              <a:rPr lang="en-US" sz="2800" b="1" dirty="0">
                <a:solidFill>
                  <a:srgbClr val="0070C0"/>
                </a:solidFill>
              </a:rPr>
              <a:t>1-2</a:t>
            </a:r>
            <a:r>
              <a:rPr lang="ar-YE" sz="2800" b="1" dirty="0">
                <a:solidFill>
                  <a:srgbClr val="0070C0"/>
                </a:solidFill>
              </a:rPr>
              <a:t>: التكاليف المباشرة وغير المباشرة.</a:t>
            </a:r>
          </a:p>
          <a:p>
            <a:pPr algn="just"/>
            <a:r>
              <a:rPr lang="en-US" sz="2800" b="1" dirty="0">
                <a:solidFill>
                  <a:srgbClr val="0070C0"/>
                </a:solidFill>
              </a:rPr>
              <a:t>2-2</a:t>
            </a:r>
            <a:r>
              <a:rPr lang="ar-YE" sz="2800" b="1" dirty="0">
                <a:solidFill>
                  <a:srgbClr val="0070C0"/>
                </a:solidFill>
              </a:rPr>
              <a:t>: التكاليف الثابتة.</a:t>
            </a:r>
          </a:p>
          <a:p>
            <a:pPr algn="just"/>
            <a:r>
              <a:rPr lang="en-US" sz="2800" b="1" dirty="0">
                <a:solidFill>
                  <a:srgbClr val="0070C0"/>
                </a:solidFill>
              </a:rPr>
              <a:t>3-2</a:t>
            </a:r>
            <a:r>
              <a:rPr lang="ar-YE" sz="2800" b="1" dirty="0">
                <a:solidFill>
                  <a:srgbClr val="0070C0"/>
                </a:solidFill>
              </a:rPr>
              <a:t>: التكاليف المتغيرة.</a:t>
            </a:r>
            <a:endParaRPr lang="en-US" sz="2800" b="1" dirty="0">
              <a:solidFill>
                <a:srgbClr val="0070C0"/>
              </a:solidFill>
            </a:endParaRPr>
          </a:p>
          <a:p>
            <a:pPr algn="just"/>
            <a:r>
              <a:rPr lang="ar-YE" sz="2400" b="1" dirty="0">
                <a:solidFill>
                  <a:srgbClr val="0070C0"/>
                </a:solidFill>
              </a:rPr>
              <a:t> </a:t>
            </a:r>
            <a:endParaRPr lang="en-US" sz="2400" b="1" dirty="0">
              <a:solidFill>
                <a:srgbClr val="0070C0"/>
              </a:solidFill>
            </a:endParaRPr>
          </a:p>
        </p:txBody>
      </p:sp>
    </p:spTree>
    <p:extLst>
      <p:ext uri="{BB962C8B-B14F-4D97-AF65-F5344CB8AC3E}">
        <p14:creationId xmlns:p14="http://schemas.microsoft.com/office/powerpoint/2010/main" val="54880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D9B9423-CA99-4925-8324-5BC098869A01}" type="slidenum">
              <a:rPr lang="ar-YE" smtClean="0"/>
              <a:t>4</a:t>
            </a:fld>
            <a:endParaRPr lang="ar-YE" dirty="0"/>
          </a:p>
        </p:txBody>
      </p:sp>
      <p:sp>
        <p:nvSpPr>
          <p:cNvPr id="6" name="Rounded Rectangle 5"/>
          <p:cNvSpPr/>
          <p:nvPr/>
        </p:nvSpPr>
        <p:spPr>
          <a:xfrm>
            <a:off x="0" y="260648"/>
            <a:ext cx="9070848" cy="6521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2300" b="1" u="sng" dirty="0">
                <a:solidFill>
                  <a:srgbClr val="C00000"/>
                </a:solidFill>
              </a:rPr>
              <a:t>1-2</a:t>
            </a:r>
            <a:r>
              <a:rPr lang="ar-YE" sz="2300" b="1" u="sng" dirty="0">
                <a:solidFill>
                  <a:srgbClr val="C00000"/>
                </a:solidFill>
              </a:rPr>
              <a:t> :التكاليف المباشرة وغير المباشرة:</a:t>
            </a:r>
            <a:r>
              <a:rPr lang="ar-YE" sz="2300" b="1" dirty="0">
                <a:solidFill>
                  <a:srgbClr val="C00000"/>
                </a:solidFill>
              </a:rPr>
              <a:t> </a:t>
            </a:r>
            <a:r>
              <a:rPr lang="ar-YE" sz="2300" b="1" dirty="0">
                <a:solidFill>
                  <a:schemeClr val="tx1"/>
                </a:solidFill>
              </a:rPr>
              <a:t>يقصد بها تتبع التكلفة وتخصيصها بشكل مباشر أو غير مباشر على الخدمة / السلعة التي تم انتاجها.</a:t>
            </a:r>
          </a:p>
          <a:p>
            <a:pPr algn="just"/>
            <a:r>
              <a:rPr lang="ar-YE" sz="2300" b="1" u="sng" dirty="0">
                <a:solidFill>
                  <a:srgbClr val="0070C0"/>
                </a:solidFill>
              </a:rPr>
              <a:t>أسس التفرقة بين التكاليف المباشرة و التكاليف غير المباشرة</a:t>
            </a:r>
            <a:r>
              <a:rPr lang="ar-YE" sz="2300" b="1" dirty="0"/>
              <a:t>:</a:t>
            </a:r>
          </a:p>
          <a:p>
            <a:pPr marL="342900" indent="-342900" algn="just">
              <a:buFont typeface="Wingdings" panose="05000000000000000000" pitchFamily="2" charset="2"/>
              <a:buChar char="ü"/>
            </a:pPr>
            <a:r>
              <a:rPr lang="ar-YE" sz="2300" b="1" dirty="0"/>
              <a:t> سهولة او صعوبة التمييز العيني للنفقة والتصاقها بوحدة بالخدمة العلاجية فكلما كان ذلك سهلاَ كانت ت مباشرة وإلا تعتبر غير مباشرة...الخ.</a:t>
            </a:r>
          </a:p>
          <a:p>
            <a:pPr marL="342900" indent="-342900" algn="just">
              <a:buFont typeface="Wingdings" panose="05000000000000000000" pitchFamily="2" charset="2"/>
              <a:buChar char="ü"/>
            </a:pPr>
            <a:r>
              <a:rPr lang="ar-YE" sz="2300" b="1" dirty="0"/>
              <a:t>سهولة اوصعوبة التخصيص المالي للنفقة، والعلاقة السبيبة فوحدة النشاط(الخدمة العلاجية) إذا كانت هي المتسببة في تحمل المستشفى لعنصر التكلفة تحمل بها مباشرة.</a:t>
            </a:r>
          </a:p>
          <a:p>
            <a:pPr marL="342900" indent="-342900" algn="just">
              <a:buFont typeface="Wingdings" panose="05000000000000000000" pitchFamily="2" charset="2"/>
              <a:buChar char="ü"/>
            </a:pPr>
            <a:r>
              <a:rPr lang="ar-YE" sz="2300" b="1" dirty="0"/>
              <a:t>المسئولة عن حدوث عنصر التكلفة بحيث إذا كانت الخدمة العلاجية لها هي المسئولة عن حدوث عنصر التكلفة تعتبر مباشرة وإلا فتعتبر غير مباشرة.</a:t>
            </a:r>
            <a:endParaRPr lang="ar-YE" sz="2300" b="1" dirty="0">
              <a:solidFill>
                <a:schemeClr val="tx1"/>
              </a:solidFill>
            </a:endParaRPr>
          </a:p>
          <a:p>
            <a:pPr marL="457200" indent="-457200" algn="just">
              <a:buAutoNum type="arabic1Minus"/>
            </a:pPr>
            <a:r>
              <a:rPr lang="ar-YE" sz="2300" b="1" u="sng" dirty="0">
                <a:solidFill>
                  <a:srgbClr val="C00000"/>
                </a:solidFill>
              </a:rPr>
              <a:t>عناصر تكاليف المباشرة</a:t>
            </a:r>
            <a:r>
              <a:rPr lang="ar-YE" sz="2300" b="1" dirty="0"/>
              <a:t>: تشمل جميع العناصر التي تتحملها المستشفى من اجل وحدة نشاط بعينها (الخدمة العلاجية)، أي أن الخدمة العلاجية المقدمة تعتبر هي المتسببة في حدوث عنصر التكلفة وبالتالي هي المسئولة عنها ومن ثم تتحمل بها مباشرة ، وتشمل:</a:t>
            </a:r>
          </a:p>
          <a:p>
            <a:pPr marL="457200" indent="-457200" algn="just">
              <a:buFont typeface="+mj-lt"/>
              <a:buAutoNum type="arabicPeriod"/>
            </a:pPr>
            <a:r>
              <a:rPr lang="ar-YE" sz="2300" b="1" dirty="0"/>
              <a:t>تكلفة المواد والمستلزمات الطبية المباشرة:تشمل تكلفة جميع المواد التي تدخل بشكل مباشر في انتاج السلع/ تقديم الخدمات .</a:t>
            </a:r>
          </a:p>
          <a:p>
            <a:pPr marL="457200" indent="-457200" algn="just">
              <a:buFont typeface="+mj-lt"/>
              <a:buAutoNum type="arabicPeriod"/>
            </a:pPr>
            <a:r>
              <a:rPr lang="ar-YE" sz="2300" b="1" dirty="0"/>
              <a:t>تكلفة الأجور المباشرة التي تتحملها المستشفى من أجل تقديم الخدمة العلاجية مباشرة مثل اجور الطبيب الذي يقوم بإجراء عملية جراحية.</a:t>
            </a:r>
          </a:p>
        </p:txBody>
      </p:sp>
    </p:spTree>
    <p:extLst>
      <p:ext uri="{BB962C8B-B14F-4D97-AF65-F5344CB8AC3E}">
        <p14:creationId xmlns:p14="http://schemas.microsoft.com/office/powerpoint/2010/main" val="583289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D9B9423-CA99-4925-8324-5BC098869A01}" type="slidenum">
              <a:rPr lang="ar-YE" smtClean="0"/>
              <a:t>5</a:t>
            </a:fld>
            <a:endParaRPr lang="ar-YE" dirty="0"/>
          </a:p>
        </p:txBody>
      </p:sp>
      <p:sp>
        <p:nvSpPr>
          <p:cNvPr id="5" name="Content Placeholder 4"/>
          <p:cNvSpPr>
            <a:spLocks noGrp="1"/>
          </p:cNvSpPr>
          <p:nvPr>
            <p:ph idx="1"/>
          </p:nvPr>
        </p:nvSpPr>
        <p:spPr>
          <a:xfrm>
            <a:off x="179512" y="188913"/>
            <a:ext cx="8712968" cy="640843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noAutofit/>
          </a:bodyPr>
          <a:lstStyle/>
          <a:p>
            <a:pPr marL="82296" indent="0" algn="just">
              <a:buNone/>
            </a:pPr>
            <a:r>
              <a:rPr lang="ar-YE" sz="2400" b="1" dirty="0">
                <a:solidFill>
                  <a:srgbClr val="C00000"/>
                </a:solidFill>
              </a:rPr>
              <a:t>ب- </a:t>
            </a:r>
            <a:r>
              <a:rPr lang="ar-YE" sz="2400" b="1" i="1" u="sng" dirty="0">
                <a:solidFill>
                  <a:srgbClr val="C00000"/>
                </a:solidFill>
              </a:rPr>
              <a:t>عناصر التكاليف غير مباشرة </a:t>
            </a:r>
            <a:r>
              <a:rPr lang="ar-YE" sz="2400" b="1" dirty="0">
                <a:solidFill>
                  <a:schemeClr val="tx1"/>
                </a:solidFill>
              </a:rPr>
              <a:t>: فهي التكاليف المرتبطة بغرض التكلفة لكن لا يمكن تتبعها بطريقة اقتصادية، ويتم تحميلها على الخدمة بتخصيصها بطريقة ممكنة اقتصادياَ.</a:t>
            </a:r>
          </a:p>
          <a:p>
            <a:pPr algn="just"/>
            <a:r>
              <a:rPr lang="ar-YE" sz="2400" b="1" dirty="0"/>
              <a:t>تشمل جميع العناصر التي تتحملها المستشفى او أحد أقسامها ليس من اجل تقديم خدمة علاجية بذاتها وإنما من أجل جميع الخدمات العلاجية التي تقدمها (المستشفى او القسم) وبالتالي فإن المسئول عن حدوث التكلفة هو النشاط العلاجي ككل وليس خدمة علاجية معينة.</a:t>
            </a:r>
          </a:p>
          <a:p>
            <a:pPr marL="342900" indent="-342900" algn="just">
              <a:buFont typeface="Wingdings" panose="05000000000000000000" pitchFamily="2" charset="2"/>
              <a:buChar char="Ø"/>
            </a:pPr>
            <a:r>
              <a:rPr lang="ar-YE" sz="2400" b="1" u="sng" dirty="0">
                <a:solidFill>
                  <a:srgbClr val="0070C0"/>
                </a:solidFill>
              </a:rPr>
              <a:t>تشمل التكاليف غير المباشرة ما يلي </a:t>
            </a:r>
            <a:r>
              <a:rPr lang="ar-YE" sz="2400" b="1" dirty="0"/>
              <a:t>: </a:t>
            </a:r>
          </a:p>
          <a:p>
            <a:pPr marL="457200" indent="-457200" algn="just">
              <a:buFont typeface="+mj-lt"/>
              <a:buAutoNum type="arabicPeriod"/>
            </a:pPr>
            <a:r>
              <a:rPr lang="ar-YE" sz="2400" b="1" dirty="0">
                <a:solidFill>
                  <a:srgbClr val="FF0000"/>
                </a:solidFill>
              </a:rPr>
              <a:t>تكلفة المواد غير المباشرة</a:t>
            </a:r>
            <a:r>
              <a:rPr lang="ar-YE" sz="2400" b="1" dirty="0"/>
              <a:t>: وتشمل تكلفة المواد التي لا تدخل بشكل مباشرة في إنتاج السلعة أو تقديم الخدمة.</a:t>
            </a:r>
          </a:p>
          <a:p>
            <a:pPr marL="457200" indent="-457200" algn="just">
              <a:buFont typeface="+mj-lt"/>
              <a:buAutoNum type="arabicPeriod"/>
            </a:pPr>
            <a:r>
              <a:rPr lang="ar-YE" sz="2400" b="1" dirty="0">
                <a:solidFill>
                  <a:srgbClr val="FF0000"/>
                </a:solidFill>
              </a:rPr>
              <a:t>تكلفة الأجور غير المباشرة</a:t>
            </a:r>
            <a:r>
              <a:rPr lang="ar-YE" sz="2400" b="1" dirty="0"/>
              <a:t>: وتشمل تكلفة العمل المبذول داخل المستشفى بشكل عام ولا يخص قسم انتاجي بعينة مثل أجور عمال النظافة داخل المستشفى، أجور عمال الصيانة، أجور المشرفين...الخ.</a:t>
            </a:r>
          </a:p>
          <a:p>
            <a:pPr marL="457200" indent="-457200" algn="just">
              <a:buFont typeface="+mj-lt"/>
              <a:buAutoNum type="arabicPeriod"/>
            </a:pPr>
            <a:r>
              <a:rPr lang="ar-YE" sz="2400" b="1" dirty="0">
                <a:solidFill>
                  <a:srgbClr val="FF0000"/>
                </a:solidFill>
              </a:rPr>
              <a:t>المصروفات غير المباشرة</a:t>
            </a:r>
            <a:r>
              <a:rPr lang="ar-YE" sz="2400" b="1" dirty="0"/>
              <a:t>: وتشمل النفقات التي تصرف على الخدمات الطبية داخل المستشفى بشكل عام ولا ترتبط بوحدة انتاج معينة، مثل مصاريف إهلاك الآت المستشفى وم الكهرباء، م المباة..الخ.</a:t>
            </a:r>
            <a:endParaRPr lang="en-US" sz="2400" b="1" dirty="0"/>
          </a:p>
        </p:txBody>
      </p:sp>
    </p:spTree>
    <p:extLst>
      <p:ext uri="{BB962C8B-B14F-4D97-AF65-F5344CB8AC3E}">
        <p14:creationId xmlns:p14="http://schemas.microsoft.com/office/powerpoint/2010/main" val="3625941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D9B9423-CA99-4925-8324-5BC098869A01}" type="slidenum">
              <a:rPr lang="ar-YE" smtClean="0"/>
              <a:t>6</a:t>
            </a:fld>
            <a:endParaRPr lang="ar-YE" dirty="0"/>
          </a:p>
        </p:txBody>
      </p:sp>
      <p:sp>
        <p:nvSpPr>
          <p:cNvPr id="6" name="Rounded Rectangle 5"/>
          <p:cNvSpPr/>
          <p:nvPr/>
        </p:nvSpPr>
        <p:spPr>
          <a:xfrm>
            <a:off x="179512" y="2564904"/>
            <a:ext cx="8929042" cy="40324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2400" b="1" i="1" dirty="0">
                <a:solidFill>
                  <a:srgbClr val="C00000"/>
                </a:solidFill>
              </a:rPr>
              <a:t>:</a:t>
            </a:r>
            <a:r>
              <a:rPr lang="en-US" sz="2400" b="1" dirty="0">
                <a:solidFill>
                  <a:srgbClr val="C00000"/>
                </a:solidFill>
              </a:rPr>
              <a:t>3-2 </a:t>
            </a:r>
            <a:r>
              <a:rPr lang="ar-YE" sz="2400" b="1" u="sng" dirty="0">
                <a:solidFill>
                  <a:srgbClr val="C00000"/>
                </a:solidFill>
              </a:rPr>
              <a:t>عناصر التكاليف المتغيرة</a:t>
            </a:r>
            <a:r>
              <a:rPr lang="ar-YE" sz="2400" b="1" i="1" dirty="0">
                <a:solidFill>
                  <a:srgbClr val="C00000"/>
                </a:solidFill>
              </a:rPr>
              <a:t>: </a:t>
            </a:r>
            <a:r>
              <a:rPr lang="ar-YE" sz="2400" b="1" dirty="0">
                <a:solidFill>
                  <a:schemeClr val="tx1"/>
                </a:solidFill>
              </a:rPr>
              <a:t>هي مصاريف تم انفاقها ويتغير حجمها بتغير حجم الإنتاج، أو يقصد </a:t>
            </a:r>
            <a:r>
              <a:rPr lang="ar-YE" sz="2400" b="1" dirty="0"/>
              <a:t>بها تلك العناصر التي تتغير طردياَ مع تغيير حجم الخدمات العلاجية فتزيد بزيادته وتنقص بنقصانه، وتسمى تكاليف مرنة، وعلى الرغم من تغييرها في مجموعها إلا أن نصيب الخدمة العلاجية الواحدة منها يظل ثابت.وتشمل:</a:t>
            </a:r>
          </a:p>
          <a:p>
            <a:pPr marL="457200" indent="-457200" algn="just">
              <a:buFont typeface="+mj-lt"/>
              <a:buAutoNum type="arabicPeriod"/>
            </a:pPr>
            <a:r>
              <a:rPr lang="ar-YE" sz="2400" b="1" dirty="0"/>
              <a:t>تكلة المواد والمستلزمات الطبية المباشرة.</a:t>
            </a:r>
          </a:p>
          <a:p>
            <a:pPr marL="457200" indent="-457200" algn="just">
              <a:buFont typeface="+mj-lt"/>
              <a:buAutoNum type="arabicPeriod"/>
            </a:pPr>
            <a:r>
              <a:rPr lang="ar-YE" sz="2400" b="1" dirty="0"/>
              <a:t>تكلفة أجور الأطباء والسماعدين المباشرة مضافا اليها أجور المساعدين من ممرضات وغيرهم.التى لا ترتبط مباشرة بوحدة الخدمة العلاجية ومن ثم تعتبر غير مباشرة إلا انها تتغير قيمتها مع التغير في حجم الخدمات العلاجية.</a:t>
            </a:r>
          </a:p>
          <a:p>
            <a:pPr marL="342900" indent="-342900" algn="just">
              <a:buFontTx/>
              <a:buChar char="-"/>
            </a:pPr>
            <a:r>
              <a:rPr lang="ar-YE" sz="2400" b="1" dirty="0"/>
              <a:t>المصروفات الاخرى.</a:t>
            </a:r>
            <a:endParaRPr lang="en-US" sz="2400" b="1" dirty="0"/>
          </a:p>
        </p:txBody>
      </p:sp>
      <p:sp>
        <p:nvSpPr>
          <p:cNvPr id="7" name="Rounded Rectangle 6"/>
          <p:cNvSpPr/>
          <p:nvPr/>
        </p:nvSpPr>
        <p:spPr>
          <a:xfrm>
            <a:off x="179512" y="332656"/>
            <a:ext cx="8689748" cy="201622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n-US" sz="2400" b="1" dirty="0">
                <a:solidFill>
                  <a:srgbClr val="C00000"/>
                </a:solidFill>
              </a:rPr>
              <a:t>2-2</a:t>
            </a:r>
            <a:r>
              <a:rPr lang="ar-YE" sz="2400" b="1" dirty="0">
                <a:solidFill>
                  <a:srgbClr val="C00000"/>
                </a:solidFill>
              </a:rPr>
              <a:t>: </a:t>
            </a:r>
            <a:r>
              <a:rPr lang="ar-YE" sz="2400" b="1" u="sng" dirty="0">
                <a:solidFill>
                  <a:srgbClr val="C00000"/>
                </a:solidFill>
              </a:rPr>
              <a:t>التكاليف الثابتة</a:t>
            </a:r>
            <a:r>
              <a:rPr lang="ar-YE" sz="2400" b="1" dirty="0">
                <a:solidFill>
                  <a:srgbClr val="C00000"/>
                </a:solidFill>
              </a:rPr>
              <a:t>: </a:t>
            </a:r>
            <a:r>
              <a:rPr lang="ar-YE" sz="2400" b="1" dirty="0">
                <a:solidFill>
                  <a:schemeClr val="tx1"/>
                </a:solidFill>
              </a:rPr>
              <a:t>هي مجموعة من النفقات التي انفقتها المستشفى، ولا تتغير بتغير حجم الإنتاج. أو </a:t>
            </a:r>
            <a:r>
              <a:rPr lang="ar-YE" sz="2400" b="1" dirty="0"/>
              <a:t>يقصد بها تلك العناصر التي لا تتغير حجم الخدمات العلاجية المقدمة فلا تزيد بزيادتها ولا تنقص بنقصا نها بل تظل ثابتة لإرتباطها بعنصر الزمن وليس بحجم النشاط. ومن أمثلة التكاليف الثابتة: مصروفات إيجار مبنى المستشفى، وإهلاك الأصول الثابتة ورواتب العاملين بإدارة المستشفى...الخ.</a:t>
            </a:r>
            <a:endParaRPr lang="en-US" sz="2400" b="1" dirty="0"/>
          </a:p>
        </p:txBody>
      </p:sp>
    </p:spTree>
    <p:extLst>
      <p:ext uri="{BB962C8B-B14F-4D97-AF65-F5344CB8AC3E}">
        <p14:creationId xmlns:p14="http://schemas.microsoft.com/office/powerpoint/2010/main" val="1987709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D9B9423-CA99-4925-8324-5BC098869A01}" type="slidenum">
              <a:rPr lang="ar-YE" smtClean="0"/>
              <a:t>7</a:t>
            </a:fld>
            <a:endParaRPr lang="ar-YE" dirty="0"/>
          </a:p>
        </p:txBody>
      </p:sp>
      <p:sp>
        <p:nvSpPr>
          <p:cNvPr id="6" name="Horizontal Scroll 5"/>
          <p:cNvSpPr/>
          <p:nvPr/>
        </p:nvSpPr>
        <p:spPr>
          <a:xfrm>
            <a:off x="827584" y="142874"/>
            <a:ext cx="7560840" cy="936104"/>
          </a:xfrm>
          <a:prstGeom prst="horizontalScroll">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900">
                <a:solidFill>
                  <a:srgbClr val="C00000"/>
                </a:solidFill>
                <a:effectLst>
                  <a:outerShdw blurRad="50000" dist="30000" dir="5400000" algn="tl" rotWithShape="0">
                    <a:srgbClr val="000000">
                      <a:alpha val="30000"/>
                    </a:srgbClr>
                  </a:outerShdw>
                </a:effectLst>
                <a:ea typeface="+mj-ea"/>
                <a:cs typeface="+mj-cs"/>
              </a:rPr>
              <a:t>4-2</a:t>
            </a:r>
            <a:r>
              <a:rPr lang="ar-YE" sz="2900">
                <a:solidFill>
                  <a:srgbClr val="C00000"/>
                </a:solidFill>
                <a:effectLst>
                  <a:outerShdw blurRad="50000" dist="30000" dir="5400000" algn="tl" rotWithShape="0">
                    <a:srgbClr val="000000">
                      <a:alpha val="30000"/>
                    </a:srgbClr>
                  </a:outerShdw>
                </a:effectLst>
                <a:ea typeface="+mj-ea"/>
              </a:rPr>
              <a:t>: </a:t>
            </a:r>
            <a:r>
              <a:rPr lang="ar-YE" sz="2900" u="sng">
                <a:solidFill>
                  <a:srgbClr val="C00000"/>
                </a:solidFill>
                <a:effectLst>
                  <a:outerShdw blurRad="50000" dist="30000" dir="5400000" algn="tl" rotWithShape="0">
                    <a:srgbClr val="000000">
                      <a:alpha val="30000"/>
                    </a:srgbClr>
                  </a:outerShdw>
                </a:effectLst>
                <a:ea typeface="+mj-ea"/>
              </a:rPr>
              <a:t>أنماط سلوك التكاليف الثابتة والمتغيرة</a:t>
            </a:r>
            <a:endParaRPr lang="en-US"/>
          </a:p>
        </p:txBody>
      </p:sp>
      <p:sp>
        <p:nvSpPr>
          <p:cNvPr id="7" name="Rounded Rectangle 6"/>
          <p:cNvSpPr/>
          <p:nvPr/>
        </p:nvSpPr>
        <p:spPr>
          <a:xfrm>
            <a:off x="179512" y="1196752"/>
            <a:ext cx="8712968" cy="54006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marL="365760" lvl="0" indent="-283464" algn="just">
              <a:spcBef>
                <a:spcPts val="600"/>
              </a:spcBef>
              <a:buClr>
                <a:srgbClr val="3891A7"/>
              </a:buClr>
              <a:buSzPct val="80000"/>
              <a:buFont typeface="Wingdings" panose="05000000000000000000" pitchFamily="2" charset="2"/>
              <a:buChar char="Ø"/>
            </a:pPr>
            <a:r>
              <a:rPr lang="ar-YE" sz="2500" b="1" u="sng" dirty="0">
                <a:solidFill>
                  <a:srgbClr val="C00000"/>
                </a:solidFill>
              </a:rPr>
              <a:t>التكاليف المتغيرة</a:t>
            </a:r>
            <a:r>
              <a:rPr lang="ar-YE" sz="2500" b="1" dirty="0">
                <a:solidFill>
                  <a:prstClr val="black"/>
                </a:solidFill>
              </a:rPr>
              <a:t>: تتغير قيمتها بتغير إجمالها بشكل نسبي مع التغير بشكل نسبي في محرك التكلفة.</a:t>
            </a:r>
          </a:p>
          <a:p>
            <a:pPr marL="365760" lvl="0" indent="-283464" algn="just">
              <a:spcBef>
                <a:spcPts val="600"/>
              </a:spcBef>
              <a:buClr>
                <a:srgbClr val="3891A7"/>
              </a:buClr>
              <a:buSzPct val="80000"/>
              <a:buFont typeface="Wingdings" panose="05000000000000000000" pitchFamily="2" charset="2"/>
              <a:buChar char="Ø"/>
            </a:pPr>
            <a:r>
              <a:rPr lang="ar-YE" sz="2500" b="1" u="sng" dirty="0">
                <a:solidFill>
                  <a:srgbClr val="C00000"/>
                </a:solidFill>
              </a:rPr>
              <a:t>التكاليف الثابتة</a:t>
            </a:r>
            <a:r>
              <a:rPr lang="ar-YE" sz="2500" b="1" dirty="0">
                <a:solidFill>
                  <a:prstClr val="black"/>
                </a:solidFill>
              </a:rPr>
              <a:t>: لا تتغير إجماليها برغم التغير في محرك التكبفة. كما أنها نوع من المصاريف التي انفقتها المستشفى للاعمال الإدارية للمستشفى، منها تكاليف لا ترتبط بتقديم الخدمة العلاجية ولا تتأثر بتقديم الخدمات العلاجية .</a:t>
            </a:r>
          </a:p>
          <a:p>
            <a:pPr marL="539496" lvl="0" indent="-457200" algn="just">
              <a:spcBef>
                <a:spcPts val="600"/>
              </a:spcBef>
              <a:buClr>
                <a:srgbClr val="3891A7"/>
              </a:buClr>
              <a:buSzPct val="80000"/>
              <a:buFont typeface="+mj-lt"/>
              <a:buAutoNum type="arabicParenR" startAt="3"/>
            </a:pPr>
            <a:r>
              <a:rPr lang="ar-YE" sz="2500" b="1" u="sng" dirty="0">
                <a:solidFill>
                  <a:srgbClr val="C00000"/>
                </a:solidFill>
              </a:rPr>
              <a:t>فروض أساسية لتحديد نوع التكلفة</a:t>
            </a:r>
            <a:r>
              <a:rPr lang="ar-YE" sz="2500" b="1" dirty="0">
                <a:solidFill>
                  <a:srgbClr val="C00000"/>
                </a:solidFill>
              </a:rPr>
              <a:t>: </a:t>
            </a:r>
          </a:p>
          <a:p>
            <a:pPr marL="365760" lvl="0" indent="-283464" algn="just">
              <a:spcBef>
                <a:spcPts val="600"/>
              </a:spcBef>
              <a:buClr>
                <a:srgbClr val="3891A7"/>
              </a:buClr>
              <a:buSzPct val="80000"/>
              <a:buFont typeface="Wingdings" panose="05000000000000000000" pitchFamily="2" charset="2"/>
              <a:buChar char="§"/>
            </a:pPr>
            <a:r>
              <a:rPr lang="ar-YE" sz="2500" b="1" dirty="0">
                <a:solidFill>
                  <a:prstClr val="black"/>
                </a:solidFill>
              </a:rPr>
              <a:t>يتم تحديد نوع التكلفة بمدى ارتباط التكلفة بإنتاج السلعة.</a:t>
            </a:r>
          </a:p>
          <a:p>
            <a:pPr marL="365760" lvl="0" indent="-283464" algn="just">
              <a:spcBef>
                <a:spcPts val="600"/>
              </a:spcBef>
              <a:buClr>
                <a:srgbClr val="3891A7"/>
              </a:buClr>
              <a:buSzPct val="80000"/>
              <a:buFont typeface="Wingdings" panose="05000000000000000000" pitchFamily="2" charset="2"/>
              <a:buChar char="§"/>
            </a:pPr>
            <a:r>
              <a:rPr lang="ar-YE" sz="2500" b="1" dirty="0">
                <a:solidFill>
                  <a:prstClr val="black"/>
                </a:solidFill>
              </a:rPr>
              <a:t>يجب أن يكون المدى الزمني محدداَ.</a:t>
            </a:r>
          </a:p>
          <a:p>
            <a:pPr marL="365760" lvl="0" indent="-283464" algn="just">
              <a:spcBef>
                <a:spcPts val="600"/>
              </a:spcBef>
              <a:buClr>
                <a:srgbClr val="3891A7"/>
              </a:buClr>
              <a:buSzPct val="80000"/>
              <a:buFont typeface="Wingdings" panose="05000000000000000000" pitchFamily="2" charset="2"/>
              <a:buChar char="§"/>
            </a:pPr>
            <a:r>
              <a:rPr lang="ar-YE" sz="2500" b="1" dirty="0">
                <a:solidFill>
                  <a:prstClr val="black"/>
                </a:solidFill>
              </a:rPr>
              <a:t>إجمالي التكاليف بأخذ الشكل الخطي، منها ما هو مجموع التكاليف الثابتة و التكاليف المتغيرة.</a:t>
            </a:r>
          </a:p>
          <a:p>
            <a:pPr marL="365760" lvl="0" indent="-283464" algn="just">
              <a:spcBef>
                <a:spcPts val="600"/>
              </a:spcBef>
              <a:buClr>
                <a:srgbClr val="3891A7"/>
              </a:buClr>
              <a:buSzPct val="80000"/>
              <a:buFont typeface="Wingdings" panose="05000000000000000000" pitchFamily="2" charset="2"/>
              <a:buChar char="§"/>
            </a:pPr>
            <a:r>
              <a:rPr lang="ar-YE" sz="2500" b="1" dirty="0">
                <a:solidFill>
                  <a:prstClr val="black"/>
                </a:solidFill>
              </a:rPr>
              <a:t>إجمالي التكاليف يأخذ محرك تكلفة واحد فقط.</a:t>
            </a:r>
          </a:p>
          <a:p>
            <a:pPr marL="365760" lvl="0" indent="-283464" algn="just">
              <a:spcBef>
                <a:spcPts val="600"/>
              </a:spcBef>
              <a:buClr>
                <a:srgbClr val="3891A7"/>
              </a:buClr>
              <a:buSzPct val="80000"/>
              <a:buFont typeface="Wingdings" panose="05000000000000000000" pitchFamily="2" charset="2"/>
              <a:buChar char="§"/>
            </a:pPr>
            <a:r>
              <a:rPr lang="ar-YE" sz="2500" b="1" dirty="0">
                <a:solidFill>
                  <a:prstClr val="black"/>
                </a:solidFill>
              </a:rPr>
              <a:t>الإنحرافات في محرك التكلفة يتم داخل مدى ملائم.</a:t>
            </a:r>
          </a:p>
        </p:txBody>
      </p:sp>
    </p:spTree>
    <p:extLst>
      <p:ext uri="{BB962C8B-B14F-4D97-AF65-F5344CB8AC3E}">
        <p14:creationId xmlns:p14="http://schemas.microsoft.com/office/powerpoint/2010/main" val="119107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D9B9423-CA99-4925-8324-5BC098869A01}" type="slidenum">
              <a:rPr lang="ar-YE" smtClean="0"/>
              <a:t>8</a:t>
            </a:fld>
            <a:endParaRPr lang="ar-YE" dirty="0"/>
          </a:p>
        </p:txBody>
      </p:sp>
      <p:sp>
        <p:nvSpPr>
          <p:cNvPr id="5" name="Rounded Rectangle 4"/>
          <p:cNvSpPr/>
          <p:nvPr/>
        </p:nvSpPr>
        <p:spPr>
          <a:xfrm>
            <a:off x="179512" y="188640"/>
            <a:ext cx="8662736" cy="648072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65760" lvl="0" indent="-283464" algn="just">
              <a:spcBef>
                <a:spcPts val="600"/>
              </a:spcBef>
              <a:buClr>
                <a:srgbClr val="3891A7"/>
              </a:buClr>
              <a:buSzPct val="80000"/>
              <a:buFont typeface="Wingdings" panose="05000000000000000000" pitchFamily="2" charset="2"/>
              <a:buChar char="Ø"/>
            </a:pPr>
            <a:r>
              <a:rPr lang="ar-YE" sz="2800" b="1" u="sng" dirty="0">
                <a:solidFill>
                  <a:srgbClr val="C00000"/>
                </a:solidFill>
              </a:rPr>
              <a:t>المقصود بمحرك التكلفة</a:t>
            </a:r>
            <a:r>
              <a:rPr lang="ar-YE" sz="2800" b="1" dirty="0">
                <a:solidFill>
                  <a:prstClr val="black"/>
                </a:solidFill>
              </a:rPr>
              <a:t>: تكاليف أقسام الخدمات يتسبب في تحملها أقسام الإنتاج وبالتالي فالعوامل المسببة في هذا الصدد هي المتغيرات أو الأنشطة داخل الأقسام الإنتاج والتي تتسبب في وجود تكاليف أقسام الخدمات. ولذا عند اختيار أساس لتوزيع تكاليف الأقسام الخدمات يجب تحديد العوامل المسببة بدقة أو ما يسمى بمحركات التكلفة، والتي تؤدي إلى قياس تكلفة المنتجات بدقة كما أن معرفة مسببات التكلفة بدقة تجعل المديرين اكثر قدرة على الراقابة.</a:t>
            </a:r>
            <a:endParaRPr lang="en-US" sz="2800" b="1" dirty="0">
              <a:solidFill>
                <a:prstClr val="black"/>
              </a:solidFill>
            </a:endParaRPr>
          </a:p>
          <a:p>
            <a:pPr marL="457200" lvl="0" indent="-457200" algn="just">
              <a:buFont typeface="+mj-lt"/>
              <a:buAutoNum type="arabicParenR" startAt="4"/>
            </a:pPr>
            <a:r>
              <a:rPr lang="ar-YE" sz="2800" b="1" u="sng" dirty="0">
                <a:solidFill>
                  <a:srgbClr val="C00000"/>
                </a:solidFill>
              </a:rPr>
              <a:t>مجال تحديد التكلفة</a:t>
            </a:r>
            <a:endParaRPr lang="ar-YE" sz="2800" b="1" dirty="0">
              <a:solidFill>
                <a:prstClr val="black"/>
              </a:solidFill>
            </a:endParaRPr>
          </a:p>
          <a:p>
            <a:pPr marL="342900" lvl="0" indent="-342900" algn="just">
              <a:buFont typeface="Wingdings" panose="05000000000000000000" pitchFamily="2" charset="2"/>
              <a:buChar char="Ø"/>
            </a:pPr>
            <a:r>
              <a:rPr lang="ar-YE" sz="2800" b="1" dirty="0">
                <a:solidFill>
                  <a:prstClr val="black"/>
                </a:solidFill>
              </a:rPr>
              <a:t>يعنى تحديد التكلفة: الكيفية التي تقاس بها تكلفة نشاط ما، بهدف تزويد الإدارة بالمعلومات يستفاد منها، ويتطلب ذلك:</a:t>
            </a:r>
          </a:p>
          <a:p>
            <a:pPr marL="342900" lvl="0" indent="-342900" algn="just">
              <a:buFont typeface="Wingdings" panose="05000000000000000000" pitchFamily="2" charset="2"/>
              <a:buChar char="§"/>
            </a:pPr>
            <a:r>
              <a:rPr lang="ar-YE" sz="2800" b="1" dirty="0">
                <a:solidFill>
                  <a:prstClr val="black"/>
                </a:solidFill>
              </a:rPr>
              <a:t>وجود مستخدمين لهذه البيانات.</a:t>
            </a:r>
          </a:p>
          <a:p>
            <a:pPr marL="342900" lvl="0" indent="-342900" algn="just">
              <a:buFont typeface="Wingdings" panose="05000000000000000000" pitchFamily="2" charset="2"/>
              <a:buChar char="§"/>
            </a:pPr>
            <a:r>
              <a:rPr lang="ar-YE" sz="2800" b="1" dirty="0">
                <a:solidFill>
                  <a:prstClr val="black"/>
                </a:solidFill>
              </a:rPr>
              <a:t>وجود هدف من استغلال هذه البيانات.</a:t>
            </a:r>
          </a:p>
          <a:p>
            <a:pPr marL="342900" lvl="0" indent="-342900" algn="just">
              <a:buFont typeface="Wingdings" panose="05000000000000000000" pitchFamily="2" charset="2"/>
              <a:buChar char="§"/>
            </a:pPr>
            <a:r>
              <a:rPr lang="ar-YE" sz="2800" b="1" dirty="0">
                <a:solidFill>
                  <a:prstClr val="black"/>
                </a:solidFill>
              </a:rPr>
              <a:t>وجود نظام ملائم للقياس.</a:t>
            </a:r>
          </a:p>
          <a:p>
            <a:pPr marL="342900" lvl="0" indent="-342900" algn="just">
              <a:buFont typeface="Wingdings" panose="05000000000000000000" pitchFamily="2" charset="2"/>
              <a:buChar char="§"/>
            </a:pPr>
            <a:r>
              <a:rPr lang="ar-YE" sz="2800" b="1" dirty="0">
                <a:solidFill>
                  <a:prstClr val="black"/>
                </a:solidFill>
              </a:rPr>
              <a:t>وجود مفاهيم تناسب التكاليف.</a:t>
            </a:r>
          </a:p>
        </p:txBody>
      </p:sp>
    </p:spTree>
    <p:extLst>
      <p:ext uri="{BB962C8B-B14F-4D97-AF65-F5344CB8AC3E}">
        <p14:creationId xmlns:p14="http://schemas.microsoft.com/office/powerpoint/2010/main" val="3137805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D9B9423-CA99-4925-8324-5BC098869A01}" type="slidenum">
              <a:rPr lang="ar-YE" smtClean="0"/>
              <a:t>9</a:t>
            </a:fld>
            <a:endParaRPr lang="ar-YE" dirty="0"/>
          </a:p>
        </p:txBody>
      </p:sp>
      <p:sp>
        <p:nvSpPr>
          <p:cNvPr id="13" name="Rounded Rectangle 12"/>
          <p:cNvSpPr/>
          <p:nvPr/>
        </p:nvSpPr>
        <p:spPr>
          <a:xfrm>
            <a:off x="323528" y="476672"/>
            <a:ext cx="8424936" cy="612068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endParaRPr lang="ar-YE" sz="2800" b="1" dirty="0"/>
          </a:p>
          <a:p>
            <a:pPr marL="342900" indent="-342900" algn="just">
              <a:buFont typeface="Wingdings" panose="05000000000000000000" pitchFamily="2" charset="2"/>
              <a:buChar char="Ø"/>
            </a:pPr>
            <a:r>
              <a:rPr lang="ar-YE" sz="2800" b="1" u="sng" dirty="0">
                <a:solidFill>
                  <a:srgbClr val="C00000"/>
                </a:solidFill>
              </a:rPr>
              <a:t>وتضم أغراض تحديد التكلفة بصفة عامة ما يلي:</a:t>
            </a:r>
          </a:p>
          <a:p>
            <a:pPr marL="457200" indent="-457200" algn="just">
              <a:buFont typeface="+mj-lt"/>
              <a:buAutoNum type="arabicPeriod"/>
            </a:pPr>
            <a:r>
              <a:rPr lang="ar-YE" sz="2800" b="1" dirty="0"/>
              <a:t>بيان هيكل التكلفة لمختلف الأنشطة داخل المنشأة بغرض المساعدة في التخطيط.</a:t>
            </a:r>
          </a:p>
          <a:p>
            <a:pPr marL="457200" indent="-457200" algn="just">
              <a:buFont typeface="+mj-lt"/>
              <a:buAutoNum type="arabicPeriod"/>
            </a:pPr>
            <a:r>
              <a:rPr lang="ar-YE" sz="2800" b="1" dirty="0"/>
              <a:t>المساعدة في تحديد تكلفة الوحدة المنتجة (الخدمة) في تقويم المخزون السلعي.</a:t>
            </a:r>
          </a:p>
          <a:p>
            <a:pPr marL="457200" indent="-457200" algn="just">
              <a:buFont typeface="+mj-lt"/>
              <a:buAutoNum type="arabicPeriod"/>
            </a:pPr>
            <a:r>
              <a:rPr lang="ar-YE" sz="2800" b="1" dirty="0"/>
              <a:t>المساعدة في اتخاذ القرارات المختصة بنوع التكاليف الثابتة والمتغيرة.</a:t>
            </a:r>
          </a:p>
          <a:p>
            <a:pPr marL="457200" indent="-457200" algn="just">
              <a:buFont typeface="+mj-lt"/>
              <a:buAutoNum type="arabicPeriod"/>
            </a:pPr>
            <a:r>
              <a:rPr lang="ar-YE" sz="2800" b="1" dirty="0"/>
              <a:t>العمل على ايجاد رقابة على الأجور وايجاد اسلوب تخزين فعال.</a:t>
            </a:r>
          </a:p>
          <a:p>
            <a:pPr marL="457200" indent="-457200" algn="just">
              <a:buFont typeface="+mj-lt"/>
              <a:buAutoNum type="arabicPeriod"/>
            </a:pPr>
            <a:r>
              <a:rPr lang="ar-YE" sz="2800" b="1" dirty="0"/>
              <a:t>العمل على توفير البيانات للجهات الحكومية وأصحاب المشروع والدائنين وغيرهم.</a:t>
            </a:r>
          </a:p>
          <a:p>
            <a:pPr marL="457200" indent="-457200" algn="just">
              <a:buFont typeface="+mj-lt"/>
              <a:buAutoNum type="arabicPeriod"/>
            </a:pPr>
            <a:r>
              <a:rPr lang="ar-YE" sz="2800" b="1" dirty="0"/>
              <a:t>العمل على زيادة الكفاءات في الموارد وحسن إدارتها والعمليات بمقارنة الفعلي مع التقديري.</a:t>
            </a:r>
          </a:p>
          <a:p>
            <a:pPr marL="457200" indent="-457200" algn="just">
              <a:buFont typeface="+mj-lt"/>
              <a:buAutoNum type="arabicPeriod"/>
            </a:pPr>
            <a:r>
              <a:rPr lang="ar-YE" sz="2800" b="1" dirty="0"/>
              <a:t>العمل على ايجاد نظام تكاليف موحد.</a:t>
            </a:r>
          </a:p>
          <a:p>
            <a:pPr marL="457200" indent="-457200" algn="just">
              <a:buFont typeface="+mj-lt"/>
              <a:buAutoNum type="arabicPeriod"/>
            </a:pPr>
            <a:r>
              <a:rPr lang="ar-YE" sz="2800" b="1" dirty="0"/>
              <a:t>التعرف على تكاليف البدائل المتاحة في تحديد هامش الربحية.</a:t>
            </a:r>
          </a:p>
          <a:p>
            <a:pPr algn="just"/>
            <a:endParaRPr lang="ar-YE" sz="2800" b="1" dirty="0"/>
          </a:p>
        </p:txBody>
      </p:sp>
    </p:spTree>
    <p:extLst>
      <p:ext uri="{BB962C8B-B14F-4D97-AF65-F5344CB8AC3E}">
        <p14:creationId xmlns:p14="http://schemas.microsoft.com/office/powerpoint/2010/main" val="2923215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13869</TotalTime>
  <Words>2159</Words>
  <Application>Microsoft Office PowerPoint</Application>
  <PresentationFormat>On-screen Show (4:3)</PresentationFormat>
  <Paragraphs>181</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Andalus</vt:lpstr>
      <vt:lpstr>Arial</vt:lpstr>
      <vt:lpstr>Calibri</vt:lpstr>
      <vt:lpstr>Gill Sans MT</vt:lpstr>
      <vt:lpstr>Majalla UI</vt:lpstr>
      <vt:lpstr>Verdana</vt:lpstr>
      <vt:lpstr>Wingdings</vt:lpstr>
      <vt:lpstr>Wingdings 2</vt:lpstr>
      <vt:lpstr>انقلاب</vt:lpstr>
      <vt:lpstr> </vt:lpstr>
      <vt:lpstr>محتويات الوحدة الثانية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تصنيف التكاليف لأغراض التحطيط واتخاذ القرارات</vt:lpstr>
      <vt:lpstr>PowerPoint Presentation</vt:lpstr>
      <vt:lpstr>تصنيف التكاليف لأغراض الرقابة</vt:lpstr>
      <vt:lpstr>PowerPoint Presentation</vt:lpstr>
      <vt:lpstr>PowerPoint Presentation</vt:lpstr>
      <vt:lpstr>مجالات تصنيف التكاليف لاتخاذ القرارات</vt:lpstr>
      <vt:lpstr>تابع: مجالات تصنيف التكاليف لاتخاذ القرارات</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التكاليف التسويقية</dc:title>
  <dc:creator>TOSHIBA</dc:creator>
  <cp:lastModifiedBy>Owner</cp:lastModifiedBy>
  <cp:revision>1755</cp:revision>
  <cp:lastPrinted>2017-02-28T18:47:28Z</cp:lastPrinted>
  <dcterms:created xsi:type="dcterms:W3CDTF">2013-12-02T15:08:16Z</dcterms:created>
  <dcterms:modified xsi:type="dcterms:W3CDTF">2020-05-30T18:30:18Z</dcterms:modified>
</cp:coreProperties>
</file>