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28"/>
  </p:notesMasterIdLst>
  <p:handoutMasterIdLst>
    <p:handoutMasterId r:id="rId29"/>
  </p:handoutMasterIdLst>
  <p:sldIdLst>
    <p:sldId id="256" r:id="rId2"/>
    <p:sldId id="497" r:id="rId3"/>
    <p:sldId id="587" r:id="rId4"/>
    <p:sldId id="588" r:id="rId5"/>
    <p:sldId id="589" r:id="rId6"/>
    <p:sldId id="591" r:id="rId7"/>
    <p:sldId id="590" r:id="rId8"/>
    <p:sldId id="592" r:id="rId9"/>
    <p:sldId id="606" r:id="rId10"/>
    <p:sldId id="595" r:id="rId11"/>
    <p:sldId id="605" r:id="rId12"/>
    <p:sldId id="594" r:id="rId13"/>
    <p:sldId id="593" r:id="rId14"/>
    <p:sldId id="596" r:id="rId15"/>
    <p:sldId id="613" r:id="rId16"/>
    <p:sldId id="603" r:id="rId17"/>
    <p:sldId id="597" r:id="rId18"/>
    <p:sldId id="604" r:id="rId19"/>
    <p:sldId id="598" r:id="rId20"/>
    <p:sldId id="599" r:id="rId21"/>
    <p:sldId id="601" r:id="rId22"/>
    <p:sldId id="607" r:id="rId23"/>
    <p:sldId id="609" r:id="rId24"/>
    <p:sldId id="608" r:id="rId25"/>
    <p:sldId id="610" r:id="rId26"/>
    <p:sldId id="612" r:id="rId27"/>
  </p:sldIdLst>
  <p:sldSz cx="9144000" cy="6858000" type="screen4x3"/>
  <p:notesSz cx="7102475" cy="10234613"/>
  <p:defaultText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نمط ذو نسُق 2 - تمييز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نمط ذو نسُق 2 - تميي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نمط ذو نسُق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56" autoAdjust="0"/>
    <p:restoredTop sz="94727" autoAdjust="0"/>
  </p:normalViewPr>
  <p:slideViewPr>
    <p:cSldViewPr>
      <p:cViewPr varScale="1">
        <p:scale>
          <a:sx n="68" d="100"/>
          <a:sy n="68" d="100"/>
        </p:scale>
        <p:origin x="1242" y="72"/>
      </p:cViewPr>
      <p:guideLst/>
    </p:cSldViewPr>
  </p:slideViewPr>
  <p:notesTextViewPr>
    <p:cViewPr>
      <p:scale>
        <a:sx n="1" d="1"/>
        <a:sy n="1" d="1"/>
      </p:scale>
      <p:origin x="0" y="0"/>
    </p:cViewPr>
  </p:notesTextViewPr>
  <p:sorterViewPr>
    <p:cViewPr>
      <p:scale>
        <a:sx n="90" d="100"/>
        <a:sy n="90" d="100"/>
      </p:scale>
      <p:origin x="0" y="-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sz="quarter" idx="1"/>
          </p:nvPr>
        </p:nvSpPr>
        <p:spPr>
          <a:xfrm>
            <a:off x="1645" y="0"/>
            <a:ext cx="3077739" cy="511731"/>
          </a:xfrm>
          <a:prstGeom prst="rect">
            <a:avLst/>
          </a:prstGeom>
        </p:spPr>
        <p:txBody>
          <a:bodyPr vert="horz" lIns="99066" tIns="49533" rIns="99066" bIns="49533" rtlCol="1"/>
          <a:lstStyle>
            <a:lvl1pPr algn="l">
              <a:defRPr sz="1300"/>
            </a:lvl1pPr>
          </a:lstStyle>
          <a:p>
            <a:fld id="{95370CA4-0BF0-43F8-AA92-B155545570AE}" type="datetimeFigureOut">
              <a:rPr lang="ar-YE" smtClean="0"/>
              <a:t>14/10/1441</a:t>
            </a:fld>
            <a:endParaRPr lang="ar-YE" dirty="0"/>
          </a:p>
        </p:txBody>
      </p:sp>
      <p:sp>
        <p:nvSpPr>
          <p:cNvPr id="4" name="Footer Placeholder 3"/>
          <p:cNvSpPr>
            <a:spLocks noGrp="1"/>
          </p:cNvSpPr>
          <p:nvPr>
            <p:ph type="ftr" sz="quarter" idx="2"/>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5" name="Slide Number Placeholder 4"/>
          <p:cNvSpPr>
            <a:spLocks noGrp="1"/>
          </p:cNvSpPr>
          <p:nvPr>
            <p:ph type="sldNum" sz="quarter" idx="3"/>
          </p:nvPr>
        </p:nvSpPr>
        <p:spPr>
          <a:xfrm>
            <a:off x="1645" y="9721106"/>
            <a:ext cx="3077739" cy="511731"/>
          </a:xfrm>
          <a:prstGeom prst="rect">
            <a:avLst/>
          </a:prstGeom>
        </p:spPr>
        <p:txBody>
          <a:bodyPr vert="horz" lIns="99066" tIns="49533" rIns="99066" bIns="49533" rtlCol="1" anchor="b"/>
          <a:lstStyle>
            <a:lvl1pPr algn="l">
              <a:defRPr sz="1300"/>
            </a:lvl1pPr>
          </a:lstStyle>
          <a:p>
            <a:fld id="{AFE46F9C-8279-44DC-8E99-44DF915752F5}" type="slidenum">
              <a:rPr lang="ar-YE" smtClean="0"/>
              <a:t>‹#›</a:t>
            </a:fld>
            <a:endParaRPr lang="ar-YE" dirty="0"/>
          </a:p>
        </p:txBody>
      </p:sp>
    </p:spTree>
    <p:extLst>
      <p:ext uri="{BB962C8B-B14F-4D97-AF65-F5344CB8AC3E}">
        <p14:creationId xmlns:p14="http://schemas.microsoft.com/office/powerpoint/2010/main" val="1137332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idx="1"/>
          </p:nvPr>
        </p:nvSpPr>
        <p:spPr>
          <a:xfrm>
            <a:off x="1645" y="0"/>
            <a:ext cx="3077739" cy="511731"/>
          </a:xfrm>
          <a:prstGeom prst="rect">
            <a:avLst/>
          </a:prstGeom>
        </p:spPr>
        <p:txBody>
          <a:bodyPr vert="horz" lIns="99066" tIns="49533" rIns="99066" bIns="49533" rtlCol="1"/>
          <a:lstStyle>
            <a:lvl1pPr algn="l">
              <a:defRPr sz="1300"/>
            </a:lvl1pPr>
          </a:lstStyle>
          <a:p>
            <a:fld id="{5142E9FF-C3DD-4BD1-A10D-A9D83F6B11C9}" type="datetimeFigureOut">
              <a:rPr lang="ar-YE" smtClean="0"/>
              <a:t>14/10/1441</a:t>
            </a:fld>
            <a:endParaRPr lang="ar-YE"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1" anchor="ctr"/>
          <a:lstStyle/>
          <a:p>
            <a:endParaRPr lang="ar-YE" dirty="0"/>
          </a:p>
        </p:txBody>
      </p:sp>
      <p:sp>
        <p:nvSpPr>
          <p:cNvPr id="5" name="Notes Placeholder 4"/>
          <p:cNvSpPr>
            <a:spLocks noGrp="1"/>
          </p:cNvSpPr>
          <p:nvPr>
            <p:ph type="body" sz="quarter" idx="3"/>
          </p:nvPr>
        </p:nvSpPr>
        <p:spPr>
          <a:xfrm>
            <a:off x="710248" y="4861441"/>
            <a:ext cx="5681980" cy="4605576"/>
          </a:xfrm>
          <a:prstGeom prst="rect">
            <a:avLst/>
          </a:prstGeom>
        </p:spPr>
        <p:txBody>
          <a:bodyPr vert="horz" lIns="99066" tIns="49533" rIns="99066" bIns="49533"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YE"/>
          </a:p>
        </p:txBody>
      </p:sp>
      <p:sp>
        <p:nvSpPr>
          <p:cNvPr id="6" name="Footer Placeholder 5"/>
          <p:cNvSpPr>
            <a:spLocks noGrp="1"/>
          </p:cNvSpPr>
          <p:nvPr>
            <p:ph type="ftr" sz="quarter" idx="4"/>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7" name="Slide Number Placeholder 6"/>
          <p:cNvSpPr>
            <a:spLocks noGrp="1"/>
          </p:cNvSpPr>
          <p:nvPr>
            <p:ph type="sldNum" sz="quarter" idx="5"/>
          </p:nvPr>
        </p:nvSpPr>
        <p:spPr>
          <a:xfrm>
            <a:off x="1645" y="9721106"/>
            <a:ext cx="3077739" cy="511731"/>
          </a:xfrm>
          <a:prstGeom prst="rect">
            <a:avLst/>
          </a:prstGeom>
        </p:spPr>
        <p:txBody>
          <a:bodyPr vert="horz" lIns="99066" tIns="49533" rIns="99066" bIns="49533" rtlCol="1" anchor="b"/>
          <a:lstStyle>
            <a:lvl1pPr algn="l">
              <a:defRPr sz="1300"/>
            </a:lvl1pPr>
          </a:lstStyle>
          <a:p>
            <a:fld id="{0CDB71EB-B495-43B2-A858-3F08E20B2B65}" type="slidenum">
              <a:rPr lang="ar-YE" smtClean="0"/>
              <a:t>‹#›</a:t>
            </a:fld>
            <a:endParaRPr lang="ar-YE" dirty="0"/>
          </a:p>
        </p:txBody>
      </p:sp>
    </p:spTree>
    <p:extLst>
      <p:ext uri="{BB962C8B-B14F-4D97-AF65-F5344CB8AC3E}">
        <p14:creationId xmlns:p14="http://schemas.microsoft.com/office/powerpoint/2010/main" val="1059906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05 حزيران، 20</a:t>
            </a:fld>
            <a:endParaRPr lang="ar-YE" dirty="0"/>
          </a:p>
        </p:txBody>
      </p:sp>
      <p:sp>
        <p:nvSpPr>
          <p:cNvPr id="20" name="عنصر نائب للتذييل 19"/>
          <p:cNvSpPr>
            <a:spLocks noGrp="1"/>
          </p:cNvSpPr>
          <p:nvPr>
            <p:ph type="ftr" sz="quarter" idx="11"/>
          </p:nvPr>
        </p:nvSpPr>
        <p:spPr/>
        <p:txBody>
          <a:bodyPr/>
          <a:lstStyle/>
          <a:p>
            <a:endParaRPr lang="ar-YE" dirty="0"/>
          </a:p>
        </p:txBody>
      </p:sp>
      <p:sp>
        <p:nvSpPr>
          <p:cNvPr id="10" name="عنصر نائب لرقم الشريحة 9"/>
          <p:cNvSpPr>
            <a:spLocks noGrp="1"/>
          </p:cNvSpPr>
          <p:nvPr>
            <p:ph type="sldNum" sz="quarter" idx="12"/>
          </p:nvPr>
        </p:nvSpPr>
        <p:spPr/>
        <p:txBody>
          <a:bodyPr/>
          <a:lstStyle/>
          <a:p>
            <a:fld id="{CD9B9423-CA99-4925-8324-5BC098869A01}" type="slidenum">
              <a:rPr lang="ar-YE" smtClean="0"/>
              <a:t>‹#›</a:t>
            </a:fld>
            <a:endParaRPr lang="ar-YE"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05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05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05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91680763-F545-401D-A6DE-BC9A40CDFD8D}" type="datetime8">
              <a:rPr lang="ar-YE" smtClean="0"/>
              <a:t>05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05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05 حزيران، 20</a:t>
            </a:fld>
            <a:endParaRPr lang="ar-YE" dirty="0"/>
          </a:p>
        </p:txBody>
      </p:sp>
      <p:sp>
        <p:nvSpPr>
          <p:cNvPr id="8" name="عنصر نائب للتذييل 7"/>
          <p:cNvSpPr>
            <a:spLocks noGrp="1"/>
          </p:cNvSpPr>
          <p:nvPr>
            <p:ph type="ftr" sz="quarter" idx="11"/>
          </p:nvPr>
        </p:nvSpPr>
        <p:spPr/>
        <p:txBody>
          <a:bodyPr/>
          <a:lstStyle/>
          <a:p>
            <a:endParaRPr lang="ar-YE" dirty="0"/>
          </a:p>
        </p:txBody>
      </p:sp>
      <p:sp>
        <p:nvSpPr>
          <p:cNvPr id="9" name="عنصر نائب لرقم الشريحة 8"/>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1680763-F545-401D-A6DE-BC9A40CDFD8D}" type="datetime8">
              <a:rPr lang="ar-YE" smtClean="0"/>
              <a:t>05 حزيران، 20</a:t>
            </a:fld>
            <a:endParaRPr lang="ar-YE" dirty="0"/>
          </a:p>
        </p:txBody>
      </p:sp>
      <p:sp>
        <p:nvSpPr>
          <p:cNvPr id="4" name="عنصر نائب للتذييل 3"/>
          <p:cNvSpPr>
            <a:spLocks noGrp="1"/>
          </p:cNvSpPr>
          <p:nvPr>
            <p:ph type="ftr" sz="quarter" idx="11"/>
          </p:nvPr>
        </p:nvSpPr>
        <p:spPr/>
        <p:txBody>
          <a:bodyPr/>
          <a:lstStyle/>
          <a:p>
            <a:endParaRPr lang="ar-YE" dirty="0"/>
          </a:p>
        </p:txBody>
      </p:sp>
      <p:sp>
        <p:nvSpPr>
          <p:cNvPr id="5" name="عنصر نائب لرقم الشريحة 4"/>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91680763-F545-401D-A6DE-BC9A40CDFD8D}" type="datetime8">
              <a:rPr lang="ar-YE" smtClean="0"/>
              <a:t>05 حزيران، 20</a:t>
            </a:fld>
            <a:endParaRPr lang="ar-YE" dirty="0"/>
          </a:p>
        </p:txBody>
      </p:sp>
      <p:sp>
        <p:nvSpPr>
          <p:cNvPr id="3" name="عنصر نائب للتذييل 2"/>
          <p:cNvSpPr>
            <a:spLocks noGrp="1"/>
          </p:cNvSpPr>
          <p:nvPr>
            <p:ph type="ftr" sz="quarter" idx="11"/>
          </p:nvPr>
        </p:nvSpPr>
        <p:spPr/>
        <p:txBody>
          <a:bodyPr/>
          <a:lstStyle/>
          <a:p>
            <a:endParaRPr lang="ar-YE"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a:t>
            </a:fld>
            <a:endParaRPr lang="ar-YE"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05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05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680763-F545-401D-A6DE-BC9A40CDFD8D}" type="datetime8">
              <a:rPr lang="ar-YE" smtClean="0"/>
              <a:t>05 حزيران، 20</a:t>
            </a:fld>
            <a:endParaRPr lang="ar-YE"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YE"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D9B9423-CA99-4925-8324-5BC098869A01}" type="slidenum">
              <a:rPr lang="ar-YE" smtClean="0"/>
              <a:t>‹#›</a:t>
            </a:fld>
            <a:endParaRPr lang="ar-YE"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620688"/>
            <a:ext cx="8712968" cy="4005064"/>
          </a:xfrm>
        </p:spPr>
        <p:txBody>
          <a:bodyPr>
            <a:noAutofit/>
          </a:bodyPr>
          <a:lstStyle/>
          <a:p>
            <a:pPr algn="ctr"/>
            <a:r>
              <a:rPr lang="ar-YE" sz="6000" u="sng" dirty="0">
                <a:solidFill>
                  <a:srgbClr val="C00000"/>
                </a:solidFill>
                <a:latin typeface="Andalus" panose="02020603050405020304" pitchFamily="18" charset="-78"/>
                <a:cs typeface="Andalus" panose="02020603050405020304" pitchFamily="18" charset="-78"/>
              </a:rPr>
              <a:t>المحاسبة الإدارية</a:t>
            </a:r>
            <a:br>
              <a:rPr lang="en-US" sz="6000" u="sng" dirty="0">
                <a:solidFill>
                  <a:srgbClr val="C00000"/>
                </a:solidFill>
                <a:latin typeface="Andalus" panose="02020603050405020304" pitchFamily="18" charset="-78"/>
                <a:cs typeface="Andalus" panose="02020603050405020304" pitchFamily="18" charset="-78"/>
              </a:rPr>
            </a:br>
            <a:r>
              <a:rPr lang="ar-YE" sz="6000" u="sng" dirty="0">
                <a:solidFill>
                  <a:srgbClr val="C00000"/>
                </a:solidFill>
                <a:latin typeface="Andalus" panose="02020603050405020304" pitchFamily="18" charset="-78"/>
                <a:cs typeface="Andalus" panose="02020603050405020304" pitchFamily="18" charset="-78"/>
              </a:rPr>
              <a:t>طبيعة ونطاق المحاسبة الإدارية</a:t>
            </a:r>
            <a:br>
              <a:rPr lang="ar-YE" sz="6000" u="sng" dirty="0">
                <a:solidFill>
                  <a:srgbClr val="C00000"/>
                </a:solidFill>
                <a:latin typeface="Andalus" panose="02020603050405020304" pitchFamily="18" charset="-78"/>
                <a:cs typeface="Andalus" panose="02020603050405020304" pitchFamily="18" charset="-78"/>
              </a:rPr>
            </a:br>
            <a:r>
              <a:rPr lang="ar-YE" sz="6000" u="sng" dirty="0">
                <a:solidFill>
                  <a:srgbClr val="C00000"/>
                </a:solidFill>
                <a:latin typeface="Andalus" panose="02020603050405020304" pitchFamily="18" charset="-78"/>
                <a:cs typeface="Andalus" panose="02020603050405020304" pitchFamily="18" charset="-78"/>
              </a:rPr>
              <a:t>الوحدة الأولي</a:t>
            </a:r>
            <a:br>
              <a:rPr lang="ar-YE" sz="5400" u="sng" dirty="0">
                <a:solidFill>
                  <a:srgbClr val="C00000"/>
                </a:solidFill>
                <a:latin typeface="Andalus" panose="02020603050405020304" pitchFamily="18" charset="-78"/>
                <a:cs typeface="Andalus" panose="02020603050405020304" pitchFamily="18" charset="-78"/>
              </a:rPr>
            </a:br>
            <a:r>
              <a:rPr lang="ar-YE" sz="5400" u="sng" dirty="0">
                <a:solidFill>
                  <a:srgbClr val="C00000"/>
                </a:solidFill>
                <a:latin typeface="Andalus" panose="02020603050405020304" pitchFamily="18" charset="-78"/>
                <a:cs typeface="Andalus" panose="02020603050405020304" pitchFamily="18" charset="-78"/>
              </a:rPr>
              <a:t>م 1</a:t>
            </a:r>
            <a:endParaRPr lang="ar-YE" sz="4400" u="sng" dirty="0">
              <a:solidFill>
                <a:schemeClr val="tx1"/>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331640" y="5013176"/>
            <a:ext cx="5668652" cy="1440160"/>
          </a:xfrm>
        </p:spPr>
        <p:txBody>
          <a:bodyPr>
            <a:noAutofit/>
          </a:bodyPr>
          <a:lstStyle/>
          <a:p>
            <a:pPr algn="ct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إعــــداد :</a:t>
            </a:r>
          </a:p>
          <a:p>
            <a:pPr algn="ct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د/ محمد محمود دائل</a:t>
            </a:r>
            <a:r>
              <a:rPr lang="en-US"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الهاشمي</a:t>
            </a:r>
          </a:p>
          <a:p>
            <a:pPr algn="ctr"/>
            <a:r>
              <a:rPr lang="en-US"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11</a:t>
            </a: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6</a:t>
            </a: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2020</a:t>
            </a: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م</a:t>
            </a:r>
          </a:p>
        </p:txBody>
      </p:sp>
      <p:sp>
        <p:nvSpPr>
          <p:cNvPr id="10" name="Slide Number Placeholder 9"/>
          <p:cNvSpPr>
            <a:spLocks noGrp="1"/>
          </p:cNvSpPr>
          <p:nvPr>
            <p:ph type="sldNum" sz="quarter" idx="12"/>
          </p:nvPr>
        </p:nvSpPr>
        <p:spPr/>
        <p:txBody>
          <a:bodyPr/>
          <a:lstStyle/>
          <a:p>
            <a:fld id="{CD9B9423-CA99-4925-8324-5BC098869A01}" type="slidenum">
              <a:rPr lang="ar-YE" smtClean="0"/>
              <a:t>1</a:t>
            </a:fld>
            <a:endParaRPr lang="ar-YE" dirty="0"/>
          </a:p>
        </p:txBody>
      </p:sp>
    </p:spTree>
    <p:extLst>
      <p:ext uri="{BB962C8B-B14F-4D97-AF65-F5344CB8AC3E}">
        <p14:creationId xmlns:p14="http://schemas.microsoft.com/office/powerpoint/2010/main" val="378534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0058"/>
            <a:ext cx="8682168" cy="411584"/>
          </a:xfrm>
        </p:spPr>
        <p:txBody>
          <a:bodyPr>
            <a:normAutofit fontScale="90000"/>
          </a:bodyPr>
          <a:lstStyle/>
          <a:p>
            <a:pPr algn="ctr"/>
            <a:r>
              <a:rPr lang="ar-YE" sz="2800" u="sng" dirty="0">
                <a:solidFill>
                  <a:srgbClr val="C00000"/>
                </a:solidFill>
              </a:rPr>
              <a:t>العلاقة بين المحاسبة الإدارية والعلوم الأخرى</a:t>
            </a:r>
            <a:endParaRPr lang="en-US" sz="2800" u="sng" dirty="0">
              <a:solidFill>
                <a:srgbClr val="C00000"/>
              </a:solidFill>
            </a:endParaRPr>
          </a:p>
        </p:txBody>
      </p:sp>
      <p:sp>
        <p:nvSpPr>
          <p:cNvPr id="3" name="Content Placeholder 2"/>
          <p:cNvSpPr>
            <a:spLocks noGrp="1"/>
          </p:cNvSpPr>
          <p:nvPr>
            <p:ph idx="1"/>
          </p:nvPr>
        </p:nvSpPr>
        <p:spPr>
          <a:xfrm>
            <a:off x="0" y="521642"/>
            <a:ext cx="9070848" cy="6336358"/>
          </a:xfrm>
        </p:spPr>
        <p:txBody>
          <a:bodyPr>
            <a:normAutofit/>
          </a:bodyPr>
          <a:lstStyle/>
          <a:p>
            <a:pPr marL="596646" indent="-514350" algn="just">
              <a:buFont typeface="+mj-lt"/>
              <a:buAutoNum type="arabicParenR"/>
            </a:pPr>
            <a:r>
              <a:rPr lang="ar-YE" sz="2400" b="1" u="sng" dirty="0">
                <a:solidFill>
                  <a:srgbClr val="0070C0"/>
                </a:solidFill>
              </a:rPr>
              <a:t>العلاقة بين المحاسبة الإدارية والعلوم الإدارية</a:t>
            </a:r>
            <a:r>
              <a:rPr lang="ar-YE" sz="2400" b="1" dirty="0">
                <a:solidFill>
                  <a:srgbClr val="0070C0"/>
                </a:solidFill>
              </a:rPr>
              <a:t>: </a:t>
            </a:r>
            <a:r>
              <a:rPr lang="ar-YE" sz="2400" b="1" dirty="0"/>
              <a:t>يمكن إيضاح العلاقة بين المحاسبة الإدارية وعلم الإدارة من خلال الربط بين وظائف المحاسبة ووظائف الإدارة كما يلي:</a:t>
            </a:r>
          </a:p>
          <a:p>
            <a:pPr algn="just">
              <a:buFont typeface="Wingdings" panose="05000000000000000000" pitchFamily="2" charset="2"/>
              <a:buChar char="§"/>
            </a:pPr>
            <a:r>
              <a:rPr lang="ar-YE" sz="2400" b="1" u="sng" dirty="0">
                <a:solidFill>
                  <a:srgbClr val="00B050"/>
                </a:solidFill>
              </a:rPr>
              <a:t>التخطيط:</a:t>
            </a:r>
            <a:r>
              <a:rPr lang="ar-YE" sz="2400" b="1" dirty="0">
                <a:solidFill>
                  <a:srgbClr val="00B050"/>
                </a:solidFill>
              </a:rPr>
              <a:t> </a:t>
            </a:r>
            <a:r>
              <a:rPr lang="ar-YE" sz="2400" b="1" dirty="0"/>
              <a:t>يتم عمل الموازنات التخطيطية والتكاليف المعيارية.</a:t>
            </a:r>
          </a:p>
          <a:p>
            <a:pPr algn="just">
              <a:buFont typeface="Wingdings" panose="05000000000000000000" pitchFamily="2" charset="2"/>
              <a:buChar char="§"/>
            </a:pPr>
            <a:r>
              <a:rPr lang="ar-YE" sz="2400" b="1" u="sng" dirty="0">
                <a:solidFill>
                  <a:srgbClr val="00B050"/>
                </a:solidFill>
              </a:rPr>
              <a:t>التنظيم والتنسيق</a:t>
            </a:r>
            <a:r>
              <a:rPr lang="ar-YE" sz="2400" b="1" dirty="0"/>
              <a:t>: يتم تصميم النظم المحاسبية.</a:t>
            </a:r>
          </a:p>
          <a:p>
            <a:pPr algn="just">
              <a:buFont typeface="Wingdings" panose="05000000000000000000" pitchFamily="2" charset="2"/>
              <a:buChar char="§"/>
            </a:pPr>
            <a:r>
              <a:rPr lang="ar-YE" sz="2400" b="1" u="sng" dirty="0">
                <a:solidFill>
                  <a:srgbClr val="00B050"/>
                </a:solidFill>
              </a:rPr>
              <a:t>التنفيذ والمتابعة</a:t>
            </a:r>
            <a:r>
              <a:rPr lang="ar-YE" sz="2400" b="1" dirty="0"/>
              <a:t>: يتم تسجيل الأحداث المالية.</a:t>
            </a:r>
          </a:p>
          <a:p>
            <a:pPr algn="just">
              <a:buFont typeface="Wingdings" panose="05000000000000000000" pitchFamily="2" charset="2"/>
              <a:buChar char="§"/>
            </a:pPr>
            <a:r>
              <a:rPr lang="ar-YE" sz="2400" b="1" u="sng" dirty="0">
                <a:solidFill>
                  <a:srgbClr val="00B050"/>
                </a:solidFill>
              </a:rPr>
              <a:t>الإشراف الإداري</a:t>
            </a:r>
            <a:r>
              <a:rPr lang="ar-YE" sz="2400" b="1" dirty="0"/>
              <a:t>: يتم بناء أنظمة المراقبة الداخلية.</a:t>
            </a:r>
          </a:p>
          <a:p>
            <a:pPr algn="just">
              <a:buFont typeface="Wingdings" panose="05000000000000000000" pitchFamily="2" charset="2"/>
              <a:buChar char="§"/>
            </a:pPr>
            <a:r>
              <a:rPr lang="ar-YE" sz="2400" b="1" u="sng" dirty="0">
                <a:solidFill>
                  <a:srgbClr val="00B050"/>
                </a:solidFill>
              </a:rPr>
              <a:t>الرقابة واتخاذ القرار</a:t>
            </a:r>
            <a:r>
              <a:rPr lang="ar-YE" sz="2400" b="1" dirty="0"/>
              <a:t>: يتم دراسة التقارير الرقابية ودراسة التحليل المالي والمحاسبي.</a:t>
            </a:r>
          </a:p>
          <a:p>
            <a:pPr algn="just">
              <a:buFont typeface="Wingdings" panose="05000000000000000000" pitchFamily="2" charset="2"/>
              <a:buChar char="§"/>
            </a:pPr>
            <a:r>
              <a:rPr lang="ar-YE" sz="2400" b="1" dirty="0"/>
              <a:t>يتضح مما سبق أن هناك علاقة توازنية بين وظائف كل من المحاسبة الإدارية والإدارة والجدول التالي يوضح ذلك:</a:t>
            </a:r>
          </a:p>
        </p:txBody>
      </p:sp>
      <p:sp>
        <p:nvSpPr>
          <p:cNvPr id="4" name="Slide Number Placeholder 3"/>
          <p:cNvSpPr>
            <a:spLocks noGrp="1"/>
          </p:cNvSpPr>
          <p:nvPr>
            <p:ph type="sldNum" sz="quarter" idx="12"/>
          </p:nvPr>
        </p:nvSpPr>
        <p:spPr/>
        <p:txBody>
          <a:bodyPr/>
          <a:lstStyle/>
          <a:p>
            <a:fld id="{CD9B9423-CA99-4925-8324-5BC098869A01}" type="slidenum">
              <a:rPr lang="ar-YE" smtClean="0"/>
              <a:t>10</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2680532168"/>
              </p:ext>
            </p:extLst>
          </p:nvPr>
        </p:nvGraphicFramePr>
        <p:xfrm>
          <a:off x="160080" y="4304858"/>
          <a:ext cx="8682168" cy="2407920"/>
        </p:xfrm>
        <a:graphic>
          <a:graphicData uri="http://schemas.openxmlformats.org/drawingml/2006/table">
            <a:tbl>
              <a:tblPr firstRow="1" bandRow="1">
                <a:tableStyleId>{ED083AE6-46FA-4A59-8FB0-9F97EB10719F}</a:tableStyleId>
              </a:tblPr>
              <a:tblGrid>
                <a:gridCol w="4627944">
                  <a:extLst>
                    <a:ext uri="{9D8B030D-6E8A-4147-A177-3AD203B41FA5}">
                      <a16:colId xmlns:a16="http://schemas.microsoft.com/office/drawing/2014/main" val="322787417"/>
                    </a:ext>
                  </a:extLst>
                </a:gridCol>
                <a:gridCol w="4054224">
                  <a:extLst>
                    <a:ext uri="{9D8B030D-6E8A-4147-A177-3AD203B41FA5}">
                      <a16:colId xmlns:a16="http://schemas.microsoft.com/office/drawing/2014/main" val="1313776995"/>
                    </a:ext>
                  </a:extLst>
                </a:gridCol>
              </a:tblGrid>
              <a:tr h="370840">
                <a:tc>
                  <a:txBody>
                    <a:bodyPr/>
                    <a:lstStyle/>
                    <a:p>
                      <a:pPr algn="ctr"/>
                      <a:r>
                        <a:rPr lang="ar-YE" sz="2000" b="1" dirty="0"/>
                        <a:t>الوظائف المحاسبية</a:t>
                      </a:r>
                      <a:endParaRPr lang="en-US" sz="2000" b="1" dirty="0"/>
                    </a:p>
                  </a:txBody>
                  <a:tcPr/>
                </a:tc>
                <a:tc>
                  <a:txBody>
                    <a:bodyPr/>
                    <a:lstStyle/>
                    <a:p>
                      <a:pPr algn="ctr"/>
                      <a:r>
                        <a:rPr lang="ar-YE" sz="2000" b="1" dirty="0"/>
                        <a:t>الوظائف الإدارية</a:t>
                      </a:r>
                      <a:endParaRPr lang="en-US" sz="2000" b="1" dirty="0"/>
                    </a:p>
                  </a:txBody>
                  <a:tcPr/>
                </a:tc>
                <a:extLst>
                  <a:ext uri="{0D108BD9-81ED-4DB2-BD59-A6C34878D82A}">
                    <a16:rowId xmlns:a16="http://schemas.microsoft.com/office/drawing/2014/main" val="163935125"/>
                  </a:ext>
                </a:extLst>
              </a:tr>
              <a:tr h="370840">
                <a:tc>
                  <a:txBody>
                    <a:bodyPr/>
                    <a:lstStyle/>
                    <a:p>
                      <a:r>
                        <a:rPr lang="ar-YE" sz="2100" b="1" dirty="0"/>
                        <a:t>1- إعداد الموازنات التخطيطية</a:t>
                      </a:r>
                      <a:r>
                        <a:rPr lang="ar-YE" sz="2100" b="1" baseline="0" dirty="0"/>
                        <a:t> والتكاليف المعيارية.</a:t>
                      </a:r>
                    </a:p>
                    <a:p>
                      <a:r>
                        <a:rPr lang="ar-YE" sz="2100" b="1" baseline="0" dirty="0"/>
                        <a:t>2- تصميم النظم المحاسبية.</a:t>
                      </a:r>
                    </a:p>
                    <a:p>
                      <a:r>
                        <a:rPr lang="ar-YE" sz="2100" b="1" baseline="0" dirty="0"/>
                        <a:t>3- تسجيل الاحداث اولاَ بأول.</a:t>
                      </a:r>
                    </a:p>
                    <a:p>
                      <a:r>
                        <a:rPr lang="ar-YE" sz="2100" b="1" baseline="0" dirty="0"/>
                        <a:t>4- المراقبة الداخلية.</a:t>
                      </a:r>
                    </a:p>
                    <a:p>
                      <a:r>
                        <a:rPr lang="ar-YE" sz="2100" b="1" baseline="0" dirty="0"/>
                        <a:t>5- التقارير المحاسبية والمالية.</a:t>
                      </a:r>
                      <a:endParaRPr lang="en-US" sz="2100" b="1" dirty="0"/>
                    </a:p>
                  </a:txBody>
                  <a:tcPr/>
                </a:tc>
                <a:tc>
                  <a:txBody>
                    <a:bodyPr/>
                    <a:lstStyle/>
                    <a:p>
                      <a:r>
                        <a:rPr lang="ar-YE" sz="2100" b="1" dirty="0"/>
                        <a:t>1- التخطيط ورسم</a:t>
                      </a:r>
                      <a:r>
                        <a:rPr lang="ar-YE" sz="2100" b="1" baseline="0" dirty="0"/>
                        <a:t> السياسات.</a:t>
                      </a:r>
                    </a:p>
                    <a:p>
                      <a:r>
                        <a:rPr lang="ar-YE" sz="2100" b="1" baseline="0" dirty="0"/>
                        <a:t>2- التنظيم والتنسيق.</a:t>
                      </a:r>
                    </a:p>
                    <a:p>
                      <a:r>
                        <a:rPr lang="ar-YE" sz="2100" b="1" baseline="0" dirty="0"/>
                        <a:t>3- التنفيذ والمتابعة.</a:t>
                      </a:r>
                    </a:p>
                    <a:p>
                      <a:r>
                        <a:rPr lang="ar-YE" sz="2100" b="1" baseline="0" dirty="0"/>
                        <a:t>4-الإشراف الإداري.</a:t>
                      </a:r>
                    </a:p>
                    <a:p>
                      <a:r>
                        <a:rPr lang="ar-YE" sz="2100" b="1" baseline="0" dirty="0"/>
                        <a:t>5- الرقابة واتخاذ القرار.</a:t>
                      </a:r>
                    </a:p>
                    <a:p>
                      <a:r>
                        <a:rPr lang="ar-YE" sz="2100" b="1" baseline="0" dirty="0"/>
                        <a:t>6- إعداد التقارير وإعداد الموازنات المالية.</a:t>
                      </a:r>
                      <a:endParaRPr lang="en-US" sz="2100" b="1" dirty="0"/>
                    </a:p>
                  </a:txBody>
                  <a:tcPr/>
                </a:tc>
                <a:extLst>
                  <a:ext uri="{0D108BD9-81ED-4DB2-BD59-A6C34878D82A}">
                    <a16:rowId xmlns:a16="http://schemas.microsoft.com/office/drawing/2014/main" val="875426337"/>
                  </a:ext>
                </a:extLst>
              </a:tr>
            </a:tbl>
          </a:graphicData>
        </a:graphic>
      </p:graphicFrame>
    </p:spTree>
    <p:extLst>
      <p:ext uri="{BB962C8B-B14F-4D97-AF65-F5344CB8AC3E}">
        <p14:creationId xmlns:p14="http://schemas.microsoft.com/office/powerpoint/2010/main" val="3856108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54176" cy="6408712"/>
          </a:xfrm>
        </p:spPr>
        <p:txBody>
          <a:bodyPr>
            <a:normAutofit lnSpcReduction="10000"/>
          </a:bodyPr>
          <a:lstStyle/>
          <a:p>
            <a:pPr marL="539496" lvl="0" indent="-457200" algn="just">
              <a:buClr>
                <a:srgbClr val="3891A7"/>
              </a:buClr>
              <a:buFont typeface="+mj-lt"/>
              <a:buAutoNum type="arabicParenR" startAt="2"/>
            </a:pPr>
            <a:r>
              <a:rPr lang="ar-YE" sz="2800" b="1" u="sng" dirty="0">
                <a:solidFill>
                  <a:srgbClr val="0070C0"/>
                </a:solidFill>
              </a:rPr>
              <a:t>العلاقة بين المحاسبة الإدارية وعلم الاقتصاد</a:t>
            </a:r>
            <a:r>
              <a:rPr lang="ar-YE" sz="2800" b="1" dirty="0">
                <a:solidFill>
                  <a:prstClr val="black"/>
                </a:solidFill>
              </a:rPr>
              <a:t>: على الرغم من أن المحاسبة الإدارية تتعامل مع الاحداث الحاضرة والمستقبلية في صورة كمية قريبة من الواقع العملي إلا أنها تعتمد على المفاهيم النظرية لعلم الاقتصاد في صياغة تقاريرها، كما في دراسة نقطة التعادل والتكاليف الحدية، والتكاليف الثابتة والمتغيرة.</a:t>
            </a:r>
          </a:p>
          <a:p>
            <a:pPr marL="539496" lvl="0" indent="-457200" algn="just">
              <a:buClr>
                <a:srgbClr val="3891A7"/>
              </a:buClr>
              <a:buFont typeface="+mj-lt"/>
              <a:buAutoNum type="arabicParenR" startAt="2"/>
            </a:pPr>
            <a:r>
              <a:rPr lang="ar-YE" sz="2800" b="1" u="sng" dirty="0">
                <a:solidFill>
                  <a:srgbClr val="0070C0"/>
                </a:solidFill>
              </a:rPr>
              <a:t>العلاقة بين المحاسبة الإدارية والعلوم السلوكية</a:t>
            </a:r>
            <a:r>
              <a:rPr lang="ar-YE" sz="2800" b="1" dirty="0">
                <a:solidFill>
                  <a:prstClr val="black"/>
                </a:solidFill>
              </a:rPr>
              <a:t>: تهتم المحاسبة الإدارية بالعامل البشري لذا فإنها تهتم بدراسات العلوم السلوكية في مجال الحوافز وتقارير محاسبة المسئولية والإدارة بالأهداف أو الإدارة بالاستثناء، وتستخدم نظم الحوافز التشجيعية وتعتمد على الأساليب المشاركة في إعداد الموازنات التخطيطية.</a:t>
            </a:r>
          </a:p>
          <a:p>
            <a:pPr marL="82296" lvl="0" indent="0" algn="just">
              <a:buClr>
                <a:srgbClr val="3891A7"/>
              </a:buClr>
              <a:buNone/>
            </a:pPr>
            <a:r>
              <a:rPr lang="ar-YE" sz="2800" b="1" u="sng" dirty="0">
                <a:solidFill>
                  <a:srgbClr val="002060"/>
                </a:solidFill>
              </a:rPr>
              <a:t>(تعريف محاسبة المسئولية</a:t>
            </a:r>
            <a:r>
              <a:rPr lang="ar-YE" sz="2800" b="1" dirty="0">
                <a:solidFill>
                  <a:srgbClr val="002060"/>
                </a:solidFill>
              </a:rPr>
              <a:t>: هي نظام يربط بين التنظيم الإداري والنظام المحاسبي من خلال تقسيم المشروع إلى مراكز مسئولية تساعد في ربط الأداء بالاشخاص المسئولين عن هذا الأداء، وذلك من خلال نظام متكامل من التقارير يعتمد على تطبيق مبدا الرقابة بالاستثناء بما يساعد في عملية التخطيط والتنظيم والرقابة وتقييم الأداء.).</a:t>
            </a:r>
          </a:p>
          <a:p>
            <a:pPr marL="82296" lvl="0" indent="0" algn="just">
              <a:buClr>
                <a:srgbClr val="3891A7"/>
              </a:buClr>
              <a:buNone/>
            </a:pPr>
            <a:endParaRPr lang="en-US" sz="2800" b="1" dirty="0">
              <a:solidFill>
                <a:prstClr val="black"/>
              </a:solidFill>
            </a:endParaRPr>
          </a:p>
          <a:p>
            <a:pPr marL="82296" indent="0">
              <a:buNone/>
            </a:pPr>
            <a:endParaRPr lang="en-US" sz="2800" dirty="0"/>
          </a:p>
        </p:txBody>
      </p:sp>
      <p:sp>
        <p:nvSpPr>
          <p:cNvPr id="4" name="Slide Number Placeholder 3"/>
          <p:cNvSpPr>
            <a:spLocks noGrp="1"/>
          </p:cNvSpPr>
          <p:nvPr>
            <p:ph type="sldNum" sz="quarter" idx="12"/>
          </p:nvPr>
        </p:nvSpPr>
        <p:spPr/>
        <p:txBody>
          <a:bodyPr/>
          <a:lstStyle/>
          <a:p>
            <a:fld id="{CD9B9423-CA99-4925-8324-5BC098869A01}" type="slidenum">
              <a:rPr lang="ar-YE" smtClean="0"/>
              <a:t>11</a:t>
            </a:fld>
            <a:endParaRPr lang="ar-YE" dirty="0"/>
          </a:p>
        </p:txBody>
      </p:sp>
    </p:spTree>
    <p:extLst>
      <p:ext uri="{BB962C8B-B14F-4D97-AF65-F5344CB8AC3E}">
        <p14:creationId xmlns:p14="http://schemas.microsoft.com/office/powerpoint/2010/main" val="1019788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80" y="0"/>
            <a:ext cx="8682168" cy="6059760"/>
          </a:xfrm>
        </p:spPr>
        <p:txBody>
          <a:bodyPr>
            <a:normAutofit/>
          </a:bodyPr>
          <a:lstStyle/>
          <a:p>
            <a:pPr algn="just">
              <a:buFont typeface="Wingdings" panose="05000000000000000000" pitchFamily="2" charset="2"/>
              <a:buChar char="Ø"/>
            </a:pPr>
            <a:r>
              <a:rPr lang="ar-YE" sz="2300" b="1" u="sng" dirty="0">
                <a:solidFill>
                  <a:srgbClr val="C00000"/>
                </a:solidFill>
                <a:effectLst>
                  <a:outerShdw blurRad="50000" dist="30000" dir="5400000" algn="tl" rotWithShape="0">
                    <a:srgbClr val="000000">
                      <a:alpha val="30000"/>
                    </a:srgbClr>
                  </a:outerShdw>
                </a:effectLst>
                <a:ea typeface="+mj-ea"/>
              </a:rPr>
              <a:t>الخصائص الرئيسية للمحاسبة الإدارية ومقارنتها بالمحاسبة المالية ومحاسبة التكاليف:</a:t>
            </a:r>
            <a:endParaRPr lang="en-US" sz="2300" b="1" u="sng" dirty="0"/>
          </a:p>
        </p:txBody>
      </p:sp>
      <p:sp>
        <p:nvSpPr>
          <p:cNvPr id="4" name="Slide Number Placeholder 3"/>
          <p:cNvSpPr>
            <a:spLocks noGrp="1"/>
          </p:cNvSpPr>
          <p:nvPr>
            <p:ph type="sldNum" sz="quarter" idx="12"/>
          </p:nvPr>
        </p:nvSpPr>
        <p:spPr/>
        <p:txBody>
          <a:bodyPr/>
          <a:lstStyle/>
          <a:p>
            <a:fld id="{CD9B9423-CA99-4925-8324-5BC098869A01}" type="slidenum">
              <a:rPr lang="ar-YE" smtClean="0"/>
              <a:t>12</a:t>
            </a:fld>
            <a:endParaRPr lang="ar-YE" dirty="0"/>
          </a:p>
        </p:txBody>
      </p:sp>
      <p:graphicFrame>
        <p:nvGraphicFramePr>
          <p:cNvPr id="2" name="Table 1"/>
          <p:cNvGraphicFramePr>
            <a:graphicFrameLocks noGrp="1"/>
          </p:cNvGraphicFramePr>
          <p:nvPr>
            <p:extLst>
              <p:ext uri="{D42A27DB-BD31-4B8C-83A1-F6EECF244321}">
                <p14:modId xmlns:p14="http://schemas.microsoft.com/office/powerpoint/2010/main" val="50306257"/>
              </p:ext>
            </p:extLst>
          </p:nvPr>
        </p:nvGraphicFramePr>
        <p:xfrm>
          <a:off x="12948" y="357416"/>
          <a:ext cx="8956548" cy="6507480"/>
        </p:xfrm>
        <a:graphic>
          <a:graphicData uri="http://schemas.openxmlformats.org/drawingml/2006/table">
            <a:tbl>
              <a:tblPr firstRow="1" bandRow="1">
                <a:tableStyleId>{8799B23B-EC83-4686-B30A-512413B5E67A}</a:tableStyleId>
              </a:tblPr>
              <a:tblGrid>
                <a:gridCol w="3288527">
                  <a:extLst>
                    <a:ext uri="{9D8B030D-6E8A-4147-A177-3AD203B41FA5}">
                      <a16:colId xmlns:a16="http://schemas.microsoft.com/office/drawing/2014/main" val="3863496166"/>
                    </a:ext>
                  </a:extLst>
                </a:gridCol>
                <a:gridCol w="3714182">
                  <a:extLst>
                    <a:ext uri="{9D8B030D-6E8A-4147-A177-3AD203B41FA5}">
                      <a16:colId xmlns:a16="http://schemas.microsoft.com/office/drawing/2014/main" val="2740472260"/>
                    </a:ext>
                  </a:extLst>
                </a:gridCol>
                <a:gridCol w="1953839">
                  <a:extLst>
                    <a:ext uri="{9D8B030D-6E8A-4147-A177-3AD203B41FA5}">
                      <a16:colId xmlns:a16="http://schemas.microsoft.com/office/drawing/2014/main" val="924568271"/>
                    </a:ext>
                  </a:extLst>
                </a:gridCol>
              </a:tblGrid>
              <a:tr h="370840">
                <a:tc>
                  <a:txBody>
                    <a:bodyPr/>
                    <a:lstStyle/>
                    <a:p>
                      <a:pPr algn="ctr"/>
                      <a:r>
                        <a:rPr lang="ar-YE" sz="1900" dirty="0"/>
                        <a:t>نظم المحاسبة الإدارية</a:t>
                      </a:r>
                      <a:endParaRPr lang="en-US" sz="1900" b="1" dirty="0"/>
                    </a:p>
                  </a:txBody>
                  <a:tcPr/>
                </a:tc>
                <a:tc>
                  <a:txBody>
                    <a:bodyPr/>
                    <a:lstStyle/>
                    <a:p>
                      <a:pPr algn="ctr"/>
                      <a:r>
                        <a:rPr lang="ar-YE" sz="1900" dirty="0"/>
                        <a:t>نظم المحاسبة المالية ومحاسبة التكاليف</a:t>
                      </a:r>
                      <a:endParaRPr lang="en-US" sz="1900" b="1" dirty="0"/>
                    </a:p>
                  </a:txBody>
                  <a:tcPr/>
                </a:tc>
                <a:tc>
                  <a:txBody>
                    <a:bodyPr/>
                    <a:lstStyle/>
                    <a:p>
                      <a:pPr algn="ctr"/>
                      <a:r>
                        <a:rPr lang="ar-YE" sz="1900" dirty="0"/>
                        <a:t>الخصائص</a:t>
                      </a:r>
                      <a:endParaRPr lang="en-US" sz="1900" b="1" dirty="0"/>
                    </a:p>
                  </a:txBody>
                  <a:tcPr/>
                </a:tc>
                <a:extLst>
                  <a:ext uri="{0D108BD9-81ED-4DB2-BD59-A6C34878D82A}">
                    <a16:rowId xmlns:a16="http://schemas.microsoft.com/office/drawing/2014/main" val="2635963368"/>
                  </a:ext>
                </a:extLst>
              </a:tr>
              <a:tr h="370840">
                <a:tc>
                  <a:txBody>
                    <a:bodyPr/>
                    <a:lstStyle/>
                    <a:p>
                      <a:r>
                        <a:rPr lang="ar-YE" sz="1900" b="1" dirty="0"/>
                        <a:t>الاهتمام بالآثار المالية والنواحي الاقتصادية الداخلية والخارجية</a:t>
                      </a:r>
                      <a:endParaRPr lang="en-US" sz="1900" b="1" dirty="0"/>
                    </a:p>
                  </a:txBody>
                  <a:tcPr/>
                </a:tc>
                <a:tc>
                  <a:txBody>
                    <a:bodyPr/>
                    <a:lstStyle/>
                    <a:p>
                      <a:r>
                        <a:rPr lang="ar-YE" sz="1900" b="1" dirty="0"/>
                        <a:t>الاهتمام بالآثار المالية للعمليات التاريخية</a:t>
                      </a:r>
                      <a:endParaRPr lang="en-US" sz="1900" b="1" dirty="0"/>
                    </a:p>
                  </a:txBody>
                  <a:tcPr/>
                </a:tc>
                <a:tc>
                  <a:txBody>
                    <a:bodyPr/>
                    <a:lstStyle/>
                    <a:p>
                      <a:r>
                        <a:rPr lang="ar-YE" sz="1900" b="1" dirty="0"/>
                        <a:t>من ناحية الوظيفية</a:t>
                      </a:r>
                      <a:endParaRPr lang="en-US" sz="1900" b="1" dirty="0"/>
                    </a:p>
                  </a:txBody>
                  <a:tcPr/>
                </a:tc>
                <a:extLst>
                  <a:ext uri="{0D108BD9-81ED-4DB2-BD59-A6C34878D82A}">
                    <a16:rowId xmlns:a16="http://schemas.microsoft.com/office/drawing/2014/main" val="2991197940"/>
                  </a:ext>
                </a:extLst>
              </a:tr>
              <a:tr h="370840">
                <a:tc>
                  <a:txBody>
                    <a:bodyPr/>
                    <a:lstStyle/>
                    <a:p>
                      <a:r>
                        <a:rPr lang="ar-YE" sz="1900" b="1" dirty="0"/>
                        <a:t>جارية ومستقبلية</a:t>
                      </a:r>
                      <a:endParaRPr lang="en-US" sz="1900" b="1" dirty="0"/>
                    </a:p>
                  </a:txBody>
                  <a:tcPr/>
                </a:tc>
                <a:tc>
                  <a:txBody>
                    <a:bodyPr/>
                    <a:lstStyle/>
                    <a:p>
                      <a:r>
                        <a:rPr lang="ar-YE" sz="1900" b="1" dirty="0"/>
                        <a:t>تاريخية</a:t>
                      </a:r>
                      <a:endParaRPr lang="en-US" sz="1900" b="1" dirty="0"/>
                    </a:p>
                  </a:txBody>
                  <a:tcPr/>
                </a:tc>
                <a:tc>
                  <a:txBody>
                    <a:bodyPr/>
                    <a:lstStyle/>
                    <a:p>
                      <a:r>
                        <a:rPr lang="ar-YE" sz="1900" b="1" dirty="0"/>
                        <a:t>من ناحية الوقت</a:t>
                      </a:r>
                      <a:endParaRPr lang="en-US" sz="1900" b="1" dirty="0"/>
                    </a:p>
                  </a:txBody>
                  <a:tcPr/>
                </a:tc>
                <a:extLst>
                  <a:ext uri="{0D108BD9-81ED-4DB2-BD59-A6C34878D82A}">
                    <a16:rowId xmlns:a16="http://schemas.microsoft.com/office/drawing/2014/main" val="4072171246"/>
                  </a:ext>
                </a:extLst>
              </a:tr>
              <a:tr h="370840">
                <a:tc>
                  <a:txBody>
                    <a:bodyPr/>
                    <a:lstStyle/>
                    <a:p>
                      <a:r>
                        <a:rPr lang="ar-YE" sz="1900" b="1" dirty="0"/>
                        <a:t>الفرص المتاحة في الحاضر والمستقبل</a:t>
                      </a:r>
                      <a:endParaRPr lang="en-US" sz="1900" b="1" dirty="0"/>
                    </a:p>
                  </a:txBody>
                  <a:tcPr/>
                </a:tc>
                <a:tc>
                  <a:txBody>
                    <a:bodyPr/>
                    <a:lstStyle/>
                    <a:p>
                      <a:r>
                        <a:rPr lang="ar-YE" sz="1900" b="1" dirty="0"/>
                        <a:t>العمليات الفعلية الجارية فقط</a:t>
                      </a:r>
                      <a:endParaRPr lang="en-US" sz="1900" b="1" dirty="0"/>
                    </a:p>
                  </a:txBody>
                  <a:tcPr/>
                </a:tc>
                <a:tc>
                  <a:txBody>
                    <a:bodyPr/>
                    <a:lstStyle/>
                    <a:p>
                      <a:r>
                        <a:rPr lang="ar-YE" sz="1900" b="1" dirty="0"/>
                        <a:t>من ناحية الأهداف</a:t>
                      </a:r>
                      <a:endParaRPr lang="en-US" sz="1900" b="1" dirty="0"/>
                    </a:p>
                  </a:txBody>
                  <a:tcPr/>
                </a:tc>
                <a:extLst>
                  <a:ext uri="{0D108BD9-81ED-4DB2-BD59-A6C34878D82A}">
                    <a16:rowId xmlns:a16="http://schemas.microsoft.com/office/drawing/2014/main" val="1045907416"/>
                  </a:ext>
                </a:extLst>
              </a:tr>
              <a:tr h="370840">
                <a:tc>
                  <a:txBody>
                    <a:bodyPr/>
                    <a:lstStyle/>
                    <a:p>
                      <a:r>
                        <a:rPr lang="ar-YE" sz="1900" b="1" dirty="0"/>
                        <a:t>الإدارة الداخلية فقط</a:t>
                      </a:r>
                      <a:endParaRPr lang="en-US" sz="1900" b="1" dirty="0"/>
                    </a:p>
                  </a:txBody>
                  <a:tcPr/>
                </a:tc>
                <a:tc>
                  <a:txBody>
                    <a:bodyPr/>
                    <a:lstStyle/>
                    <a:p>
                      <a:r>
                        <a:rPr lang="ar-YE" sz="1900" b="1" dirty="0"/>
                        <a:t>الإدارة الداخلية والأطراف الخارجية</a:t>
                      </a:r>
                      <a:endParaRPr lang="en-US" sz="1900" b="1" dirty="0"/>
                    </a:p>
                  </a:txBody>
                  <a:tcPr/>
                </a:tc>
                <a:tc>
                  <a:txBody>
                    <a:bodyPr/>
                    <a:lstStyle/>
                    <a:p>
                      <a:r>
                        <a:rPr lang="ar-YE" sz="1900" b="1" dirty="0"/>
                        <a:t>الجهات المستفيدة</a:t>
                      </a:r>
                      <a:endParaRPr lang="en-US" sz="1900" b="1" dirty="0"/>
                    </a:p>
                  </a:txBody>
                  <a:tcPr/>
                </a:tc>
                <a:extLst>
                  <a:ext uri="{0D108BD9-81ED-4DB2-BD59-A6C34878D82A}">
                    <a16:rowId xmlns:a16="http://schemas.microsoft.com/office/drawing/2014/main" val="4080246159"/>
                  </a:ext>
                </a:extLst>
              </a:tr>
              <a:tr h="370840">
                <a:tc>
                  <a:txBody>
                    <a:bodyPr/>
                    <a:lstStyle/>
                    <a:p>
                      <a:r>
                        <a:rPr lang="ar-YE" sz="1900" b="1" dirty="0"/>
                        <a:t>مالية وكمية إلى جانب النماذج الإحصائية والرسوم البيانية والرياضية</a:t>
                      </a:r>
                      <a:endParaRPr lang="en-US" sz="1900" b="1" dirty="0"/>
                    </a:p>
                  </a:txBody>
                  <a:tcPr/>
                </a:tc>
                <a:tc>
                  <a:txBody>
                    <a:bodyPr/>
                    <a:lstStyle/>
                    <a:p>
                      <a:r>
                        <a:rPr lang="ar-YE" sz="1900" b="1" dirty="0"/>
                        <a:t>مالية وغير مالية(وحدات نقدية تاريخية)</a:t>
                      </a:r>
                      <a:endParaRPr lang="en-US" sz="1900" b="1" dirty="0"/>
                    </a:p>
                  </a:txBody>
                  <a:tcPr/>
                </a:tc>
                <a:tc>
                  <a:txBody>
                    <a:bodyPr/>
                    <a:lstStyle/>
                    <a:p>
                      <a:r>
                        <a:rPr lang="ar-YE" sz="1900" b="1" dirty="0"/>
                        <a:t>وحدة القياس</a:t>
                      </a:r>
                      <a:endParaRPr lang="en-US" sz="1900" b="1" dirty="0"/>
                    </a:p>
                  </a:txBody>
                  <a:tcPr/>
                </a:tc>
                <a:extLst>
                  <a:ext uri="{0D108BD9-81ED-4DB2-BD59-A6C34878D82A}">
                    <a16:rowId xmlns:a16="http://schemas.microsoft.com/office/drawing/2014/main" val="1535308655"/>
                  </a:ext>
                </a:extLst>
              </a:tr>
              <a:tr h="370840">
                <a:tc>
                  <a:txBody>
                    <a:bodyPr/>
                    <a:lstStyle/>
                    <a:p>
                      <a:r>
                        <a:rPr lang="ar-YE" sz="1900" b="1" dirty="0"/>
                        <a:t>تفصيلية شاملة</a:t>
                      </a:r>
                      <a:r>
                        <a:rPr lang="ar-YE" sz="1900" b="1" baseline="0" dirty="0"/>
                        <a:t> للبيانات الداخلية والخارجية</a:t>
                      </a:r>
                      <a:endParaRPr lang="en-US" sz="1900" b="1" dirty="0"/>
                    </a:p>
                  </a:txBody>
                  <a:tcPr/>
                </a:tc>
                <a:tc>
                  <a:txBody>
                    <a:bodyPr/>
                    <a:lstStyle/>
                    <a:p>
                      <a:r>
                        <a:rPr lang="ar-YE" sz="1900" b="1" dirty="0"/>
                        <a:t>اجمالية وتفصيلية محددة التفاصيل وفي إطار الدليل المحاسبي</a:t>
                      </a:r>
                      <a:endParaRPr lang="en-US" sz="1900" b="1" dirty="0"/>
                    </a:p>
                  </a:txBody>
                  <a:tcPr/>
                </a:tc>
                <a:tc>
                  <a:txBody>
                    <a:bodyPr/>
                    <a:lstStyle/>
                    <a:p>
                      <a:r>
                        <a:rPr lang="ar-YE" sz="1900" b="1" dirty="0"/>
                        <a:t>درجة التفصيل</a:t>
                      </a:r>
                      <a:endParaRPr lang="en-US" sz="1900" b="1" dirty="0"/>
                    </a:p>
                  </a:txBody>
                  <a:tcPr/>
                </a:tc>
                <a:extLst>
                  <a:ext uri="{0D108BD9-81ED-4DB2-BD59-A6C34878D82A}">
                    <a16:rowId xmlns:a16="http://schemas.microsoft.com/office/drawing/2014/main" val="2939873620"/>
                  </a:ext>
                </a:extLst>
              </a:tr>
              <a:tr h="370840">
                <a:tc>
                  <a:txBody>
                    <a:bodyPr/>
                    <a:lstStyle/>
                    <a:p>
                      <a:r>
                        <a:rPr lang="ar-YE" sz="1900" b="1" dirty="0"/>
                        <a:t>حقائق موضوعية لعمليات فعلية جارية إلى جانب دراسات النشاط الجاري والمستقبلي وتتأثر بالتقدير الشخصي.</a:t>
                      </a:r>
                      <a:endParaRPr lang="en-US" sz="1900" b="1" dirty="0"/>
                    </a:p>
                  </a:txBody>
                  <a:tcPr/>
                </a:tc>
                <a:tc>
                  <a:txBody>
                    <a:bodyPr/>
                    <a:lstStyle/>
                    <a:p>
                      <a:r>
                        <a:rPr lang="ar-YE" sz="1900" b="1" dirty="0"/>
                        <a:t>حقائق موضوعية لعمليات فعلية في الوقت الحاضر</a:t>
                      </a:r>
                      <a:endParaRPr lang="en-US" sz="1900" b="1" dirty="0"/>
                    </a:p>
                  </a:txBody>
                  <a:tcPr/>
                </a:tc>
                <a:tc>
                  <a:txBody>
                    <a:bodyPr/>
                    <a:lstStyle/>
                    <a:p>
                      <a:r>
                        <a:rPr lang="ar-YE" sz="1900" b="1" dirty="0"/>
                        <a:t>الموضوعية</a:t>
                      </a:r>
                      <a:endParaRPr lang="en-US" sz="1900" b="1" dirty="0"/>
                    </a:p>
                  </a:txBody>
                  <a:tcPr/>
                </a:tc>
                <a:extLst>
                  <a:ext uri="{0D108BD9-81ED-4DB2-BD59-A6C34878D82A}">
                    <a16:rowId xmlns:a16="http://schemas.microsoft.com/office/drawing/2014/main" val="13949745"/>
                  </a:ext>
                </a:extLst>
              </a:tr>
              <a:tr h="370840">
                <a:tc>
                  <a:txBody>
                    <a:bodyPr/>
                    <a:lstStyle/>
                    <a:p>
                      <a:r>
                        <a:rPr lang="ar-YE" sz="1900" b="1" dirty="0"/>
                        <a:t>تقريبية ونسبية في حدود المسموح به</a:t>
                      </a:r>
                      <a:endParaRPr lang="en-US" sz="1900" b="1" dirty="0"/>
                    </a:p>
                  </a:txBody>
                  <a:tcPr/>
                </a:tc>
                <a:tc>
                  <a:txBody>
                    <a:bodyPr/>
                    <a:lstStyle/>
                    <a:p>
                      <a:r>
                        <a:rPr lang="ar-YE" sz="1900" b="1" dirty="0"/>
                        <a:t>دقيقة في حدود القواعد التي تحكم الإطار العام لنظرية المحاسبة</a:t>
                      </a:r>
                      <a:endParaRPr lang="en-US" sz="1900" b="1" dirty="0"/>
                    </a:p>
                  </a:txBody>
                  <a:tcPr/>
                </a:tc>
                <a:tc>
                  <a:txBody>
                    <a:bodyPr/>
                    <a:lstStyle/>
                    <a:p>
                      <a:r>
                        <a:rPr lang="ar-YE" sz="1900" b="1" dirty="0"/>
                        <a:t>مستوى الدقة</a:t>
                      </a:r>
                      <a:endParaRPr lang="en-US" sz="1900" b="1" dirty="0"/>
                    </a:p>
                  </a:txBody>
                  <a:tcPr/>
                </a:tc>
                <a:extLst>
                  <a:ext uri="{0D108BD9-81ED-4DB2-BD59-A6C34878D82A}">
                    <a16:rowId xmlns:a16="http://schemas.microsoft.com/office/drawing/2014/main" val="1962989063"/>
                  </a:ext>
                </a:extLst>
              </a:tr>
              <a:tr h="370840">
                <a:tc>
                  <a:txBody>
                    <a:bodyPr/>
                    <a:lstStyle/>
                    <a:p>
                      <a:r>
                        <a:rPr lang="ar-YE" sz="1900" b="1" dirty="0"/>
                        <a:t>دورية وعند الحاجة</a:t>
                      </a:r>
                      <a:endParaRPr lang="en-US" sz="1900" b="1" dirty="0"/>
                    </a:p>
                  </a:txBody>
                  <a:tcPr/>
                </a:tc>
                <a:tc>
                  <a:txBody>
                    <a:bodyPr/>
                    <a:lstStyle/>
                    <a:p>
                      <a:r>
                        <a:rPr lang="ar-YE" sz="1900" b="1" dirty="0"/>
                        <a:t>دورية متكررة</a:t>
                      </a:r>
                      <a:endParaRPr lang="en-US" sz="1900" b="1" dirty="0"/>
                    </a:p>
                  </a:txBody>
                  <a:tcPr/>
                </a:tc>
                <a:tc>
                  <a:txBody>
                    <a:bodyPr/>
                    <a:lstStyle/>
                    <a:p>
                      <a:r>
                        <a:rPr lang="ar-YE" sz="1900" b="1" dirty="0"/>
                        <a:t>مواعيد تقديم البيانات والمعلومات</a:t>
                      </a:r>
                      <a:endParaRPr lang="en-US" sz="1900" b="1" dirty="0"/>
                    </a:p>
                  </a:txBody>
                  <a:tcPr/>
                </a:tc>
                <a:extLst>
                  <a:ext uri="{0D108BD9-81ED-4DB2-BD59-A6C34878D82A}">
                    <a16:rowId xmlns:a16="http://schemas.microsoft.com/office/drawing/2014/main" val="3804107661"/>
                  </a:ext>
                </a:extLst>
              </a:tr>
              <a:tr h="370840">
                <a:tc>
                  <a:txBody>
                    <a:bodyPr/>
                    <a:lstStyle/>
                    <a:p>
                      <a:r>
                        <a:rPr lang="ar-YE" sz="1900" b="1" dirty="0"/>
                        <a:t>المحاسب الإداري وخبراء التسويق والانتاج والتمويل والأفراد وغيرهم.</a:t>
                      </a:r>
                      <a:endParaRPr lang="en-US" sz="1900" b="1" dirty="0"/>
                    </a:p>
                  </a:txBody>
                  <a:tcPr/>
                </a:tc>
                <a:tc>
                  <a:txBody>
                    <a:bodyPr/>
                    <a:lstStyle/>
                    <a:p>
                      <a:r>
                        <a:rPr lang="ar-YE" sz="1900" b="1" dirty="0"/>
                        <a:t>المحاسب المالي والمدقق الخارجي</a:t>
                      </a:r>
                      <a:endParaRPr lang="en-US" sz="1900" b="1" dirty="0"/>
                    </a:p>
                  </a:txBody>
                  <a:tcPr/>
                </a:tc>
                <a:tc>
                  <a:txBody>
                    <a:bodyPr/>
                    <a:lstStyle/>
                    <a:p>
                      <a:r>
                        <a:rPr lang="ar-YE" sz="1900" b="1" dirty="0"/>
                        <a:t>مقدمي المعلومات</a:t>
                      </a:r>
                      <a:endParaRPr lang="en-US" sz="1900" b="1" dirty="0"/>
                    </a:p>
                  </a:txBody>
                  <a:tcPr/>
                </a:tc>
                <a:extLst>
                  <a:ext uri="{0D108BD9-81ED-4DB2-BD59-A6C34878D82A}">
                    <a16:rowId xmlns:a16="http://schemas.microsoft.com/office/drawing/2014/main" val="120953919"/>
                  </a:ext>
                </a:extLst>
              </a:tr>
            </a:tbl>
          </a:graphicData>
        </a:graphic>
      </p:graphicFrame>
    </p:spTree>
    <p:extLst>
      <p:ext uri="{BB962C8B-B14F-4D97-AF65-F5344CB8AC3E}">
        <p14:creationId xmlns:p14="http://schemas.microsoft.com/office/powerpoint/2010/main" val="1572622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2168" cy="706090"/>
          </a:xfrm>
        </p:spPr>
        <p:txBody>
          <a:bodyPr>
            <a:normAutofit/>
          </a:bodyPr>
          <a:lstStyle/>
          <a:p>
            <a:pPr algn="ctr"/>
            <a:r>
              <a:rPr lang="ar-YE" sz="3600" u="sng" dirty="0">
                <a:solidFill>
                  <a:srgbClr val="C00000"/>
                </a:solidFill>
                <a:latin typeface="Andalus" panose="02020603050405020304" pitchFamily="18" charset="-78"/>
                <a:cs typeface="Andalus" panose="02020603050405020304" pitchFamily="18" charset="-78"/>
              </a:rPr>
              <a:t>أوجه الاختلاف والشبه بين المحاسبة المالية والمحاسبة الإدارية</a:t>
            </a:r>
            <a:endParaRPr lang="en-US" sz="3600" u="sng" dirty="0">
              <a:solidFill>
                <a:srgbClr val="C0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251520" y="894730"/>
            <a:ext cx="8682168" cy="5558606"/>
          </a:xfrm>
        </p:spPr>
        <p:txBody>
          <a:bodyPr>
            <a:normAutofit lnSpcReduction="10000"/>
          </a:bodyPr>
          <a:lstStyle/>
          <a:p>
            <a:r>
              <a:rPr lang="ar-YE" sz="2500" b="1" dirty="0">
                <a:solidFill>
                  <a:srgbClr val="0070C0"/>
                </a:solidFill>
              </a:rPr>
              <a:t>أهم أوجه الاختلاف الجوهرية التي تميز المحاسبة الإدارية عن المحاسبة المالية: تتمثل فيما يلي</a:t>
            </a:r>
            <a:r>
              <a:rPr lang="ar-YE" sz="2500" b="1" dirty="0"/>
              <a:t>:</a:t>
            </a:r>
          </a:p>
          <a:p>
            <a:pPr marL="539496" indent="-457200">
              <a:buFont typeface="+mj-lt"/>
              <a:buAutoNum type="arabicPeriod"/>
            </a:pPr>
            <a:r>
              <a:rPr lang="ar-YE" b="1" dirty="0"/>
              <a:t>التركيز على تقديم المعلومات للاستخدام الداخلي للمديرين.</a:t>
            </a:r>
          </a:p>
          <a:p>
            <a:pPr marL="539496" indent="-457200">
              <a:buFont typeface="+mj-lt"/>
              <a:buAutoNum type="arabicPeriod"/>
            </a:pPr>
            <a:r>
              <a:rPr lang="ar-YE" b="1" dirty="0"/>
              <a:t>التركيز على المستقبل.</a:t>
            </a:r>
          </a:p>
          <a:p>
            <a:pPr marL="539496" indent="-457200">
              <a:buFont typeface="+mj-lt"/>
              <a:buAutoNum type="arabicPeriod"/>
            </a:pPr>
            <a:r>
              <a:rPr lang="ar-YE" b="1" dirty="0"/>
              <a:t>التاكيد على ملائمة البيانات ومرونتها.</a:t>
            </a:r>
          </a:p>
          <a:p>
            <a:pPr marL="539496" indent="-457200">
              <a:buFont typeface="+mj-lt"/>
              <a:buAutoNum type="arabicPeriod"/>
            </a:pPr>
            <a:r>
              <a:rPr lang="ar-YE" b="1" dirty="0"/>
              <a:t>عدم التركيز كثيراَ على دقة البيانات بقدر التركيز على البيانات غير المالية.</a:t>
            </a:r>
          </a:p>
          <a:p>
            <a:pPr marL="539496" indent="-457200">
              <a:buFont typeface="+mj-lt"/>
              <a:buAutoNum type="arabicPeriod"/>
            </a:pPr>
            <a:r>
              <a:rPr lang="ar-YE" b="1" dirty="0"/>
              <a:t>التركيز على قطاعات التنظيم أكثر من النظر إلى المنشاة ككل.</a:t>
            </a:r>
          </a:p>
          <a:p>
            <a:pPr marL="539496" indent="-457200">
              <a:buFont typeface="+mj-lt"/>
              <a:buAutoNum type="arabicPeriod"/>
            </a:pPr>
            <a:r>
              <a:rPr lang="ar-YE" b="1" dirty="0"/>
              <a:t>استخدام فروع العلوم الأخرى بشدة.</a:t>
            </a:r>
          </a:p>
          <a:p>
            <a:pPr marL="539496" indent="-457200">
              <a:buFont typeface="+mj-lt"/>
              <a:buAutoNum type="arabicPeriod"/>
            </a:pPr>
            <a:r>
              <a:rPr lang="ar-YE" b="1" dirty="0"/>
              <a:t>لا تحكمها المبادئ المحاسبية المقبولة قبولاَ عاماَ.</a:t>
            </a:r>
          </a:p>
          <a:p>
            <a:pPr marL="539496" indent="-457200">
              <a:buFont typeface="+mj-lt"/>
              <a:buAutoNum type="arabicPeriod"/>
            </a:pPr>
            <a:r>
              <a:rPr lang="ar-YE" b="1" dirty="0"/>
              <a:t>ليست مطلوبة قانونياَ.</a:t>
            </a:r>
          </a:p>
        </p:txBody>
      </p:sp>
      <p:sp>
        <p:nvSpPr>
          <p:cNvPr id="4" name="Slide Number Placeholder 3"/>
          <p:cNvSpPr>
            <a:spLocks noGrp="1"/>
          </p:cNvSpPr>
          <p:nvPr>
            <p:ph type="sldNum" sz="quarter" idx="12"/>
          </p:nvPr>
        </p:nvSpPr>
        <p:spPr/>
        <p:txBody>
          <a:bodyPr/>
          <a:lstStyle/>
          <a:p>
            <a:fld id="{CD9B9423-CA99-4925-8324-5BC098869A01}" type="slidenum">
              <a:rPr lang="ar-YE" smtClean="0"/>
              <a:t>13</a:t>
            </a:fld>
            <a:endParaRPr lang="ar-YE" dirty="0"/>
          </a:p>
        </p:txBody>
      </p:sp>
    </p:spTree>
    <p:extLst>
      <p:ext uri="{BB962C8B-B14F-4D97-AF65-F5344CB8AC3E}">
        <p14:creationId xmlns:p14="http://schemas.microsoft.com/office/powerpoint/2010/main" val="3965990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620688"/>
            <a:ext cx="8826184" cy="5472608"/>
          </a:xfrm>
        </p:spPr>
        <p:txBody>
          <a:bodyPr>
            <a:normAutofit/>
          </a:bodyPr>
          <a:lstStyle/>
          <a:p>
            <a:pPr lvl="0" algn="just">
              <a:buClr>
                <a:srgbClr val="3891A7"/>
              </a:buClr>
              <a:buFont typeface="Wingdings" panose="05000000000000000000" pitchFamily="2" charset="2"/>
              <a:buChar char="Ø"/>
            </a:pPr>
            <a:r>
              <a:rPr lang="ar-YE" sz="2500" b="1" u="sng" dirty="0">
                <a:solidFill>
                  <a:srgbClr val="0070C0"/>
                </a:solidFill>
              </a:rPr>
              <a:t>أوجه الشبه بين المحاسبة الإدارية  والمحاسبة المالية</a:t>
            </a:r>
            <a:r>
              <a:rPr lang="en-US" sz="2500" b="1" u="sng" dirty="0">
                <a:solidFill>
                  <a:srgbClr val="0070C0"/>
                </a:solidFill>
              </a:rPr>
              <a:t> </a:t>
            </a:r>
            <a:r>
              <a:rPr lang="ar-YE" sz="2500" b="1" u="sng" dirty="0">
                <a:solidFill>
                  <a:srgbClr val="0070C0"/>
                </a:solidFill>
              </a:rPr>
              <a:t>تتمثل فيما يلي</a:t>
            </a:r>
            <a:r>
              <a:rPr lang="ar-YE" sz="2500" b="1" dirty="0">
                <a:solidFill>
                  <a:prstClr val="black"/>
                </a:solidFill>
              </a:rPr>
              <a:t>:</a:t>
            </a:r>
          </a:p>
          <a:p>
            <a:pPr marL="539496" lvl="0" indent="-457200" algn="just">
              <a:buClr>
                <a:srgbClr val="3891A7"/>
              </a:buClr>
              <a:buFont typeface="+mj-lt"/>
              <a:buAutoNum type="arabicPeriod"/>
            </a:pPr>
            <a:r>
              <a:rPr lang="ar-YE" b="1" dirty="0">
                <a:solidFill>
                  <a:prstClr val="black"/>
                </a:solidFill>
              </a:rPr>
              <a:t>كلاهما يعتمدان على نظام المعلومات المحاسبية، لذا تعتمد المحاسبة الإدارية على البيانات الروتينية التي تنتجها المحاسبة المالية.</a:t>
            </a:r>
          </a:p>
          <a:p>
            <a:pPr marL="539496" lvl="0" indent="-457200" algn="just">
              <a:buClr>
                <a:srgbClr val="3891A7"/>
              </a:buClr>
              <a:buFont typeface="+mj-lt"/>
              <a:buAutoNum type="arabicPeriod"/>
            </a:pPr>
            <a:r>
              <a:rPr lang="ar-YE" b="1" dirty="0">
                <a:solidFill>
                  <a:prstClr val="black"/>
                </a:solidFill>
              </a:rPr>
              <a:t>تعتمد المحاسبة المالية والإدارية على مفهوم المسئولية أو الوكالة، وتهتم المحاسبة المالية بالمنشأة ككل، أما المحاسبة الإدارية فتعتمد على أجزاء من المحاسبة المالية ومحاسبة التكاليف.</a:t>
            </a:r>
          </a:p>
          <a:p>
            <a:pPr marL="539496" lvl="0" indent="-457200" algn="just">
              <a:buClr>
                <a:srgbClr val="3891A7"/>
              </a:buClr>
              <a:buFont typeface="+mj-lt"/>
              <a:buAutoNum type="arabicPeriod"/>
            </a:pPr>
            <a:r>
              <a:rPr lang="ar-YE" b="1" dirty="0">
                <a:solidFill>
                  <a:prstClr val="black"/>
                </a:solidFill>
              </a:rPr>
              <a:t>تركزان على تقديم معلومات لاتخاذ القرارات الإدارية.</a:t>
            </a:r>
          </a:p>
        </p:txBody>
      </p:sp>
      <p:sp>
        <p:nvSpPr>
          <p:cNvPr id="4" name="Slide Number Placeholder 3"/>
          <p:cNvSpPr>
            <a:spLocks noGrp="1"/>
          </p:cNvSpPr>
          <p:nvPr>
            <p:ph type="sldNum" sz="quarter" idx="12"/>
          </p:nvPr>
        </p:nvSpPr>
        <p:spPr/>
        <p:txBody>
          <a:bodyPr/>
          <a:lstStyle/>
          <a:p>
            <a:fld id="{CD9B9423-CA99-4925-8324-5BC098869A01}" type="slidenum">
              <a:rPr lang="ar-YE" smtClean="0"/>
              <a:t>14</a:t>
            </a:fld>
            <a:endParaRPr lang="ar-YE" dirty="0"/>
          </a:p>
        </p:txBody>
      </p:sp>
    </p:spTree>
    <p:extLst>
      <p:ext uri="{BB962C8B-B14F-4D97-AF65-F5344CB8AC3E}">
        <p14:creationId xmlns:p14="http://schemas.microsoft.com/office/powerpoint/2010/main" val="3033615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04664"/>
            <a:ext cx="8826184" cy="5900886"/>
          </a:xfrm>
        </p:spPr>
        <p:txBody>
          <a:bodyPr>
            <a:normAutofit/>
          </a:bodyPr>
          <a:lstStyle/>
          <a:p>
            <a:pPr lvl="0" algn="just">
              <a:buClr>
                <a:srgbClr val="3891A7"/>
              </a:buClr>
              <a:buFont typeface="Wingdings" panose="05000000000000000000" pitchFamily="2" charset="2"/>
              <a:buChar char="Ø"/>
            </a:pPr>
            <a:r>
              <a:rPr lang="ar-YE" sz="2800" b="1" u="sng" dirty="0">
                <a:solidFill>
                  <a:srgbClr val="FF0000"/>
                </a:solidFill>
              </a:rPr>
              <a:t>العلاقة بين المحاسبة الإدارية والإدارة المالية والمحاسبة المالية</a:t>
            </a:r>
            <a:r>
              <a:rPr lang="ar-YE" sz="2800" b="1" dirty="0">
                <a:solidFill>
                  <a:prstClr val="black"/>
                </a:solidFill>
              </a:rPr>
              <a:t>:</a:t>
            </a:r>
          </a:p>
          <a:p>
            <a:pPr lvl="0" algn="just">
              <a:buClr>
                <a:srgbClr val="3891A7"/>
              </a:buClr>
              <a:buFont typeface="Wingdings" panose="05000000000000000000" pitchFamily="2" charset="2"/>
              <a:buChar char="ü"/>
            </a:pPr>
            <a:r>
              <a:rPr lang="ar-YE" sz="2800" b="1" u="sng" dirty="0">
                <a:solidFill>
                  <a:srgbClr val="0070C0"/>
                </a:solidFill>
              </a:rPr>
              <a:t>المحاسبة الإدارية</a:t>
            </a:r>
            <a:r>
              <a:rPr lang="ar-YE" sz="2800" b="1" dirty="0">
                <a:solidFill>
                  <a:prstClr val="black"/>
                </a:solidFill>
              </a:rPr>
              <a:t>: تعني بإعطاء معلومات عن النتائج التاريخية للخطط والقرارات الماضية.</a:t>
            </a:r>
          </a:p>
          <a:p>
            <a:pPr lvl="0" algn="just">
              <a:buClr>
                <a:srgbClr val="3891A7"/>
              </a:buClr>
              <a:buFont typeface="Wingdings" panose="05000000000000000000" pitchFamily="2" charset="2"/>
              <a:buChar char="ü"/>
            </a:pPr>
            <a:r>
              <a:rPr lang="ar-YE" sz="2800" b="1" u="sng" dirty="0">
                <a:solidFill>
                  <a:srgbClr val="0070C0"/>
                </a:solidFill>
              </a:rPr>
              <a:t>المحاسبة الإدارية والإدارة المالية</a:t>
            </a:r>
            <a:r>
              <a:rPr lang="ar-YE" sz="2800" b="1" dirty="0">
                <a:solidFill>
                  <a:prstClr val="black"/>
                </a:solidFill>
              </a:rPr>
              <a:t>: كلاهما يعنيان باستخدام الموارد لتحقيق هدف محدد كثير من المعلومات المستخدمة ويرفع عنها تقارير مشتركة لكل من الوظيفتين.</a:t>
            </a:r>
          </a:p>
          <a:p>
            <a:pPr lvl="0" algn="just">
              <a:buClr>
                <a:srgbClr val="3891A7"/>
              </a:buClr>
              <a:buFont typeface="Wingdings" panose="05000000000000000000" pitchFamily="2" charset="2"/>
              <a:buChar char="ü"/>
            </a:pPr>
            <a:r>
              <a:rPr lang="ar-YE" sz="2800" b="1" u="sng" dirty="0">
                <a:solidFill>
                  <a:srgbClr val="0070C0"/>
                </a:solidFill>
              </a:rPr>
              <a:t>الفرق الأساسي بين المحاسبة الإدارية والإدارة المالية</a:t>
            </a:r>
            <a:r>
              <a:rPr lang="ar-YE" sz="2800" b="1" dirty="0">
                <a:solidFill>
                  <a:srgbClr val="0070C0"/>
                </a:solidFill>
              </a:rPr>
              <a:t>: </a:t>
            </a:r>
            <a:r>
              <a:rPr lang="ar-YE" sz="2800" b="1" dirty="0">
                <a:solidFill>
                  <a:prstClr val="black"/>
                </a:solidFill>
              </a:rPr>
              <a:t>في المقاييس الزمنية، الإدارة المالية تعني بجمع التمويل طويل الأجل وتوزيع ورقابة الموارد، لذا تستخدم الأهداف أو الأغراض طويلة الأجل بطبيعتها، بينما المحاسبة الإدارية عادةَ تعمل في حدود أفق زمني مقدارة 12 شهراَ.</a:t>
            </a:r>
          </a:p>
        </p:txBody>
      </p:sp>
      <p:sp>
        <p:nvSpPr>
          <p:cNvPr id="4" name="Slide Number Placeholder 3"/>
          <p:cNvSpPr>
            <a:spLocks noGrp="1"/>
          </p:cNvSpPr>
          <p:nvPr>
            <p:ph type="sldNum" sz="quarter" idx="12"/>
          </p:nvPr>
        </p:nvSpPr>
        <p:spPr/>
        <p:txBody>
          <a:bodyPr/>
          <a:lstStyle/>
          <a:p>
            <a:fld id="{CD9B9423-CA99-4925-8324-5BC098869A01}" type="slidenum">
              <a:rPr lang="ar-YE" smtClean="0"/>
              <a:t>15</a:t>
            </a:fld>
            <a:endParaRPr lang="ar-YE" dirty="0"/>
          </a:p>
        </p:txBody>
      </p:sp>
    </p:spTree>
    <p:extLst>
      <p:ext uri="{BB962C8B-B14F-4D97-AF65-F5344CB8AC3E}">
        <p14:creationId xmlns:p14="http://schemas.microsoft.com/office/powerpoint/2010/main" val="962580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54176" cy="6059760"/>
          </a:xfrm>
        </p:spPr>
        <p:txBody>
          <a:bodyPr>
            <a:normAutofit/>
          </a:bodyPr>
          <a:lstStyle/>
          <a:p>
            <a:pPr algn="just">
              <a:buFont typeface="Wingdings" panose="05000000000000000000" pitchFamily="2" charset="2"/>
              <a:buChar char="ü"/>
            </a:pPr>
            <a:r>
              <a:rPr lang="ar-YE" sz="2400" b="1" u="sng" dirty="0">
                <a:solidFill>
                  <a:srgbClr val="0070C0"/>
                </a:solidFill>
              </a:rPr>
              <a:t>المحاسبة الإدارية</a:t>
            </a:r>
            <a:r>
              <a:rPr lang="ar-YE" sz="2400" b="1" dirty="0"/>
              <a:t>: تعني بتوفير معلومات لوظائف الرقابة واتخاذ القرار قصيرة الأجل، لذا تستخدم الموازنات، ومحاسبة التكاليف، تحليل الاختلافات، وتقييم الاستخدامات البديلة للموارد قصيرة الأجل.</a:t>
            </a:r>
          </a:p>
          <a:p>
            <a:pPr algn="just">
              <a:buFont typeface="Wingdings" panose="05000000000000000000" pitchFamily="2" charset="2"/>
              <a:buChar char="ü"/>
            </a:pPr>
            <a:r>
              <a:rPr lang="ar-YE" sz="2400" b="1" u="sng" dirty="0">
                <a:solidFill>
                  <a:srgbClr val="0070C0"/>
                </a:solidFill>
              </a:rPr>
              <a:t>المحاسبة المالية</a:t>
            </a:r>
            <a:r>
              <a:rPr lang="ar-YE" sz="2400" b="1" dirty="0"/>
              <a:t>: تعني بتوفير معلومات عن النتائج التاريخية عن الخطط والقرارات الماضية، للمالكين (المساهمين) والأطراف المستفيدة الأخرى عن المركز المالي للمنشأة، لذا ليست معنية بتوفير معلومات تفصيلية كالمستخدمة داخلياَ بواسطة المحاسبين الإداريين والمديريين الماليين.</a:t>
            </a:r>
          </a:p>
          <a:p>
            <a:pPr algn="just">
              <a:buFont typeface="Wingdings" panose="05000000000000000000" pitchFamily="2" charset="2"/>
              <a:buChar char="q"/>
            </a:pPr>
            <a:r>
              <a:rPr lang="ar-YE" sz="2400" b="1" dirty="0"/>
              <a:t>والجدول التالي يوضح بعض المهام التي تنجز بواسطة كل من المحاسبة الإدارية، والمحاسبة المالية والإدارة المالية:</a:t>
            </a:r>
            <a:endParaRPr lang="en-US" sz="24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16</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4005997615"/>
              </p:ext>
            </p:extLst>
          </p:nvPr>
        </p:nvGraphicFramePr>
        <p:xfrm>
          <a:off x="158924" y="3617952"/>
          <a:ext cx="8754176" cy="3078480"/>
        </p:xfrm>
        <a:graphic>
          <a:graphicData uri="http://schemas.openxmlformats.org/drawingml/2006/table">
            <a:tbl>
              <a:tblPr firstRow="1" bandRow="1">
                <a:tableStyleId>{5DA37D80-6434-44D0-A028-1B22A696006F}</a:tableStyleId>
              </a:tblPr>
              <a:tblGrid>
                <a:gridCol w="1584176">
                  <a:extLst>
                    <a:ext uri="{9D8B030D-6E8A-4147-A177-3AD203B41FA5}">
                      <a16:colId xmlns:a16="http://schemas.microsoft.com/office/drawing/2014/main" val="859239301"/>
                    </a:ext>
                  </a:extLst>
                </a:gridCol>
                <a:gridCol w="1388740">
                  <a:extLst>
                    <a:ext uri="{9D8B030D-6E8A-4147-A177-3AD203B41FA5}">
                      <a16:colId xmlns:a16="http://schemas.microsoft.com/office/drawing/2014/main" val="2440828945"/>
                    </a:ext>
                  </a:extLst>
                </a:gridCol>
                <a:gridCol w="1800200">
                  <a:extLst>
                    <a:ext uri="{9D8B030D-6E8A-4147-A177-3AD203B41FA5}">
                      <a16:colId xmlns:a16="http://schemas.microsoft.com/office/drawing/2014/main" val="143200474"/>
                    </a:ext>
                  </a:extLst>
                </a:gridCol>
                <a:gridCol w="3981060">
                  <a:extLst>
                    <a:ext uri="{9D8B030D-6E8A-4147-A177-3AD203B41FA5}">
                      <a16:colId xmlns:a16="http://schemas.microsoft.com/office/drawing/2014/main" val="780134436"/>
                    </a:ext>
                  </a:extLst>
                </a:gridCol>
              </a:tblGrid>
              <a:tr h="370840">
                <a:tc>
                  <a:txBody>
                    <a:bodyPr/>
                    <a:lstStyle/>
                    <a:p>
                      <a:pPr algn="ctr"/>
                      <a:r>
                        <a:rPr lang="ar-YE" sz="2000" dirty="0"/>
                        <a:t>المحاسبة المالية</a:t>
                      </a:r>
                      <a:endParaRPr lang="en-US" sz="2000" dirty="0"/>
                    </a:p>
                  </a:txBody>
                  <a:tcPr/>
                </a:tc>
                <a:tc>
                  <a:txBody>
                    <a:bodyPr/>
                    <a:lstStyle/>
                    <a:p>
                      <a:pPr algn="ctr"/>
                      <a:r>
                        <a:rPr lang="ar-YE" sz="2000" dirty="0"/>
                        <a:t>الإدارة المالية</a:t>
                      </a:r>
                      <a:endParaRPr lang="en-US" sz="2000" dirty="0"/>
                    </a:p>
                  </a:txBody>
                  <a:tcPr/>
                </a:tc>
                <a:tc>
                  <a:txBody>
                    <a:bodyPr/>
                    <a:lstStyle/>
                    <a:p>
                      <a:pPr algn="ctr"/>
                      <a:r>
                        <a:rPr lang="ar-YE" sz="2000" dirty="0"/>
                        <a:t>المحاسبة الإدارية</a:t>
                      </a:r>
                      <a:endParaRPr lang="en-US" sz="2000" dirty="0"/>
                    </a:p>
                  </a:txBody>
                  <a:tcPr/>
                </a:tc>
                <a:tc>
                  <a:txBody>
                    <a:bodyPr/>
                    <a:lstStyle/>
                    <a:p>
                      <a:pPr algn="ctr"/>
                      <a:endParaRPr lang="en-US" sz="2000" dirty="0"/>
                    </a:p>
                  </a:txBody>
                  <a:tcPr/>
                </a:tc>
                <a:extLst>
                  <a:ext uri="{0D108BD9-81ED-4DB2-BD59-A6C34878D82A}">
                    <a16:rowId xmlns:a16="http://schemas.microsoft.com/office/drawing/2014/main" val="1986152681"/>
                  </a:ext>
                </a:extLst>
              </a:tr>
              <a:tr h="370840">
                <a:tc>
                  <a:txBody>
                    <a:bodyPr/>
                    <a:lstStyle/>
                    <a:p>
                      <a:endParaRPr lang="en-US"/>
                    </a:p>
                  </a:txBody>
                  <a:tcPr/>
                </a:tc>
                <a:tc>
                  <a:txBody>
                    <a:bodyPr/>
                    <a:lstStyle/>
                    <a:p>
                      <a:endParaRPr lang="en-US" dirty="0"/>
                    </a:p>
                  </a:txBody>
                  <a:tcPr/>
                </a:tc>
                <a:tc>
                  <a:txBody>
                    <a:bodyPr/>
                    <a:lstStyle/>
                    <a:p>
                      <a:pPr marL="285750" indent="-285750">
                        <a:buFont typeface="Wingdings" panose="05000000000000000000" pitchFamily="2" charset="2"/>
                        <a:buChar char="ü"/>
                      </a:pPr>
                      <a:endParaRPr lang="en-US" dirty="0"/>
                    </a:p>
                  </a:txBody>
                  <a:tcPr/>
                </a:tc>
                <a:tc>
                  <a:txBody>
                    <a:bodyPr/>
                    <a:lstStyle/>
                    <a:p>
                      <a:r>
                        <a:rPr lang="ar-YE" sz="2000" b="1" dirty="0"/>
                        <a:t>مراجعة إنفاق الأجر الإضافي</a:t>
                      </a:r>
                      <a:endParaRPr lang="en-US" sz="2000" b="1" dirty="0"/>
                    </a:p>
                  </a:txBody>
                  <a:tcPr/>
                </a:tc>
                <a:extLst>
                  <a:ext uri="{0D108BD9-81ED-4DB2-BD59-A6C34878D82A}">
                    <a16:rowId xmlns:a16="http://schemas.microsoft.com/office/drawing/2014/main" val="1649543284"/>
                  </a:ext>
                </a:extLst>
              </a:tr>
              <a:tr h="370840">
                <a:tc>
                  <a:txBody>
                    <a:bodyPr/>
                    <a:lstStyle/>
                    <a:p>
                      <a:pPr marL="0" indent="0">
                        <a:buFont typeface="Wingdings" panose="05000000000000000000" pitchFamily="2" charset="2"/>
                        <a:buNone/>
                      </a:pPr>
                      <a:endParaRPr lang="en-US" dirty="0"/>
                    </a:p>
                  </a:txBody>
                  <a:tcPr/>
                </a:tc>
                <a:tc>
                  <a:txBody>
                    <a:bodyPr/>
                    <a:lstStyle/>
                    <a:p>
                      <a:endParaRPr lang="en-US"/>
                    </a:p>
                  </a:txBody>
                  <a:tcPr/>
                </a:tc>
                <a:tc>
                  <a:txBody>
                    <a:bodyPr/>
                    <a:lstStyle/>
                    <a:p>
                      <a:endParaRPr lang="en-US" dirty="0"/>
                    </a:p>
                  </a:txBody>
                  <a:tcPr/>
                </a:tc>
                <a:tc>
                  <a:txBody>
                    <a:bodyPr/>
                    <a:lstStyle/>
                    <a:p>
                      <a:r>
                        <a:rPr lang="ar-YE" sz="2000" b="1" dirty="0"/>
                        <a:t>استهلاك الموجودات غير المتداولة</a:t>
                      </a:r>
                      <a:endParaRPr lang="en-US" sz="2000" b="1" dirty="0"/>
                    </a:p>
                  </a:txBody>
                  <a:tcPr/>
                </a:tc>
                <a:extLst>
                  <a:ext uri="{0D108BD9-81ED-4DB2-BD59-A6C34878D82A}">
                    <a16:rowId xmlns:a16="http://schemas.microsoft.com/office/drawing/2014/main" val="396132940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ar-YE" sz="2000" b="1" dirty="0"/>
                        <a:t>استقرار وترسيخ سياسة إيراد السهم المالي الواحد من الأرباح الموزعة</a:t>
                      </a:r>
                      <a:endParaRPr lang="en-US" sz="2000" b="1" dirty="0"/>
                    </a:p>
                  </a:txBody>
                  <a:tcPr/>
                </a:tc>
                <a:extLst>
                  <a:ext uri="{0D108BD9-81ED-4DB2-BD59-A6C34878D82A}">
                    <a16:rowId xmlns:a16="http://schemas.microsoft.com/office/drawing/2014/main" val="415370032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ar-YE" sz="2000" b="1" dirty="0"/>
                        <a:t>تقييم خطط التوسع المقترح</a:t>
                      </a:r>
                      <a:endParaRPr lang="en-US" sz="2000" b="1" dirty="0"/>
                    </a:p>
                  </a:txBody>
                  <a:tcPr/>
                </a:tc>
                <a:extLst>
                  <a:ext uri="{0D108BD9-81ED-4DB2-BD59-A6C34878D82A}">
                    <a16:rowId xmlns:a16="http://schemas.microsoft.com/office/drawing/2014/main" val="51969638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ar-YE" sz="2000" b="1" dirty="0"/>
                        <a:t>تقسيم النفقات العامة على وحدات التكلفة</a:t>
                      </a:r>
                      <a:endParaRPr lang="en-US" sz="2000" b="1" dirty="0"/>
                    </a:p>
                  </a:txBody>
                  <a:tcPr/>
                </a:tc>
                <a:extLst>
                  <a:ext uri="{0D108BD9-81ED-4DB2-BD59-A6C34878D82A}">
                    <a16:rowId xmlns:a16="http://schemas.microsoft.com/office/drawing/2014/main" val="9274800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ar-YE" sz="2000" b="1" dirty="0"/>
                        <a:t>تعيين نوع المستحقات والمدفوعات المقدمة</a:t>
                      </a:r>
                      <a:endParaRPr lang="en-US" sz="2000" b="1" dirty="0"/>
                    </a:p>
                  </a:txBody>
                  <a:tcPr/>
                </a:tc>
                <a:extLst>
                  <a:ext uri="{0D108BD9-81ED-4DB2-BD59-A6C34878D82A}">
                    <a16:rowId xmlns:a16="http://schemas.microsoft.com/office/drawing/2014/main" val="1921261064"/>
                  </a:ext>
                </a:extLst>
              </a:tr>
            </a:tbl>
          </a:graphicData>
        </a:graphic>
      </p:graphicFrame>
      <p:sp>
        <p:nvSpPr>
          <p:cNvPr id="12" name="Up Arrow 11"/>
          <p:cNvSpPr/>
          <p:nvPr/>
        </p:nvSpPr>
        <p:spPr>
          <a:xfrm>
            <a:off x="4340576" y="4101696"/>
            <a:ext cx="216024"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1187624" y="4534024"/>
            <a:ext cx="216024"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13"/>
          <p:cNvSpPr/>
          <p:nvPr/>
        </p:nvSpPr>
        <p:spPr>
          <a:xfrm>
            <a:off x="2699792" y="5013176"/>
            <a:ext cx="216024"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a:off x="2699792" y="5566777"/>
            <a:ext cx="216024"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15"/>
          <p:cNvSpPr/>
          <p:nvPr/>
        </p:nvSpPr>
        <p:spPr>
          <a:xfrm>
            <a:off x="4342894" y="5960368"/>
            <a:ext cx="216024"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a:off x="1187624" y="6333284"/>
            <a:ext cx="216024"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4985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23378"/>
            <a:ext cx="8754176" cy="445096"/>
          </a:xfrm>
        </p:spPr>
        <p:txBody>
          <a:bodyPr>
            <a:noAutofit/>
          </a:bodyPr>
          <a:lstStyle/>
          <a:p>
            <a:pPr algn="ctr"/>
            <a:r>
              <a:rPr lang="ar-YE" sz="3200" u="sng" dirty="0">
                <a:solidFill>
                  <a:srgbClr val="C00000"/>
                </a:solidFill>
              </a:rPr>
              <a:t>خصائص معلومات المحاسبة الإدارية</a:t>
            </a:r>
            <a:endParaRPr lang="en-US" sz="3200" u="sng" dirty="0">
              <a:solidFill>
                <a:srgbClr val="C00000"/>
              </a:solidFill>
            </a:endParaRPr>
          </a:p>
        </p:txBody>
      </p:sp>
      <p:sp>
        <p:nvSpPr>
          <p:cNvPr id="3" name="Content Placeholder 2"/>
          <p:cNvSpPr>
            <a:spLocks noGrp="1"/>
          </p:cNvSpPr>
          <p:nvPr>
            <p:ph idx="1"/>
          </p:nvPr>
        </p:nvSpPr>
        <p:spPr>
          <a:xfrm>
            <a:off x="179512" y="908720"/>
            <a:ext cx="8754176" cy="5256584"/>
          </a:xfrm>
        </p:spPr>
        <p:txBody>
          <a:bodyPr>
            <a:normAutofit/>
          </a:bodyPr>
          <a:lstStyle/>
          <a:p>
            <a:pPr algn="just"/>
            <a:r>
              <a:rPr lang="ar-YE" b="1" u="sng" dirty="0">
                <a:solidFill>
                  <a:srgbClr val="0070C0"/>
                </a:solidFill>
              </a:rPr>
              <a:t>تتميز المحاسبة الإدارية بالخصائص التالية</a:t>
            </a:r>
            <a:r>
              <a:rPr lang="ar-YE" b="1" dirty="0"/>
              <a:t>:</a:t>
            </a:r>
          </a:p>
          <a:p>
            <a:pPr marL="596646" indent="-514350" algn="just">
              <a:buFont typeface="+mj-lt"/>
              <a:buAutoNum type="arabicPeriod"/>
            </a:pPr>
            <a:r>
              <a:rPr lang="ar-YE" b="1" u="sng" dirty="0">
                <a:solidFill>
                  <a:srgbClr val="0070C0"/>
                </a:solidFill>
              </a:rPr>
              <a:t>الملاءمة</a:t>
            </a:r>
            <a:r>
              <a:rPr lang="ar-YE" b="1" dirty="0"/>
              <a:t>: وتعني تتلائم المعلومات المحاسبية مع الموضوع الذي تعالجة عند دراسة مشكلة ما واتخاذ قرار مناسب.</a:t>
            </a:r>
          </a:p>
          <a:p>
            <a:pPr marL="596646" indent="-514350" algn="just">
              <a:buFont typeface="+mj-lt"/>
              <a:buAutoNum type="arabicPeriod"/>
            </a:pPr>
            <a:r>
              <a:rPr lang="ar-YE" b="1" u="sng" dirty="0">
                <a:solidFill>
                  <a:srgbClr val="0070C0"/>
                </a:solidFill>
              </a:rPr>
              <a:t>التوقيت</a:t>
            </a:r>
            <a:r>
              <a:rPr lang="ar-YE" b="1" dirty="0"/>
              <a:t>: تظهر الحاجة إلى المعلومات المحاسبية حسب وقت استخدامها.</a:t>
            </a:r>
          </a:p>
          <a:p>
            <a:pPr marL="596646" indent="-514350" algn="just">
              <a:buFont typeface="+mj-lt"/>
              <a:buAutoNum type="arabicPeriod"/>
            </a:pPr>
            <a:r>
              <a:rPr lang="ar-YE" b="1" u="sng" dirty="0">
                <a:solidFill>
                  <a:srgbClr val="0070C0"/>
                </a:solidFill>
              </a:rPr>
              <a:t>الصحة والدقة</a:t>
            </a:r>
            <a:r>
              <a:rPr lang="ar-YE" b="1" dirty="0"/>
              <a:t>: أن المعلومات المحاسبية تستخدم في اتخاذ القرار الإداري، لذا يجب أن تكون موضوعية وتعكس الوضع الراهن بصدق وتجرد.</a:t>
            </a:r>
          </a:p>
          <a:p>
            <a:pPr marL="82296" indent="0" algn="just">
              <a:buNone/>
            </a:pPr>
            <a:endParaRPr lang="ar-YE" sz="2800" dirty="0"/>
          </a:p>
          <a:p>
            <a:pPr marL="596646" indent="-514350" algn="just">
              <a:buFont typeface="+mj-lt"/>
              <a:buAutoNum type="arabicPeriod"/>
            </a:pPr>
            <a:endParaRPr lang="en-US" sz="2800" dirty="0"/>
          </a:p>
        </p:txBody>
      </p:sp>
      <p:sp>
        <p:nvSpPr>
          <p:cNvPr id="4" name="Slide Number Placeholder 3"/>
          <p:cNvSpPr>
            <a:spLocks noGrp="1"/>
          </p:cNvSpPr>
          <p:nvPr>
            <p:ph type="sldNum" sz="quarter" idx="12"/>
          </p:nvPr>
        </p:nvSpPr>
        <p:spPr/>
        <p:txBody>
          <a:bodyPr/>
          <a:lstStyle/>
          <a:p>
            <a:fld id="{CD9B9423-CA99-4925-8324-5BC098869A01}" type="slidenum">
              <a:rPr lang="ar-YE" smtClean="0"/>
              <a:t>17</a:t>
            </a:fld>
            <a:endParaRPr lang="ar-YE" dirty="0"/>
          </a:p>
        </p:txBody>
      </p:sp>
    </p:spTree>
    <p:extLst>
      <p:ext uri="{BB962C8B-B14F-4D97-AF65-F5344CB8AC3E}">
        <p14:creationId xmlns:p14="http://schemas.microsoft.com/office/powerpoint/2010/main" val="2191765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891336" cy="6781800"/>
          </a:xfrm>
        </p:spPr>
        <p:txBody>
          <a:bodyPr>
            <a:noAutofit/>
          </a:bodyPr>
          <a:lstStyle/>
          <a:p>
            <a:pPr algn="just">
              <a:buFont typeface="Wingdings" panose="05000000000000000000" pitchFamily="2" charset="2"/>
              <a:buChar char="Ø"/>
            </a:pPr>
            <a:r>
              <a:rPr lang="ar-YE" sz="2500" b="1" u="sng" dirty="0">
                <a:solidFill>
                  <a:srgbClr val="C00000"/>
                </a:solidFill>
              </a:rPr>
              <a:t>ضرورة المعلومات في المحاسبة الإدارية</a:t>
            </a:r>
            <a:r>
              <a:rPr lang="ar-YE" sz="2500" b="1" dirty="0"/>
              <a:t>: تتحدد منفعة المعلومات في المحاسبة الإدارية بالخواص التالية:</a:t>
            </a:r>
          </a:p>
          <a:p>
            <a:pPr marL="596646" indent="-514350" algn="just">
              <a:buFont typeface="+mj-lt"/>
              <a:buAutoNum type="arabicPeriod"/>
            </a:pPr>
            <a:r>
              <a:rPr lang="ar-YE" sz="2500" b="1" u="sng" dirty="0">
                <a:solidFill>
                  <a:srgbClr val="0070C0"/>
                </a:solidFill>
              </a:rPr>
              <a:t>الشمول</a:t>
            </a:r>
            <a:r>
              <a:rPr lang="ar-YE" sz="2500" b="1" dirty="0"/>
              <a:t>: وتعني أن تكون المعلومات شاملة وتغطي كامل الاحتياج بالنسبة لمستخدمي القرارات.</a:t>
            </a:r>
          </a:p>
          <a:p>
            <a:pPr marL="596646" indent="-514350" algn="just">
              <a:buFont typeface="+mj-lt"/>
              <a:buAutoNum type="arabicPeriod"/>
            </a:pPr>
            <a:r>
              <a:rPr lang="ar-YE" sz="2500" b="1" u="sng" dirty="0">
                <a:solidFill>
                  <a:srgbClr val="0070C0"/>
                </a:solidFill>
              </a:rPr>
              <a:t>الدقة</a:t>
            </a:r>
            <a:r>
              <a:rPr lang="ar-YE" sz="2500" b="1" dirty="0"/>
              <a:t>: يجب أن تكون المعلومات دقيقة وخالية من أخطاء تسجيلية أو حسابية.</a:t>
            </a:r>
          </a:p>
          <a:p>
            <a:pPr marL="596646" indent="-514350" algn="just">
              <a:buFont typeface="+mj-lt"/>
              <a:buAutoNum type="arabicPeriod"/>
            </a:pPr>
            <a:r>
              <a:rPr lang="ar-YE" sz="2500" b="1" u="sng" dirty="0">
                <a:solidFill>
                  <a:srgbClr val="0070C0"/>
                </a:solidFill>
              </a:rPr>
              <a:t>الملاءمة</a:t>
            </a:r>
            <a:r>
              <a:rPr lang="ar-YE" sz="2500" b="1" dirty="0"/>
              <a:t>: تعني أن المعلومات تساعد في التأثير على وجهة متخذ القرار.</a:t>
            </a:r>
          </a:p>
          <a:p>
            <a:pPr marL="596646" indent="-514350" algn="just">
              <a:buFont typeface="+mj-lt"/>
              <a:buAutoNum type="arabicPeriod"/>
            </a:pPr>
            <a:r>
              <a:rPr lang="ar-YE" sz="2500" b="1" u="sng" dirty="0">
                <a:solidFill>
                  <a:srgbClr val="0070C0"/>
                </a:solidFill>
              </a:rPr>
              <a:t>الوقتية</a:t>
            </a:r>
            <a:r>
              <a:rPr lang="ar-YE" sz="2500" b="1" dirty="0"/>
              <a:t>: ان يتم توفير المعلومات في الوقت المناسب.</a:t>
            </a:r>
          </a:p>
          <a:p>
            <a:pPr marL="596646" indent="-514350" algn="just">
              <a:buFont typeface="+mj-lt"/>
              <a:buAutoNum type="arabicPeriod"/>
            </a:pPr>
            <a:r>
              <a:rPr lang="ar-YE" sz="2500" b="1" u="sng" dirty="0">
                <a:solidFill>
                  <a:srgbClr val="0070C0"/>
                </a:solidFill>
              </a:rPr>
              <a:t>الوضوح</a:t>
            </a:r>
            <a:r>
              <a:rPr lang="ar-YE" sz="2500" b="1" dirty="0"/>
              <a:t>: يجب أن تكون خالية من الغموض.</a:t>
            </a:r>
          </a:p>
          <a:p>
            <a:pPr marL="596646" indent="-514350" algn="just">
              <a:buFont typeface="+mj-lt"/>
              <a:buAutoNum type="arabicPeriod"/>
            </a:pPr>
            <a:r>
              <a:rPr lang="ar-YE" sz="2500" b="1" u="sng" dirty="0">
                <a:solidFill>
                  <a:srgbClr val="0070C0"/>
                </a:solidFill>
              </a:rPr>
              <a:t>المرونة</a:t>
            </a:r>
            <a:r>
              <a:rPr lang="ar-YE" sz="2500" b="1" dirty="0"/>
              <a:t>: وتعني المواءمة لهذه البيانات التي تتولد عنها معلومات ومدى تناسبها مع الظروف ودرجة مرونتها وحاجتها للتغيير.</a:t>
            </a:r>
          </a:p>
          <a:p>
            <a:pPr marL="596646" indent="-514350" algn="just">
              <a:buFont typeface="+mj-lt"/>
              <a:buAutoNum type="arabicPeriod"/>
            </a:pPr>
            <a:r>
              <a:rPr lang="ar-YE" sz="2500" b="1" u="sng" dirty="0">
                <a:solidFill>
                  <a:srgbClr val="0070C0"/>
                </a:solidFill>
              </a:rPr>
              <a:t>القابلية للتحقق</a:t>
            </a:r>
            <a:r>
              <a:rPr lang="ar-YE" sz="2500" b="1" dirty="0"/>
              <a:t>: يقصد بها قدرة متخذ القرارات على فحص البيانات بهدف الوصول إلى نفس النتائج.</a:t>
            </a:r>
          </a:p>
          <a:p>
            <a:pPr marL="596646" indent="-514350" algn="just">
              <a:buFont typeface="+mj-lt"/>
              <a:buAutoNum type="arabicPeriod"/>
            </a:pPr>
            <a:r>
              <a:rPr lang="ar-YE" sz="2500" b="1" u="sng" dirty="0">
                <a:solidFill>
                  <a:srgbClr val="0070C0"/>
                </a:solidFill>
              </a:rPr>
              <a:t>الموضوعية والبعد عن التحيز</a:t>
            </a:r>
            <a:r>
              <a:rPr lang="ar-YE" sz="2500" b="1" dirty="0"/>
              <a:t>: ويقصد بها انعدام الرغبة في تعديل البيانات  بهدف التوصل إلى نتائج متميزة.</a:t>
            </a:r>
          </a:p>
          <a:p>
            <a:pPr marL="596646" indent="-514350" algn="just">
              <a:buFont typeface="+mj-lt"/>
              <a:buAutoNum type="arabicPeriod"/>
            </a:pPr>
            <a:r>
              <a:rPr lang="ar-YE" sz="2500" b="1" u="sng" dirty="0">
                <a:solidFill>
                  <a:srgbClr val="0070C0"/>
                </a:solidFill>
              </a:rPr>
              <a:t>القابلية للقياس</a:t>
            </a:r>
            <a:r>
              <a:rPr lang="ar-YE" sz="2500" b="1" dirty="0"/>
              <a:t>: ويقصد بها قدرة تحويل التوازن بين القيمة المعلوماتية التي يتم تحويلها إلى بيانات مع تكلفة إعدادها وتوزيعها.</a:t>
            </a:r>
          </a:p>
          <a:p>
            <a:pPr marL="82296" indent="0">
              <a:buNone/>
            </a:pPr>
            <a:endParaRPr lang="en-US" sz="2500" dirty="0"/>
          </a:p>
        </p:txBody>
      </p:sp>
      <p:sp>
        <p:nvSpPr>
          <p:cNvPr id="4" name="Slide Number Placeholder 3"/>
          <p:cNvSpPr>
            <a:spLocks noGrp="1"/>
          </p:cNvSpPr>
          <p:nvPr>
            <p:ph type="sldNum" sz="quarter" idx="12"/>
          </p:nvPr>
        </p:nvSpPr>
        <p:spPr/>
        <p:txBody>
          <a:bodyPr/>
          <a:lstStyle/>
          <a:p>
            <a:fld id="{CD9B9423-CA99-4925-8324-5BC098869A01}" type="slidenum">
              <a:rPr lang="ar-YE" smtClean="0"/>
              <a:t>18</a:t>
            </a:fld>
            <a:endParaRPr lang="ar-YE" dirty="0"/>
          </a:p>
        </p:txBody>
      </p:sp>
    </p:spTree>
    <p:extLst>
      <p:ext uri="{BB962C8B-B14F-4D97-AF65-F5344CB8AC3E}">
        <p14:creationId xmlns:p14="http://schemas.microsoft.com/office/powerpoint/2010/main" val="795966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54176" cy="504056"/>
          </a:xfrm>
        </p:spPr>
        <p:txBody>
          <a:bodyPr>
            <a:noAutofit/>
          </a:bodyPr>
          <a:lstStyle/>
          <a:p>
            <a:pPr algn="ctr"/>
            <a:r>
              <a:rPr lang="ar-YE" sz="3200" u="sng" dirty="0">
                <a:solidFill>
                  <a:srgbClr val="C00000"/>
                </a:solidFill>
              </a:rPr>
              <a:t>مقاييس فاعلية نظام معلومات المحاسبة الإدارية</a:t>
            </a:r>
            <a:endParaRPr lang="en-US" sz="3200" u="sng" dirty="0">
              <a:solidFill>
                <a:srgbClr val="C00000"/>
              </a:solidFill>
            </a:endParaRPr>
          </a:p>
        </p:txBody>
      </p:sp>
      <p:sp>
        <p:nvSpPr>
          <p:cNvPr id="3" name="Content Placeholder 2"/>
          <p:cNvSpPr>
            <a:spLocks noGrp="1"/>
          </p:cNvSpPr>
          <p:nvPr>
            <p:ph idx="1"/>
          </p:nvPr>
        </p:nvSpPr>
        <p:spPr>
          <a:xfrm>
            <a:off x="323528" y="908720"/>
            <a:ext cx="8290120" cy="5396830"/>
          </a:xfrm>
        </p:spPr>
        <p:txBody>
          <a:bodyPr>
            <a:normAutofit/>
          </a:bodyPr>
          <a:lstStyle/>
          <a:p>
            <a:pPr algn="just">
              <a:buFont typeface="Wingdings" panose="05000000000000000000" pitchFamily="2" charset="2"/>
              <a:buChar char="Ø"/>
            </a:pPr>
            <a:r>
              <a:rPr lang="ar-YE" sz="2800" b="1" dirty="0"/>
              <a:t>تستخدم الإدارة المعلومات التي ترد إليها من خلال الاتصال الشخصي أو في شكل تقارير مكتوبة.</a:t>
            </a:r>
          </a:p>
          <a:p>
            <a:pPr algn="just">
              <a:buFont typeface="Wingdings" panose="05000000000000000000" pitchFamily="2" charset="2"/>
              <a:buChar char="Ø"/>
            </a:pPr>
            <a:r>
              <a:rPr lang="ar-YE" sz="2800" b="1" dirty="0"/>
              <a:t>تعتمد صحة القرار الإداري على صحة المعلومات التي ترد إلى الإدارة العليا التي تتخذ القرار مما يساعد على جودة القرار المتخذ.</a:t>
            </a:r>
          </a:p>
          <a:p>
            <a:pPr algn="just">
              <a:buFont typeface="Wingdings" panose="05000000000000000000" pitchFamily="2" charset="2"/>
              <a:buChar char="Ø"/>
            </a:pPr>
            <a:r>
              <a:rPr lang="ar-YE" sz="2800" b="1" dirty="0"/>
              <a:t>لتحديث نظام المعلومات لدى المحاسبة الإدارية إلى مقاييس نوردها كما يلي:</a:t>
            </a:r>
          </a:p>
          <a:p>
            <a:pPr marL="596646" indent="-514350" algn="just">
              <a:buFont typeface="+mj-lt"/>
              <a:buAutoNum type="arabicPeriod"/>
            </a:pPr>
            <a:r>
              <a:rPr lang="ar-YE" sz="2800" b="1" dirty="0"/>
              <a:t>جمع المعلومات.</a:t>
            </a:r>
          </a:p>
          <a:p>
            <a:pPr marL="596646" indent="-514350" algn="just">
              <a:buFont typeface="+mj-lt"/>
              <a:buAutoNum type="arabicPeriod"/>
            </a:pPr>
            <a:r>
              <a:rPr lang="ar-YE" sz="2800" b="1" dirty="0"/>
              <a:t>تحليل المعلومات.</a:t>
            </a:r>
          </a:p>
          <a:p>
            <a:pPr marL="596646" indent="-514350" algn="just">
              <a:buFont typeface="+mj-lt"/>
              <a:buAutoNum type="arabicPeriod"/>
            </a:pPr>
            <a:r>
              <a:rPr lang="ar-YE" sz="2800" b="1" dirty="0"/>
              <a:t>تقويم المعلومات.</a:t>
            </a:r>
          </a:p>
          <a:p>
            <a:pPr marL="596646" indent="-514350" algn="just">
              <a:buFont typeface="+mj-lt"/>
              <a:buAutoNum type="arabicPeriod"/>
            </a:pPr>
            <a:r>
              <a:rPr lang="ar-YE" sz="2800" b="1" dirty="0"/>
              <a:t>تقديم معلومات مناسبة في شكل تقارير.</a:t>
            </a:r>
            <a:endParaRPr lang="en-US" sz="28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19</a:t>
            </a:fld>
            <a:endParaRPr lang="ar-YE" dirty="0"/>
          </a:p>
        </p:txBody>
      </p:sp>
    </p:spTree>
    <p:extLst>
      <p:ext uri="{BB962C8B-B14F-4D97-AF65-F5344CB8AC3E}">
        <p14:creationId xmlns:p14="http://schemas.microsoft.com/office/powerpoint/2010/main" val="2979521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u="sng" dirty="0"/>
              <a:t>محتويات المقرر</a:t>
            </a:r>
          </a:p>
        </p:txBody>
      </p:sp>
      <p:sp>
        <p:nvSpPr>
          <p:cNvPr id="3" name="عنصر نائب للمحتوى 2"/>
          <p:cNvSpPr>
            <a:spLocks noGrp="1"/>
          </p:cNvSpPr>
          <p:nvPr>
            <p:ph idx="1"/>
          </p:nvPr>
        </p:nvSpPr>
        <p:spPr>
          <a:xfrm>
            <a:off x="179512" y="620688"/>
            <a:ext cx="8754176" cy="6048672"/>
          </a:xfrm>
        </p:spPr>
        <p:txBody>
          <a:bodyPr>
            <a:normAutofit lnSpcReduction="10000"/>
          </a:bodyPr>
          <a:lstStyle/>
          <a:p>
            <a:pPr algn="just">
              <a:buFont typeface="Wingdings" panose="05000000000000000000" pitchFamily="2" charset="2"/>
              <a:buChar char="Ø"/>
            </a:pPr>
            <a:r>
              <a:rPr lang="ar-YE" sz="2800" b="1" u="sng" dirty="0">
                <a:solidFill>
                  <a:srgbClr val="FF0000"/>
                </a:solidFill>
              </a:rPr>
              <a:t>يهدف هذا المقرر إلى تعريف الطالب بـ:</a:t>
            </a:r>
          </a:p>
          <a:p>
            <a:pPr algn="just">
              <a:buFont typeface="Wingdings" panose="05000000000000000000" pitchFamily="2" charset="2"/>
              <a:buChar char="q"/>
            </a:pPr>
            <a:r>
              <a:rPr lang="ar-YE" sz="2800" b="1" dirty="0"/>
              <a:t>بماهية المحاسبة الإدارية كأحد فروع المحاسبة.</a:t>
            </a:r>
          </a:p>
          <a:p>
            <a:pPr algn="just">
              <a:buFont typeface="Wingdings" panose="05000000000000000000" pitchFamily="2" charset="2"/>
              <a:buChar char="q"/>
            </a:pPr>
            <a:r>
              <a:rPr lang="ar-YE" sz="2800" b="1" dirty="0"/>
              <a:t> وعلاقة المحاسبة الإدارية بفروع المحاسبة الأخرى كالمحاسبة المالية، ومحاسبة التكاليف وغيرها من الفروع.</a:t>
            </a:r>
          </a:p>
          <a:p>
            <a:pPr algn="just">
              <a:buFont typeface="Wingdings" panose="05000000000000000000" pitchFamily="2" charset="2"/>
              <a:buChar char="q"/>
            </a:pPr>
            <a:r>
              <a:rPr lang="ar-YE" sz="2800" b="1" dirty="0"/>
              <a:t> تعريفه بالمفاهيم والمصطلحات المرتبطة بمجال هذا الفرع من المحاسبة والذي يختص أساساَ بكيفية خدمة ادارة المنشأة في تخطيط وتنفيذ ورقابة عملياتها.</a:t>
            </a:r>
          </a:p>
          <a:p>
            <a:pPr algn="just">
              <a:buFont typeface="Wingdings" panose="05000000000000000000" pitchFamily="2" charset="2"/>
              <a:buChar char="Ø"/>
            </a:pPr>
            <a:r>
              <a:rPr lang="ar-YE" sz="2800" b="1" u="sng" dirty="0">
                <a:solidFill>
                  <a:srgbClr val="FF0000"/>
                </a:solidFill>
              </a:rPr>
              <a:t>كما يتناول المقرر :</a:t>
            </a:r>
          </a:p>
          <a:p>
            <a:pPr algn="just">
              <a:buFont typeface="Wingdings" panose="05000000000000000000" pitchFamily="2" charset="2"/>
              <a:buChar char="q"/>
            </a:pPr>
            <a:r>
              <a:rPr lang="ar-YE" sz="2800" b="1" dirty="0"/>
              <a:t>كيفية مساعدة إدارة المنشأة وترشيدها في مجال اتخاذ القرارات في الأجل القصير.</a:t>
            </a:r>
          </a:p>
          <a:p>
            <a:pPr algn="just">
              <a:buFont typeface="Wingdings" panose="05000000000000000000" pitchFamily="2" charset="2"/>
              <a:buChar char="q"/>
            </a:pPr>
            <a:r>
              <a:rPr lang="ar-YE" sz="2800" b="1" dirty="0"/>
              <a:t>كيفية مساعدة الإدارة في مجال التحليل المالي.</a:t>
            </a:r>
          </a:p>
          <a:p>
            <a:pPr algn="just">
              <a:buFont typeface="Wingdings" panose="05000000000000000000" pitchFamily="2" charset="2"/>
              <a:buChar char="q"/>
            </a:pPr>
            <a:r>
              <a:rPr lang="ar-YE" sz="2800" b="1" dirty="0"/>
              <a:t>إعداد الموازنات التخطيطية وإعداد القوائم المالية الموحدة للشركات القابضة والتابعة.</a:t>
            </a:r>
          </a:p>
          <a:p>
            <a:pPr algn="just">
              <a:buFont typeface="Wingdings" panose="05000000000000000000" pitchFamily="2" charset="2"/>
              <a:buChar char="§"/>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marL="82296" indent="0" algn="just">
              <a:buNone/>
            </a:pPr>
            <a:endParaRPr lang="ar-YE" sz="28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a:t>
            </a:fld>
            <a:endParaRPr lang="ar-YE" dirty="0"/>
          </a:p>
        </p:txBody>
      </p:sp>
    </p:spTree>
    <p:extLst>
      <p:ext uri="{BB962C8B-B14F-4D97-AF65-F5344CB8AC3E}">
        <p14:creationId xmlns:p14="http://schemas.microsoft.com/office/powerpoint/2010/main" val="806144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8100"/>
            <a:ext cx="8754176" cy="504056"/>
          </a:xfrm>
        </p:spPr>
        <p:txBody>
          <a:bodyPr>
            <a:noAutofit/>
          </a:bodyPr>
          <a:lstStyle/>
          <a:p>
            <a:pPr algn="ctr"/>
            <a:r>
              <a:rPr lang="ar-YE" sz="2800" u="sng" dirty="0">
                <a:solidFill>
                  <a:srgbClr val="FF0000"/>
                </a:solidFill>
              </a:rPr>
              <a:t>المقومات الأساسية لانتاج المعلومات اللازمة لاتخاذ القرارات</a:t>
            </a:r>
            <a:endParaRPr lang="en-US" sz="2800" u="sng" dirty="0">
              <a:solidFill>
                <a:srgbClr val="FF0000"/>
              </a:solidFill>
            </a:endParaRPr>
          </a:p>
        </p:txBody>
      </p:sp>
      <p:sp>
        <p:nvSpPr>
          <p:cNvPr id="3" name="Content Placeholder 2"/>
          <p:cNvSpPr>
            <a:spLocks noGrp="1"/>
          </p:cNvSpPr>
          <p:nvPr>
            <p:ph idx="1"/>
          </p:nvPr>
        </p:nvSpPr>
        <p:spPr>
          <a:xfrm>
            <a:off x="179512" y="542156"/>
            <a:ext cx="8754176" cy="6055196"/>
          </a:xfrm>
        </p:spPr>
        <p:txBody>
          <a:bodyPr>
            <a:noAutofit/>
          </a:bodyPr>
          <a:lstStyle/>
          <a:p>
            <a:pPr algn="just"/>
            <a:r>
              <a:rPr lang="ar-YE" sz="2800" b="1" u="sng" dirty="0">
                <a:solidFill>
                  <a:srgbClr val="00B050"/>
                </a:solidFill>
              </a:rPr>
              <a:t>تعتمد عملية اتخاذ القرار على مقومات ضرورية من أهمها</a:t>
            </a:r>
            <a:r>
              <a:rPr lang="ar-YE" sz="2800" b="1" dirty="0"/>
              <a:t>:</a:t>
            </a:r>
          </a:p>
          <a:p>
            <a:pPr marL="596646" indent="-514350" algn="just">
              <a:buFont typeface="+mj-lt"/>
              <a:buAutoNum type="arabicParenR"/>
            </a:pPr>
            <a:r>
              <a:rPr lang="ar-YE" sz="2800" b="1" u="sng" dirty="0">
                <a:solidFill>
                  <a:srgbClr val="0070C0"/>
                </a:solidFill>
              </a:rPr>
              <a:t>التعرف على المشكلة</a:t>
            </a:r>
            <a:r>
              <a:rPr lang="ar-YE" sz="2800" dirty="0"/>
              <a:t>: </a:t>
            </a:r>
            <a:r>
              <a:rPr lang="ar-YE" sz="2800" b="1" dirty="0"/>
              <a:t>يتم تحديد نوع المشكلة المراد حلها ومدى ارتباطها بالنشاط اليومي للإدارة، وهل هي مرتبطة بأعباء الإدارة، أم أنها مشكلة مالية او تسويقية؟ ومن أصعب المقومات تحديد المشكلة لذا في حالة وجود نظام معلوماتي فعال قد ييسر مهمة تحديد المشكلة ويوسع اسلوب التعرف عليها.</a:t>
            </a:r>
          </a:p>
          <a:p>
            <a:pPr marL="596646" indent="-514350" algn="just">
              <a:buFont typeface="+mj-lt"/>
              <a:buAutoNum type="arabicParenR"/>
            </a:pPr>
            <a:r>
              <a:rPr lang="ar-YE" sz="2800" b="1" u="sng" dirty="0">
                <a:solidFill>
                  <a:srgbClr val="0070C0"/>
                </a:solidFill>
              </a:rPr>
              <a:t>تحديد البدائل</a:t>
            </a:r>
            <a:r>
              <a:rPr lang="ar-YE" sz="2800" b="1" dirty="0"/>
              <a:t>: تتمثل البدائل في تحديد الطرق التي يمكن إتباعها لحل المشكلة، ففي حالة دراسة الطاقة غير المستغلة في المنشاة نجد أن البدائل التي تظهر تكون كما يلي:</a:t>
            </a:r>
          </a:p>
          <a:p>
            <a:pPr algn="just">
              <a:buFont typeface="Wingdings" panose="05000000000000000000" pitchFamily="2" charset="2"/>
              <a:buChar char="ü"/>
            </a:pPr>
            <a:r>
              <a:rPr lang="ar-YE" sz="2800" b="1" dirty="0"/>
              <a:t>تجميد الطاقة العاطلة المتاحة وتغيير مسار استثمارها.</a:t>
            </a:r>
          </a:p>
          <a:p>
            <a:pPr algn="just">
              <a:buFont typeface="Wingdings" panose="05000000000000000000" pitchFamily="2" charset="2"/>
              <a:buChar char="ü"/>
            </a:pPr>
            <a:r>
              <a:rPr lang="ar-YE" sz="2800" b="1" dirty="0"/>
              <a:t>استخدامها في انتاج سلع وخدمات جديدة.</a:t>
            </a:r>
          </a:p>
          <a:p>
            <a:pPr algn="just">
              <a:buFont typeface="Wingdings" panose="05000000000000000000" pitchFamily="2" charset="2"/>
              <a:buChar char="ü"/>
            </a:pPr>
            <a:r>
              <a:rPr lang="ar-YE" sz="2800" b="1" dirty="0"/>
              <a:t>استخدامها في توسعة انشطة المنشاة في انتاج منتج قائم.</a:t>
            </a:r>
          </a:p>
          <a:p>
            <a:pPr algn="just">
              <a:buFont typeface="Wingdings" panose="05000000000000000000" pitchFamily="2" charset="2"/>
              <a:buChar char="ü"/>
            </a:pPr>
            <a:r>
              <a:rPr lang="ar-YE" sz="2800" b="1" dirty="0"/>
              <a:t>إبقاء الوضع كما هو عليه (إبقائها عاطلة دون استخدام..).</a:t>
            </a:r>
          </a:p>
        </p:txBody>
      </p:sp>
      <p:sp>
        <p:nvSpPr>
          <p:cNvPr id="4" name="Slide Number Placeholder 3"/>
          <p:cNvSpPr>
            <a:spLocks noGrp="1"/>
          </p:cNvSpPr>
          <p:nvPr>
            <p:ph type="sldNum" sz="quarter" idx="12"/>
          </p:nvPr>
        </p:nvSpPr>
        <p:spPr/>
        <p:txBody>
          <a:bodyPr/>
          <a:lstStyle/>
          <a:p>
            <a:fld id="{CD9B9423-CA99-4925-8324-5BC098869A01}" type="slidenum">
              <a:rPr lang="ar-YE" smtClean="0"/>
              <a:t>20</a:t>
            </a:fld>
            <a:endParaRPr lang="ar-YE" dirty="0"/>
          </a:p>
        </p:txBody>
      </p:sp>
    </p:spTree>
    <p:extLst>
      <p:ext uri="{BB962C8B-B14F-4D97-AF65-F5344CB8AC3E}">
        <p14:creationId xmlns:p14="http://schemas.microsoft.com/office/powerpoint/2010/main" val="2496369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891336" cy="6336704"/>
          </a:xfrm>
        </p:spPr>
        <p:txBody>
          <a:bodyPr>
            <a:noAutofit/>
          </a:bodyPr>
          <a:lstStyle/>
          <a:p>
            <a:pPr marL="596646" lvl="0" indent="-514350" algn="just">
              <a:buClr>
                <a:srgbClr val="3891A7"/>
              </a:buClr>
              <a:buFont typeface="+mj-lt"/>
              <a:buAutoNum type="arabicParenR" startAt="3"/>
            </a:pPr>
            <a:r>
              <a:rPr lang="ar-YE" sz="2800" b="1" u="sng" dirty="0">
                <a:solidFill>
                  <a:srgbClr val="0070C0"/>
                </a:solidFill>
              </a:rPr>
              <a:t>تقويم العوامل الكمية وقياسها</a:t>
            </a:r>
            <a:r>
              <a:rPr lang="ar-YE" sz="2800" dirty="0">
                <a:solidFill>
                  <a:srgbClr val="0070C0"/>
                </a:solidFill>
              </a:rPr>
              <a:t>: </a:t>
            </a:r>
            <a:r>
              <a:rPr lang="ar-YE" sz="2800" b="1" dirty="0">
                <a:solidFill>
                  <a:prstClr val="black"/>
                </a:solidFill>
              </a:rPr>
              <a:t>يتم قياس كل بديل من ناحية المزايا والعيوب، وتحويل هذه المزايا إلى مقياس كمي مناسب، ويتم تحويله إلى أسلوب رقمي، حتى يسهل المفاضلة بين البدائل المتاحة.</a:t>
            </a:r>
          </a:p>
          <a:p>
            <a:pPr marL="596646" lvl="0" indent="-514350" algn="just">
              <a:buClr>
                <a:srgbClr val="3891A7"/>
              </a:buClr>
              <a:buFont typeface="+mj-lt"/>
              <a:buAutoNum type="arabicParenR" startAt="3"/>
            </a:pPr>
            <a:r>
              <a:rPr lang="ar-YE" sz="2800" b="1" u="sng" dirty="0">
                <a:solidFill>
                  <a:srgbClr val="0070C0"/>
                </a:solidFill>
              </a:rPr>
              <a:t>تقويم آثار العوامل غير الكمية</a:t>
            </a:r>
            <a:r>
              <a:rPr lang="ar-YE" sz="2800" b="1" dirty="0">
                <a:solidFill>
                  <a:srgbClr val="0070C0"/>
                </a:solidFill>
              </a:rPr>
              <a:t>: </a:t>
            </a:r>
            <a:r>
              <a:rPr lang="ar-YE" sz="2800" b="1" dirty="0">
                <a:solidFill>
                  <a:prstClr val="black"/>
                </a:solidFill>
              </a:rPr>
              <a:t>نجد أن بعض الآثار يصعب قياسها بدقة مثل الاتجاهات ودراسة السلوك البشري، ومعرفة الآحاسيس والمشاعر والآثار التي تترتب عليها، وقد تؤثر هذه العوامل على عملية المفاضلة بين البدائل، علي سبيل المثال الاستغناء عن نسبة كبيرة من العاملين مقابل إدخال آلة واحدة تؤدي عنهم العمل بكفاءة، الامر الذي يؤدي إلى ظهور أثر اجتماعي زيادة البطالة في المجتمع.</a:t>
            </a:r>
          </a:p>
          <a:p>
            <a:pPr marL="596646" lvl="0" indent="-514350" algn="just">
              <a:buClr>
                <a:srgbClr val="3891A7"/>
              </a:buClr>
              <a:buFont typeface="+mj-lt"/>
              <a:buAutoNum type="arabicParenR" startAt="3"/>
            </a:pPr>
            <a:r>
              <a:rPr lang="ar-YE" sz="2800" b="1" u="sng" dirty="0">
                <a:solidFill>
                  <a:srgbClr val="0070C0"/>
                </a:solidFill>
              </a:rPr>
              <a:t>اتخاذ القرار</a:t>
            </a:r>
            <a:r>
              <a:rPr lang="ar-YE" sz="2800" b="1" dirty="0">
                <a:solidFill>
                  <a:srgbClr val="0070C0"/>
                </a:solidFill>
              </a:rPr>
              <a:t>: </a:t>
            </a:r>
            <a:r>
              <a:rPr lang="ar-YE" sz="2800" b="1" dirty="0"/>
              <a:t>بعد دراسة البدائل المختلفة، وتقويم العوامل الكمية وغير الكمية، يسعى متخذ القرار إلى قرار مناسب، أو البحث عن أسلوب ومعلومات إضافية تساعدة في تحسين الموقف على ان يتم إعادة المفاضلة بين البدائل مرة أخرى على ضوء المعلومات الحديثة التي جمعها بحيث يتم مراعاة الوقت اللازم لجمع المعلومات وتكاليف الحصول عليها.</a:t>
            </a:r>
            <a:endParaRPr lang="en-US" sz="2800" b="1" dirty="0"/>
          </a:p>
          <a:p>
            <a:pPr marL="82296" indent="0">
              <a:buNone/>
            </a:pPr>
            <a:endParaRPr lang="en-US" sz="2800" dirty="0"/>
          </a:p>
        </p:txBody>
      </p:sp>
      <p:sp>
        <p:nvSpPr>
          <p:cNvPr id="4" name="Slide Number Placeholder 3"/>
          <p:cNvSpPr>
            <a:spLocks noGrp="1"/>
          </p:cNvSpPr>
          <p:nvPr>
            <p:ph type="sldNum" sz="quarter" idx="12"/>
          </p:nvPr>
        </p:nvSpPr>
        <p:spPr/>
        <p:txBody>
          <a:bodyPr/>
          <a:lstStyle/>
          <a:p>
            <a:fld id="{CD9B9423-CA99-4925-8324-5BC098869A01}" type="slidenum">
              <a:rPr lang="ar-YE" smtClean="0"/>
              <a:t>21</a:t>
            </a:fld>
            <a:endParaRPr lang="ar-YE" dirty="0"/>
          </a:p>
        </p:txBody>
      </p:sp>
    </p:spTree>
    <p:extLst>
      <p:ext uri="{BB962C8B-B14F-4D97-AF65-F5344CB8AC3E}">
        <p14:creationId xmlns:p14="http://schemas.microsoft.com/office/powerpoint/2010/main" val="829980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4206"/>
            <a:ext cx="8754176" cy="418058"/>
          </a:xfrm>
        </p:spPr>
        <p:txBody>
          <a:bodyPr>
            <a:noAutofit/>
          </a:bodyPr>
          <a:lstStyle/>
          <a:p>
            <a:pPr algn="ctr"/>
            <a:r>
              <a:rPr lang="ar-YE" sz="3600" b="1" u="sng" dirty="0">
                <a:solidFill>
                  <a:srgbClr val="C00000"/>
                </a:solidFill>
                <a:latin typeface="Andalus" panose="02020603050405020304" pitchFamily="18" charset="-78"/>
                <a:cs typeface="Andalus" panose="02020603050405020304" pitchFamily="18" charset="-78"/>
              </a:rPr>
              <a:t>الوظائف التي تؤديها المحاسبة الإدارية في المنشآت</a:t>
            </a:r>
            <a:endParaRPr lang="en-US" sz="3600" b="1" u="sng" dirty="0">
              <a:solidFill>
                <a:srgbClr val="C0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179512" y="908720"/>
            <a:ext cx="8754176" cy="5616624"/>
          </a:xfrm>
        </p:spPr>
        <p:txBody>
          <a:bodyPr>
            <a:normAutofit fontScale="92500" lnSpcReduction="20000"/>
          </a:bodyPr>
          <a:lstStyle/>
          <a:p>
            <a:pPr algn="just">
              <a:buFont typeface="Wingdings" panose="05000000000000000000" pitchFamily="2" charset="2"/>
              <a:buChar char="Ø"/>
            </a:pPr>
            <a:r>
              <a:rPr lang="ar-YE" sz="2800" b="1" dirty="0"/>
              <a:t>تهدف المحاسبة الإدارية إلى توفير ما تتطلبة إدارة المنشأة بمستوياتها المختلفة من المعلومات المتعلقة بالأنشطة الإدارية المختلفة من تخطيط وتنظيم وتنفيذ ورقابة، ولكي تقوم المحاسبة الإدارية بهذا الهدف فإنها تؤدي وظائف عديدة في المنشأة يمكن تقسيمها إلى الآتي:</a:t>
            </a:r>
          </a:p>
          <a:p>
            <a:pPr marL="596646" indent="-514350" algn="just">
              <a:buFont typeface="+mj-lt"/>
              <a:buAutoNum type="arabicPeriod"/>
            </a:pPr>
            <a:r>
              <a:rPr lang="ar-YE" sz="2800" b="1" u="sng" dirty="0">
                <a:solidFill>
                  <a:srgbClr val="00B0F0"/>
                </a:solidFill>
              </a:rPr>
              <a:t>مجال اتخاذ القرارات المتعلقة بالمدخلات</a:t>
            </a:r>
            <a:r>
              <a:rPr lang="ar-YE" sz="2800" dirty="0"/>
              <a:t>: </a:t>
            </a:r>
            <a:r>
              <a:rPr lang="ar-YE" sz="2800" b="1" dirty="0"/>
              <a:t>حيث تتناول القرارات المتعلقة بتوفير العناصر الانتاجية اللازمة للإنتاج من خامات وعمالة وتجهيزات وغيرها من الخدمات، وكيفية التوصل إلى المزيج الامثل من هذه العناصر.</a:t>
            </a:r>
          </a:p>
          <a:p>
            <a:pPr marL="596646" indent="-514350" algn="just">
              <a:buFont typeface="+mj-lt"/>
              <a:buAutoNum type="arabicPeriod"/>
            </a:pPr>
            <a:r>
              <a:rPr lang="ar-YE" sz="2800" b="1" u="sng" dirty="0">
                <a:solidFill>
                  <a:srgbClr val="00B0F0"/>
                </a:solidFill>
              </a:rPr>
              <a:t>مجال اتخاذ القرارات المتعلقة بالمخرجات</a:t>
            </a:r>
            <a:r>
              <a:rPr lang="ar-YE" sz="2800" dirty="0"/>
              <a:t>: </a:t>
            </a:r>
            <a:r>
              <a:rPr lang="ar-YE" sz="2800" b="1" dirty="0"/>
              <a:t>تشمل على القرارات المتعلقة بتحديد المنتجات التي يجب انتاجها وما يرتبط بها من قرارات التسويق والتخزين والتسعير..الخ. واهم وظائف المحاسبة الإدارية اللازمة لتحقيق الاغراض المذكورة هي:</a:t>
            </a:r>
          </a:p>
          <a:p>
            <a:pPr algn="just">
              <a:buFont typeface="Wingdings" panose="05000000000000000000" pitchFamily="2" charset="2"/>
              <a:buChar char="v"/>
            </a:pPr>
            <a:r>
              <a:rPr lang="ar-YE" sz="2800" b="1" dirty="0">
                <a:solidFill>
                  <a:srgbClr val="C00000"/>
                </a:solidFill>
              </a:rPr>
              <a:t>التوصل إلى التقديرات والتوقعات المتعلقة بالتخطيط للانشطة المستقبلية.</a:t>
            </a:r>
          </a:p>
          <a:p>
            <a:pPr algn="just">
              <a:buFont typeface="Wingdings" panose="05000000000000000000" pitchFamily="2" charset="2"/>
              <a:buChar char="v"/>
            </a:pPr>
            <a:r>
              <a:rPr lang="ar-YE" sz="2800" b="1" dirty="0">
                <a:solidFill>
                  <a:srgbClr val="C00000"/>
                </a:solidFill>
              </a:rPr>
              <a:t>توصيل المعلومات.</a:t>
            </a:r>
          </a:p>
          <a:p>
            <a:pPr algn="just">
              <a:buFont typeface="Wingdings" panose="05000000000000000000" pitchFamily="2" charset="2"/>
              <a:buChar char="v"/>
            </a:pPr>
            <a:r>
              <a:rPr lang="ar-YE" sz="2800" b="1" dirty="0">
                <a:solidFill>
                  <a:srgbClr val="C00000"/>
                </a:solidFill>
              </a:rPr>
              <a:t>تجميع البيانات: </a:t>
            </a:r>
            <a:r>
              <a:rPr lang="ar-YE" sz="2800" b="1" dirty="0"/>
              <a:t>في سجلات ودفاتر والتقارير تم تصميمها لهذا الغرض ومن أمثلتها النظام المحاسبي للتكاليف، وسجلات المخزون وقوائم الاجور وسجلات المبيعات وسجلات النقدية.</a:t>
            </a:r>
            <a:endParaRPr lang="en-US" sz="28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22</a:t>
            </a:fld>
            <a:endParaRPr lang="ar-YE" dirty="0"/>
          </a:p>
        </p:txBody>
      </p:sp>
    </p:spTree>
    <p:extLst>
      <p:ext uri="{BB962C8B-B14F-4D97-AF65-F5344CB8AC3E}">
        <p14:creationId xmlns:p14="http://schemas.microsoft.com/office/powerpoint/2010/main" val="2102738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998"/>
            <a:ext cx="8754176" cy="418058"/>
          </a:xfrm>
        </p:spPr>
        <p:txBody>
          <a:bodyPr>
            <a:noAutofit/>
          </a:bodyPr>
          <a:lstStyle/>
          <a:p>
            <a:pPr algn="ctr"/>
            <a:r>
              <a:rPr lang="ar-YE" sz="3200" b="1" u="sng" dirty="0">
                <a:solidFill>
                  <a:srgbClr val="FF0000"/>
                </a:solidFill>
              </a:rPr>
              <a:t>وظائف المحاسبة الإدارية</a:t>
            </a:r>
            <a:endParaRPr lang="en-US" sz="3200" b="1" u="sng" dirty="0">
              <a:solidFill>
                <a:srgbClr val="FF0000"/>
              </a:solidFill>
            </a:endParaRPr>
          </a:p>
        </p:txBody>
      </p:sp>
      <p:sp>
        <p:nvSpPr>
          <p:cNvPr id="4" name="Slide Number Placeholder 3"/>
          <p:cNvSpPr>
            <a:spLocks noGrp="1"/>
          </p:cNvSpPr>
          <p:nvPr>
            <p:ph type="sldNum" sz="quarter" idx="12"/>
          </p:nvPr>
        </p:nvSpPr>
        <p:spPr/>
        <p:txBody>
          <a:bodyPr/>
          <a:lstStyle/>
          <a:p>
            <a:fld id="{CD9B9423-CA99-4925-8324-5BC098869A01}" type="slidenum">
              <a:rPr lang="ar-YE" smtClean="0"/>
              <a:t>23</a:t>
            </a:fld>
            <a:endParaRPr lang="ar-YE" dirty="0"/>
          </a:p>
        </p:txBody>
      </p:sp>
      <p:sp>
        <p:nvSpPr>
          <p:cNvPr id="5" name="Oval 4"/>
          <p:cNvSpPr/>
          <p:nvPr/>
        </p:nvSpPr>
        <p:spPr>
          <a:xfrm>
            <a:off x="5330382" y="1370883"/>
            <a:ext cx="2914026" cy="100811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YE" sz="2000" b="1" dirty="0"/>
              <a:t>أ- توقع وتقدير نتائج الاحداث المستقبلية</a:t>
            </a:r>
            <a:endParaRPr lang="en-US" sz="2000" b="1" dirty="0"/>
          </a:p>
        </p:txBody>
      </p:sp>
      <p:sp>
        <p:nvSpPr>
          <p:cNvPr id="6" name="Oval 5"/>
          <p:cNvSpPr/>
          <p:nvPr/>
        </p:nvSpPr>
        <p:spPr>
          <a:xfrm>
            <a:off x="968057" y="4351315"/>
            <a:ext cx="2914026" cy="100811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YE" sz="2400" b="1" dirty="0"/>
              <a:t>جـ- تجميع البيانات</a:t>
            </a:r>
            <a:endParaRPr lang="en-US" sz="2400" b="1" dirty="0"/>
          </a:p>
        </p:txBody>
      </p:sp>
      <p:sp>
        <p:nvSpPr>
          <p:cNvPr id="7" name="Oval 6"/>
          <p:cNvSpPr/>
          <p:nvPr/>
        </p:nvSpPr>
        <p:spPr>
          <a:xfrm>
            <a:off x="5600716" y="4363864"/>
            <a:ext cx="2643692" cy="100811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YE" sz="2400" b="1" dirty="0"/>
              <a:t>د- تقييم الاداء</a:t>
            </a:r>
            <a:endParaRPr lang="en-US" sz="2400" b="1" dirty="0"/>
          </a:p>
        </p:txBody>
      </p:sp>
      <p:sp>
        <p:nvSpPr>
          <p:cNvPr id="8" name="Oval 7"/>
          <p:cNvSpPr/>
          <p:nvPr/>
        </p:nvSpPr>
        <p:spPr>
          <a:xfrm>
            <a:off x="968057" y="1329209"/>
            <a:ext cx="2885062" cy="100811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YE" sz="2400" b="1" dirty="0"/>
              <a:t>ب- توصيل المعلومات</a:t>
            </a:r>
            <a:endParaRPr lang="en-US" sz="2400" b="1" dirty="0"/>
          </a:p>
        </p:txBody>
      </p:sp>
      <p:sp>
        <p:nvSpPr>
          <p:cNvPr id="9" name="Oval 8"/>
          <p:cNvSpPr/>
          <p:nvPr/>
        </p:nvSpPr>
        <p:spPr>
          <a:xfrm>
            <a:off x="3512484" y="2878088"/>
            <a:ext cx="2088232" cy="100811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YE" sz="2400" b="1" dirty="0"/>
              <a:t>هـ- تشغيل البيانات</a:t>
            </a:r>
            <a:endParaRPr lang="en-US" sz="2400" b="1" dirty="0"/>
          </a:p>
        </p:txBody>
      </p:sp>
      <p:sp>
        <p:nvSpPr>
          <p:cNvPr id="10" name="Rounded Rectangle 9"/>
          <p:cNvSpPr/>
          <p:nvPr/>
        </p:nvSpPr>
        <p:spPr>
          <a:xfrm>
            <a:off x="3464884" y="669888"/>
            <a:ext cx="2088232" cy="42048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YE" sz="2400" b="1" dirty="0"/>
              <a:t>التخطيط</a:t>
            </a:r>
            <a:endParaRPr lang="en-US" sz="2400" b="1" dirty="0"/>
          </a:p>
        </p:txBody>
      </p:sp>
      <p:sp>
        <p:nvSpPr>
          <p:cNvPr id="11" name="Rounded Rectangle 10"/>
          <p:cNvSpPr/>
          <p:nvPr/>
        </p:nvSpPr>
        <p:spPr>
          <a:xfrm>
            <a:off x="3804267" y="5885061"/>
            <a:ext cx="2088232" cy="42048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YE" sz="2400" b="1" dirty="0"/>
              <a:t>التنفيذ</a:t>
            </a:r>
            <a:endParaRPr lang="en-US" sz="2400" b="1" dirty="0"/>
          </a:p>
        </p:txBody>
      </p:sp>
      <p:sp>
        <p:nvSpPr>
          <p:cNvPr id="12" name="Rounded Rectangle 11"/>
          <p:cNvSpPr/>
          <p:nvPr/>
        </p:nvSpPr>
        <p:spPr>
          <a:xfrm>
            <a:off x="6895252" y="3181635"/>
            <a:ext cx="2088232" cy="42048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YE" sz="2400" b="1" dirty="0"/>
              <a:t>الرقابة</a:t>
            </a:r>
            <a:endParaRPr lang="en-US" sz="2400" b="1" dirty="0"/>
          </a:p>
        </p:txBody>
      </p:sp>
      <p:sp>
        <p:nvSpPr>
          <p:cNvPr id="13" name="Rounded Rectangle 12"/>
          <p:cNvSpPr/>
          <p:nvPr/>
        </p:nvSpPr>
        <p:spPr>
          <a:xfrm>
            <a:off x="47666" y="3181635"/>
            <a:ext cx="2088232" cy="42048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YE" sz="2400" b="1" dirty="0"/>
              <a:t>التنظيم</a:t>
            </a:r>
            <a:endParaRPr lang="en-US" sz="2400" b="1" dirty="0"/>
          </a:p>
        </p:txBody>
      </p:sp>
      <p:cxnSp>
        <p:nvCxnSpPr>
          <p:cNvPr id="15" name="Straight Arrow Connector 14"/>
          <p:cNvCxnSpPr/>
          <p:nvPr/>
        </p:nvCxnSpPr>
        <p:spPr>
          <a:xfrm flipH="1" flipV="1">
            <a:off x="3882083" y="1881111"/>
            <a:ext cx="1448299" cy="2624"/>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a:xfrm>
            <a:off x="2386691" y="2359021"/>
            <a:ext cx="11224" cy="1966255"/>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p:nvPr/>
        </p:nvCxnSpPr>
        <p:spPr>
          <a:xfrm flipH="1">
            <a:off x="3923928" y="4931024"/>
            <a:ext cx="1676788" cy="10144"/>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p:nvPr/>
        </p:nvCxnSpPr>
        <p:spPr>
          <a:xfrm flipH="1" flipV="1">
            <a:off x="6391929" y="2400695"/>
            <a:ext cx="34862" cy="1924581"/>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p:cNvCxnSpPr>
            <a:stCxn id="5" idx="3"/>
            <a:endCxn id="9" idx="7"/>
          </p:cNvCxnSpPr>
          <p:nvPr/>
        </p:nvCxnSpPr>
        <p:spPr>
          <a:xfrm flipH="1">
            <a:off x="5294902" y="2231360"/>
            <a:ext cx="462229" cy="794363"/>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a:stCxn id="7" idx="1"/>
            <a:endCxn id="9" idx="5"/>
          </p:cNvCxnSpPr>
          <p:nvPr/>
        </p:nvCxnSpPr>
        <p:spPr>
          <a:xfrm flipH="1" flipV="1">
            <a:off x="5294902" y="3738565"/>
            <a:ext cx="692974" cy="772934"/>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27" name="Straight Arrow Connector 26"/>
          <p:cNvCxnSpPr>
            <a:stCxn id="9" idx="3"/>
          </p:cNvCxnSpPr>
          <p:nvPr/>
        </p:nvCxnSpPr>
        <p:spPr>
          <a:xfrm flipH="1">
            <a:off x="3314700" y="3738565"/>
            <a:ext cx="503598" cy="623885"/>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28" name="Straight Arrow Connector 27"/>
          <p:cNvCxnSpPr>
            <a:endCxn id="9" idx="1"/>
          </p:cNvCxnSpPr>
          <p:nvPr/>
        </p:nvCxnSpPr>
        <p:spPr>
          <a:xfrm>
            <a:off x="3314700" y="2265881"/>
            <a:ext cx="503598" cy="759842"/>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30" name="Rounded Rectangle 29"/>
          <p:cNvSpPr/>
          <p:nvPr/>
        </p:nvSpPr>
        <p:spPr>
          <a:xfrm>
            <a:off x="6660232" y="1"/>
            <a:ext cx="2483768" cy="119676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YE" b="1" u="sng" dirty="0">
                <a:solidFill>
                  <a:srgbClr val="C00000"/>
                </a:solidFill>
              </a:rPr>
              <a:t>الأساليب:</a:t>
            </a:r>
          </a:p>
          <a:p>
            <a:pPr marL="285750" indent="-285750">
              <a:buFontTx/>
              <a:buChar char="-"/>
            </a:pPr>
            <a:r>
              <a:rPr lang="ar-YE" b="1" dirty="0"/>
              <a:t>تحليل التعادل. البرمجة الخطية. شبكات الاعمال.</a:t>
            </a:r>
          </a:p>
          <a:p>
            <a:pPr marL="285750" indent="-285750">
              <a:buFontTx/>
              <a:buChar char="-"/>
            </a:pPr>
            <a:r>
              <a:rPr lang="ar-YE" b="1" dirty="0"/>
              <a:t>تحليل الاحتمالات.</a:t>
            </a:r>
            <a:endParaRPr lang="en-US" b="1" dirty="0"/>
          </a:p>
        </p:txBody>
      </p:sp>
      <p:sp>
        <p:nvSpPr>
          <p:cNvPr id="31" name="Rounded Rectangle 30"/>
          <p:cNvSpPr/>
          <p:nvPr/>
        </p:nvSpPr>
        <p:spPr>
          <a:xfrm>
            <a:off x="6391929" y="5497900"/>
            <a:ext cx="2717209" cy="13154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YE" b="1" u="sng" dirty="0">
                <a:solidFill>
                  <a:srgbClr val="C00000"/>
                </a:solidFill>
              </a:rPr>
              <a:t>الاساليب :</a:t>
            </a:r>
          </a:p>
          <a:p>
            <a:pPr marL="285750" indent="-285750">
              <a:buFontTx/>
              <a:buChar char="-"/>
            </a:pPr>
            <a:r>
              <a:rPr lang="ar-YE" b="1" dirty="0"/>
              <a:t>تحليل انحرافات الموازية.</a:t>
            </a:r>
          </a:p>
          <a:p>
            <a:pPr marL="285750" indent="-285750">
              <a:buFontTx/>
              <a:buChar char="-"/>
            </a:pPr>
            <a:r>
              <a:rPr lang="ar-YE" b="1" dirty="0"/>
              <a:t>تحليل انحرافات التكاليف المعيارية. تحليل الربحية والاستثمار والتكاليف.</a:t>
            </a:r>
            <a:endParaRPr lang="en-US" b="1" dirty="0"/>
          </a:p>
        </p:txBody>
      </p:sp>
      <p:sp>
        <p:nvSpPr>
          <p:cNvPr id="32" name="Rounded Rectangle 31"/>
          <p:cNvSpPr/>
          <p:nvPr/>
        </p:nvSpPr>
        <p:spPr>
          <a:xfrm>
            <a:off x="67063" y="59457"/>
            <a:ext cx="2286563" cy="11373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YE" sz="2000" b="1" u="sng" dirty="0">
                <a:solidFill>
                  <a:srgbClr val="C00000"/>
                </a:solidFill>
              </a:rPr>
              <a:t>الأساليب:</a:t>
            </a:r>
          </a:p>
          <a:p>
            <a:pPr marL="285750" indent="-285750">
              <a:buFontTx/>
              <a:buChar char="-"/>
            </a:pPr>
            <a:r>
              <a:rPr lang="ar-YE" sz="2000" b="1" dirty="0"/>
              <a:t>الموازنات. التكاليف المعيارية. قواعد وإجراءات التنفيذ.</a:t>
            </a:r>
            <a:endParaRPr lang="en-US" sz="2000" b="1" dirty="0"/>
          </a:p>
        </p:txBody>
      </p:sp>
      <p:sp>
        <p:nvSpPr>
          <p:cNvPr id="33" name="Rounded Rectangle 32"/>
          <p:cNvSpPr/>
          <p:nvPr/>
        </p:nvSpPr>
        <p:spPr>
          <a:xfrm>
            <a:off x="138934" y="5512482"/>
            <a:ext cx="3219710" cy="125561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ar-YE" b="1" u="sng" dirty="0">
                <a:solidFill>
                  <a:srgbClr val="C00000"/>
                </a:solidFill>
              </a:rPr>
              <a:t>الأساليب:</a:t>
            </a:r>
          </a:p>
          <a:p>
            <a:pPr marL="285750" indent="-285750">
              <a:buFontTx/>
              <a:buChar char="-"/>
            </a:pPr>
            <a:r>
              <a:rPr lang="ar-YE" b="1" dirty="0"/>
              <a:t>النظام المحاسبي للتكاليف. سجلات المخزون. قوائم الأجور. سجلات المبيعات. سجلات النقدية.</a:t>
            </a:r>
            <a:endParaRPr lang="en-US" b="1" dirty="0"/>
          </a:p>
        </p:txBody>
      </p:sp>
    </p:spTree>
    <p:extLst>
      <p:ext uri="{BB962C8B-B14F-4D97-AF65-F5344CB8AC3E}">
        <p14:creationId xmlns:p14="http://schemas.microsoft.com/office/powerpoint/2010/main" val="2943420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98"/>
            <a:ext cx="8754176" cy="418058"/>
          </a:xfrm>
        </p:spPr>
        <p:txBody>
          <a:bodyPr>
            <a:noAutofit/>
          </a:bodyPr>
          <a:lstStyle/>
          <a:p>
            <a:pPr algn="ctr"/>
            <a:r>
              <a:rPr lang="ar-YE" sz="3200" b="1" u="sng" dirty="0">
                <a:solidFill>
                  <a:srgbClr val="FF0000"/>
                </a:solidFill>
              </a:rPr>
              <a:t>المحاسبة الإدارية في المنشآت الخدمية</a:t>
            </a:r>
            <a:endParaRPr lang="en-US" sz="3200" b="1" u="sng" dirty="0">
              <a:solidFill>
                <a:srgbClr val="FF0000"/>
              </a:solidFill>
            </a:endParaRPr>
          </a:p>
        </p:txBody>
      </p:sp>
      <p:sp>
        <p:nvSpPr>
          <p:cNvPr id="3" name="Content Placeholder 2"/>
          <p:cNvSpPr>
            <a:spLocks noGrp="1"/>
          </p:cNvSpPr>
          <p:nvPr>
            <p:ph idx="1"/>
          </p:nvPr>
        </p:nvSpPr>
        <p:spPr>
          <a:xfrm>
            <a:off x="179512" y="620688"/>
            <a:ext cx="8754176" cy="5760640"/>
          </a:xfrm>
        </p:spPr>
        <p:txBody>
          <a:bodyPr>
            <a:normAutofit/>
          </a:bodyPr>
          <a:lstStyle/>
          <a:p>
            <a:pPr algn="just">
              <a:buFont typeface="Wingdings" panose="05000000000000000000" pitchFamily="2" charset="2"/>
              <a:buChar char="q"/>
            </a:pPr>
            <a:r>
              <a:rPr lang="ar-YE" sz="2800" b="1" u="sng" dirty="0">
                <a:solidFill>
                  <a:srgbClr val="C00000"/>
                </a:solidFill>
              </a:rPr>
              <a:t>يقصد بالمنشىآت الخدمية</a:t>
            </a:r>
            <a:r>
              <a:rPr lang="ar-YE" sz="2800" b="1" dirty="0"/>
              <a:t>: تلك المنشآت التي لا تقوم بتصنيع أو بيع سلع مادية ملموسة، بل تقدم خدمات للعملاء مثل شركات التامين، البنوك، المستشفيات، المكاتب الهندسية،...الخ.</a:t>
            </a:r>
          </a:p>
          <a:p>
            <a:pPr algn="just">
              <a:buFont typeface="Wingdings" panose="05000000000000000000" pitchFamily="2" charset="2"/>
              <a:buChar char="q"/>
            </a:pPr>
            <a:r>
              <a:rPr lang="ar-YE" sz="2800" b="1" u="sng" dirty="0">
                <a:solidFill>
                  <a:srgbClr val="C00000"/>
                </a:solidFill>
              </a:rPr>
              <a:t>تتميز المنشىآت الخدمية بالآتي</a:t>
            </a:r>
            <a:r>
              <a:rPr lang="ar-YE" sz="2800" b="1" dirty="0"/>
              <a:t>:</a:t>
            </a:r>
          </a:p>
          <a:p>
            <a:pPr algn="just">
              <a:buFont typeface="Wingdings" panose="05000000000000000000" pitchFamily="2" charset="2"/>
              <a:buChar char="ü"/>
            </a:pPr>
            <a:r>
              <a:rPr lang="ar-YE" sz="2800" b="1" u="sng" dirty="0"/>
              <a:t>الاعتماد على العنصر البشري والخبرات الفنية</a:t>
            </a:r>
            <a:r>
              <a:rPr lang="ar-YE" sz="2800" b="1" dirty="0"/>
              <a:t>: مما يعني ان الجزء الاكبر من مصروفاتها يتمثل في الرواتب واجور ومزايا واخرى للعاملين فيها.</a:t>
            </a:r>
          </a:p>
          <a:p>
            <a:pPr algn="just">
              <a:buFont typeface="Wingdings" panose="05000000000000000000" pitchFamily="2" charset="2"/>
              <a:buChar char="ü"/>
            </a:pPr>
            <a:r>
              <a:rPr lang="ar-YE" sz="2800" b="1" u="sng" dirty="0"/>
              <a:t>صعوبة تعريف المخرجات</a:t>
            </a:r>
            <a:r>
              <a:rPr lang="ar-YE" sz="2800" b="1" dirty="0"/>
              <a:t>: لعدم إنتاجها سلع مادية ملموسة، فإذا قلنا أن مخرجات الجامعة هي الخريجين فماذا عن المستويات المختلفة لهم.</a:t>
            </a:r>
          </a:p>
          <a:p>
            <a:pPr algn="just">
              <a:buFont typeface="Wingdings" panose="05000000000000000000" pitchFamily="2" charset="2"/>
              <a:buChar char="ü"/>
            </a:pPr>
            <a:r>
              <a:rPr lang="ar-YE" sz="2800" b="1" u="sng" dirty="0"/>
              <a:t>عدم القابلية لتخزين معظم المدخلات والمخرجات </a:t>
            </a:r>
            <a:r>
              <a:rPr lang="ar-YE" sz="2800" b="1" dirty="0"/>
              <a:t>: فكيف يمكن تخزين ساعات العمل غير المستفاد منها، أو الغرف واسرة الرقود المتاحة في المستشفى ...الخ.</a:t>
            </a:r>
          </a:p>
        </p:txBody>
      </p:sp>
      <p:sp>
        <p:nvSpPr>
          <p:cNvPr id="4" name="Slide Number Placeholder 3"/>
          <p:cNvSpPr>
            <a:spLocks noGrp="1"/>
          </p:cNvSpPr>
          <p:nvPr>
            <p:ph type="sldNum" sz="quarter" idx="12"/>
          </p:nvPr>
        </p:nvSpPr>
        <p:spPr/>
        <p:txBody>
          <a:bodyPr/>
          <a:lstStyle/>
          <a:p>
            <a:fld id="{CD9B9423-CA99-4925-8324-5BC098869A01}" type="slidenum">
              <a:rPr lang="ar-YE" smtClean="0"/>
              <a:t>24</a:t>
            </a:fld>
            <a:endParaRPr lang="ar-YE" dirty="0"/>
          </a:p>
        </p:txBody>
      </p:sp>
    </p:spTree>
    <p:extLst>
      <p:ext uri="{BB962C8B-B14F-4D97-AF65-F5344CB8AC3E}">
        <p14:creationId xmlns:p14="http://schemas.microsoft.com/office/powerpoint/2010/main" val="536794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754176" cy="5555704"/>
          </a:xfrm>
        </p:spPr>
        <p:txBody>
          <a:bodyPr>
            <a:normAutofit/>
          </a:bodyPr>
          <a:lstStyle/>
          <a:p>
            <a:pPr lvl="0" algn="just">
              <a:buClr>
                <a:srgbClr val="3891A7"/>
              </a:buClr>
              <a:buFont typeface="Wingdings" panose="05000000000000000000" pitchFamily="2" charset="2"/>
              <a:buChar char="ü"/>
            </a:pPr>
            <a:r>
              <a:rPr lang="ar-YE" b="1" dirty="0">
                <a:solidFill>
                  <a:prstClr val="black"/>
                </a:solidFill>
              </a:rPr>
              <a:t>زيادة الاستثمارات في الاصول الثابتة التي تستخدم في تقديم الخدمات: الأمر الذي يتطلب الاهتمام بحساب الاهلاكات وعملية التجديد.</a:t>
            </a:r>
            <a:endParaRPr lang="ar-YE" b="1" dirty="0"/>
          </a:p>
          <a:p>
            <a:pPr algn="just">
              <a:buFont typeface="Wingdings" panose="05000000000000000000" pitchFamily="2" charset="2"/>
              <a:buChar char="q"/>
            </a:pPr>
            <a:r>
              <a:rPr lang="ar-YE" b="1" dirty="0"/>
              <a:t>من جهة اخرى يمكن تبويب المنشآت الخدمية- على الرغم من اشتراكها في الخصائص المذكورة سابقاَ – إلى :</a:t>
            </a:r>
          </a:p>
          <a:p>
            <a:pPr algn="just">
              <a:buFont typeface="Wingdings" panose="05000000000000000000" pitchFamily="2" charset="2"/>
              <a:buChar char="ü"/>
            </a:pPr>
            <a:r>
              <a:rPr lang="ar-YE" b="1" dirty="0"/>
              <a:t>منشآت خدمية هادفة للربح.</a:t>
            </a:r>
          </a:p>
          <a:p>
            <a:pPr algn="just">
              <a:buFont typeface="Wingdings" panose="05000000000000000000" pitchFamily="2" charset="2"/>
              <a:buChar char="ü"/>
            </a:pPr>
            <a:r>
              <a:rPr lang="ar-YE" b="1" dirty="0"/>
              <a:t>منشآت خدمية غير هادفة للربح.</a:t>
            </a:r>
          </a:p>
          <a:p>
            <a:pPr marL="82296" indent="0" algn="just">
              <a:buNone/>
            </a:pPr>
            <a:endParaRPr lang="ar-YE" sz="2800" dirty="0"/>
          </a:p>
          <a:p>
            <a:pPr marL="82296" indent="0" algn="just">
              <a:buNone/>
            </a:pPr>
            <a:endParaRPr lang="en-US" sz="2800" dirty="0"/>
          </a:p>
        </p:txBody>
      </p:sp>
      <p:sp>
        <p:nvSpPr>
          <p:cNvPr id="4" name="Slide Number Placeholder 3"/>
          <p:cNvSpPr>
            <a:spLocks noGrp="1"/>
          </p:cNvSpPr>
          <p:nvPr>
            <p:ph type="sldNum" sz="quarter" idx="12"/>
          </p:nvPr>
        </p:nvSpPr>
        <p:spPr/>
        <p:txBody>
          <a:bodyPr/>
          <a:lstStyle/>
          <a:p>
            <a:fld id="{CD9B9423-CA99-4925-8324-5BC098869A01}" type="slidenum">
              <a:rPr lang="ar-YE" smtClean="0"/>
              <a:t>25</a:t>
            </a:fld>
            <a:endParaRPr lang="ar-YE" dirty="0"/>
          </a:p>
        </p:txBody>
      </p:sp>
    </p:spTree>
    <p:extLst>
      <p:ext uri="{BB962C8B-B14F-4D97-AF65-F5344CB8AC3E}">
        <p14:creationId xmlns:p14="http://schemas.microsoft.com/office/powerpoint/2010/main" val="1089633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54176" cy="432048"/>
          </a:xfrm>
        </p:spPr>
        <p:txBody>
          <a:bodyPr>
            <a:noAutofit/>
          </a:bodyPr>
          <a:lstStyle/>
          <a:p>
            <a:pPr algn="ctr"/>
            <a:r>
              <a:rPr lang="ar-YE" sz="2800" u="sng" dirty="0">
                <a:solidFill>
                  <a:srgbClr val="C00000"/>
                </a:solidFill>
              </a:rPr>
              <a:t>آداب وسلوك مهنة المحاسبة الإدارية</a:t>
            </a:r>
            <a:endParaRPr lang="en-US" sz="2800" u="sng" dirty="0">
              <a:solidFill>
                <a:srgbClr val="C00000"/>
              </a:solidFill>
            </a:endParaRPr>
          </a:p>
        </p:txBody>
      </p:sp>
      <p:sp>
        <p:nvSpPr>
          <p:cNvPr id="3" name="Content Placeholder 2"/>
          <p:cNvSpPr>
            <a:spLocks noGrp="1"/>
          </p:cNvSpPr>
          <p:nvPr>
            <p:ph idx="1"/>
          </p:nvPr>
        </p:nvSpPr>
        <p:spPr>
          <a:xfrm>
            <a:off x="179512" y="764704"/>
            <a:ext cx="8891336" cy="5483696"/>
          </a:xfrm>
        </p:spPr>
        <p:txBody>
          <a:bodyPr>
            <a:normAutofit/>
          </a:bodyPr>
          <a:lstStyle/>
          <a:p>
            <a:pPr algn="just">
              <a:buFont typeface="Wingdings" panose="05000000000000000000" pitchFamily="2" charset="2"/>
              <a:buChar char="Ø"/>
            </a:pPr>
            <a:r>
              <a:rPr lang="ar-YE" b="1" dirty="0"/>
              <a:t>من المسلمات أن نجاح أي تجمع مهني واستمراره في اداء خدماته للأخرين وثقتهم في هذا المجتمع يتطلب وجود قواعد ومبادئ تضمن الحد الادنى من القدرات العلمية والعملية لاعضاء هذه المهنة وتحكم تصرفات المحاسبين الإداريين وتتمثل تلك القواعد في معايير السلوك المهني او اخلاق المهنة :</a:t>
            </a:r>
          </a:p>
          <a:p>
            <a:pPr marL="596646" indent="-514350" algn="just">
              <a:buFont typeface="+mj-lt"/>
              <a:buAutoNum type="arabicParenR"/>
            </a:pPr>
            <a:r>
              <a:rPr lang="ar-YE" b="1" dirty="0"/>
              <a:t>الكفاءة.</a:t>
            </a:r>
          </a:p>
          <a:p>
            <a:pPr marL="596646" indent="-514350" algn="just">
              <a:buFont typeface="+mj-lt"/>
              <a:buAutoNum type="arabicParenR"/>
            </a:pPr>
            <a:r>
              <a:rPr lang="ar-YE" b="1" dirty="0"/>
              <a:t>النزاهة.</a:t>
            </a:r>
          </a:p>
          <a:p>
            <a:pPr marL="596646" indent="-514350" algn="just">
              <a:buFont typeface="+mj-lt"/>
              <a:buAutoNum type="arabicParenR"/>
            </a:pPr>
            <a:r>
              <a:rPr lang="ar-YE" b="1" dirty="0"/>
              <a:t>الموضوعية.</a:t>
            </a:r>
            <a:endParaRPr lang="en-US" b="1" dirty="0"/>
          </a:p>
        </p:txBody>
      </p:sp>
      <p:sp>
        <p:nvSpPr>
          <p:cNvPr id="4" name="Slide Number Placeholder 3"/>
          <p:cNvSpPr>
            <a:spLocks noGrp="1"/>
          </p:cNvSpPr>
          <p:nvPr>
            <p:ph type="sldNum" sz="quarter" idx="12"/>
          </p:nvPr>
        </p:nvSpPr>
        <p:spPr/>
        <p:txBody>
          <a:bodyPr/>
          <a:lstStyle/>
          <a:p>
            <a:fld id="{CD9B9423-CA99-4925-8324-5BC098869A01}" type="slidenum">
              <a:rPr lang="ar-YE" smtClean="0"/>
              <a:t>26</a:t>
            </a:fld>
            <a:endParaRPr lang="ar-YE" dirty="0"/>
          </a:p>
        </p:txBody>
      </p:sp>
    </p:spTree>
    <p:extLst>
      <p:ext uri="{BB962C8B-B14F-4D97-AF65-F5344CB8AC3E}">
        <p14:creationId xmlns:p14="http://schemas.microsoft.com/office/powerpoint/2010/main" val="76157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54176" cy="504056"/>
          </a:xfrm>
        </p:spPr>
        <p:txBody>
          <a:bodyPr>
            <a:normAutofit fontScale="90000"/>
          </a:bodyPr>
          <a:lstStyle/>
          <a:p>
            <a:pPr algn="ctr"/>
            <a:r>
              <a:rPr lang="ar-YE" sz="3200" u="sng" dirty="0"/>
              <a:t>محتويات الوحدة الأولى</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37520385"/>
              </p:ext>
            </p:extLst>
          </p:nvPr>
        </p:nvGraphicFramePr>
        <p:xfrm>
          <a:off x="143350" y="1052736"/>
          <a:ext cx="8826500" cy="5181600"/>
        </p:xfrm>
        <a:graphic>
          <a:graphicData uri="http://schemas.openxmlformats.org/drawingml/2006/table">
            <a:tbl>
              <a:tblPr firstRow="1" bandRow="1">
                <a:tableStyleId>{8799B23B-EC83-4686-B30A-512413B5E67A}</a:tableStyleId>
              </a:tblPr>
              <a:tblGrid>
                <a:gridCol w="7920434">
                  <a:extLst>
                    <a:ext uri="{9D8B030D-6E8A-4147-A177-3AD203B41FA5}">
                      <a16:colId xmlns:a16="http://schemas.microsoft.com/office/drawing/2014/main" val="864069462"/>
                    </a:ext>
                  </a:extLst>
                </a:gridCol>
                <a:gridCol w="906066">
                  <a:extLst>
                    <a:ext uri="{9D8B030D-6E8A-4147-A177-3AD203B41FA5}">
                      <a16:colId xmlns:a16="http://schemas.microsoft.com/office/drawing/2014/main" val="3542316275"/>
                    </a:ext>
                  </a:extLst>
                </a:gridCol>
              </a:tblGrid>
              <a:tr h="370840">
                <a:tc>
                  <a:txBody>
                    <a:bodyPr/>
                    <a:lstStyle/>
                    <a:p>
                      <a:r>
                        <a:rPr lang="ar-YE" sz="2800" b="1" dirty="0"/>
                        <a:t>الموضـــــــــــــــوع</a:t>
                      </a:r>
                      <a:endParaRPr lang="en-US" sz="2800" b="1" dirty="0"/>
                    </a:p>
                  </a:txBody>
                  <a:tcPr/>
                </a:tc>
                <a:tc>
                  <a:txBody>
                    <a:bodyPr/>
                    <a:lstStyle/>
                    <a:p>
                      <a:r>
                        <a:rPr lang="ar-YE" sz="2800" b="1" dirty="0"/>
                        <a:t>م</a:t>
                      </a:r>
                      <a:endParaRPr lang="en-US" sz="2800" b="1" dirty="0"/>
                    </a:p>
                  </a:txBody>
                  <a:tcPr/>
                </a:tc>
                <a:extLst>
                  <a:ext uri="{0D108BD9-81ED-4DB2-BD59-A6C34878D82A}">
                    <a16:rowId xmlns:a16="http://schemas.microsoft.com/office/drawing/2014/main" val="392424711"/>
                  </a:ext>
                </a:extLst>
              </a:tr>
              <a:tr h="370840">
                <a:tc>
                  <a:txBody>
                    <a:bodyPr/>
                    <a:lstStyle/>
                    <a:p>
                      <a:r>
                        <a:rPr lang="ar-YE" sz="2800" b="1" dirty="0"/>
                        <a:t>مفهوم</a:t>
                      </a:r>
                      <a:r>
                        <a:rPr lang="ar-YE" sz="2800" b="1" baseline="0" dirty="0"/>
                        <a:t> المحاسبة الإدرية وتعريفها.</a:t>
                      </a:r>
                      <a:endParaRPr lang="en-US" sz="2800" b="1" dirty="0"/>
                    </a:p>
                  </a:txBody>
                  <a:tcPr/>
                </a:tc>
                <a:tc>
                  <a:txBody>
                    <a:bodyPr/>
                    <a:lstStyle/>
                    <a:p>
                      <a:r>
                        <a:rPr lang="en-US" sz="2800" b="1" dirty="0"/>
                        <a:t>1</a:t>
                      </a:r>
                    </a:p>
                  </a:txBody>
                  <a:tcPr/>
                </a:tc>
                <a:extLst>
                  <a:ext uri="{0D108BD9-81ED-4DB2-BD59-A6C34878D82A}">
                    <a16:rowId xmlns:a16="http://schemas.microsoft.com/office/drawing/2014/main" val="2606457551"/>
                  </a:ext>
                </a:extLst>
              </a:tr>
              <a:tr h="370840">
                <a:tc>
                  <a:txBody>
                    <a:bodyPr/>
                    <a:lstStyle/>
                    <a:p>
                      <a:r>
                        <a:rPr lang="ar-YE" sz="2800" b="1" dirty="0"/>
                        <a:t>التطور التاريخي للمحاسبة الإدارية.</a:t>
                      </a:r>
                      <a:endParaRPr lang="en-US" sz="2800" b="1" dirty="0"/>
                    </a:p>
                  </a:txBody>
                  <a:tcPr/>
                </a:tc>
                <a:tc>
                  <a:txBody>
                    <a:bodyPr/>
                    <a:lstStyle/>
                    <a:p>
                      <a:r>
                        <a:rPr lang="en-US" sz="2800" b="1" dirty="0"/>
                        <a:t>2</a:t>
                      </a:r>
                    </a:p>
                  </a:txBody>
                  <a:tcPr/>
                </a:tc>
                <a:extLst>
                  <a:ext uri="{0D108BD9-81ED-4DB2-BD59-A6C34878D82A}">
                    <a16:rowId xmlns:a16="http://schemas.microsoft.com/office/drawing/2014/main" val="897761114"/>
                  </a:ext>
                </a:extLst>
              </a:tr>
              <a:tr h="370840">
                <a:tc>
                  <a:txBody>
                    <a:bodyPr/>
                    <a:lstStyle/>
                    <a:p>
                      <a:r>
                        <a:rPr lang="ar-YE" sz="2800" b="1" dirty="0"/>
                        <a:t>أهداف المحاسبة الإدارية ومجالاتها.</a:t>
                      </a:r>
                      <a:endParaRPr lang="en-US" sz="2800" b="1" dirty="0"/>
                    </a:p>
                  </a:txBody>
                  <a:tcPr/>
                </a:tc>
                <a:tc>
                  <a:txBody>
                    <a:bodyPr/>
                    <a:lstStyle/>
                    <a:p>
                      <a:r>
                        <a:rPr lang="en-US" sz="2800" b="1" dirty="0"/>
                        <a:t>3</a:t>
                      </a:r>
                    </a:p>
                  </a:txBody>
                  <a:tcPr/>
                </a:tc>
                <a:extLst>
                  <a:ext uri="{0D108BD9-81ED-4DB2-BD59-A6C34878D82A}">
                    <a16:rowId xmlns:a16="http://schemas.microsoft.com/office/drawing/2014/main" val="1764855284"/>
                  </a:ext>
                </a:extLst>
              </a:tr>
              <a:tr h="370840">
                <a:tc>
                  <a:txBody>
                    <a:bodyPr/>
                    <a:lstStyle/>
                    <a:p>
                      <a:r>
                        <a:rPr lang="ar-YE" sz="2800" b="1" dirty="0"/>
                        <a:t>العلاقة بين المحاسبة الإدارية والعلوم الأخرى.</a:t>
                      </a:r>
                      <a:endParaRPr lang="en-US" sz="2800" b="1" dirty="0"/>
                    </a:p>
                  </a:txBody>
                  <a:tcPr/>
                </a:tc>
                <a:tc>
                  <a:txBody>
                    <a:bodyPr/>
                    <a:lstStyle/>
                    <a:p>
                      <a:r>
                        <a:rPr lang="en-US" sz="2800" b="1" dirty="0"/>
                        <a:t>4</a:t>
                      </a:r>
                    </a:p>
                  </a:txBody>
                  <a:tcPr/>
                </a:tc>
                <a:extLst>
                  <a:ext uri="{0D108BD9-81ED-4DB2-BD59-A6C34878D82A}">
                    <a16:rowId xmlns:a16="http://schemas.microsoft.com/office/drawing/2014/main" val="240452360"/>
                  </a:ext>
                </a:extLst>
              </a:tr>
              <a:tr h="370840">
                <a:tc>
                  <a:txBody>
                    <a:bodyPr/>
                    <a:lstStyle/>
                    <a:p>
                      <a:r>
                        <a:rPr lang="ar-YE" sz="2800" b="1" dirty="0"/>
                        <a:t>أوجه الاختلاف والشبه بين المحاسبة الإدارية والمحاسبة المالية.</a:t>
                      </a:r>
                      <a:endParaRPr lang="en-US" sz="2800" b="1" dirty="0"/>
                    </a:p>
                  </a:txBody>
                  <a:tcPr/>
                </a:tc>
                <a:tc>
                  <a:txBody>
                    <a:bodyPr/>
                    <a:lstStyle/>
                    <a:p>
                      <a:r>
                        <a:rPr lang="en-US" sz="2800" b="1" dirty="0"/>
                        <a:t>5</a:t>
                      </a:r>
                    </a:p>
                  </a:txBody>
                  <a:tcPr/>
                </a:tc>
                <a:extLst>
                  <a:ext uri="{0D108BD9-81ED-4DB2-BD59-A6C34878D82A}">
                    <a16:rowId xmlns:a16="http://schemas.microsoft.com/office/drawing/2014/main" val="3792710035"/>
                  </a:ext>
                </a:extLst>
              </a:tr>
              <a:tr h="370840">
                <a:tc>
                  <a:txBody>
                    <a:bodyPr/>
                    <a:lstStyle/>
                    <a:p>
                      <a:r>
                        <a:rPr lang="ar-YE" sz="2800" b="1" dirty="0"/>
                        <a:t>خصائص معلومات المحاسبة الإدارية</a:t>
                      </a:r>
                      <a:endParaRPr lang="en-US" sz="2800" b="1" dirty="0"/>
                    </a:p>
                  </a:txBody>
                  <a:tcPr/>
                </a:tc>
                <a:tc>
                  <a:txBody>
                    <a:bodyPr/>
                    <a:lstStyle/>
                    <a:p>
                      <a:r>
                        <a:rPr lang="en-US" sz="2800" b="1" dirty="0"/>
                        <a:t>6</a:t>
                      </a:r>
                    </a:p>
                  </a:txBody>
                  <a:tcPr/>
                </a:tc>
                <a:extLst>
                  <a:ext uri="{0D108BD9-81ED-4DB2-BD59-A6C34878D82A}">
                    <a16:rowId xmlns:a16="http://schemas.microsoft.com/office/drawing/2014/main" val="689056000"/>
                  </a:ext>
                </a:extLst>
              </a:tr>
              <a:tr h="370840">
                <a:tc>
                  <a:txBody>
                    <a:bodyPr/>
                    <a:lstStyle/>
                    <a:p>
                      <a:r>
                        <a:rPr lang="ar-YE" sz="2800" b="1" dirty="0"/>
                        <a:t>ضرورة المعلومات المحاسبة الإدارية.</a:t>
                      </a:r>
                      <a:endParaRPr lang="en-US" sz="2800" b="1" dirty="0"/>
                    </a:p>
                  </a:txBody>
                  <a:tcPr/>
                </a:tc>
                <a:tc>
                  <a:txBody>
                    <a:bodyPr/>
                    <a:lstStyle/>
                    <a:p>
                      <a:r>
                        <a:rPr lang="en-US" sz="2800" b="1" dirty="0"/>
                        <a:t>7</a:t>
                      </a:r>
                    </a:p>
                  </a:txBody>
                  <a:tcPr/>
                </a:tc>
                <a:extLst>
                  <a:ext uri="{0D108BD9-81ED-4DB2-BD59-A6C34878D82A}">
                    <a16:rowId xmlns:a16="http://schemas.microsoft.com/office/drawing/2014/main" val="1994334446"/>
                  </a:ext>
                </a:extLst>
              </a:tr>
              <a:tr h="370840">
                <a:tc>
                  <a:txBody>
                    <a:bodyPr/>
                    <a:lstStyle/>
                    <a:p>
                      <a:r>
                        <a:rPr lang="ar-YE" sz="2800" b="1" dirty="0"/>
                        <a:t>مقاييس فاعلية نظام معلومات المحاسبة الإدارية</a:t>
                      </a:r>
                      <a:endParaRPr lang="en-US" sz="2800" b="1" dirty="0"/>
                    </a:p>
                  </a:txBody>
                  <a:tcPr/>
                </a:tc>
                <a:tc>
                  <a:txBody>
                    <a:bodyPr/>
                    <a:lstStyle/>
                    <a:p>
                      <a:r>
                        <a:rPr lang="en-US" sz="2800" b="1" dirty="0"/>
                        <a:t>8</a:t>
                      </a:r>
                    </a:p>
                  </a:txBody>
                  <a:tcPr/>
                </a:tc>
                <a:extLst>
                  <a:ext uri="{0D108BD9-81ED-4DB2-BD59-A6C34878D82A}">
                    <a16:rowId xmlns:a16="http://schemas.microsoft.com/office/drawing/2014/main" val="2509236622"/>
                  </a:ext>
                </a:extLst>
              </a:tr>
              <a:tr h="370840">
                <a:tc>
                  <a:txBody>
                    <a:bodyPr/>
                    <a:lstStyle/>
                    <a:p>
                      <a:r>
                        <a:rPr lang="ar-YE" sz="2800" b="1" dirty="0"/>
                        <a:t>المقومات</a:t>
                      </a:r>
                      <a:r>
                        <a:rPr lang="ar-YE" sz="2800" b="1" baseline="0" dirty="0"/>
                        <a:t> الأساسية لإنتاج المعلومات اللازمة لاتخاذ القرار.</a:t>
                      </a:r>
                      <a:endParaRPr lang="en-US" sz="2800" b="1" dirty="0"/>
                    </a:p>
                  </a:txBody>
                  <a:tcPr/>
                </a:tc>
                <a:tc>
                  <a:txBody>
                    <a:bodyPr/>
                    <a:lstStyle/>
                    <a:p>
                      <a:r>
                        <a:rPr lang="en-US" sz="2800" b="1" dirty="0"/>
                        <a:t>9</a:t>
                      </a:r>
                    </a:p>
                  </a:txBody>
                  <a:tcPr/>
                </a:tc>
                <a:extLst>
                  <a:ext uri="{0D108BD9-81ED-4DB2-BD59-A6C34878D82A}">
                    <a16:rowId xmlns:a16="http://schemas.microsoft.com/office/drawing/2014/main" val="4245320760"/>
                  </a:ext>
                </a:extLst>
              </a:tr>
            </a:tbl>
          </a:graphicData>
        </a:graphic>
      </p:graphicFrame>
      <p:sp>
        <p:nvSpPr>
          <p:cNvPr id="4" name="عنصر نائب لرقم الشريحة 3"/>
          <p:cNvSpPr>
            <a:spLocks noGrp="1"/>
          </p:cNvSpPr>
          <p:nvPr>
            <p:ph type="sldNum" sz="quarter" idx="12"/>
          </p:nvPr>
        </p:nvSpPr>
        <p:spPr/>
        <p:txBody>
          <a:bodyPr/>
          <a:lstStyle/>
          <a:p>
            <a:fld id="{CD9B9423-CA99-4925-8324-5BC098869A01}" type="slidenum">
              <a:rPr lang="ar-YE" smtClean="0"/>
              <a:t>3</a:t>
            </a:fld>
            <a:endParaRPr lang="ar-YE" dirty="0"/>
          </a:p>
        </p:txBody>
      </p:sp>
    </p:spTree>
    <p:extLst>
      <p:ext uri="{BB962C8B-B14F-4D97-AF65-F5344CB8AC3E}">
        <p14:creationId xmlns:p14="http://schemas.microsoft.com/office/powerpoint/2010/main" val="98507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Autofit/>
          </a:bodyPr>
          <a:lstStyle/>
          <a:p>
            <a:pPr algn="ctr"/>
            <a:r>
              <a:rPr lang="ar-YE" sz="3600" b="1" u="sng" dirty="0">
                <a:solidFill>
                  <a:srgbClr val="C00000"/>
                </a:solidFill>
                <a:latin typeface="Andalus" panose="02020603050405020304" pitchFamily="18" charset="-78"/>
                <a:cs typeface="Andalus" panose="02020603050405020304" pitchFamily="18" charset="-78"/>
              </a:rPr>
              <a:t>مفهوم المحاسبة الإدارية وتعريفها</a:t>
            </a:r>
            <a:endParaRPr lang="ar-YE" sz="3600" b="1" dirty="0">
              <a:solidFill>
                <a:srgbClr val="C00000"/>
              </a:solidFill>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179512" y="692696"/>
            <a:ext cx="8754176" cy="6165304"/>
          </a:xfrm>
        </p:spPr>
        <p:txBody>
          <a:bodyPr>
            <a:normAutofit fontScale="92500" lnSpcReduction="20000"/>
          </a:bodyPr>
          <a:lstStyle/>
          <a:p>
            <a:pPr lvl="0" algn="just">
              <a:buClr>
                <a:srgbClr val="3891A7"/>
              </a:buClr>
              <a:buFont typeface="Wingdings" pitchFamily="2" charset="2"/>
              <a:buChar char="Ø"/>
            </a:pPr>
            <a:r>
              <a:rPr lang="ar-YE" sz="2800" b="1" dirty="0"/>
              <a:t>تعددت مفاهيم المحاسبة الإدارية وتنوعت تعاريفها وذلك بسبب شمولية هذا المفهوم ومواكبة التطورات التكنولوجية، من تعاريفها الآتي:</a:t>
            </a:r>
          </a:p>
          <a:p>
            <a:pPr lvl="0" algn="just">
              <a:buClr>
                <a:srgbClr val="3891A7"/>
              </a:buClr>
              <a:buFont typeface="Wingdings" panose="05000000000000000000" pitchFamily="2" charset="2"/>
              <a:buChar char="ü"/>
            </a:pPr>
            <a:r>
              <a:rPr lang="ar-YE" sz="2800" b="1" u="sng" dirty="0">
                <a:solidFill>
                  <a:srgbClr val="FF0000"/>
                </a:solidFill>
              </a:rPr>
              <a:t>تعريف (بايون وملر)</a:t>
            </a:r>
            <a:r>
              <a:rPr lang="ar-YE" sz="2800" b="1" dirty="0">
                <a:solidFill>
                  <a:srgbClr val="FF0000"/>
                </a:solidFill>
              </a:rPr>
              <a:t>: </a:t>
            </a:r>
            <a:r>
              <a:rPr lang="ar-YE" sz="2800" b="1" dirty="0">
                <a:solidFill>
                  <a:prstClr val="black"/>
                </a:solidFill>
              </a:rPr>
              <a:t>بأنها مجموعة من الوظائف المحاسبية التي تتعلق بإعداد المعلومات التي تمكن الإدارة من أداء وظائفها في مجال التخطيط والرقابة والتوجية واتخاذ القرارات.</a:t>
            </a:r>
          </a:p>
          <a:p>
            <a:pPr lvl="0" algn="just">
              <a:buClr>
                <a:srgbClr val="3891A7"/>
              </a:buClr>
              <a:buFont typeface="Wingdings" panose="05000000000000000000" pitchFamily="2" charset="2"/>
              <a:buChar char="ü"/>
            </a:pPr>
            <a:r>
              <a:rPr lang="ar-YE" sz="2800" b="1" u="sng" dirty="0">
                <a:solidFill>
                  <a:srgbClr val="FF0000"/>
                </a:solidFill>
              </a:rPr>
              <a:t>في حين عرفها (وستن وأبرجين)</a:t>
            </a:r>
            <a:r>
              <a:rPr lang="ar-YE" sz="2800" b="1" dirty="0">
                <a:solidFill>
                  <a:srgbClr val="FF0000"/>
                </a:solidFill>
              </a:rPr>
              <a:t>: </a:t>
            </a:r>
            <a:r>
              <a:rPr lang="ar-YE" sz="2800" b="1" dirty="0">
                <a:solidFill>
                  <a:prstClr val="black"/>
                </a:solidFill>
              </a:rPr>
              <a:t>أن المحاسبة الإدارية تبرز من خلال وظيفة التخطيط والرقابة ومسئولية دعم الإدارة بالمعلومات اللازمة لتمكنها من توجيه النشاط الاقتصادي نحو الأفضل وبالتكلفة المناسبة.</a:t>
            </a:r>
          </a:p>
          <a:p>
            <a:pPr lvl="0" algn="just">
              <a:buClr>
                <a:srgbClr val="3891A7"/>
              </a:buClr>
              <a:buFont typeface="Wingdings" panose="05000000000000000000" pitchFamily="2" charset="2"/>
              <a:buChar char="ü"/>
            </a:pPr>
            <a:r>
              <a:rPr lang="ar-YE" sz="2800" b="1" u="sng" dirty="0">
                <a:solidFill>
                  <a:srgbClr val="FF0000"/>
                </a:solidFill>
              </a:rPr>
              <a:t>في حين يرى (هور نكرن)</a:t>
            </a:r>
            <a:r>
              <a:rPr lang="ar-YE" sz="2800" b="1" dirty="0">
                <a:solidFill>
                  <a:srgbClr val="FF0000"/>
                </a:solidFill>
              </a:rPr>
              <a:t>: </a:t>
            </a:r>
            <a:r>
              <a:rPr lang="ar-YE" sz="2800" b="1" dirty="0">
                <a:solidFill>
                  <a:prstClr val="black"/>
                </a:solidFill>
              </a:rPr>
              <a:t>بأن المحاسبة الإدارية تهتم بتجهيز البيانات والمعلومات التي يتم استخدامها بدور واسع في عمليات التخطيط والرقابة وصنع القرارات لتحقيق أقصى الارباح.</a:t>
            </a:r>
          </a:p>
          <a:p>
            <a:pPr lvl="0" algn="just">
              <a:buClr>
                <a:srgbClr val="3891A7"/>
              </a:buClr>
              <a:buFont typeface="Wingdings" panose="05000000000000000000" pitchFamily="2" charset="2"/>
              <a:buChar char="ü"/>
            </a:pPr>
            <a:r>
              <a:rPr lang="ar-YE" sz="2800" b="1" u="sng" dirty="0">
                <a:solidFill>
                  <a:srgbClr val="FF0000"/>
                </a:solidFill>
              </a:rPr>
              <a:t>التعريف الصادر عن الاتحاد الدولي للمحاسبين(</a:t>
            </a:r>
            <a:r>
              <a:rPr lang="en-US" sz="2800" b="1" u="sng" dirty="0">
                <a:solidFill>
                  <a:srgbClr val="FF0000"/>
                </a:solidFill>
              </a:rPr>
              <a:t>IFAC</a:t>
            </a:r>
            <a:r>
              <a:rPr lang="ar-YE" sz="2800" b="1" u="sng" dirty="0">
                <a:solidFill>
                  <a:srgbClr val="FF0000"/>
                </a:solidFill>
              </a:rPr>
              <a:t>)</a:t>
            </a:r>
            <a:r>
              <a:rPr lang="ar-YE" sz="2800" b="1" dirty="0">
                <a:solidFill>
                  <a:srgbClr val="FF0000"/>
                </a:solidFill>
              </a:rPr>
              <a:t> : </a:t>
            </a:r>
            <a:r>
              <a:rPr lang="ar-YE" sz="3000" b="1" dirty="0">
                <a:solidFill>
                  <a:srgbClr val="002060"/>
                </a:solidFill>
              </a:rPr>
              <a:t>المحاسبة الإدارية هي عملية تحديد، قياس، تجميع، تحليل، إعداد، تفسير وتوصيل المعلومات (المالية والتشغيلية) التي تسخدمها الإدارة في التخطيط والتقييم والرقابة ضمن منظمة ما، وبما يضمن الاستخدام المناسب والمساءلة عن مواردها.</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4</a:t>
            </a:fld>
            <a:endParaRPr lang="ar-YE" dirty="0"/>
          </a:p>
        </p:txBody>
      </p:sp>
    </p:spTree>
    <p:extLst>
      <p:ext uri="{BB962C8B-B14F-4D97-AF65-F5344CB8AC3E}">
        <p14:creationId xmlns:p14="http://schemas.microsoft.com/office/powerpoint/2010/main" val="140517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54176" cy="6059760"/>
          </a:xfrm>
        </p:spPr>
        <p:txBody>
          <a:bodyPr>
            <a:normAutofit/>
          </a:bodyPr>
          <a:lstStyle/>
          <a:p>
            <a:pPr algn="just"/>
            <a:r>
              <a:rPr lang="ar-YE" sz="2700" b="1" u="sng" dirty="0">
                <a:solidFill>
                  <a:srgbClr val="C00000"/>
                </a:solidFill>
              </a:rPr>
              <a:t>من خلال المفاهيم السابقة للمحاسبة الإدارية يمكن تحديد الاعتبارات الآتية:</a:t>
            </a:r>
          </a:p>
          <a:p>
            <a:pPr algn="just">
              <a:buFont typeface="Wingdings" panose="05000000000000000000" pitchFamily="2" charset="2"/>
              <a:buChar char="Ø"/>
            </a:pPr>
            <a:r>
              <a:rPr lang="ar-YE" sz="2800" b="1" dirty="0"/>
              <a:t>ومماسبق فإن المحاسبة الإدارية تركز على توفير المعلومات اللازمة لممارسة الأنشطة التخطيطية والرقابة الداخلية، فتهتم بتجميع وتحليل البيانات المالية والتكاليفية وبيانات عن الاسعار والمبيعات التاريخية ومدى استغلال الطاقات المادية.</a:t>
            </a:r>
          </a:p>
          <a:p>
            <a:pPr algn="just">
              <a:buFont typeface="Wingdings" panose="05000000000000000000" pitchFamily="2" charset="2"/>
              <a:buChar char="Ø"/>
            </a:pPr>
            <a:r>
              <a:rPr lang="ar-YE" sz="2800" b="1" dirty="0"/>
              <a:t>كما أن الاختبار الحقيقي للمحاسبة الإدارية في مدى قدرتها على تحفيز ومساعدة الإدارة على تحقيق اهداف التنظيم بكفاءة وفي الوقت المناسب.</a:t>
            </a:r>
          </a:p>
          <a:p>
            <a:pPr algn="just">
              <a:buFont typeface="Wingdings" panose="05000000000000000000" pitchFamily="2" charset="2"/>
              <a:buChar char="Ø"/>
            </a:pPr>
            <a:r>
              <a:rPr lang="ar-YE" sz="2800" b="1" dirty="0"/>
              <a:t>أن المحاسبة الإدارية تستخدم كافة المفاهيم والمبادئ الإدارية والمحاسبية وتستخدم وسائل مختلفة لتوفير المعلومات وتصنيفها وفق احتياجات مستخدميها.</a:t>
            </a:r>
          </a:p>
          <a:p>
            <a:pPr algn="just">
              <a:buFont typeface="Wingdings" panose="05000000000000000000" pitchFamily="2" charset="2"/>
              <a:buChar char="Ø"/>
            </a:pPr>
            <a:r>
              <a:rPr lang="ar-YE" sz="2800" b="1" dirty="0"/>
              <a:t>يجب مراعاة توفير المعلومات بالتكلفة المناسبة وذلك تحقيقاَ لمبدأ المنفعة والتكلفة.</a:t>
            </a:r>
            <a:endParaRPr lang="en-US" sz="28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5</a:t>
            </a:fld>
            <a:endParaRPr lang="ar-YE" dirty="0"/>
          </a:p>
        </p:txBody>
      </p:sp>
    </p:spTree>
    <p:extLst>
      <p:ext uri="{BB962C8B-B14F-4D97-AF65-F5344CB8AC3E}">
        <p14:creationId xmlns:p14="http://schemas.microsoft.com/office/powerpoint/2010/main" val="2778612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802" y="171922"/>
            <a:ext cx="8682168" cy="576064"/>
          </a:xfrm>
        </p:spPr>
        <p:txBody>
          <a:bodyPr>
            <a:noAutofit/>
          </a:bodyPr>
          <a:lstStyle/>
          <a:p>
            <a:pPr algn="ctr"/>
            <a:r>
              <a:rPr lang="ar-YE" sz="3200" u="sng" dirty="0">
                <a:solidFill>
                  <a:srgbClr val="FF0000"/>
                </a:solidFill>
              </a:rPr>
              <a:t>التطور التاريخي للمحاسبة الإدارية</a:t>
            </a:r>
            <a:endParaRPr lang="en-US" sz="3200" u="sng" dirty="0">
              <a:solidFill>
                <a:srgbClr val="FF0000"/>
              </a:solidFill>
            </a:endParaRPr>
          </a:p>
        </p:txBody>
      </p:sp>
      <p:sp>
        <p:nvSpPr>
          <p:cNvPr id="3" name="Content Placeholder 2"/>
          <p:cNvSpPr>
            <a:spLocks noGrp="1"/>
          </p:cNvSpPr>
          <p:nvPr>
            <p:ph idx="1"/>
          </p:nvPr>
        </p:nvSpPr>
        <p:spPr>
          <a:xfrm>
            <a:off x="251520" y="764704"/>
            <a:ext cx="8682168" cy="5760640"/>
          </a:xfrm>
        </p:spPr>
        <p:txBody>
          <a:bodyPr>
            <a:normAutofit fontScale="92500"/>
          </a:bodyPr>
          <a:lstStyle/>
          <a:p>
            <a:pPr algn="just">
              <a:buFont typeface="Wingdings" panose="05000000000000000000" pitchFamily="2" charset="2"/>
              <a:buChar char="Ø"/>
            </a:pPr>
            <a:r>
              <a:rPr lang="ar-YE" sz="2800" b="1" dirty="0"/>
              <a:t>يمكن التعبير عن التطور التاريخي للمحاسبة الإدارية عبر ثلاث مراحل اساسية نوردها كما يلي:</a:t>
            </a:r>
          </a:p>
          <a:p>
            <a:pPr algn="just">
              <a:buFont typeface="Wingdings" panose="05000000000000000000" pitchFamily="2" charset="2"/>
              <a:buChar char="ü"/>
            </a:pPr>
            <a:r>
              <a:rPr lang="ar-YE" sz="2800" b="1" u="sng" dirty="0">
                <a:solidFill>
                  <a:srgbClr val="0070C0"/>
                </a:solidFill>
              </a:rPr>
              <a:t>المرحلة الأولى: (مرحلة عقد العشرينات والثلاثينات وبداية الاربعينيات):</a:t>
            </a:r>
          </a:p>
          <a:p>
            <a:pPr algn="just">
              <a:buFont typeface="Courier New" panose="02070309020205020404" pitchFamily="49" charset="0"/>
              <a:buChar char="o"/>
            </a:pPr>
            <a:r>
              <a:rPr lang="ar-YE" sz="2800" b="1" dirty="0"/>
              <a:t>ظهرت ملامح هذه المرحلة من خلال الازمة المالية الاقتصادية التي حصلت في العالم عام </a:t>
            </a:r>
            <a:r>
              <a:rPr lang="en-US" sz="2800" b="1" dirty="0"/>
              <a:t>1929</a:t>
            </a:r>
            <a:r>
              <a:rPr lang="ar-YE" sz="2800" b="1" dirty="0"/>
              <a:t>م، والتي أدت إلي إفلاس المنشآت وإعادة هيكلة المشاريع، وبعدها برز الاهتمام بالسيولة النقدية وما يتعلق بتشريعات التعامل في الاسواق المالية وإجراءاتها.</a:t>
            </a:r>
          </a:p>
          <a:p>
            <a:pPr algn="just">
              <a:buFont typeface="Courier New" panose="02070309020205020404" pitchFamily="49" charset="0"/>
              <a:buChar char="o"/>
            </a:pPr>
            <a:r>
              <a:rPr lang="ar-YE" sz="2800" b="1" dirty="0"/>
              <a:t>أما خلال عقد الثلاثينات والاربعينبات: أصبح هناك توجه نحو دراسة ربحية المنشآت والتخطيط وحقوق المنشأة والمتعاملين معها.</a:t>
            </a:r>
          </a:p>
          <a:p>
            <a:pPr algn="just">
              <a:buFont typeface="Wingdings" panose="05000000000000000000" pitchFamily="2" charset="2"/>
              <a:buChar char="ü"/>
            </a:pPr>
            <a:r>
              <a:rPr lang="ar-YE" sz="2800" b="1" u="sng" dirty="0">
                <a:solidFill>
                  <a:srgbClr val="0070C0"/>
                </a:solidFill>
              </a:rPr>
              <a:t>المرحلة الثانية: ما بعد الحرب العالمية الثانية</a:t>
            </a:r>
            <a:r>
              <a:rPr lang="ar-YE" sz="2800" b="1" dirty="0"/>
              <a:t>: امتازت هذه المرحلة بالتاكيد على إجراء التحليلات المالية لموجودات المنشآت، باستخدام النماذج الرياضية في مجال التقييم، وفي مجال تقييم المخزون والتدفقات النقدية والمديونيات والموجودات الثابتة.</a:t>
            </a:r>
          </a:p>
          <a:p>
            <a:pPr algn="just">
              <a:buFont typeface="Courier New" panose="02070309020205020404" pitchFamily="49" charset="0"/>
              <a:buChar char="o"/>
            </a:pPr>
            <a:endParaRPr lang="ar-YE" sz="2800" dirty="0"/>
          </a:p>
        </p:txBody>
      </p:sp>
      <p:sp>
        <p:nvSpPr>
          <p:cNvPr id="4" name="Slide Number Placeholder 3"/>
          <p:cNvSpPr>
            <a:spLocks noGrp="1"/>
          </p:cNvSpPr>
          <p:nvPr>
            <p:ph type="sldNum" sz="quarter" idx="12"/>
          </p:nvPr>
        </p:nvSpPr>
        <p:spPr/>
        <p:txBody>
          <a:bodyPr/>
          <a:lstStyle/>
          <a:p>
            <a:fld id="{CD9B9423-CA99-4925-8324-5BC098869A01}" type="slidenum">
              <a:rPr lang="ar-YE" smtClean="0"/>
              <a:t>6</a:t>
            </a:fld>
            <a:endParaRPr lang="ar-YE" dirty="0"/>
          </a:p>
        </p:txBody>
      </p:sp>
    </p:spTree>
    <p:extLst>
      <p:ext uri="{BB962C8B-B14F-4D97-AF65-F5344CB8AC3E}">
        <p14:creationId xmlns:p14="http://schemas.microsoft.com/office/powerpoint/2010/main" val="384607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82168" cy="5915744"/>
          </a:xfrm>
        </p:spPr>
        <p:txBody>
          <a:bodyPr>
            <a:normAutofit/>
          </a:bodyPr>
          <a:lstStyle/>
          <a:p>
            <a:pPr algn="just">
              <a:buFont typeface="Wingdings" panose="05000000000000000000" pitchFamily="2" charset="2"/>
              <a:buChar char="ü"/>
            </a:pPr>
            <a:r>
              <a:rPr lang="ar-YE" sz="2800" b="1" u="sng" dirty="0">
                <a:solidFill>
                  <a:srgbClr val="0070C0"/>
                </a:solidFill>
              </a:rPr>
              <a:t>المرحلة الثالثة: (بداية الستينات حتى عصرنا الحاضر)</a:t>
            </a:r>
            <a:r>
              <a:rPr lang="ar-YE" sz="2800" dirty="0"/>
              <a:t>: </a:t>
            </a:r>
            <a:r>
              <a:rPr lang="ar-YE" sz="2800" b="1" dirty="0"/>
              <a:t>امتازت هذه المرحلة بالآتي:</a:t>
            </a:r>
          </a:p>
          <a:p>
            <a:pPr algn="just">
              <a:buFont typeface="Courier New" panose="02070309020205020404" pitchFamily="49" charset="0"/>
              <a:buChar char="o"/>
            </a:pPr>
            <a:r>
              <a:rPr lang="ar-YE" sz="2800" b="1" dirty="0"/>
              <a:t>بدراسة ما يتعلق بالقرارات ذات العلاقة بالاستثمارات وتمويلها، الأمر الذي أوجد احتياجاَ كبيراَ لاستخدام نماذج التنبؤ واعداد التقديرات، ومعالجة حالات عدم التأكد مما يعني الاهتمام بكلفة رأس المال المستثمر.</a:t>
            </a:r>
          </a:p>
          <a:p>
            <a:pPr algn="just">
              <a:buFont typeface="Courier New" panose="02070309020205020404" pitchFamily="49" charset="0"/>
              <a:buChar char="o"/>
            </a:pPr>
            <a:r>
              <a:rPr lang="ar-YE" sz="2800" b="1" dirty="0"/>
              <a:t>كما أن هذه المرحلة ركزت على الاستثمارات طويلة الاجل وإعداد الموازنات التقديرية.</a:t>
            </a:r>
          </a:p>
          <a:p>
            <a:pPr algn="just">
              <a:buFont typeface="Courier New" panose="02070309020205020404" pitchFamily="49" charset="0"/>
              <a:buChar char="o"/>
            </a:pPr>
            <a:r>
              <a:rPr lang="ar-YE" sz="2800" b="1" dirty="0"/>
              <a:t>في الوقت الحاضر فإن هناك اتساعاَ كبيراَ في مجال استخدام المحاسبة الإدارية وتأثيرها في دعم القرارات الاقتصادية، وذلك من خلال التفكير نحو تصميم نظام معلومات متكامل للمحاسبة الإدارية يختص بصياغة المعلومات خدمة لمتطلبات الإدارة واحتياجاتها في كافة المجالات مع مراعاة ان تكون المنافع المتحققة أكبر من تكاليفها.</a:t>
            </a:r>
            <a:endParaRPr lang="en-US" sz="28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7</a:t>
            </a:fld>
            <a:endParaRPr lang="ar-YE" dirty="0"/>
          </a:p>
        </p:txBody>
      </p:sp>
    </p:spTree>
    <p:extLst>
      <p:ext uri="{BB962C8B-B14F-4D97-AF65-F5344CB8AC3E}">
        <p14:creationId xmlns:p14="http://schemas.microsoft.com/office/powerpoint/2010/main" val="3946312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82168" cy="548680"/>
          </a:xfrm>
        </p:spPr>
        <p:txBody>
          <a:bodyPr>
            <a:normAutofit fontScale="90000"/>
          </a:bodyPr>
          <a:lstStyle/>
          <a:p>
            <a:pPr algn="ctr"/>
            <a:r>
              <a:rPr lang="ar-YE" sz="3200" b="1" u="sng" dirty="0">
                <a:solidFill>
                  <a:srgbClr val="C00000"/>
                </a:solidFill>
              </a:rPr>
              <a:t>أهــداف المحاسبة الإدارية</a:t>
            </a:r>
            <a:endParaRPr lang="en-US" sz="3200" b="1" u="sng" dirty="0">
              <a:solidFill>
                <a:srgbClr val="C00000"/>
              </a:solidFill>
            </a:endParaRPr>
          </a:p>
        </p:txBody>
      </p:sp>
      <p:sp>
        <p:nvSpPr>
          <p:cNvPr id="3" name="Content Placeholder 2"/>
          <p:cNvSpPr>
            <a:spLocks noGrp="1"/>
          </p:cNvSpPr>
          <p:nvPr>
            <p:ph idx="1"/>
          </p:nvPr>
        </p:nvSpPr>
        <p:spPr>
          <a:xfrm>
            <a:off x="125760" y="548680"/>
            <a:ext cx="8933688" cy="6233120"/>
          </a:xfrm>
        </p:spPr>
        <p:txBody>
          <a:bodyPr>
            <a:noAutofit/>
          </a:bodyPr>
          <a:lstStyle/>
          <a:p>
            <a:pPr algn="just">
              <a:buFont typeface="Wingdings" panose="05000000000000000000" pitchFamily="2" charset="2"/>
              <a:buChar char="Ø"/>
            </a:pPr>
            <a:r>
              <a:rPr lang="ar-YE" sz="2600" b="1" dirty="0"/>
              <a:t>وظائف الإدارة تتجسد من خلال مجالات عديدة منها: التخطيط والتنسيق والرقابة واتخاذ القرارات ولأجل تنفيذ هذه الوظائف بشكل فاعل فإن الإدارة بحاجة إلى معلومات ملائمة تمكنها من أداء هذه الوظائف وهنا يبرز دور المحاسبة الإدارية كونها الأداء التي تسهم في توفير المعلومات، لخدمة إدارة المنشآت، وذلك من خلال الآتي:</a:t>
            </a:r>
          </a:p>
          <a:p>
            <a:pPr marL="596646" indent="-514350" algn="just">
              <a:buFont typeface="+mj-lt"/>
              <a:buAutoNum type="arabicParenR"/>
            </a:pPr>
            <a:r>
              <a:rPr lang="ar-YE" sz="2600" b="1" u="sng" dirty="0">
                <a:solidFill>
                  <a:srgbClr val="0070C0"/>
                </a:solidFill>
              </a:rPr>
              <a:t>توفير المعلومات الملائمة لعملية التخطيط واتخاذ القرارات</a:t>
            </a:r>
            <a:r>
              <a:rPr lang="ar-YE" sz="2600" b="1" dirty="0"/>
              <a:t>: التخطيط يبدأ بتحديد الاهداف وطرق تحقيقها مع تحديد الإمكانات المادية والبشرية المتاحة واستخدامها بشكل امثل لتحقيق تلك الاهداف، تدعم المحاسبة الإدارية إدارة المنشآت من خلال تحديد تلك الاهداف وترجمتها إلى صورة كمية بواسطة أساليب محاسبية وإحصائية وغيرها.</a:t>
            </a:r>
          </a:p>
          <a:p>
            <a:pPr marL="596646" indent="-514350" algn="just">
              <a:buFont typeface="+mj-lt"/>
              <a:buAutoNum type="arabicParenR"/>
            </a:pPr>
            <a:r>
              <a:rPr lang="ar-YE" sz="2600" b="1" u="sng" dirty="0">
                <a:solidFill>
                  <a:srgbClr val="0070C0"/>
                </a:solidFill>
              </a:rPr>
              <a:t>تمكين الإدارة من توجيه الأداء ورقابته</a:t>
            </a:r>
            <a:r>
              <a:rPr lang="ar-YE" sz="2600" b="1" dirty="0"/>
              <a:t>: الرقابة هي عملية مقارنة الاداء الفعلي بالخطط وتحديد الإنحرافات واتخاذ القرار بشان تصحيح تلك الانحرافات ويبرز ودر المحاسبة الإدارية في تحديد الانحرافات ودراستها وتحليل اسبابها، وذلك من خلال مراقبة الاداء وجودة التنفيذ وفاعليته، وتلعب بيانات التكاليف دوراَ مهما في هذا المجال.</a:t>
            </a:r>
          </a:p>
        </p:txBody>
      </p:sp>
      <p:sp>
        <p:nvSpPr>
          <p:cNvPr id="4" name="Slide Number Placeholder 3"/>
          <p:cNvSpPr>
            <a:spLocks noGrp="1"/>
          </p:cNvSpPr>
          <p:nvPr>
            <p:ph type="sldNum" sz="quarter" idx="12"/>
          </p:nvPr>
        </p:nvSpPr>
        <p:spPr/>
        <p:txBody>
          <a:bodyPr/>
          <a:lstStyle/>
          <a:p>
            <a:fld id="{CD9B9423-CA99-4925-8324-5BC098869A01}" type="slidenum">
              <a:rPr lang="ar-YE" smtClean="0"/>
              <a:t>8</a:t>
            </a:fld>
            <a:endParaRPr lang="ar-YE" dirty="0"/>
          </a:p>
        </p:txBody>
      </p:sp>
    </p:spTree>
    <p:extLst>
      <p:ext uri="{BB962C8B-B14F-4D97-AF65-F5344CB8AC3E}">
        <p14:creationId xmlns:p14="http://schemas.microsoft.com/office/powerpoint/2010/main" val="2230527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54176" cy="6408712"/>
          </a:xfrm>
        </p:spPr>
        <p:txBody>
          <a:bodyPr>
            <a:normAutofit lnSpcReduction="10000"/>
          </a:bodyPr>
          <a:lstStyle/>
          <a:p>
            <a:pPr marL="596646" lvl="0" indent="-514350" algn="just">
              <a:buClr>
                <a:srgbClr val="3891A7"/>
              </a:buClr>
              <a:buFont typeface="+mj-lt"/>
              <a:buAutoNum type="arabicParenR" startAt="3"/>
            </a:pPr>
            <a:r>
              <a:rPr lang="ar-YE" sz="2700" b="1" u="sng" dirty="0">
                <a:solidFill>
                  <a:srgbClr val="0070C0"/>
                </a:solidFill>
              </a:rPr>
              <a:t>التحفيز</a:t>
            </a:r>
            <a:r>
              <a:rPr lang="ar-YE" sz="2700" b="1" dirty="0">
                <a:solidFill>
                  <a:prstClr val="black"/>
                </a:solidFill>
              </a:rPr>
              <a:t>: إن عامل الدافعية لدى الموظفين في المنشأة له اثر على تحقيق الاهداف وينعكس ذلك على كفاءة الاداء وتلعب المحاسبة الإدارية دوراَ فاعلاَ في تأكيد هذا النشاط من خلال ربط الاداء بالحافز وبالتالي دفع المكافآت التشجيعية للعاملين، فضلاَ عن قيام المحاسبة الإدارية بقياس كفاءة أداء الافراد من خلال ما يتعلق بتطبيق محاسبة المسئولية وتقييم الأداء او بواسطة الموازنات التقديرية.</a:t>
            </a:r>
          </a:p>
          <a:p>
            <a:pPr marL="539496" lvl="0" indent="-457200" algn="just">
              <a:buClr>
                <a:srgbClr val="3891A7"/>
              </a:buClr>
              <a:buFont typeface="+mj-lt"/>
              <a:buAutoNum type="arabicParenR" startAt="4"/>
            </a:pPr>
            <a:r>
              <a:rPr lang="ar-YE" sz="2700" b="1" u="sng" dirty="0">
                <a:solidFill>
                  <a:srgbClr val="0070C0"/>
                </a:solidFill>
              </a:rPr>
              <a:t>توفير التقارير الملائمة للإدارة</a:t>
            </a:r>
            <a:r>
              <a:rPr lang="ar-YE" sz="2700" b="1" dirty="0">
                <a:solidFill>
                  <a:prstClr val="black"/>
                </a:solidFill>
              </a:rPr>
              <a:t>: أن للمعلومات أثراَ كبيراَ في دعم أنشطة الإدارة ووظائفها المختلفة وبتحقق ذلك من خلال قدرة الإدارة على تحقيق استغلال أفضل للمعلومات وتعزيز المنفعة منها مقارنة بكلفة إعدادها.</a:t>
            </a:r>
          </a:p>
          <a:p>
            <a:pPr marL="539496" lvl="0" indent="-457200" algn="just">
              <a:buClr>
                <a:srgbClr val="3891A7"/>
              </a:buClr>
              <a:buFont typeface="+mj-lt"/>
              <a:buAutoNum type="arabicParenR" startAt="4"/>
            </a:pPr>
            <a:r>
              <a:rPr lang="ar-YE" sz="2700" b="1" u="sng" dirty="0">
                <a:solidFill>
                  <a:srgbClr val="0070C0"/>
                </a:solidFill>
              </a:rPr>
              <a:t>التنسيق بين أنشطة المنشأة المختلفة ووظائفها</a:t>
            </a:r>
            <a:r>
              <a:rPr lang="ar-YE" sz="2700" b="1" dirty="0">
                <a:solidFill>
                  <a:prstClr val="black"/>
                </a:solidFill>
              </a:rPr>
              <a:t>: تقوم المنشأة على العديد من الأنشطة والوظائف المختلفة، وتعمل تلك الانشطة بصورة متوافقه من اجل تحقيق الأهداف الرئيسية للمنشاة، ويتطلب اداء تلك الانشطة مستوى مقبولاَ من التنسيق بينهما، وتلعب المحاسبة الإدارية دوراَ مهماَ في عملية التنسيق بين تلك الأنشطة من خلال </a:t>
            </a:r>
            <a:r>
              <a:rPr lang="ar-YE" sz="2700" b="1" u="sng" dirty="0">
                <a:solidFill>
                  <a:srgbClr val="FF0000"/>
                </a:solidFill>
              </a:rPr>
              <a:t>الموازنات التخطيطية</a:t>
            </a:r>
            <a:r>
              <a:rPr lang="ar-YE" sz="2700" b="1" dirty="0">
                <a:solidFill>
                  <a:prstClr val="black"/>
                </a:solidFill>
              </a:rPr>
              <a:t> وتقارير الأداء وغيرها.</a:t>
            </a:r>
            <a:endParaRPr lang="en-US" sz="2700" b="1" dirty="0">
              <a:solidFill>
                <a:prstClr val="black"/>
              </a:solidFill>
            </a:endParaRPr>
          </a:p>
        </p:txBody>
      </p:sp>
      <p:sp>
        <p:nvSpPr>
          <p:cNvPr id="4" name="Slide Number Placeholder 3"/>
          <p:cNvSpPr>
            <a:spLocks noGrp="1"/>
          </p:cNvSpPr>
          <p:nvPr>
            <p:ph type="sldNum" sz="quarter" idx="12"/>
          </p:nvPr>
        </p:nvSpPr>
        <p:spPr/>
        <p:txBody>
          <a:bodyPr/>
          <a:lstStyle/>
          <a:p>
            <a:fld id="{CD9B9423-CA99-4925-8324-5BC098869A01}" type="slidenum">
              <a:rPr lang="ar-YE" smtClean="0"/>
              <a:t>9</a:t>
            </a:fld>
            <a:endParaRPr lang="ar-YE" dirty="0"/>
          </a:p>
        </p:txBody>
      </p:sp>
    </p:spTree>
    <p:extLst>
      <p:ext uri="{BB962C8B-B14F-4D97-AF65-F5344CB8AC3E}">
        <p14:creationId xmlns:p14="http://schemas.microsoft.com/office/powerpoint/2010/main" val="86844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12616</TotalTime>
  <Words>2861</Words>
  <Application>Microsoft Office PowerPoint</Application>
  <PresentationFormat>On-screen Show (4:3)</PresentationFormat>
  <Paragraphs>257</Paragraphs>
  <Slides>26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Andalus</vt:lpstr>
      <vt:lpstr>Arial</vt:lpstr>
      <vt:lpstr>Calibri</vt:lpstr>
      <vt:lpstr>Courier New</vt:lpstr>
      <vt:lpstr>Gill Sans MT</vt:lpstr>
      <vt:lpstr>Majalla UI</vt:lpstr>
      <vt:lpstr>Verdana</vt:lpstr>
      <vt:lpstr>Wingdings</vt:lpstr>
      <vt:lpstr>Wingdings 2</vt:lpstr>
      <vt:lpstr>انقلاب</vt:lpstr>
      <vt:lpstr>المحاسبة الإدارية طبيعة ونطاق المحاسبة الإدارية الوحدة الأولي م 1</vt:lpstr>
      <vt:lpstr>محتويات المقرر</vt:lpstr>
      <vt:lpstr>محتويات الوحدة الأولى</vt:lpstr>
      <vt:lpstr>مفهوم المحاسبة الإدارية وتعريفها</vt:lpstr>
      <vt:lpstr>PowerPoint Presentation</vt:lpstr>
      <vt:lpstr>التطور التاريخي للمحاسبة الإدارية</vt:lpstr>
      <vt:lpstr>PowerPoint Presentation</vt:lpstr>
      <vt:lpstr>أهــداف المحاسبة الإدارية</vt:lpstr>
      <vt:lpstr>PowerPoint Presentation</vt:lpstr>
      <vt:lpstr>العلاقة بين المحاسبة الإدارية والعلوم الأخرى</vt:lpstr>
      <vt:lpstr>PowerPoint Presentation</vt:lpstr>
      <vt:lpstr>PowerPoint Presentation</vt:lpstr>
      <vt:lpstr>أوجه الاختلاف والشبه بين المحاسبة المالية والمحاسبة الإدارية</vt:lpstr>
      <vt:lpstr>PowerPoint Presentation</vt:lpstr>
      <vt:lpstr>PowerPoint Presentation</vt:lpstr>
      <vt:lpstr>PowerPoint Presentation</vt:lpstr>
      <vt:lpstr>خصائص معلومات المحاسبة الإدارية</vt:lpstr>
      <vt:lpstr>PowerPoint Presentation</vt:lpstr>
      <vt:lpstr>مقاييس فاعلية نظام معلومات المحاسبة الإدارية</vt:lpstr>
      <vt:lpstr>المقومات الأساسية لانتاج المعلومات اللازمة لاتخاذ القرارات</vt:lpstr>
      <vt:lpstr>PowerPoint Presentation</vt:lpstr>
      <vt:lpstr>الوظائف التي تؤديها المحاسبة الإدارية في المنشآت</vt:lpstr>
      <vt:lpstr>وظائف المحاسبة الإدارية</vt:lpstr>
      <vt:lpstr>المحاسبة الإدارية في المنشآت الخدمية</vt:lpstr>
      <vt:lpstr>PowerPoint Presentation</vt:lpstr>
      <vt:lpstr>آداب وسلوك مهنة المحاسبة الإدارية</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التكاليف التسويقية</dc:title>
  <dc:creator>TOSHIBA</dc:creator>
  <cp:lastModifiedBy>Owner</cp:lastModifiedBy>
  <cp:revision>1497</cp:revision>
  <cp:lastPrinted>2017-02-28T18:47:28Z</cp:lastPrinted>
  <dcterms:created xsi:type="dcterms:W3CDTF">2013-12-02T15:08:16Z</dcterms:created>
  <dcterms:modified xsi:type="dcterms:W3CDTF">2020-06-05T20:30:37Z</dcterms:modified>
</cp:coreProperties>
</file>