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notesMasterIdLst>
    <p:notesMasterId r:id="rId35"/>
  </p:notesMasterIdLst>
  <p:handoutMasterIdLst>
    <p:handoutMasterId r:id="rId36"/>
  </p:handoutMasterIdLst>
  <p:sldIdLst>
    <p:sldId id="629" r:id="rId2"/>
    <p:sldId id="596" r:id="rId3"/>
    <p:sldId id="600" r:id="rId4"/>
    <p:sldId id="601" r:id="rId5"/>
    <p:sldId id="651" r:id="rId6"/>
    <p:sldId id="602" r:id="rId7"/>
    <p:sldId id="603" r:id="rId8"/>
    <p:sldId id="640" r:id="rId9"/>
    <p:sldId id="641" r:id="rId10"/>
    <p:sldId id="642" r:id="rId11"/>
    <p:sldId id="637" r:id="rId12"/>
    <p:sldId id="643" r:id="rId13"/>
    <p:sldId id="644" r:id="rId14"/>
    <p:sldId id="645" r:id="rId15"/>
    <p:sldId id="646" r:id="rId16"/>
    <p:sldId id="650" r:id="rId17"/>
    <p:sldId id="648" r:id="rId18"/>
    <p:sldId id="647" r:id="rId19"/>
    <p:sldId id="649" r:id="rId20"/>
    <p:sldId id="638" r:id="rId21"/>
    <p:sldId id="608" r:id="rId22"/>
    <p:sldId id="605" r:id="rId23"/>
    <p:sldId id="609" r:id="rId24"/>
    <p:sldId id="630" r:id="rId25"/>
    <p:sldId id="631" r:id="rId26"/>
    <p:sldId id="621" r:id="rId27"/>
    <p:sldId id="623" r:id="rId28"/>
    <p:sldId id="622" r:id="rId29"/>
    <p:sldId id="635" r:id="rId30"/>
    <p:sldId id="624" r:id="rId31"/>
    <p:sldId id="626" r:id="rId32"/>
    <p:sldId id="636" r:id="rId33"/>
    <p:sldId id="625" r:id="rId34"/>
  </p:sldIdLst>
  <p:sldSz cx="9144000" cy="6858000" type="screen4x3"/>
  <p:notesSz cx="7102475" cy="10234613"/>
  <p:defaultTextStyle>
    <a:defPPr>
      <a:defRPr lang="ar-Y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userDrawn="1">
          <p15:clr>
            <a:srgbClr val="A4A3A4"/>
          </p15:clr>
        </p15:guide>
        <p15:guide id="3" orient="horz" pos="43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8603FDC-E32A-4AB5-989C-0864C3EAD2B8}" styleName="نمط ذو نسُق 2 - تمييز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نمط ذو نسُق 2 - تمييز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نمط ذو نسُق 2 - تمييز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DBED569-4797-4DF1-A0F4-6AAB3CD982D8}" styleName="نمط فاتح 3 - تمييز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16DA210-FB5B-4158-B5E0-FEB733F419BA}" styleName="النمط الفاتح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نمط فاتح 3 - تمييز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نمط فاتح 3 - تميي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نمط فاتح 3 - تمييز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نمط فاتح 3 - تمييز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نمط فاتح 1 - تمييز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0A15C55-8517-42AA-B614-E9B94910E393}" styleName="نمط متوسط 2 - تميي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5758FB7-9AC5-4552-8A53-C91805E547FA}" styleName="نمط ذو نسُق 1 - تمييز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012ECD-51FC-41F1-AA8D-1B2483CD663E}" styleName="نمط فاتح 2 - تميي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E3FDE45-AF77-4B5C-9715-49D594BDF05E}" styleName="نمط فاتح 1 - تمييز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E8B1032C-EA38-4F05-BA0D-38AFFFC7BED3}" styleName="نمط فاتح 3 - تمييز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456" autoAdjust="0"/>
    <p:restoredTop sz="90053" autoAdjust="0"/>
  </p:normalViewPr>
  <p:slideViewPr>
    <p:cSldViewPr>
      <p:cViewPr varScale="1">
        <p:scale>
          <a:sx n="65" d="100"/>
          <a:sy n="65" d="100"/>
        </p:scale>
        <p:origin x="1332" y="72"/>
      </p:cViewPr>
      <p:guideLst>
        <p:guide/>
        <p:guide orient="horz" pos="432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024736" y="0"/>
            <a:ext cx="3077739" cy="511731"/>
          </a:xfrm>
          <a:prstGeom prst="rect">
            <a:avLst/>
          </a:prstGeom>
        </p:spPr>
        <p:txBody>
          <a:bodyPr vert="horz" lIns="99066" tIns="49533" rIns="99066" bIns="49533" rtlCol="1"/>
          <a:lstStyle>
            <a:lvl1pPr algn="r">
              <a:defRPr sz="1300"/>
            </a:lvl1pPr>
          </a:lstStyle>
          <a:p>
            <a:endParaRPr lang="ar-YE" dirty="0"/>
          </a:p>
        </p:txBody>
      </p:sp>
      <p:sp>
        <p:nvSpPr>
          <p:cNvPr id="3" name="Date Placeholder 2"/>
          <p:cNvSpPr>
            <a:spLocks noGrp="1"/>
          </p:cNvSpPr>
          <p:nvPr>
            <p:ph type="dt" sz="quarter" idx="1"/>
          </p:nvPr>
        </p:nvSpPr>
        <p:spPr>
          <a:xfrm>
            <a:off x="1645" y="0"/>
            <a:ext cx="3077739" cy="511731"/>
          </a:xfrm>
          <a:prstGeom prst="rect">
            <a:avLst/>
          </a:prstGeom>
        </p:spPr>
        <p:txBody>
          <a:bodyPr vert="horz" lIns="99066" tIns="49533" rIns="99066" bIns="49533" rtlCol="1"/>
          <a:lstStyle>
            <a:lvl1pPr algn="l">
              <a:defRPr sz="1300"/>
            </a:lvl1pPr>
          </a:lstStyle>
          <a:p>
            <a:fld id="{95370CA4-0BF0-43F8-AA92-B155545570AE}" type="datetimeFigureOut">
              <a:rPr lang="ar-YE" smtClean="0"/>
              <a:t>26/10/1441</a:t>
            </a:fld>
            <a:endParaRPr lang="ar-YE" dirty="0"/>
          </a:p>
        </p:txBody>
      </p:sp>
      <p:sp>
        <p:nvSpPr>
          <p:cNvPr id="4" name="Footer Placeholder 3"/>
          <p:cNvSpPr>
            <a:spLocks noGrp="1"/>
          </p:cNvSpPr>
          <p:nvPr>
            <p:ph type="ftr" sz="quarter" idx="2"/>
          </p:nvPr>
        </p:nvSpPr>
        <p:spPr>
          <a:xfrm>
            <a:off x="4024736" y="9721106"/>
            <a:ext cx="3077739" cy="511731"/>
          </a:xfrm>
          <a:prstGeom prst="rect">
            <a:avLst/>
          </a:prstGeom>
        </p:spPr>
        <p:txBody>
          <a:bodyPr vert="horz" lIns="99066" tIns="49533" rIns="99066" bIns="49533" rtlCol="1" anchor="b"/>
          <a:lstStyle>
            <a:lvl1pPr algn="r">
              <a:defRPr sz="1300"/>
            </a:lvl1pPr>
          </a:lstStyle>
          <a:p>
            <a:endParaRPr lang="ar-YE" dirty="0"/>
          </a:p>
        </p:txBody>
      </p:sp>
      <p:sp>
        <p:nvSpPr>
          <p:cNvPr id="5" name="Slide Number Placeholder 4"/>
          <p:cNvSpPr>
            <a:spLocks noGrp="1"/>
          </p:cNvSpPr>
          <p:nvPr>
            <p:ph type="sldNum" sz="quarter" idx="3"/>
          </p:nvPr>
        </p:nvSpPr>
        <p:spPr>
          <a:xfrm>
            <a:off x="1645" y="9721106"/>
            <a:ext cx="3077739" cy="511731"/>
          </a:xfrm>
          <a:prstGeom prst="rect">
            <a:avLst/>
          </a:prstGeom>
        </p:spPr>
        <p:txBody>
          <a:bodyPr vert="horz" lIns="99066" tIns="49533" rIns="99066" bIns="49533" rtlCol="1" anchor="b"/>
          <a:lstStyle>
            <a:lvl1pPr algn="l">
              <a:defRPr sz="1300"/>
            </a:lvl1pPr>
          </a:lstStyle>
          <a:p>
            <a:fld id="{AFE46F9C-8279-44DC-8E99-44DF915752F5}" type="slidenum">
              <a:rPr lang="ar-YE" smtClean="0"/>
              <a:t>‹#›</a:t>
            </a:fld>
            <a:endParaRPr lang="ar-YE" dirty="0"/>
          </a:p>
        </p:txBody>
      </p:sp>
    </p:spTree>
    <p:extLst>
      <p:ext uri="{BB962C8B-B14F-4D97-AF65-F5344CB8AC3E}">
        <p14:creationId xmlns:p14="http://schemas.microsoft.com/office/powerpoint/2010/main" val="11373321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024736" y="0"/>
            <a:ext cx="3077739" cy="511731"/>
          </a:xfrm>
          <a:prstGeom prst="rect">
            <a:avLst/>
          </a:prstGeom>
        </p:spPr>
        <p:txBody>
          <a:bodyPr vert="horz" lIns="99066" tIns="49533" rIns="99066" bIns="49533" rtlCol="1"/>
          <a:lstStyle>
            <a:lvl1pPr algn="r">
              <a:defRPr sz="1300"/>
            </a:lvl1pPr>
          </a:lstStyle>
          <a:p>
            <a:endParaRPr lang="ar-YE" dirty="0"/>
          </a:p>
        </p:txBody>
      </p:sp>
      <p:sp>
        <p:nvSpPr>
          <p:cNvPr id="3" name="Date Placeholder 2"/>
          <p:cNvSpPr>
            <a:spLocks noGrp="1"/>
          </p:cNvSpPr>
          <p:nvPr>
            <p:ph type="dt" idx="1"/>
          </p:nvPr>
        </p:nvSpPr>
        <p:spPr>
          <a:xfrm>
            <a:off x="1645" y="0"/>
            <a:ext cx="3077739" cy="511731"/>
          </a:xfrm>
          <a:prstGeom prst="rect">
            <a:avLst/>
          </a:prstGeom>
        </p:spPr>
        <p:txBody>
          <a:bodyPr vert="horz" lIns="99066" tIns="49533" rIns="99066" bIns="49533" rtlCol="1"/>
          <a:lstStyle>
            <a:lvl1pPr algn="l">
              <a:defRPr sz="1300"/>
            </a:lvl1pPr>
          </a:lstStyle>
          <a:p>
            <a:fld id="{5142E9FF-C3DD-4BD1-A10D-A9D83F6B11C9}" type="datetimeFigureOut">
              <a:rPr lang="ar-YE" smtClean="0"/>
              <a:t>26/10/1441</a:t>
            </a:fld>
            <a:endParaRPr lang="ar-YE" dirty="0"/>
          </a:p>
        </p:txBody>
      </p:sp>
      <p:sp>
        <p:nvSpPr>
          <p:cNvPr id="4" name="Slide Image Placeholder 3"/>
          <p:cNvSpPr>
            <a:spLocks noGrp="1" noRot="1" noChangeAspect="1"/>
          </p:cNvSpPr>
          <p:nvPr>
            <p:ph type="sldImg" idx="2"/>
          </p:nvPr>
        </p:nvSpPr>
        <p:spPr>
          <a:xfrm>
            <a:off x="993775" y="768350"/>
            <a:ext cx="5114925" cy="3836988"/>
          </a:xfrm>
          <a:prstGeom prst="rect">
            <a:avLst/>
          </a:prstGeom>
          <a:noFill/>
          <a:ln w="12700">
            <a:solidFill>
              <a:prstClr val="black"/>
            </a:solidFill>
          </a:ln>
        </p:spPr>
        <p:txBody>
          <a:bodyPr vert="horz" lIns="99066" tIns="49533" rIns="99066" bIns="49533" rtlCol="1" anchor="ctr"/>
          <a:lstStyle/>
          <a:p>
            <a:endParaRPr lang="ar-YE" dirty="0"/>
          </a:p>
        </p:txBody>
      </p:sp>
      <p:sp>
        <p:nvSpPr>
          <p:cNvPr id="5" name="Notes Placeholder 4"/>
          <p:cNvSpPr>
            <a:spLocks noGrp="1"/>
          </p:cNvSpPr>
          <p:nvPr>
            <p:ph type="body" sz="quarter" idx="3"/>
          </p:nvPr>
        </p:nvSpPr>
        <p:spPr>
          <a:xfrm>
            <a:off x="710248" y="4861441"/>
            <a:ext cx="5681980" cy="4605576"/>
          </a:xfrm>
          <a:prstGeom prst="rect">
            <a:avLst/>
          </a:prstGeom>
        </p:spPr>
        <p:txBody>
          <a:bodyPr vert="horz" lIns="99066" tIns="49533" rIns="99066" bIns="49533"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YE"/>
          </a:p>
        </p:txBody>
      </p:sp>
      <p:sp>
        <p:nvSpPr>
          <p:cNvPr id="6" name="Footer Placeholder 5"/>
          <p:cNvSpPr>
            <a:spLocks noGrp="1"/>
          </p:cNvSpPr>
          <p:nvPr>
            <p:ph type="ftr" sz="quarter" idx="4"/>
          </p:nvPr>
        </p:nvSpPr>
        <p:spPr>
          <a:xfrm>
            <a:off x="4024736" y="9721106"/>
            <a:ext cx="3077739" cy="511731"/>
          </a:xfrm>
          <a:prstGeom prst="rect">
            <a:avLst/>
          </a:prstGeom>
        </p:spPr>
        <p:txBody>
          <a:bodyPr vert="horz" lIns="99066" tIns="49533" rIns="99066" bIns="49533" rtlCol="1" anchor="b"/>
          <a:lstStyle>
            <a:lvl1pPr algn="r">
              <a:defRPr sz="1300"/>
            </a:lvl1pPr>
          </a:lstStyle>
          <a:p>
            <a:endParaRPr lang="ar-YE" dirty="0"/>
          </a:p>
        </p:txBody>
      </p:sp>
      <p:sp>
        <p:nvSpPr>
          <p:cNvPr id="7" name="Slide Number Placeholder 6"/>
          <p:cNvSpPr>
            <a:spLocks noGrp="1"/>
          </p:cNvSpPr>
          <p:nvPr>
            <p:ph type="sldNum" sz="quarter" idx="5"/>
          </p:nvPr>
        </p:nvSpPr>
        <p:spPr>
          <a:xfrm>
            <a:off x="1645" y="9721106"/>
            <a:ext cx="3077739" cy="511731"/>
          </a:xfrm>
          <a:prstGeom prst="rect">
            <a:avLst/>
          </a:prstGeom>
        </p:spPr>
        <p:txBody>
          <a:bodyPr vert="horz" lIns="99066" tIns="49533" rIns="99066" bIns="49533" rtlCol="1" anchor="b"/>
          <a:lstStyle>
            <a:lvl1pPr algn="l">
              <a:defRPr sz="1300"/>
            </a:lvl1pPr>
          </a:lstStyle>
          <a:p>
            <a:fld id="{0CDB71EB-B495-43B2-A858-3F08E20B2B65}" type="slidenum">
              <a:rPr lang="ar-YE" smtClean="0"/>
              <a:t>‹#›</a:t>
            </a:fld>
            <a:endParaRPr lang="ar-YE" dirty="0"/>
          </a:p>
        </p:txBody>
      </p:sp>
    </p:spTree>
    <p:extLst>
      <p:ext uri="{BB962C8B-B14F-4D97-AF65-F5344CB8AC3E}">
        <p14:creationId xmlns:p14="http://schemas.microsoft.com/office/powerpoint/2010/main" val="10599068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p>
            <a:fld id="{91680763-F545-401D-A6DE-BC9A40CDFD8D}" type="datetime8">
              <a:rPr lang="ar-YE" smtClean="0"/>
              <a:t>17 حزيران، 20</a:t>
            </a:fld>
            <a:endParaRPr lang="ar-YE" dirty="0"/>
          </a:p>
        </p:txBody>
      </p:sp>
      <p:sp>
        <p:nvSpPr>
          <p:cNvPr id="20" name="عنصر نائب للتذييل 19"/>
          <p:cNvSpPr>
            <a:spLocks noGrp="1"/>
          </p:cNvSpPr>
          <p:nvPr>
            <p:ph type="ftr" sz="quarter" idx="11"/>
          </p:nvPr>
        </p:nvSpPr>
        <p:spPr/>
        <p:txBody>
          <a:bodyPr/>
          <a:lstStyle/>
          <a:p>
            <a:endParaRPr lang="ar-YE" dirty="0"/>
          </a:p>
        </p:txBody>
      </p:sp>
      <p:sp>
        <p:nvSpPr>
          <p:cNvPr id="10" name="عنصر نائب لرقم الشريحة 9"/>
          <p:cNvSpPr>
            <a:spLocks noGrp="1"/>
          </p:cNvSpPr>
          <p:nvPr>
            <p:ph type="sldNum" sz="quarter" idx="12"/>
          </p:nvPr>
        </p:nvSpPr>
        <p:spPr/>
        <p:txBody>
          <a:bodyPr/>
          <a:lstStyle/>
          <a:p>
            <a:fld id="{CD9B9423-CA99-4925-8324-5BC098869A01}" type="slidenum">
              <a:rPr lang="ar-YE" smtClean="0"/>
              <a:t>‹#›</a:t>
            </a:fld>
            <a:endParaRPr lang="ar-YE" dirty="0"/>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91680763-F545-401D-A6DE-BC9A40CDFD8D}" type="datetime8">
              <a:rPr lang="ar-YE" smtClean="0"/>
              <a:t>17 حزيران، 20</a:t>
            </a:fld>
            <a:endParaRPr lang="ar-YE" dirty="0"/>
          </a:p>
        </p:txBody>
      </p:sp>
      <p:sp>
        <p:nvSpPr>
          <p:cNvPr id="5" name="عنصر نائب للتذييل 4"/>
          <p:cNvSpPr>
            <a:spLocks noGrp="1"/>
          </p:cNvSpPr>
          <p:nvPr>
            <p:ph type="ftr" sz="quarter" idx="11"/>
          </p:nvPr>
        </p:nvSpPr>
        <p:spPr/>
        <p:txBody>
          <a:bodyPr/>
          <a:lstStyle/>
          <a:p>
            <a:endParaRPr lang="ar-YE" dirty="0"/>
          </a:p>
        </p:txBody>
      </p:sp>
      <p:sp>
        <p:nvSpPr>
          <p:cNvPr id="6" name="عنصر نائب لرقم الشريحة 5"/>
          <p:cNvSpPr>
            <a:spLocks noGrp="1"/>
          </p:cNvSpPr>
          <p:nvPr>
            <p:ph type="sldNum" sz="quarter" idx="12"/>
          </p:nvPr>
        </p:nvSpPr>
        <p:spPr/>
        <p:txBody>
          <a:bodyPr/>
          <a:lstStyle/>
          <a:p>
            <a:fld id="{CD9B9423-CA99-4925-8324-5BC098869A01}" type="slidenum">
              <a:rPr lang="ar-YE" smtClean="0"/>
              <a:t>‹#›</a:t>
            </a:fld>
            <a:endParaRPr lang="ar-YE" dirty="0"/>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91680763-F545-401D-A6DE-BC9A40CDFD8D}" type="datetime8">
              <a:rPr lang="ar-YE" smtClean="0"/>
              <a:t>17 حزيران، 20</a:t>
            </a:fld>
            <a:endParaRPr lang="ar-YE" dirty="0"/>
          </a:p>
        </p:txBody>
      </p:sp>
      <p:sp>
        <p:nvSpPr>
          <p:cNvPr id="5" name="عنصر نائب للتذييل 4"/>
          <p:cNvSpPr>
            <a:spLocks noGrp="1"/>
          </p:cNvSpPr>
          <p:nvPr>
            <p:ph type="ftr" sz="quarter" idx="11"/>
          </p:nvPr>
        </p:nvSpPr>
        <p:spPr/>
        <p:txBody>
          <a:bodyPr/>
          <a:lstStyle/>
          <a:p>
            <a:endParaRPr lang="ar-YE" dirty="0"/>
          </a:p>
        </p:txBody>
      </p:sp>
      <p:sp>
        <p:nvSpPr>
          <p:cNvPr id="6" name="عنصر نائب لرقم الشريحة 5"/>
          <p:cNvSpPr>
            <a:spLocks noGrp="1"/>
          </p:cNvSpPr>
          <p:nvPr>
            <p:ph type="sldNum" sz="quarter" idx="12"/>
          </p:nvPr>
        </p:nvSpPr>
        <p:spPr/>
        <p:txBody>
          <a:bodyPr/>
          <a:lstStyle/>
          <a:p>
            <a:fld id="{CD9B9423-CA99-4925-8324-5BC098869A01}" type="slidenum">
              <a:rPr lang="ar-YE" smtClean="0"/>
              <a:t>‹#›</a:t>
            </a:fld>
            <a:endParaRPr lang="ar-YE" dirty="0"/>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91680763-F545-401D-A6DE-BC9A40CDFD8D}" type="datetime8">
              <a:rPr lang="ar-YE" smtClean="0"/>
              <a:t>17 حزيران، 20</a:t>
            </a:fld>
            <a:endParaRPr lang="ar-YE" dirty="0"/>
          </a:p>
        </p:txBody>
      </p:sp>
      <p:sp>
        <p:nvSpPr>
          <p:cNvPr id="5" name="عنصر نائب للتذييل 4"/>
          <p:cNvSpPr>
            <a:spLocks noGrp="1"/>
          </p:cNvSpPr>
          <p:nvPr>
            <p:ph type="ftr" sz="quarter" idx="11"/>
          </p:nvPr>
        </p:nvSpPr>
        <p:spPr/>
        <p:txBody>
          <a:bodyPr/>
          <a:lstStyle/>
          <a:p>
            <a:endParaRPr lang="ar-YE" dirty="0"/>
          </a:p>
        </p:txBody>
      </p:sp>
      <p:sp>
        <p:nvSpPr>
          <p:cNvPr id="6" name="عنصر نائب لرقم الشريحة 5"/>
          <p:cNvSpPr>
            <a:spLocks noGrp="1"/>
          </p:cNvSpPr>
          <p:nvPr>
            <p:ph type="sldNum" sz="quarter" idx="12"/>
          </p:nvPr>
        </p:nvSpPr>
        <p:spPr/>
        <p:txBody>
          <a:bodyPr/>
          <a:lstStyle/>
          <a:p>
            <a:fld id="{CD9B9423-CA99-4925-8324-5BC098869A01}" type="slidenum">
              <a:rPr lang="ar-YE" smtClean="0"/>
              <a:t>‹#›</a:t>
            </a:fld>
            <a:endParaRPr lang="ar-YE" dirty="0"/>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a:t>انقر لتحرير أنماط النص الرئيسي</a:t>
            </a:r>
          </a:p>
        </p:txBody>
      </p:sp>
      <p:sp>
        <p:nvSpPr>
          <p:cNvPr id="4" name="عنصر نائب للتاريخ 3"/>
          <p:cNvSpPr>
            <a:spLocks noGrp="1"/>
          </p:cNvSpPr>
          <p:nvPr>
            <p:ph type="dt" sz="half" idx="10"/>
          </p:nvPr>
        </p:nvSpPr>
        <p:spPr/>
        <p:txBody>
          <a:bodyPr/>
          <a:lstStyle/>
          <a:p>
            <a:fld id="{91680763-F545-401D-A6DE-BC9A40CDFD8D}" type="datetime8">
              <a:rPr lang="ar-YE" smtClean="0"/>
              <a:t>17 حزيران، 20</a:t>
            </a:fld>
            <a:endParaRPr lang="ar-YE" dirty="0"/>
          </a:p>
        </p:txBody>
      </p:sp>
      <p:sp>
        <p:nvSpPr>
          <p:cNvPr id="5" name="عنصر نائب للتذييل 4"/>
          <p:cNvSpPr>
            <a:spLocks noGrp="1"/>
          </p:cNvSpPr>
          <p:nvPr>
            <p:ph type="ftr" sz="quarter" idx="11"/>
          </p:nvPr>
        </p:nvSpPr>
        <p:spPr/>
        <p:txBody>
          <a:bodyPr/>
          <a:lstStyle/>
          <a:p>
            <a:endParaRPr lang="ar-YE" dirty="0"/>
          </a:p>
        </p:txBody>
      </p:sp>
      <p:sp>
        <p:nvSpPr>
          <p:cNvPr id="6" name="عنصر نائب لرقم الشريحة 5"/>
          <p:cNvSpPr>
            <a:spLocks noGrp="1"/>
          </p:cNvSpPr>
          <p:nvPr>
            <p:ph type="sldNum" sz="quarter" idx="12"/>
          </p:nvPr>
        </p:nvSpPr>
        <p:spPr/>
        <p:txBody>
          <a:bodyPr/>
          <a:lstStyle/>
          <a:p>
            <a:fld id="{CD9B9423-CA99-4925-8324-5BC098869A01}" type="slidenum">
              <a:rPr lang="ar-YE" smtClean="0"/>
              <a:t>‹#›</a:t>
            </a:fld>
            <a:endParaRPr lang="ar-YE" dirty="0"/>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91680763-F545-401D-A6DE-BC9A40CDFD8D}" type="datetime8">
              <a:rPr lang="ar-YE" smtClean="0"/>
              <a:t>17 حزيران، 20</a:t>
            </a:fld>
            <a:endParaRPr lang="ar-YE" dirty="0"/>
          </a:p>
        </p:txBody>
      </p:sp>
      <p:sp>
        <p:nvSpPr>
          <p:cNvPr id="6" name="عنصر نائب للتذييل 5"/>
          <p:cNvSpPr>
            <a:spLocks noGrp="1"/>
          </p:cNvSpPr>
          <p:nvPr>
            <p:ph type="ftr" sz="quarter" idx="11"/>
          </p:nvPr>
        </p:nvSpPr>
        <p:spPr/>
        <p:txBody>
          <a:bodyPr/>
          <a:lstStyle/>
          <a:p>
            <a:endParaRPr lang="ar-YE" dirty="0"/>
          </a:p>
        </p:txBody>
      </p:sp>
      <p:sp>
        <p:nvSpPr>
          <p:cNvPr id="7" name="عنصر نائب لرقم الشريحة 6"/>
          <p:cNvSpPr>
            <a:spLocks noGrp="1"/>
          </p:cNvSpPr>
          <p:nvPr>
            <p:ph type="sldNum" sz="quarter" idx="12"/>
          </p:nvPr>
        </p:nvSpPr>
        <p:spPr/>
        <p:txBody>
          <a:bodyPr/>
          <a:lstStyle/>
          <a:p>
            <a:fld id="{CD9B9423-CA99-4925-8324-5BC098869A01}" type="slidenum">
              <a:rPr lang="ar-YE" smtClean="0"/>
              <a:t>‹#›</a:t>
            </a:fld>
            <a:endParaRPr lang="ar-YE" dirty="0"/>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عنصر نائب للتاريخ 6"/>
          <p:cNvSpPr>
            <a:spLocks noGrp="1"/>
          </p:cNvSpPr>
          <p:nvPr>
            <p:ph type="dt" sz="half" idx="10"/>
          </p:nvPr>
        </p:nvSpPr>
        <p:spPr/>
        <p:txBody>
          <a:bodyPr/>
          <a:lstStyle/>
          <a:p>
            <a:fld id="{91680763-F545-401D-A6DE-BC9A40CDFD8D}" type="datetime8">
              <a:rPr lang="ar-YE" smtClean="0"/>
              <a:t>17 حزيران، 20</a:t>
            </a:fld>
            <a:endParaRPr lang="ar-YE" dirty="0"/>
          </a:p>
        </p:txBody>
      </p:sp>
      <p:sp>
        <p:nvSpPr>
          <p:cNvPr id="8" name="عنصر نائب للتذييل 7"/>
          <p:cNvSpPr>
            <a:spLocks noGrp="1"/>
          </p:cNvSpPr>
          <p:nvPr>
            <p:ph type="ftr" sz="quarter" idx="11"/>
          </p:nvPr>
        </p:nvSpPr>
        <p:spPr/>
        <p:txBody>
          <a:bodyPr/>
          <a:lstStyle/>
          <a:p>
            <a:endParaRPr lang="ar-YE" dirty="0"/>
          </a:p>
        </p:txBody>
      </p:sp>
      <p:sp>
        <p:nvSpPr>
          <p:cNvPr id="9" name="عنصر نائب لرقم الشريحة 8"/>
          <p:cNvSpPr>
            <a:spLocks noGrp="1"/>
          </p:cNvSpPr>
          <p:nvPr>
            <p:ph type="sldNum" sz="quarter" idx="12"/>
          </p:nvPr>
        </p:nvSpPr>
        <p:spPr/>
        <p:txBody>
          <a:bodyPr/>
          <a:lstStyle/>
          <a:p>
            <a:fld id="{CD9B9423-CA99-4925-8324-5BC098869A01}" type="slidenum">
              <a:rPr lang="ar-YE" smtClean="0"/>
              <a:t>‹#›</a:t>
            </a:fld>
            <a:endParaRPr lang="ar-YE" dirty="0"/>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p>
            <a:r>
              <a:rPr kumimoji="0" lang="ar-SA"/>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91680763-F545-401D-A6DE-BC9A40CDFD8D}" type="datetime8">
              <a:rPr lang="ar-YE" smtClean="0"/>
              <a:t>17 حزيران، 20</a:t>
            </a:fld>
            <a:endParaRPr lang="ar-YE" dirty="0"/>
          </a:p>
        </p:txBody>
      </p:sp>
      <p:sp>
        <p:nvSpPr>
          <p:cNvPr id="4" name="عنصر نائب للتذييل 3"/>
          <p:cNvSpPr>
            <a:spLocks noGrp="1"/>
          </p:cNvSpPr>
          <p:nvPr>
            <p:ph type="ftr" sz="quarter" idx="11"/>
          </p:nvPr>
        </p:nvSpPr>
        <p:spPr/>
        <p:txBody>
          <a:bodyPr/>
          <a:lstStyle/>
          <a:p>
            <a:endParaRPr lang="ar-YE" dirty="0"/>
          </a:p>
        </p:txBody>
      </p:sp>
      <p:sp>
        <p:nvSpPr>
          <p:cNvPr id="5" name="عنصر نائب لرقم الشريحة 4"/>
          <p:cNvSpPr>
            <a:spLocks noGrp="1"/>
          </p:cNvSpPr>
          <p:nvPr>
            <p:ph type="sldNum" sz="quarter" idx="12"/>
          </p:nvPr>
        </p:nvSpPr>
        <p:spPr/>
        <p:txBody>
          <a:bodyPr/>
          <a:lstStyle/>
          <a:p>
            <a:fld id="{CD9B9423-CA99-4925-8324-5BC098869A01}" type="slidenum">
              <a:rPr lang="ar-YE" smtClean="0"/>
              <a:t>‹#›</a:t>
            </a:fld>
            <a:endParaRPr lang="ar-YE" dirty="0"/>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p>
            <a:fld id="{91680763-F545-401D-A6DE-BC9A40CDFD8D}" type="datetime8">
              <a:rPr lang="ar-YE" smtClean="0"/>
              <a:t>17 حزيران، 20</a:t>
            </a:fld>
            <a:endParaRPr lang="ar-YE" dirty="0"/>
          </a:p>
        </p:txBody>
      </p:sp>
      <p:sp>
        <p:nvSpPr>
          <p:cNvPr id="3" name="عنصر نائب للتذييل 2"/>
          <p:cNvSpPr>
            <a:spLocks noGrp="1"/>
          </p:cNvSpPr>
          <p:nvPr>
            <p:ph type="ftr" sz="quarter" idx="11"/>
          </p:nvPr>
        </p:nvSpPr>
        <p:spPr/>
        <p:txBody>
          <a:bodyPr/>
          <a:lstStyle/>
          <a:p>
            <a:endParaRPr lang="ar-YE" dirty="0"/>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a:t>
            </a:fld>
            <a:endParaRPr lang="ar-YE" dirty="0"/>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91680763-F545-401D-A6DE-BC9A40CDFD8D}" type="datetime8">
              <a:rPr lang="ar-YE" smtClean="0"/>
              <a:t>17 حزيران، 20</a:t>
            </a:fld>
            <a:endParaRPr lang="ar-YE" dirty="0"/>
          </a:p>
        </p:txBody>
      </p:sp>
      <p:sp>
        <p:nvSpPr>
          <p:cNvPr id="6" name="عنصر نائب للتذييل 5"/>
          <p:cNvSpPr>
            <a:spLocks noGrp="1"/>
          </p:cNvSpPr>
          <p:nvPr>
            <p:ph type="ftr" sz="quarter" idx="11"/>
          </p:nvPr>
        </p:nvSpPr>
        <p:spPr/>
        <p:txBody>
          <a:bodyPr/>
          <a:lstStyle/>
          <a:p>
            <a:endParaRPr lang="ar-YE" dirty="0"/>
          </a:p>
        </p:txBody>
      </p:sp>
      <p:sp>
        <p:nvSpPr>
          <p:cNvPr id="7" name="عنصر نائب لرقم الشريحة 6"/>
          <p:cNvSpPr>
            <a:spLocks noGrp="1"/>
          </p:cNvSpPr>
          <p:nvPr>
            <p:ph type="sldNum" sz="quarter" idx="12"/>
          </p:nvPr>
        </p:nvSpPr>
        <p:spPr/>
        <p:txBody>
          <a:bodyPr/>
          <a:lstStyle/>
          <a:p>
            <a:fld id="{CD9B9423-CA99-4925-8324-5BC098869A01}" type="slidenum">
              <a:rPr lang="ar-YE" smtClean="0"/>
              <a:t>‹#›</a:t>
            </a:fld>
            <a:endParaRPr lang="ar-YE" dirty="0"/>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91680763-F545-401D-A6DE-BC9A40CDFD8D}" type="datetime8">
              <a:rPr lang="ar-YE" smtClean="0"/>
              <a:t>17 حزيران، 20</a:t>
            </a:fld>
            <a:endParaRPr lang="ar-YE" dirty="0"/>
          </a:p>
        </p:txBody>
      </p:sp>
      <p:sp>
        <p:nvSpPr>
          <p:cNvPr id="6" name="عنصر نائب للتذييل 5"/>
          <p:cNvSpPr>
            <a:spLocks noGrp="1"/>
          </p:cNvSpPr>
          <p:nvPr>
            <p:ph type="ftr" sz="quarter" idx="11"/>
          </p:nvPr>
        </p:nvSpPr>
        <p:spPr/>
        <p:txBody>
          <a:bodyPr/>
          <a:lstStyle/>
          <a:p>
            <a:endParaRPr lang="ar-YE" dirty="0"/>
          </a:p>
        </p:txBody>
      </p:sp>
      <p:sp>
        <p:nvSpPr>
          <p:cNvPr id="7" name="عنصر نائب لرقم الشريحة 6"/>
          <p:cNvSpPr>
            <a:spLocks noGrp="1"/>
          </p:cNvSpPr>
          <p:nvPr>
            <p:ph type="sldNum" sz="quarter" idx="12"/>
          </p:nvPr>
        </p:nvSpPr>
        <p:spPr/>
        <p:txBody>
          <a:bodyPr/>
          <a:lstStyle/>
          <a:p>
            <a:fld id="{CD9B9423-CA99-4925-8324-5BC098869A01}" type="slidenum">
              <a:rPr lang="ar-YE" smtClean="0"/>
              <a:t>‹#›</a:t>
            </a:fld>
            <a:endParaRPr lang="ar-YE" dirty="0"/>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a:t>انقر لتحرير أنماط النص الرئيسي</a:t>
            </a:r>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p>
            <a:r>
              <a:rPr kumimoji="0" lang="ar-SA"/>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1680763-F545-401D-A6DE-BC9A40CDFD8D}" type="datetime8">
              <a:rPr lang="ar-YE" smtClean="0"/>
              <a:t>17 حزيران، 20</a:t>
            </a:fld>
            <a:endParaRPr lang="ar-YE" dirty="0"/>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YE" dirty="0"/>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D9B9423-CA99-4925-8324-5BC098869A01}" type="slidenum">
              <a:rPr lang="ar-YE" smtClean="0"/>
              <a:t>‹#›</a:t>
            </a:fld>
            <a:endParaRPr lang="ar-YE" dirty="0"/>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548680"/>
            <a:ext cx="8941660" cy="3600400"/>
          </a:xfrm>
        </p:spPr>
        <p:txBody>
          <a:bodyPr>
            <a:noAutofit/>
          </a:bodyPr>
          <a:lstStyle/>
          <a:p>
            <a:pPr algn="ctr"/>
            <a:r>
              <a:rPr lang="ar-YE" sz="4800" u="sng" dirty="0">
                <a:latin typeface="Andalus" panose="02020603050405020304" pitchFamily="18" charset="-78"/>
                <a:cs typeface="Andalus" panose="02020603050405020304" pitchFamily="18" charset="-78"/>
              </a:rPr>
              <a:t>المحاسبة المالية</a:t>
            </a:r>
            <a:r>
              <a:rPr lang="en-US" sz="4800" u="sng" dirty="0">
                <a:latin typeface="Andalus" panose="02020603050405020304" pitchFamily="18" charset="-78"/>
                <a:cs typeface="Andalus" panose="02020603050405020304" pitchFamily="18" charset="-78"/>
              </a:rPr>
              <a:t> </a:t>
            </a:r>
            <a:br>
              <a:rPr lang="en-US" sz="4800" u="sng" dirty="0">
                <a:latin typeface="Andalus" panose="02020603050405020304" pitchFamily="18" charset="-78"/>
                <a:cs typeface="Andalus" panose="02020603050405020304" pitchFamily="18" charset="-78"/>
              </a:rPr>
            </a:br>
            <a:r>
              <a:rPr lang="ar-YE" sz="4800" u="sng" dirty="0">
                <a:latin typeface="Andalus" panose="02020603050405020304" pitchFamily="18" charset="-78"/>
                <a:cs typeface="Andalus" panose="02020603050405020304" pitchFamily="18" charset="-78"/>
              </a:rPr>
              <a:t>(الجزء الثاني-</a:t>
            </a:r>
            <a:r>
              <a:rPr lang="en-US" sz="4800" u="sng" dirty="0">
                <a:latin typeface="Andalus" panose="02020603050405020304" pitchFamily="18" charset="-78"/>
                <a:cs typeface="Andalus" panose="02020603050405020304" pitchFamily="18" charset="-78"/>
              </a:rPr>
              <a:t> </a:t>
            </a:r>
            <a:r>
              <a:rPr lang="ar-YE" sz="4800" u="sng" dirty="0">
                <a:latin typeface="Andalus" panose="02020603050405020304" pitchFamily="18" charset="-78"/>
                <a:cs typeface="Andalus" panose="02020603050405020304" pitchFamily="18" charset="-78"/>
              </a:rPr>
              <a:t>ب)</a:t>
            </a:r>
            <a:br>
              <a:rPr lang="en-US" sz="4800" u="sng" dirty="0">
                <a:latin typeface="Andalus" panose="02020603050405020304" pitchFamily="18" charset="-78"/>
                <a:cs typeface="Andalus" panose="02020603050405020304" pitchFamily="18" charset="-78"/>
              </a:rPr>
            </a:br>
            <a:r>
              <a:rPr lang="ar-YE" sz="4800" u="sng" dirty="0">
                <a:solidFill>
                  <a:srgbClr val="C00000"/>
                </a:solidFill>
                <a:latin typeface="Andalus" panose="02020603050405020304" pitchFamily="18" charset="-78"/>
                <a:cs typeface="Andalus" panose="02020603050405020304" pitchFamily="18" charset="-78"/>
              </a:rPr>
              <a:t>الوحدة ال</a:t>
            </a:r>
            <a:r>
              <a:rPr lang="ar-SA" sz="4800" u="sng" dirty="0">
                <a:solidFill>
                  <a:srgbClr val="C00000"/>
                </a:solidFill>
                <a:latin typeface="Andalus" panose="02020603050405020304" pitchFamily="18" charset="-78"/>
                <a:cs typeface="Andalus" panose="02020603050405020304" pitchFamily="18" charset="-78"/>
              </a:rPr>
              <a:t>ثانية</a:t>
            </a:r>
            <a:r>
              <a:rPr lang="ar-YE" sz="4800" u="sng" dirty="0">
                <a:solidFill>
                  <a:srgbClr val="C00000"/>
                </a:solidFill>
                <a:latin typeface="Andalus" panose="02020603050405020304" pitchFamily="18" charset="-78"/>
                <a:cs typeface="Andalus" panose="02020603050405020304" pitchFamily="18" charset="-78"/>
              </a:rPr>
              <a:t>.</a:t>
            </a:r>
            <a:br>
              <a:rPr lang="ar-YE" sz="4800" u="sng" dirty="0">
                <a:latin typeface="Andalus" panose="02020603050405020304" pitchFamily="18" charset="-78"/>
                <a:cs typeface="Andalus" panose="02020603050405020304" pitchFamily="18" charset="-78"/>
              </a:rPr>
            </a:br>
            <a:r>
              <a:rPr lang="ar-SA" sz="4400" u="sng" dirty="0">
                <a:solidFill>
                  <a:srgbClr val="C00000"/>
                </a:solidFill>
                <a:latin typeface="Andalus" panose="02020603050405020304" pitchFamily="18" charset="-78"/>
                <a:cs typeface="Andalus" panose="02020603050405020304" pitchFamily="18" charset="-78"/>
              </a:rPr>
              <a:t>الاستثمارات قصيرة الأجل، أوراق القبض</a:t>
            </a:r>
            <a:br>
              <a:rPr lang="ar-YE" sz="4400" u="sng" dirty="0">
                <a:solidFill>
                  <a:srgbClr val="C00000"/>
                </a:solidFill>
                <a:latin typeface="Andalus" panose="02020603050405020304" pitchFamily="18" charset="-78"/>
                <a:cs typeface="Andalus" panose="02020603050405020304" pitchFamily="18" charset="-78"/>
              </a:rPr>
            </a:br>
            <a:r>
              <a:rPr lang="ar-YE" sz="4400" u="sng" dirty="0">
                <a:solidFill>
                  <a:srgbClr val="C00000"/>
                </a:solidFill>
                <a:latin typeface="Andalus" panose="02020603050405020304" pitchFamily="18" charset="-78"/>
                <a:cs typeface="Andalus" panose="02020603050405020304" pitchFamily="18" charset="-78"/>
              </a:rPr>
              <a:t>م</a:t>
            </a:r>
            <a:r>
              <a:rPr lang="en-US" sz="4400" u="sng" dirty="0">
                <a:solidFill>
                  <a:srgbClr val="C00000"/>
                </a:solidFill>
                <a:latin typeface="Andalus" panose="02020603050405020304" pitchFamily="18" charset="-78"/>
                <a:cs typeface="Andalus" panose="02020603050405020304" pitchFamily="18" charset="-78"/>
              </a:rPr>
              <a:t>4</a:t>
            </a:r>
            <a:endParaRPr lang="ar-YE" sz="4400" u="sng" dirty="0">
              <a:solidFill>
                <a:schemeClr val="tx1"/>
              </a:solidFill>
              <a:latin typeface="Andalus" panose="02020603050405020304" pitchFamily="18" charset="-78"/>
              <a:cs typeface="Andalus" panose="02020603050405020304" pitchFamily="18" charset="-78"/>
            </a:endParaRPr>
          </a:p>
        </p:txBody>
      </p:sp>
      <p:sp>
        <p:nvSpPr>
          <p:cNvPr id="3" name="Subtitle 2"/>
          <p:cNvSpPr>
            <a:spLocks noGrp="1"/>
          </p:cNvSpPr>
          <p:nvPr>
            <p:ph type="subTitle" idx="1"/>
          </p:nvPr>
        </p:nvSpPr>
        <p:spPr>
          <a:xfrm>
            <a:off x="1619672" y="5013176"/>
            <a:ext cx="5668652" cy="1292374"/>
          </a:xfrm>
        </p:spPr>
        <p:txBody>
          <a:bodyPr>
            <a:noAutofit/>
          </a:bodyPr>
          <a:lstStyle/>
          <a:p>
            <a:pPr algn="ctr"/>
            <a:r>
              <a:rPr lang="ar-YE" sz="28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Andalus" panose="02020603050405020304" pitchFamily="18" charset="-78"/>
                <a:cs typeface="Andalus" panose="02020603050405020304" pitchFamily="18" charset="-78"/>
              </a:rPr>
              <a:t>إعــــداد :</a:t>
            </a:r>
          </a:p>
          <a:p>
            <a:pPr algn="ctr"/>
            <a:r>
              <a:rPr lang="ar-YE" sz="28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Andalus" panose="02020603050405020304" pitchFamily="18" charset="-78"/>
                <a:cs typeface="Andalus" panose="02020603050405020304" pitchFamily="18" charset="-78"/>
              </a:rPr>
              <a:t>د/ محمد محمود دائل</a:t>
            </a:r>
            <a:r>
              <a:rPr lang="en-US" sz="28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Andalus" panose="02020603050405020304" pitchFamily="18" charset="-78"/>
                <a:cs typeface="Andalus" panose="02020603050405020304" pitchFamily="18" charset="-78"/>
              </a:rPr>
              <a:t> </a:t>
            </a:r>
            <a:r>
              <a:rPr lang="ar-YE" sz="28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Andalus" panose="02020603050405020304" pitchFamily="18" charset="-78"/>
                <a:cs typeface="Andalus" panose="02020603050405020304" pitchFamily="18" charset="-78"/>
              </a:rPr>
              <a:t>الهاشمي</a:t>
            </a:r>
          </a:p>
          <a:p>
            <a:pPr algn="ctr"/>
            <a:r>
              <a:rPr lang="en-US" sz="28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Andalus" panose="02020603050405020304" pitchFamily="18" charset="-78"/>
                <a:cs typeface="Andalus" panose="02020603050405020304" pitchFamily="18" charset="-78"/>
              </a:rPr>
              <a:t>2</a:t>
            </a:r>
            <a:r>
              <a:rPr lang="ar-YE" sz="28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Andalus" panose="02020603050405020304" pitchFamily="18" charset="-78"/>
                <a:cs typeface="Andalus" panose="02020603050405020304" pitchFamily="18" charset="-78"/>
              </a:rPr>
              <a:t>/ </a:t>
            </a:r>
            <a:r>
              <a:rPr lang="en-US" sz="28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Andalus" panose="02020603050405020304" pitchFamily="18" charset="-78"/>
                <a:cs typeface="Andalus" panose="02020603050405020304" pitchFamily="18" charset="-78"/>
              </a:rPr>
              <a:t>7</a:t>
            </a:r>
            <a:r>
              <a:rPr lang="ar-YE" sz="28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Andalus" panose="02020603050405020304" pitchFamily="18" charset="-78"/>
                <a:cs typeface="Andalus" panose="02020603050405020304" pitchFamily="18" charset="-78"/>
              </a:rPr>
              <a:t>/ </a:t>
            </a:r>
            <a:r>
              <a:rPr lang="en-US" sz="28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Andalus" panose="02020603050405020304" pitchFamily="18" charset="-78"/>
                <a:cs typeface="Andalus" panose="02020603050405020304" pitchFamily="18" charset="-78"/>
              </a:rPr>
              <a:t>2020</a:t>
            </a:r>
            <a:r>
              <a:rPr lang="ar-YE" sz="28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Andalus" panose="02020603050405020304" pitchFamily="18" charset="-78"/>
                <a:cs typeface="Andalus" panose="02020603050405020304" pitchFamily="18" charset="-78"/>
              </a:rPr>
              <a:t>م</a:t>
            </a:r>
          </a:p>
        </p:txBody>
      </p:sp>
      <p:sp>
        <p:nvSpPr>
          <p:cNvPr id="10" name="Slide Number Placeholder 9"/>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CD9B9423-CA99-4925-8324-5BC098869A01}" type="slidenum">
              <a:rPr kumimoji="0" lang="ar-YE"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a:t>
            </a:fld>
            <a:endParaRPr kumimoji="0" lang="ar-YE"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2777602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59" y="116632"/>
            <a:ext cx="8947487" cy="6665168"/>
          </a:xfrm>
        </p:spPr>
        <p:txBody>
          <a:bodyPr>
            <a:normAutofit/>
          </a:bodyPr>
          <a:lstStyle/>
          <a:p>
            <a:pPr algn="just">
              <a:buFont typeface="Wingdings" panose="05000000000000000000" pitchFamily="2" charset="2"/>
              <a:buChar char="§"/>
            </a:pPr>
            <a:r>
              <a:rPr lang="ar-YE" sz="2200" b="1" u="sng" dirty="0">
                <a:solidFill>
                  <a:srgbClr val="C00000"/>
                </a:solidFill>
              </a:rPr>
              <a:t>تابع الحل:</a:t>
            </a:r>
          </a:p>
          <a:p>
            <a:pPr marL="596646" indent="-514350" algn="just">
              <a:buFont typeface="+mj-lt"/>
              <a:buAutoNum type="arabicParenR" startAt="3"/>
            </a:pPr>
            <a:r>
              <a:rPr lang="ar-YE" sz="2200" b="1" dirty="0">
                <a:solidFill>
                  <a:srgbClr val="002060"/>
                </a:solidFill>
              </a:rPr>
              <a:t>يتم تكوين مخصص هبوط أسعار الأسهم بالمقارنة بين التكلفة الأصلية والقيمة السوقية من خلال حقل المكاسب والخسائر غير المحققة والظاهرة في الجدول السابق كالآتي:</a:t>
            </a:r>
          </a:p>
          <a:p>
            <a:pPr marL="596646" indent="-514350" algn="just">
              <a:buFont typeface="+mj-lt"/>
              <a:buAutoNum type="arabicParenR" startAt="3"/>
            </a:pPr>
            <a:endParaRPr lang="ar-YE" sz="2200" b="1" dirty="0">
              <a:solidFill>
                <a:srgbClr val="002060"/>
              </a:solidFill>
            </a:endParaRPr>
          </a:p>
          <a:p>
            <a:pPr marL="596646" indent="-514350" algn="just">
              <a:buFont typeface="+mj-lt"/>
              <a:buAutoNum type="arabicParenR" startAt="3"/>
            </a:pPr>
            <a:endParaRPr lang="ar-YE" sz="2200" b="1" dirty="0">
              <a:solidFill>
                <a:srgbClr val="002060"/>
              </a:solidFill>
            </a:endParaRPr>
          </a:p>
          <a:p>
            <a:pPr marL="596646" indent="-514350" algn="just">
              <a:buFont typeface="+mj-lt"/>
              <a:buAutoNum type="arabicParenR" startAt="3"/>
            </a:pPr>
            <a:endParaRPr lang="ar-YE" sz="2200" b="1" dirty="0">
              <a:solidFill>
                <a:srgbClr val="002060"/>
              </a:solidFill>
            </a:endParaRPr>
          </a:p>
          <a:p>
            <a:pPr marL="596646" indent="-514350" algn="just">
              <a:buFont typeface="+mj-lt"/>
              <a:buAutoNum type="arabicParenR" startAt="3"/>
            </a:pPr>
            <a:endParaRPr lang="ar-YE" sz="2200" b="1" dirty="0">
              <a:solidFill>
                <a:srgbClr val="002060"/>
              </a:solidFill>
            </a:endParaRPr>
          </a:p>
          <a:p>
            <a:pPr marL="596646" indent="-514350" algn="just">
              <a:buFont typeface="+mj-lt"/>
              <a:buAutoNum type="arabicParenR" startAt="3"/>
            </a:pPr>
            <a:endParaRPr lang="ar-YE" sz="2200" b="1" dirty="0">
              <a:solidFill>
                <a:srgbClr val="002060"/>
              </a:solidFill>
            </a:endParaRPr>
          </a:p>
          <a:p>
            <a:pPr marL="596646" indent="-514350" algn="just">
              <a:buFont typeface="+mj-lt"/>
              <a:buAutoNum type="arabicParenR" startAt="3"/>
            </a:pPr>
            <a:endParaRPr lang="ar-YE" sz="2200" b="1" dirty="0">
              <a:solidFill>
                <a:srgbClr val="002060"/>
              </a:solidFill>
            </a:endParaRPr>
          </a:p>
          <a:p>
            <a:pPr algn="just">
              <a:buFont typeface="Wingdings" panose="05000000000000000000" pitchFamily="2" charset="2"/>
              <a:buChar char="§"/>
            </a:pPr>
            <a:r>
              <a:rPr lang="ar-YE" sz="2200" b="1" u="sng" dirty="0">
                <a:solidFill>
                  <a:srgbClr val="002060"/>
                </a:solidFill>
              </a:rPr>
              <a:t>ويتم تصوير قائمة المركز المالي كما يلي</a:t>
            </a:r>
            <a:r>
              <a:rPr lang="ar-YE" sz="2200" b="1" dirty="0">
                <a:solidFill>
                  <a:srgbClr val="002060"/>
                </a:solidFill>
              </a:rPr>
              <a:t>:</a:t>
            </a:r>
            <a:endParaRPr lang="en-US" sz="2200" b="1" dirty="0">
              <a:solidFill>
                <a:srgbClr val="002060"/>
              </a:solidFill>
            </a:endParaRPr>
          </a:p>
          <a:p>
            <a:pPr marL="596646" indent="-514350" algn="just">
              <a:buFont typeface="+mj-lt"/>
              <a:buAutoNum type="arabicParenR" startAt="3"/>
            </a:pPr>
            <a:endParaRPr lang="en-US" sz="2200" b="1" dirty="0"/>
          </a:p>
          <a:p>
            <a:pPr marL="596646" indent="-514350" algn="just">
              <a:buFont typeface="+mj-lt"/>
              <a:buAutoNum type="arabicParenR" startAt="3"/>
            </a:pPr>
            <a:endParaRPr lang="en-US" sz="2200" b="1" dirty="0"/>
          </a:p>
          <a:p>
            <a:pPr marL="596646" indent="-514350" algn="just">
              <a:buFont typeface="+mj-lt"/>
              <a:buAutoNum type="arabicParenR" startAt="3"/>
            </a:pPr>
            <a:endParaRPr lang="en-US" sz="2200" b="1" dirty="0"/>
          </a:p>
          <a:p>
            <a:pPr marL="596646" indent="-514350" algn="just">
              <a:buFont typeface="+mj-lt"/>
              <a:buAutoNum type="arabicParenR" startAt="3"/>
            </a:pPr>
            <a:endParaRPr lang="en-US" sz="2200" b="1" dirty="0"/>
          </a:p>
          <a:p>
            <a:pPr marL="596646" indent="-514350" algn="just">
              <a:buFont typeface="+mj-lt"/>
              <a:buAutoNum type="arabicParenR" startAt="3"/>
            </a:pPr>
            <a:endParaRPr lang="en-US" sz="2200" b="1" dirty="0"/>
          </a:p>
          <a:p>
            <a:pPr marL="596646" indent="-514350" algn="just">
              <a:buFont typeface="+mj-lt"/>
              <a:buAutoNum type="arabicParenR" startAt="3"/>
            </a:pPr>
            <a:endParaRPr lang="en-US" sz="2200" b="1" dirty="0"/>
          </a:p>
          <a:p>
            <a:pPr marL="596646" indent="-514350" algn="just">
              <a:buFont typeface="+mj-lt"/>
              <a:buAutoNum type="arabicParenR" startAt="3"/>
            </a:pPr>
            <a:endParaRPr lang="en-US" sz="2200" b="1" dirty="0"/>
          </a:p>
          <a:p>
            <a:pPr marL="82296" indent="0" algn="just">
              <a:buNone/>
            </a:pPr>
            <a:endParaRPr lang="en-US" sz="2200" b="1" dirty="0"/>
          </a:p>
        </p:txBody>
      </p:sp>
      <p:sp>
        <p:nvSpPr>
          <p:cNvPr id="4" name="Slide Number Placeholder 3"/>
          <p:cNvSpPr>
            <a:spLocks noGrp="1"/>
          </p:cNvSpPr>
          <p:nvPr>
            <p:ph type="sldNum" sz="quarter" idx="12"/>
          </p:nvPr>
        </p:nvSpPr>
        <p:spPr/>
        <p:txBody>
          <a:bodyPr/>
          <a:lstStyle/>
          <a:p>
            <a:fld id="{CD9B9423-CA99-4925-8324-5BC098869A01}" type="slidenum">
              <a:rPr lang="ar-YE" smtClean="0"/>
              <a:t>10</a:t>
            </a:fld>
            <a:endParaRPr lang="ar-YE" dirty="0"/>
          </a:p>
        </p:txBody>
      </p:sp>
      <p:graphicFrame>
        <p:nvGraphicFramePr>
          <p:cNvPr id="5" name="Table 4"/>
          <p:cNvGraphicFramePr>
            <a:graphicFrameLocks noGrp="1"/>
          </p:cNvGraphicFramePr>
          <p:nvPr>
            <p:extLst>
              <p:ext uri="{D42A27DB-BD31-4B8C-83A1-F6EECF244321}">
                <p14:modId xmlns:p14="http://schemas.microsoft.com/office/powerpoint/2010/main" val="4110865262"/>
              </p:ext>
            </p:extLst>
          </p:nvPr>
        </p:nvGraphicFramePr>
        <p:xfrm>
          <a:off x="323528" y="1340768"/>
          <a:ext cx="8290120" cy="2199640"/>
        </p:xfrm>
        <a:graphic>
          <a:graphicData uri="http://schemas.openxmlformats.org/drawingml/2006/table">
            <a:tbl>
              <a:tblPr firstRow="1" bandRow="1">
                <a:tableStyleId>{8799B23B-EC83-4686-B30A-512413B5E67A}</a:tableStyleId>
              </a:tblPr>
              <a:tblGrid>
                <a:gridCol w="1618886">
                  <a:extLst>
                    <a:ext uri="{9D8B030D-6E8A-4147-A177-3AD203B41FA5}">
                      <a16:colId xmlns:a16="http://schemas.microsoft.com/office/drawing/2014/main" val="1431004461"/>
                    </a:ext>
                  </a:extLst>
                </a:gridCol>
                <a:gridCol w="3982147">
                  <a:extLst>
                    <a:ext uri="{9D8B030D-6E8A-4147-A177-3AD203B41FA5}">
                      <a16:colId xmlns:a16="http://schemas.microsoft.com/office/drawing/2014/main" val="3112572468"/>
                    </a:ext>
                  </a:extLst>
                </a:gridCol>
                <a:gridCol w="1327382">
                  <a:extLst>
                    <a:ext uri="{9D8B030D-6E8A-4147-A177-3AD203B41FA5}">
                      <a16:colId xmlns:a16="http://schemas.microsoft.com/office/drawing/2014/main" val="2321557125"/>
                    </a:ext>
                  </a:extLst>
                </a:gridCol>
                <a:gridCol w="1361705">
                  <a:extLst>
                    <a:ext uri="{9D8B030D-6E8A-4147-A177-3AD203B41FA5}">
                      <a16:colId xmlns:a16="http://schemas.microsoft.com/office/drawing/2014/main" val="1651412892"/>
                    </a:ext>
                  </a:extLst>
                </a:gridCol>
              </a:tblGrid>
              <a:tr h="370840">
                <a:tc>
                  <a:txBody>
                    <a:bodyPr/>
                    <a:lstStyle/>
                    <a:p>
                      <a:pPr algn="ctr"/>
                      <a:r>
                        <a:rPr lang="ar-YE" sz="1800" b="1" dirty="0"/>
                        <a:t>التاريخ</a:t>
                      </a:r>
                      <a:endParaRPr lang="en-US" sz="1800" b="1" dirty="0"/>
                    </a:p>
                  </a:txBody>
                  <a:tcPr/>
                </a:tc>
                <a:tc>
                  <a:txBody>
                    <a:bodyPr/>
                    <a:lstStyle/>
                    <a:p>
                      <a:pPr algn="ctr"/>
                      <a:r>
                        <a:rPr lang="ar-YE" sz="1800" b="1" dirty="0"/>
                        <a:t>البيــــــــــــــــــــــــان</a:t>
                      </a:r>
                      <a:endParaRPr lang="en-US" sz="1800" b="1" dirty="0"/>
                    </a:p>
                  </a:txBody>
                  <a:tcPr/>
                </a:tc>
                <a:tc>
                  <a:txBody>
                    <a:bodyPr/>
                    <a:lstStyle/>
                    <a:p>
                      <a:pPr algn="ctr"/>
                      <a:r>
                        <a:rPr lang="ar-YE" sz="1800" b="1" dirty="0"/>
                        <a:t>دائــــن</a:t>
                      </a:r>
                      <a:endParaRPr lang="en-US" sz="1800" b="1" dirty="0"/>
                    </a:p>
                  </a:txBody>
                  <a:tcPr/>
                </a:tc>
                <a:tc>
                  <a:txBody>
                    <a:bodyPr/>
                    <a:lstStyle/>
                    <a:p>
                      <a:pPr algn="ctr"/>
                      <a:r>
                        <a:rPr lang="ar-YE" sz="1800" b="1" dirty="0"/>
                        <a:t>مـــدين</a:t>
                      </a:r>
                      <a:endParaRPr lang="en-US" sz="1800" b="1" dirty="0"/>
                    </a:p>
                  </a:txBody>
                  <a:tcPr/>
                </a:tc>
                <a:extLst>
                  <a:ext uri="{0D108BD9-81ED-4DB2-BD59-A6C34878D82A}">
                    <a16:rowId xmlns:a16="http://schemas.microsoft.com/office/drawing/2014/main" val="1234808198"/>
                  </a:ext>
                </a:extLst>
              </a:tr>
              <a:tr h="370840">
                <a:tc>
                  <a:txBody>
                    <a:bodyPr/>
                    <a:lstStyle/>
                    <a:p>
                      <a:r>
                        <a:rPr kumimoji="0" lang="en-US" sz="1800" b="1" i="0" u="none" strike="noStrike" kern="1200" cap="none" spc="0" normalizeH="0" baseline="0" noProof="0" dirty="0">
                          <a:ln>
                            <a:noFill/>
                          </a:ln>
                          <a:solidFill>
                            <a:prstClr val="black"/>
                          </a:solidFill>
                          <a:effectLst/>
                          <a:uLnTx/>
                          <a:uFillTx/>
                          <a:latin typeface="+mn-lt"/>
                          <a:ea typeface="+mn-ea"/>
                          <a:cs typeface="+mn-cs"/>
                        </a:rPr>
                        <a:t>31</a:t>
                      </a:r>
                      <a:r>
                        <a:rPr kumimoji="0" lang="ar-YE" sz="1800" b="1" i="0" u="none" strike="noStrike" kern="1200" cap="none" spc="0" normalizeH="0" baseline="0" noProof="0" dirty="0">
                          <a:ln>
                            <a:noFill/>
                          </a:ln>
                          <a:solidFill>
                            <a:prstClr val="black"/>
                          </a:solidFill>
                          <a:effectLst/>
                          <a:uLnTx/>
                          <a:uFillTx/>
                          <a:latin typeface="+mn-lt"/>
                          <a:ea typeface="+mn-ea"/>
                        </a:rPr>
                        <a:t>/</a:t>
                      </a:r>
                      <a:r>
                        <a:rPr kumimoji="0" lang="en-US" sz="1800" b="1" i="0" u="none" strike="noStrike" kern="1200" cap="none" spc="0" normalizeH="0" baseline="0" noProof="0" dirty="0">
                          <a:ln>
                            <a:noFill/>
                          </a:ln>
                          <a:solidFill>
                            <a:prstClr val="black"/>
                          </a:solidFill>
                          <a:effectLst/>
                          <a:uLnTx/>
                          <a:uFillTx/>
                          <a:latin typeface="+mn-lt"/>
                          <a:ea typeface="+mn-ea"/>
                          <a:cs typeface="+mn-cs"/>
                        </a:rPr>
                        <a:t>12</a:t>
                      </a:r>
                      <a:r>
                        <a:rPr kumimoji="0" lang="ar-YE" sz="1800" b="1" i="0" u="none" strike="noStrike" kern="1200" cap="none" spc="0" normalizeH="0" baseline="0" noProof="0" dirty="0">
                          <a:ln>
                            <a:noFill/>
                          </a:ln>
                          <a:solidFill>
                            <a:prstClr val="black"/>
                          </a:solidFill>
                          <a:effectLst/>
                          <a:uLnTx/>
                          <a:uFillTx/>
                          <a:latin typeface="+mn-lt"/>
                          <a:ea typeface="+mn-ea"/>
                        </a:rPr>
                        <a:t>/</a:t>
                      </a:r>
                      <a:r>
                        <a:rPr kumimoji="0" lang="en-US" sz="1800" b="1" i="0" u="none" strike="noStrike" kern="1200" cap="none" spc="0" normalizeH="0" baseline="0" noProof="0" dirty="0">
                          <a:ln>
                            <a:noFill/>
                          </a:ln>
                          <a:solidFill>
                            <a:prstClr val="black"/>
                          </a:solidFill>
                          <a:effectLst/>
                          <a:uLnTx/>
                          <a:uFillTx/>
                          <a:latin typeface="+mn-lt"/>
                          <a:ea typeface="+mn-ea"/>
                          <a:cs typeface="+mn-cs"/>
                        </a:rPr>
                        <a:t>2007</a:t>
                      </a:r>
                      <a:r>
                        <a:rPr kumimoji="0" lang="ar-YE" sz="1800" b="1" i="0" u="none" strike="noStrike" kern="1200" cap="none" spc="0" normalizeH="0" baseline="0" noProof="0" dirty="0">
                          <a:ln>
                            <a:noFill/>
                          </a:ln>
                          <a:solidFill>
                            <a:prstClr val="black"/>
                          </a:solidFill>
                          <a:effectLst/>
                          <a:uLnTx/>
                          <a:uFillTx/>
                          <a:latin typeface="+mn-lt"/>
                          <a:ea typeface="+mn-ea"/>
                        </a:rPr>
                        <a:t>م </a:t>
                      </a:r>
                      <a:endParaRPr lang="en-US" sz="1800" b="1" dirty="0"/>
                    </a:p>
                  </a:txBody>
                  <a:tcPr/>
                </a:tc>
                <a:tc>
                  <a:txBody>
                    <a:bodyPr/>
                    <a:lstStyle/>
                    <a:p>
                      <a:r>
                        <a:rPr lang="ar-YE" sz="1800" b="1" dirty="0"/>
                        <a:t>من حــ/ خسائر</a:t>
                      </a:r>
                      <a:r>
                        <a:rPr lang="ar-YE" sz="1800" b="1" baseline="0" dirty="0"/>
                        <a:t> هبوط أسعار الأسهم</a:t>
                      </a:r>
                    </a:p>
                    <a:p>
                      <a:r>
                        <a:rPr lang="ar-YE" sz="1800" b="1" baseline="0" dirty="0"/>
                        <a:t>   إلى حـــ/ مخصص هبوط اسعار الأسهم</a:t>
                      </a:r>
                    </a:p>
                    <a:p>
                      <a:r>
                        <a:rPr lang="ar-YE" sz="1800" b="1" baseline="0" dirty="0"/>
                        <a:t>إثبات تكوين مخصص هبوط اسعار الأسهم</a:t>
                      </a:r>
                      <a:endParaRPr lang="en-US" sz="1800" b="1" dirty="0"/>
                    </a:p>
                  </a:txBody>
                  <a:tcPr/>
                </a:tc>
                <a:tc>
                  <a:txBody>
                    <a:bodyPr/>
                    <a:lstStyle/>
                    <a:p>
                      <a:endParaRPr lang="en-US" sz="1800" b="1" dirty="0"/>
                    </a:p>
                    <a:p>
                      <a:r>
                        <a:rPr lang="en-US" sz="1800" b="1" dirty="0"/>
                        <a:t>23,000</a:t>
                      </a:r>
                    </a:p>
                  </a:txBody>
                  <a:tcPr/>
                </a:tc>
                <a:tc>
                  <a:txBody>
                    <a:bodyPr/>
                    <a:lstStyle/>
                    <a:p>
                      <a:r>
                        <a:rPr lang="en-US" sz="1800" b="1" dirty="0"/>
                        <a:t>23,000</a:t>
                      </a:r>
                    </a:p>
                  </a:txBody>
                  <a:tcPr/>
                </a:tc>
                <a:extLst>
                  <a:ext uri="{0D108BD9-81ED-4DB2-BD59-A6C34878D82A}">
                    <a16:rowId xmlns:a16="http://schemas.microsoft.com/office/drawing/2014/main" val="1711222718"/>
                  </a:ext>
                </a:extLst>
              </a:tr>
              <a:tr h="37084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mn-lt"/>
                          <a:ea typeface="+mn-ea"/>
                          <a:cs typeface="+mn-cs"/>
                        </a:rPr>
                        <a:t>31</a:t>
                      </a:r>
                      <a:r>
                        <a:rPr kumimoji="0" lang="ar-YE" sz="1800" b="1" i="0" u="none" strike="noStrike" kern="1200" cap="none" spc="0" normalizeH="0" baseline="0" noProof="0" dirty="0">
                          <a:ln>
                            <a:noFill/>
                          </a:ln>
                          <a:solidFill>
                            <a:prstClr val="black"/>
                          </a:solidFill>
                          <a:effectLst/>
                          <a:uLnTx/>
                          <a:uFillTx/>
                          <a:latin typeface="+mn-lt"/>
                          <a:ea typeface="+mn-ea"/>
                        </a:rPr>
                        <a:t>/</a:t>
                      </a:r>
                      <a:r>
                        <a:rPr kumimoji="0" lang="en-US" sz="1800" b="1" i="0" u="none" strike="noStrike" kern="1200" cap="none" spc="0" normalizeH="0" baseline="0" noProof="0" dirty="0">
                          <a:ln>
                            <a:noFill/>
                          </a:ln>
                          <a:solidFill>
                            <a:prstClr val="black"/>
                          </a:solidFill>
                          <a:effectLst/>
                          <a:uLnTx/>
                          <a:uFillTx/>
                          <a:latin typeface="+mn-lt"/>
                          <a:ea typeface="+mn-ea"/>
                          <a:cs typeface="+mn-cs"/>
                        </a:rPr>
                        <a:t>12</a:t>
                      </a:r>
                      <a:r>
                        <a:rPr kumimoji="0" lang="ar-YE" sz="1800" b="1" i="0" u="none" strike="noStrike" kern="1200" cap="none" spc="0" normalizeH="0" baseline="0" noProof="0" dirty="0">
                          <a:ln>
                            <a:noFill/>
                          </a:ln>
                          <a:solidFill>
                            <a:prstClr val="black"/>
                          </a:solidFill>
                          <a:effectLst/>
                          <a:uLnTx/>
                          <a:uFillTx/>
                          <a:latin typeface="+mn-lt"/>
                          <a:ea typeface="+mn-ea"/>
                        </a:rPr>
                        <a:t>/</a:t>
                      </a:r>
                      <a:r>
                        <a:rPr kumimoji="0" lang="en-US" sz="1800" b="1" i="0" u="none" strike="noStrike" kern="1200" cap="none" spc="0" normalizeH="0" baseline="0" noProof="0" dirty="0">
                          <a:ln>
                            <a:noFill/>
                          </a:ln>
                          <a:solidFill>
                            <a:prstClr val="black"/>
                          </a:solidFill>
                          <a:effectLst/>
                          <a:uLnTx/>
                          <a:uFillTx/>
                          <a:latin typeface="+mn-lt"/>
                          <a:ea typeface="+mn-ea"/>
                          <a:cs typeface="+mn-cs"/>
                        </a:rPr>
                        <a:t>2007</a:t>
                      </a:r>
                      <a:r>
                        <a:rPr kumimoji="0" lang="ar-YE" sz="1800" b="1" i="0" u="none" strike="noStrike" kern="1200" cap="none" spc="0" normalizeH="0" baseline="0" noProof="0" dirty="0">
                          <a:ln>
                            <a:noFill/>
                          </a:ln>
                          <a:solidFill>
                            <a:prstClr val="black"/>
                          </a:solidFill>
                          <a:effectLst/>
                          <a:uLnTx/>
                          <a:uFillTx/>
                          <a:latin typeface="+mn-lt"/>
                          <a:ea typeface="+mn-ea"/>
                        </a:rPr>
                        <a:t>م </a:t>
                      </a:r>
                      <a:endParaRPr kumimoji="0" lang="en-US" sz="18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r>
                        <a:rPr lang="ar-YE" sz="1800" b="1" dirty="0"/>
                        <a:t>من حــ/ الأرباح والخسائر</a:t>
                      </a:r>
                      <a:endParaRPr lang="ar-YE" sz="1800" b="1" baseline="0" dirty="0"/>
                    </a:p>
                    <a:p>
                      <a:r>
                        <a:rPr lang="ar-YE" sz="1800" b="1" baseline="0" dirty="0"/>
                        <a:t>   إلى حـــ/ خسائر هبوط اسعار الأسهم</a:t>
                      </a:r>
                    </a:p>
                    <a:p>
                      <a:r>
                        <a:rPr lang="ar-YE" sz="1800" b="1" baseline="0" dirty="0"/>
                        <a:t>إقفال خسائر هبوط اسعار الأسهم</a:t>
                      </a:r>
                      <a:endParaRPr lang="en-US" sz="1800" b="1" dirty="0"/>
                    </a:p>
                  </a:txBody>
                  <a:tcPr/>
                </a:tc>
                <a:tc>
                  <a:txBody>
                    <a:bodyPr/>
                    <a:lstStyle/>
                    <a:p>
                      <a:endParaRPr lang="en-US" sz="1800" b="1" dirty="0"/>
                    </a:p>
                    <a:p>
                      <a:r>
                        <a:rPr lang="en-US" sz="1800" b="1" dirty="0"/>
                        <a:t>23,000</a:t>
                      </a:r>
                    </a:p>
                  </a:txBody>
                  <a:tcPr/>
                </a:tc>
                <a:tc>
                  <a:txBody>
                    <a:bodyPr/>
                    <a:lstStyle/>
                    <a:p>
                      <a:r>
                        <a:rPr lang="en-US" sz="1800" b="1" dirty="0"/>
                        <a:t>23,000</a:t>
                      </a:r>
                    </a:p>
                  </a:txBody>
                  <a:tcPr/>
                </a:tc>
                <a:extLst>
                  <a:ext uri="{0D108BD9-81ED-4DB2-BD59-A6C34878D82A}">
                    <a16:rowId xmlns:a16="http://schemas.microsoft.com/office/drawing/2014/main" val="504173064"/>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812381311"/>
              </p:ext>
            </p:extLst>
          </p:nvPr>
        </p:nvGraphicFramePr>
        <p:xfrm>
          <a:off x="548554" y="4211320"/>
          <a:ext cx="8522294" cy="2570480"/>
        </p:xfrm>
        <a:graphic>
          <a:graphicData uri="http://schemas.openxmlformats.org/drawingml/2006/table">
            <a:tbl>
              <a:tblPr firstRow="1" bandRow="1">
                <a:tableStyleId>{8799B23B-EC83-4686-B30A-512413B5E67A}</a:tableStyleId>
              </a:tblPr>
              <a:tblGrid>
                <a:gridCol w="1512168">
                  <a:extLst>
                    <a:ext uri="{9D8B030D-6E8A-4147-A177-3AD203B41FA5}">
                      <a16:colId xmlns:a16="http://schemas.microsoft.com/office/drawing/2014/main" val="3916727264"/>
                    </a:ext>
                  </a:extLst>
                </a:gridCol>
                <a:gridCol w="936104">
                  <a:extLst>
                    <a:ext uri="{9D8B030D-6E8A-4147-A177-3AD203B41FA5}">
                      <a16:colId xmlns:a16="http://schemas.microsoft.com/office/drawing/2014/main" val="3281201074"/>
                    </a:ext>
                  </a:extLst>
                </a:gridCol>
                <a:gridCol w="889446">
                  <a:extLst>
                    <a:ext uri="{9D8B030D-6E8A-4147-A177-3AD203B41FA5}">
                      <a16:colId xmlns:a16="http://schemas.microsoft.com/office/drawing/2014/main" val="3291705516"/>
                    </a:ext>
                  </a:extLst>
                </a:gridCol>
                <a:gridCol w="2448272">
                  <a:extLst>
                    <a:ext uri="{9D8B030D-6E8A-4147-A177-3AD203B41FA5}">
                      <a16:colId xmlns:a16="http://schemas.microsoft.com/office/drawing/2014/main" val="840720035"/>
                    </a:ext>
                  </a:extLst>
                </a:gridCol>
                <a:gridCol w="1368152">
                  <a:extLst>
                    <a:ext uri="{9D8B030D-6E8A-4147-A177-3AD203B41FA5}">
                      <a16:colId xmlns:a16="http://schemas.microsoft.com/office/drawing/2014/main" val="1065837614"/>
                    </a:ext>
                  </a:extLst>
                </a:gridCol>
                <a:gridCol w="1368152">
                  <a:extLst>
                    <a:ext uri="{9D8B030D-6E8A-4147-A177-3AD203B41FA5}">
                      <a16:colId xmlns:a16="http://schemas.microsoft.com/office/drawing/2014/main" val="562846576"/>
                    </a:ext>
                  </a:extLst>
                </a:gridCol>
              </a:tblGrid>
              <a:tr h="370840">
                <a:tc gridSpan="6">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YE" sz="1800" b="1" dirty="0"/>
                        <a:t>قائمة المركز المالي كما في </a:t>
                      </a:r>
                      <a:r>
                        <a:rPr kumimoji="0" lang="en-US" sz="1800" b="1" i="0" u="none" strike="noStrike" kern="1200" cap="none" spc="0" normalizeH="0" baseline="0" noProof="0" dirty="0">
                          <a:ln>
                            <a:noFill/>
                          </a:ln>
                          <a:solidFill>
                            <a:prstClr val="black"/>
                          </a:solidFill>
                          <a:effectLst/>
                          <a:uLnTx/>
                          <a:uFillTx/>
                          <a:latin typeface="+mn-lt"/>
                          <a:ea typeface="+mn-ea"/>
                          <a:cs typeface="+mn-cs"/>
                        </a:rPr>
                        <a:t>31</a:t>
                      </a:r>
                      <a:r>
                        <a:rPr kumimoji="0" lang="ar-YE" sz="1800" b="1" i="0" u="none" strike="noStrike" kern="1200" cap="none" spc="0" normalizeH="0" baseline="0" noProof="0" dirty="0">
                          <a:ln>
                            <a:noFill/>
                          </a:ln>
                          <a:solidFill>
                            <a:prstClr val="black"/>
                          </a:solidFill>
                          <a:effectLst/>
                          <a:uLnTx/>
                          <a:uFillTx/>
                          <a:latin typeface="+mn-lt"/>
                          <a:ea typeface="+mn-ea"/>
                        </a:rPr>
                        <a:t>/</a:t>
                      </a:r>
                      <a:r>
                        <a:rPr kumimoji="0" lang="en-US" sz="1800" b="1" i="0" u="none" strike="noStrike" kern="1200" cap="none" spc="0" normalizeH="0" baseline="0" noProof="0" dirty="0">
                          <a:ln>
                            <a:noFill/>
                          </a:ln>
                          <a:solidFill>
                            <a:prstClr val="black"/>
                          </a:solidFill>
                          <a:effectLst/>
                          <a:uLnTx/>
                          <a:uFillTx/>
                          <a:latin typeface="+mn-lt"/>
                          <a:ea typeface="+mn-ea"/>
                          <a:cs typeface="+mn-cs"/>
                        </a:rPr>
                        <a:t>12</a:t>
                      </a:r>
                      <a:r>
                        <a:rPr kumimoji="0" lang="ar-YE" sz="1800" b="1" i="0" u="none" strike="noStrike" kern="1200" cap="none" spc="0" normalizeH="0" baseline="0" noProof="0" dirty="0">
                          <a:ln>
                            <a:noFill/>
                          </a:ln>
                          <a:solidFill>
                            <a:prstClr val="black"/>
                          </a:solidFill>
                          <a:effectLst/>
                          <a:uLnTx/>
                          <a:uFillTx/>
                          <a:latin typeface="+mn-lt"/>
                          <a:ea typeface="+mn-ea"/>
                        </a:rPr>
                        <a:t>/</a:t>
                      </a:r>
                      <a:r>
                        <a:rPr kumimoji="0" lang="en-US" sz="1800" b="1" i="0" u="none" strike="noStrike" kern="1200" cap="none" spc="0" normalizeH="0" baseline="0" noProof="0" dirty="0">
                          <a:ln>
                            <a:noFill/>
                          </a:ln>
                          <a:solidFill>
                            <a:prstClr val="black"/>
                          </a:solidFill>
                          <a:effectLst/>
                          <a:uLnTx/>
                          <a:uFillTx/>
                          <a:latin typeface="+mn-lt"/>
                          <a:ea typeface="+mn-ea"/>
                          <a:cs typeface="+mn-cs"/>
                        </a:rPr>
                        <a:t>2007</a:t>
                      </a:r>
                      <a:r>
                        <a:rPr kumimoji="0" lang="ar-YE" sz="1800" b="1" i="0" u="none" strike="noStrike" kern="1200" cap="none" spc="0" normalizeH="0" baseline="0" noProof="0" dirty="0">
                          <a:ln>
                            <a:noFill/>
                          </a:ln>
                          <a:solidFill>
                            <a:prstClr val="black"/>
                          </a:solidFill>
                          <a:effectLst/>
                          <a:uLnTx/>
                          <a:uFillTx/>
                          <a:latin typeface="+mn-lt"/>
                          <a:ea typeface="+mn-ea"/>
                        </a:rPr>
                        <a:t>م </a:t>
                      </a:r>
                      <a:endParaRPr kumimoji="0" lang="en-US" sz="1800" b="1" i="0" u="none" strike="noStrike" kern="1200" cap="none" spc="0" normalizeH="0" baseline="0" noProof="0" dirty="0">
                        <a:ln>
                          <a:noFill/>
                        </a:ln>
                        <a:solidFill>
                          <a:prstClr val="black"/>
                        </a:solidFill>
                        <a:effectLst/>
                        <a:uLnTx/>
                        <a:uFillTx/>
                        <a:latin typeface="+mn-lt"/>
                        <a:ea typeface="+mn-ea"/>
                        <a:cs typeface="+mn-cs"/>
                      </a:endParaRPr>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974088024"/>
                  </a:ext>
                </a:extLst>
              </a:tr>
              <a:tr h="370840">
                <a:tc>
                  <a:txBody>
                    <a:bodyPr/>
                    <a:lstStyle/>
                    <a:p>
                      <a:pPr algn="ctr"/>
                      <a:r>
                        <a:rPr lang="ar-YE" sz="1800" b="1" dirty="0"/>
                        <a:t>الالتزامات وحقوق</a:t>
                      </a:r>
                      <a:r>
                        <a:rPr lang="ar-YE" sz="1800" b="1" baseline="0" dirty="0"/>
                        <a:t> الملكية</a:t>
                      </a:r>
                      <a:endParaRPr lang="en-US" sz="1800" b="1" dirty="0"/>
                    </a:p>
                  </a:txBody>
                  <a:tcPr/>
                </a:tc>
                <a:tc>
                  <a:txBody>
                    <a:bodyPr/>
                    <a:lstStyle/>
                    <a:p>
                      <a:pPr algn="ctr"/>
                      <a:r>
                        <a:rPr lang="ar-YE" sz="1800" b="1" dirty="0"/>
                        <a:t>جـــزئي</a:t>
                      </a:r>
                      <a:endParaRPr lang="en-US" sz="1800" b="1" dirty="0"/>
                    </a:p>
                  </a:txBody>
                  <a:tcPr/>
                </a:tc>
                <a:tc>
                  <a:txBody>
                    <a:bodyPr/>
                    <a:lstStyle/>
                    <a:p>
                      <a:pPr algn="ctr"/>
                      <a:r>
                        <a:rPr lang="ar-YE" sz="1800" b="1" dirty="0"/>
                        <a:t>كلي</a:t>
                      </a:r>
                      <a:endParaRPr lang="en-US" sz="1800" b="1" dirty="0"/>
                    </a:p>
                  </a:txBody>
                  <a:tcPr/>
                </a:tc>
                <a:tc>
                  <a:txBody>
                    <a:bodyPr/>
                    <a:lstStyle/>
                    <a:p>
                      <a:pPr algn="ctr"/>
                      <a:r>
                        <a:rPr lang="ar-YE" sz="1800" b="1" dirty="0"/>
                        <a:t>الأصــــول</a:t>
                      </a:r>
                      <a:endParaRPr lang="en-US" sz="1800" b="1" dirty="0"/>
                    </a:p>
                  </a:txBody>
                  <a:tcPr/>
                </a:tc>
                <a:tc>
                  <a:txBody>
                    <a:bodyPr/>
                    <a:lstStyle/>
                    <a:p>
                      <a:pPr algn="ctr"/>
                      <a:r>
                        <a:rPr lang="ar-YE" sz="1800" b="1" dirty="0"/>
                        <a:t>جــــزئي</a:t>
                      </a:r>
                      <a:endParaRPr lang="en-US" sz="1800" b="1" dirty="0"/>
                    </a:p>
                  </a:txBody>
                  <a:tcPr/>
                </a:tc>
                <a:tc>
                  <a:txBody>
                    <a:bodyPr/>
                    <a:lstStyle/>
                    <a:p>
                      <a:pPr algn="ctr"/>
                      <a:r>
                        <a:rPr lang="ar-YE" sz="1800" b="1" dirty="0"/>
                        <a:t>كـــلي</a:t>
                      </a:r>
                      <a:endParaRPr lang="en-US" sz="1800" b="1" dirty="0"/>
                    </a:p>
                  </a:txBody>
                  <a:tcPr/>
                </a:tc>
                <a:extLst>
                  <a:ext uri="{0D108BD9-81ED-4DB2-BD59-A6C34878D82A}">
                    <a16:rowId xmlns:a16="http://schemas.microsoft.com/office/drawing/2014/main" val="3835328013"/>
                  </a:ext>
                </a:extLst>
              </a:tr>
              <a:tr h="370840">
                <a:tc>
                  <a:txBody>
                    <a:bodyPr/>
                    <a:lstStyle/>
                    <a:p>
                      <a:endParaRPr lang="en-US" sz="1800" b="1"/>
                    </a:p>
                  </a:txBody>
                  <a:tcPr/>
                </a:tc>
                <a:tc>
                  <a:txBody>
                    <a:bodyPr/>
                    <a:lstStyle/>
                    <a:p>
                      <a:endParaRPr lang="en-US" sz="1800" b="1"/>
                    </a:p>
                  </a:txBody>
                  <a:tcPr/>
                </a:tc>
                <a:tc>
                  <a:txBody>
                    <a:bodyPr/>
                    <a:lstStyle/>
                    <a:p>
                      <a:endParaRPr lang="en-US" sz="1800" b="1"/>
                    </a:p>
                  </a:txBody>
                  <a:tcPr/>
                </a:tc>
                <a:tc>
                  <a:txBody>
                    <a:bodyPr/>
                    <a:lstStyle/>
                    <a:p>
                      <a:r>
                        <a:rPr lang="ar-YE" sz="1800" b="1" u="sng" dirty="0">
                          <a:solidFill>
                            <a:srgbClr val="0070C0"/>
                          </a:solidFill>
                        </a:rPr>
                        <a:t>الأصـــول المتداولة</a:t>
                      </a:r>
                      <a:r>
                        <a:rPr lang="ar-YE" sz="1800" b="1" dirty="0"/>
                        <a:t>:</a:t>
                      </a:r>
                    </a:p>
                    <a:p>
                      <a:r>
                        <a:rPr lang="ar-YE" sz="1800" b="1" dirty="0"/>
                        <a:t>الاستثمارات في الأسهم</a:t>
                      </a:r>
                    </a:p>
                    <a:p>
                      <a:r>
                        <a:rPr lang="ar-YE" sz="1800" b="1" dirty="0"/>
                        <a:t>( - ) مخصص هبوط أسعار الأوراق المالية</a:t>
                      </a:r>
                      <a:endParaRPr lang="en-US" sz="1800" b="1" dirty="0"/>
                    </a:p>
                  </a:txBody>
                  <a:tcPr/>
                </a:tc>
                <a:tc>
                  <a:txBody>
                    <a:bodyPr/>
                    <a:lstStyle/>
                    <a:p>
                      <a:endParaRPr lang="ar-YE" sz="1800" b="1" dirty="0"/>
                    </a:p>
                    <a:p>
                      <a:r>
                        <a:rPr lang="en-US" sz="1800" b="1" dirty="0"/>
                        <a:t>11,543,000</a:t>
                      </a:r>
                    </a:p>
                    <a:p>
                      <a:r>
                        <a:rPr lang="ar-YE" sz="1800" b="1" dirty="0"/>
                        <a:t>( </a:t>
                      </a:r>
                      <a:r>
                        <a:rPr lang="en-US" sz="1800" b="1" dirty="0"/>
                        <a:t>23,000</a:t>
                      </a:r>
                      <a:r>
                        <a:rPr lang="ar-YE" sz="1800" b="1" dirty="0"/>
                        <a:t>)</a:t>
                      </a:r>
                      <a:endParaRPr lang="en-US" sz="1800" b="1" dirty="0"/>
                    </a:p>
                  </a:txBody>
                  <a:tcPr/>
                </a:tc>
                <a:tc>
                  <a:txBody>
                    <a:bodyPr/>
                    <a:lstStyle/>
                    <a:p>
                      <a:endParaRPr lang="en-US" sz="1800" b="1" dirty="0"/>
                    </a:p>
                  </a:txBody>
                  <a:tcPr/>
                </a:tc>
                <a:extLst>
                  <a:ext uri="{0D108BD9-81ED-4DB2-BD59-A6C34878D82A}">
                    <a16:rowId xmlns:a16="http://schemas.microsoft.com/office/drawing/2014/main" val="3042737886"/>
                  </a:ext>
                </a:extLst>
              </a:tr>
              <a:tr h="370840">
                <a:tc>
                  <a:txBody>
                    <a:bodyPr/>
                    <a:lstStyle/>
                    <a:p>
                      <a:endParaRPr lang="en-US" sz="1800" b="1" dirty="0"/>
                    </a:p>
                  </a:txBody>
                  <a:tcPr/>
                </a:tc>
                <a:tc>
                  <a:txBody>
                    <a:bodyPr/>
                    <a:lstStyle/>
                    <a:p>
                      <a:endParaRPr lang="en-US" sz="1800" b="1"/>
                    </a:p>
                  </a:txBody>
                  <a:tcPr/>
                </a:tc>
                <a:tc>
                  <a:txBody>
                    <a:bodyPr/>
                    <a:lstStyle/>
                    <a:p>
                      <a:endParaRPr lang="en-US" sz="1800" b="1"/>
                    </a:p>
                  </a:txBody>
                  <a:tcPr/>
                </a:tc>
                <a:tc>
                  <a:txBody>
                    <a:bodyPr/>
                    <a:lstStyle/>
                    <a:p>
                      <a:endParaRPr lang="en-US" sz="1800" b="1" dirty="0"/>
                    </a:p>
                  </a:txBody>
                  <a:tcPr/>
                </a:tc>
                <a:tc>
                  <a:txBody>
                    <a:bodyPr/>
                    <a:lstStyle/>
                    <a:p>
                      <a:endParaRPr lang="en-US" sz="1800" b="1" dirty="0"/>
                    </a:p>
                  </a:txBody>
                  <a:tcPr/>
                </a:tc>
                <a:tc>
                  <a:txBody>
                    <a:bodyPr/>
                    <a:lstStyle/>
                    <a:p>
                      <a:r>
                        <a:rPr lang="en-US" sz="1800" b="1" dirty="0"/>
                        <a:t>11,520,000</a:t>
                      </a:r>
                    </a:p>
                  </a:txBody>
                  <a:tcPr/>
                </a:tc>
                <a:extLst>
                  <a:ext uri="{0D108BD9-81ED-4DB2-BD59-A6C34878D82A}">
                    <a16:rowId xmlns:a16="http://schemas.microsoft.com/office/drawing/2014/main" val="3791349943"/>
                  </a:ext>
                </a:extLst>
              </a:tr>
            </a:tbl>
          </a:graphicData>
        </a:graphic>
      </p:graphicFrame>
    </p:spTree>
    <p:extLst>
      <p:ext uri="{BB962C8B-B14F-4D97-AF65-F5344CB8AC3E}">
        <p14:creationId xmlns:p14="http://schemas.microsoft.com/office/powerpoint/2010/main" val="1218527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16632"/>
            <a:ext cx="8682168" cy="360040"/>
          </a:xfrm>
        </p:spPr>
        <p:txBody>
          <a:bodyPr>
            <a:normAutofit fontScale="90000"/>
          </a:bodyPr>
          <a:lstStyle/>
          <a:p>
            <a:pPr algn="ctr"/>
            <a:r>
              <a:rPr lang="ar-SA" sz="2800" b="1" u="sng" dirty="0">
                <a:solidFill>
                  <a:srgbClr val="C00000"/>
                </a:solidFill>
              </a:rPr>
              <a:t>تابع: تسوية الاستثمارات قصيرة الأجل </a:t>
            </a:r>
            <a:endParaRPr lang="ar-SA" dirty="0"/>
          </a:p>
        </p:txBody>
      </p:sp>
      <p:sp>
        <p:nvSpPr>
          <p:cNvPr id="3" name="عنصر نائب للمحتوى 2"/>
          <p:cNvSpPr>
            <a:spLocks noGrp="1"/>
          </p:cNvSpPr>
          <p:nvPr>
            <p:ph idx="1"/>
          </p:nvPr>
        </p:nvSpPr>
        <p:spPr>
          <a:xfrm>
            <a:off x="107504" y="5081414"/>
            <a:ext cx="8826184" cy="1443930"/>
          </a:xfrm>
        </p:spPr>
        <p:txBody>
          <a:bodyPr>
            <a:normAutofit/>
          </a:bodyPr>
          <a:lstStyle/>
          <a:p>
            <a:pPr marL="82296" lvl="0" indent="0" algn="ctr">
              <a:buClr>
                <a:srgbClr val="3891A7"/>
              </a:buClr>
              <a:buNone/>
            </a:pPr>
            <a:r>
              <a:rPr lang="ar-YE" sz="2800" dirty="0">
                <a:solidFill>
                  <a:prstClr val="black"/>
                </a:solidFill>
              </a:rPr>
              <a:t>  </a:t>
            </a:r>
            <a:endParaRPr lang="ar-YE" sz="2400" dirty="0">
              <a:solidFill>
                <a:prstClr val="black"/>
              </a:solidFill>
            </a:endParaRPr>
          </a:p>
          <a:p>
            <a:pPr algn="just">
              <a:buFont typeface="Wingdings" pitchFamily="2" charset="2"/>
              <a:buChar char="q"/>
            </a:pPr>
            <a:endParaRPr lang="ar-YE" sz="2400" dirty="0"/>
          </a:p>
          <a:p>
            <a:pPr algn="just">
              <a:buFont typeface="Wingdings" pitchFamily="2" charset="2"/>
              <a:buChar char="ü"/>
            </a:pPr>
            <a:endParaRPr lang="ar-SA" sz="2400" dirty="0"/>
          </a:p>
        </p:txBody>
      </p:sp>
      <p:sp>
        <p:nvSpPr>
          <p:cNvPr id="4" name="عنصر نائب لرقم الشريحة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CD9B9423-CA99-4925-8324-5BC098869A01}" type="slidenum">
              <a:rPr kumimoji="0" lang="ar-YE"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11</a:t>
            </a:fld>
            <a:endParaRPr kumimoji="0" lang="ar-YE" sz="1800" b="0" i="0" u="none" strike="noStrike" kern="0" cap="none" spc="0" normalizeH="0" baseline="0" noProof="0" dirty="0">
              <a:ln>
                <a:noFill/>
              </a:ln>
              <a:solidFill>
                <a:sysClr val="windowText" lastClr="000000"/>
              </a:solidFill>
              <a:effectLst/>
              <a:uLnTx/>
              <a:uFillTx/>
            </a:endParaRPr>
          </a:p>
        </p:txBody>
      </p:sp>
      <p:sp>
        <p:nvSpPr>
          <p:cNvPr id="5" name="Rounded Rectangle 4"/>
          <p:cNvSpPr/>
          <p:nvPr/>
        </p:nvSpPr>
        <p:spPr>
          <a:xfrm>
            <a:off x="251520" y="764704"/>
            <a:ext cx="8682168" cy="108012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scene3d>
              <a:camera prst="orthographicFront"/>
              <a:lightRig rig="harsh" dir="t"/>
            </a:scene3d>
            <a:sp3d extrusionH="57150" prstMaterial="matte">
              <a:bevelT w="63500" h="12700" prst="angle"/>
              <a:contourClr>
                <a:schemeClr val="bg1">
                  <a:lumMod val="65000"/>
                </a:schemeClr>
              </a:contourClr>
            </a:sp3d>
          </a:bodyPr>
          <a:lstStyle/>
          <a:p>
            <a:pPr marL="365760" lvl="0" indent="-283464" algn="just">
              <a:spcBef>
                <a:spcPts val="600"/>
              </a:spcBef>
              <a:buClr>
                <a:srgbClr val="3891A7"/>
              </a:buClr>
              <a:buSzPct val="80000"/>
              <a:buFont typeface="Wingdings" pitchFamily="2" charset="2"/>
              <a:buChar char="Ø"/>
            </a:pPr>
            <a:r>
              <a:rPr lang="ar-YE" sz="2400" b="1" u="sng"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تسوية مخصص هبوط أسعار الأوراق المالية: </a:t>
            </a:r>
          </a:p>
          <a:p>
            <a:pPr marL="82296" lvl="0" algn="just">
              <a:spcBef>
                <a:spcPts val="600"/>
              </a:spcBef>
              <a:buClr>
                <a:srgbClr val="3891A7"/>
              </a:buClr>
              <a:buSzPct val="80000"/>
            </a:pPr>
            <a:r>
              <a:rPr lang="ar-YE" sz="2400" b="1" u="sng" dirty="0">
                <a:ln/>
                <a:solidFill>
                  <a:schemeClr val="accent3"/>
                </a:solidFill>
              </a:rPr>
              <a:t>إن تسوية مخصص هبوط أسعار أوراق مالية يظهر من خلال ثلاث حالات</a:t>
            </a:r>
            <a:r>
              <a:rPr lang="ar-YE" sz="2400" b="1" dirty="0">
                <a:ln/>
                <a:solidFill>
                  <a:schemeClr val="accent3"/>
                </a:solidFill>
              </a:rPr>
              <a:t>:</a:t>
            </a:r>
          </a:p>
        </p:txBody>
      </p:sp>
      <p:sp>
        <p:nvSpPr>
          <p:cNvPr id="6" name="Rounded Rectangle 5"/>
          <p:cNvSpPr/>
          <p:nvPr/>
        </p:nvSpPr>
        <p:spPr>
          <a:xfrm>
            <a:off x="6372200" y="2132856"/>
            <a:ext cx="2561488" cy="294855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marL="365760" lvl="0" indent="-283464" algn="just">
              <a:spcBef>
                <a:spcPts val="600"/>
              </a:spcBef>
              <a:buClr>
                <a:srgbClr val="3891A7"/>
              </a:buClr>
              <a:buSzPct val="80000"/>
              <a:buFont typeface="Wingdings" pitchFamily="2" charset="2"/>
              <a:buChar char="q"/>
            </a:pPr>
            <a:r>
              <a:rPr lang="ar-YE" sz="2200" b="1" u="sng" dirty="0">
                <a:ln w="12700">
                  <a:solidFill>
                    <a:schemeClr val="accent3">
                      <a:lumMod val="50000"/>
                    </a:schemeClr>
                  </a:solidFill>
                  <a:prstDash val="solid"/>
                </a:ln>
                <a:solidFill>
                  <a:srgbClr val="0070C0"/>
                </a:solidFill>
                <a:effectLst>
                  <a:innerShdw blurRad="177800">
                    <a:schemeClr val="accent3">
                      <a:lumMod val="50000"/>
                    </a:schemeClr>
                  </a:innerShdw>
                </a:effectLst>
              </a:rPr>
              <a:t>الحالة الأولى</a:t>
            </a:r>
            <a:r>
              <a:rPr lang="ar-YE" sz="2200" b="1" dirty="0">
                <a:ln w="12700">
                  <a:solidFill>
                    <a:schemeClr val="accent3">
                      <a:lumMod val="50000"/>
                    </a:schemeClr>
                  </a:solidFill>
                  <a:prstDash val="solid"/>
                </a:ln>
                <a:solidFill>
                  <a:srgbClr val="0070C0"/>
                </a:solidFill>
                <a:effectLst>
                  <a:innerShdw blurRad="177800">
                    <a:schemeClr val="accent3">
                      <a:lumMod val="50000"/>
                    </a:schemeClr>
                  </a:innerShdw>
                </a:effectLst>
              </a:rPr>
              <a:t>: </a:t>
            </a:r>
            <a:r>
              <a:rPr lang="ar-YE" sz="22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إذا كان المخصص السابق والظاهر في ميزان المراجعة يساوي المخصص المطلوب لهذا العام فلا حاجة لتكوين مخصص جديد.</a:t>
            </a:r>
          </a:p>
        </p:txBody>
      </p:sp>
      <p:sp>
        <p:nvSpPr>
          <p:cNvPr id="7" name="Rounded Rectangle 6"/>
          <p:cNvSpPr/>
          <p:nvPr/>
        </p:nvSpPr>
        <p:spPr>
          <a:xfrm>
            <a:off x="3203848" y="2132856"/>
            <a:ext cx="2880320" cy="417269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marL="365760" lvl="0" indent="-283464" algn="just">
              <a:spcBef>
                <a:spcPts val="600"/>
              </a:spcBef>
              <a:buClr>
                <a:srgbClr val="3891A7"/>
              </a:buClr>
              <a:buSzPct val="80000"/>
              <a:buFont typeface="Wingdings" pitchFamily="2" charset="2"/>
              <a:buChar char="q"/>
            </a:pPr>
            <a:r>
              <a:rPr lang="ar-YE" sz="2200" b="1" u="sng" dirty="0">
                <a:ln w="12700">
                  <a:solidFill>
                    <a:schemeClr val="accent3">
                      <a:lumMod val="50000"/>
                    </a:schemeClr>
                  </a:solidFill>
                  <a:prstDash val="solid"/>
                </a:ln>
                <a:solidFill>
                  <a:srgbClr val="0070C0"/>
                </a:solidFill>
                <a:effectLst>
                  <a:innerShdw blurRad="177800">
                    <a:schemeClr val="accent3">
                      <a:lumMod val="50000"/>
                    </a:schemeClr>
                  </a:innerShdw>
                </a:effectLst>
              </a:rPr>
              <a:t>الحالة الثانية</a:t>
            </a:r>
            <a:r>
              <a:rPr lang="ar-YE" sz="2200" b="1" dirty="0">
                <a:ln w="12700">
                  <a:solidFill>
                    <a:schemeClr val="accent3">
                      <a:lumMod val="50000"/>
                    </a:schemeClr>
                  </a:solidFill>
                  <a:prstDash val="solid"/>
                </a:ln>
                <a:solidFill>
                  <a:srgbClr val="0070C0"/>
                </a:solidFill>
                <a:effectLst>
                  <a:innerShdw blurRad="177800">
                    <a:schemeClr val="accent3">
                      <a:lumMod val="50000"/>
                    </a:schemeClr>
                  </a:innerShdw>
                </a:effectLst>
              </a:rPr>
              <a:t>: </a:t>
            </a:r>
            <a:r>
              <a:rPr lang="ar-YE" sz="22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تكوين مخصص هبوط أسعار أوراق مالية جديد بالفرق بين المخصص السابق والظاهر في ميزان المراجعة وبين المخصص المطلوب لهذا العام، إذا كان الأخير هو الأكبر من رصيد المخصص الظاهر في ميزان المراجعة.</a:t>
            </a:r>
          </a:p>
        </p:txBody>
      </p:sp>
      <p:sp>
        <p:nvSpPr>
          <p:cNvPr id="8" name="Rounded Rectangle 7"/>
          <p:cNvSpPr/>
          <p:nvPr/>
        </p:nvSpPr>
        <p:spPr>
          <a:xfrm>
            <a:off x="251521" y="2132856"/>
            <a:ext cx="2664295" cy="294855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marL="365760" lvl="0" indent="-283464" algn="just">
              <a:spcBef>
                <a:spcPts val="600"/>
              </a:spcBef>
              <a:buClr>
                <a:srgbClr val="3891A7"/>
              </a:buClr>
              <a:buSzPct val="80000"/>
              <a:buFont typeface="Wingdings" pitchFamily="2" charset="2"/>
              <a:buChar char="q"/>
            </a:pPr>
            <a:r>
              <a:rPr lang="ar-YE" sz="2200" b="1" u="sng" dirty="0">
                <a:ln w="12700">
                  <a:solidFill>
                    <a:schemeClr val="accent3">
                      <a:lumMod val="50000"/>
                    </a:schemeClr>
                  </a:solidFill>
                  <a:prstDash val="solid"/>
                </a:ln>
                <a:solidFill>
                  <a:srgbClr val="0070C0"/>
                </a:solidFill>
                <a:effectLst>
                  <a:innerShdw blurRad="177800">
                    <a:schemeClr val="accent3">
                      <a:lumMod val="50000"/>
                    </a:schemeClr>
                  </a:innerShdw>
                </a:effectLst>
              </a:rPr>
              <a:t>الحالة الثالثة</a:t>
            </a:r>
            <a:r>
              <a:rPr lang="ar-YE" sz="2200" b="1" dirty="0">
                <a:ln w="12700">
                  <a:solidFill>
                    <a:schemeClr val="accent3">
                      <a:lumMod val="50000"/>
                    </a:schemeClr>
                  </a:solidFill>
                  <a:prstDash val="solid"/>
                </a:ln>
                <a:solidFill>
                  <a:srgbClr val="0070C0"/>
                </a:solidFill>
                <a:effectLst>
                  <a:innerShdw blurRad="177800">
                    <a:schemeClr val="accent3">
                      <a:lumMod val="50000"/>
                    </a:schemeClr>
                  </a:innerShdw>
                </a:effectLst>
              </a:rPr>
              <a:t>: </a:t>
            </a:r>
            <a:r>
              <a:rPr lang="ar-YE" sz="22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إذا كان المخصص السابق في ميزان المراجعة أكبر من المخصص المطلوب لهذا العام يتم رد الزيادة إلى حساب الأرباح والخسائر.</a:t>
            </a:r>
          </a:p>
        </p:txBody>
      </p:sp>
    </p:spTree>
    <p:extLst>
      <p:ext uri="{BB962C8B-B14F-4D97-AF65-F5344CB8AC3E}">
        <p14:creationId xmlns:p14="http://schemas.microsoft.com/office/powerpoint/2010/main" val="2098203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54176" cy="6264696"/>
          </a:xfrm>
        </p:spPr>
        <p:txBody>
          <a:bodyPr>
            <a:normAutofit/>
          </a:bodyPr>
          <a:lstStyle/>
          <a:p>
            <a:pPr algn="just"/>
            <a:r>
              <a:rPr lang="ar-YE" sz="2800" b="1" u="sng" dirty="0">
                <a:solidFill>
                  <a:srgbClr val="C00000"/>
                </a:solidFill>
                <a:effectLst>
                  <a:outerShdw blurRad="50000" dist="30000" dir="5400000" algn="tl" rotWithShape="0">
                    <a:srgbClr val="000000">
                      <a:alpha val="30000"/>
                    </a:srgbClr>
                  </a:outerShdw>
                </a:effectLst>
                <a:ea typeface="+mj-ea"/>
              </a:rPr>
              <a:t>مثـــال: (حالة عدم وجود حاجة لتكوين مخصص جديد</a:t>
            </a:r>
            <a:r>
              <a:rPr lang="ar-YE" sz="2800" b="1" dirty="0">
                <a:solidFill>
                  <a:srgbClr val="C00000"/>
                </a:solidFill>
                <a:effectLst>
                  <a:outerShdw blurRad="50000" dist="30000" dir="5400000" algn="tl" rotWithShape="0">
                    <a:srgbClr val="000000">
                      <a:alpha val="30000"/>
                    </a:srgbClr>
                  </a:outerShdw>
                </a:effectLst>
                <a:ea typeface="+mj-ea"/>
              </a:rPr>
              <a:t>):</a:t>
            </a:r>
          </a:p>
          <a:p>
            <a:pPr algn="just">
              <a:buFont typeface="Wingdings" panose="05000000000000000000" pitchFamily="2" charset="2"/>
              <a:buChar char="§"/>
            </a:pPr>
            <a:r>
              <a:rPr lang="ar-YE" sz="2400" b="1" u="sng" dirty="0">
                <a:solidFill>
                  <a:srgbClr val="002060"/>
                </a:solidFill>
                <a:effectLst>
                  <a:outerShdw blurRad="50000" dist="30000" dir="5400000" algn="tl" rotWithShape="0">
                    <a:srgbClr val="000000">
                      <a:alpha val="30000"/>
                    </a:srgbClr>
                  </a:outerShdw>
                </a:effectLst>
                <a:ea typeface="+mj-ea"/>
              </a:rPr>
              <a:t>في </a:t>
            </a:r>
            <a:r>
              <a:rPr lang="en-US" sz="2400" b="1" u="sng" dirty="0">
                <a:solidFill>
                  <a:srgbClr val="002060"/>
                </a:solidFill>
                <a:effectLst>
                  <a:outerShdw blurRad="50000" dist="30000" dir="5400000" algn="tl" rotWithShape="0">
                    <a:srgbClr val="000000">
                      <a:alpha val="30000"/>
                    </a:srgbClr>
                  </a:outerShdw>
                </a:effectLst>
                <a:ea typeface="+mj-ea"/>
              </a:rPr>
              <a:t>1</a:t>
            </a:r>
            <a:r>
              <a:rPr lang="ar-YE" sz="2400" b="1" u="sng" dirty="0">
                <a:solidFill>
                  <a:srgbClr val="002060"/>
                </a:solidFill>
                <a:effectLst>
                  <a:outerShdw blurRad="50000" dist="30000" dir="5400000" algn="tl" rotWithShape="0">
                    <a:srgbClr val="000000">
                      <a:alpha val="30000"/>
                    </a:srgbClr>
                  </a:outerShdw>
                </a:effectLst>
                <a:ea typeface="+mj-ea"/>
              </a:rPr>
              <a:t>/</a:t>
            </a:r>
            <a:r>
              <a:rPr lang="en-US" sz="2400" b="1" u="sng" dirty="0">
                <a:solidFill>
                  <a:srgbClr val="002060"/>
                </a:solidFill>
                <a:effectLst>
                  <a:outerShdw blurRad="50000" dist="30000" dir="5400000" algn="tl" rotWithShape="0">
                    <a:srgbClr val="000000">
                      <a:alpha val="30000"/>
                    </a:srgbClr>
                  </a:outerShdw>
                </a:effectLst>
                <a:ea typeface="+mj-ea"/>
              </a:rPr>
              <a:t>5</a:t>
            </a:r>
            <a:r>
              <a:rPr lang="ar-YE" sz="2400" b="1" u="sng" dirty="0">
                <a:solidFill>
                  <a:srgbClr val="002060"/>
                </a:solidFill>
                <a:effectLst>
                  <a:outerShdw blurRad="50000" dist="30000" dir="5400000" algn="tl" rotWithShape="0">
                    <a:srgbClr val="000000">
                      <a:alpha val="30000"/>
                    </a:srgbClr>
                  </a:outerShdw>
                </a:effectLst>
                <a:ea typeface="+mj-ea"/>
              </a:rPr>
              <a:t>/</a:t>
            </a:r>
            <a:r>
              <a:rPr lang="en-US" sz="2400" b="1" u="sng" dirty="0">
                <a:solidFill>
                  <a:srgbClr val="002060"/>
                </a:solidFill>
                <a:effectLst>
                  <a:outerShdw blurRad="50000" dist="30000" dir="5400000" algn="tl" rotWithShape="0">
                    <a:srgbClr val="000000">
                      <a:alpha val="30000"/>
                    </a:srgbClr>
                  </a:outerShdw>
                </a:effectLst>
                <a:ea typeface="+mj-ea"/>
              </a:rPr>
              <a:t>2007</a:t>
            </a:r>
            <a:r>
              <a:rPr lang="ar-YE" sz="2400" b="1" u="sng" dirty="0">
                <a:solidFill>
                  <a:srgbClr val="002060"/>
                </a:solidFill>
                <a:effectLst>
                  <a:outerShdw blurRad="50000" dist="30000" dir="5400000" algn="tl" rotWithShape="0">
                    <a:srgbClr val="000000">
                      <a:alpha val="30000"/>
                    </a:srgbClr>
                  </a:outerShdw>
                </a:effectLst>
                <a:ea typeface="+mj-ea"/>
              </a:rPr>
              <a:t>م اشترت منشأة ايمن الأسهم الآتية:</a:t>
            </a:r>
          </a:p>
          <a:p>
            <a:pPr marL="596646" indent="-514350" algn="just">
              <a:buFont typeface="+mj-lt"/>
              <a:buAutoNum type="arabicPeriod"/>
            </a:pPr>
            <a:r>
              <a:rPr lang="en-US" sz="2400" b="1" dirty="0">
                <a:solidFill>
                  <a:srgbClr val="0070C0"/>
                </a:solidFill>
                <a:effectLst>
                  <a:outerShdw blurRad="50000" dist="30000" dir="5400000" algn="tl" rotWithShape="0">
                    <a:srgbClr val="000000">
                      <a:alpha val="30000"/>
                    </a:srgbClr>
                  </a:outerShdw>
                </a:effectLst>
                <a:ea typeface="+mj-ea"/>
              </a:rPr>
              <a:t>150</a:t>
            </a:r>
            <a:r>
              <a:rPr lang="ar-YE" sz="2400" b="1" dirty="0">
                <a:solidFill>
                  <a:srgbClr val="0070C0"/>
                </a:solidFill>
                <a:effectLst>
                  <a:outerShdw blurRad="50000" dist="30000" dir="5400000" algn="tl" rotWithShape="0">
                    <a:srgbClr val="000000">
                      <a:alpha val="30000"/>
                    </a:srgbClr>
                  </a:outerShdw>
                </a:effectLst>
                <a:ea typeface="+mj-ea"/>
              </a:rPr>
              <a:t> سهماً في شركة السامر بسعر </a:t>
            </a:r>
            <a:r>
              <a:rPr lang="en-US" sz="2400" b="1" dirty="0">
                <a:solidFill>
                  <a:srgbClr val="0070C0"/>
                </a:solidFill>
                <a:effectLst>
                  <a:outerShdw blurRad="50000" dist="30000" dir="5400000" algn="tl" rotWithShape="0">
                    <a:srgbClr val="000000">
                      <a:alpha val="30000"/>
                    </a:srgbClr>
                  </a:outerShdw>
                </a:effectLst>
                <a:ea typeface="+mj-ea"/>
              </a:rPr>
              <a:t>2,000</a:t>
            </a:r>
            <a:r>
              <a:rPr lang="ar-YE" sz="2400" b="1" dirty="0">
                <a:solidFill>
                  <a:srgbClr val="0070C0"/>
                </a:solidFill>
                <a:effectLst>
                  <a:outerShdw blurRad="50000" dist="30000" dir="5400000" algn="tl" rotWithShape="0">
                    <a:srgbClr val="000000">
                      <a:alpha val="30000"/>
                    </a:srgbClr>
                  </a:outerShdw>
                </a:effectLst>
                <a:ea typeface="+mj-ea"/>
              </a:rPr>
              <a:t> ريال للسهم الواحد.</a:t>
            </a:r>
          </a:p>
          <a:p>
            <a:pPr marL="596646" lvl="0" indent="-514350" algn="just">
              <a:buClr>
                <a:srgbClr val="3891A7"/>
              </a:buClr>
              <a:buFont typeface="+mj-lt"/>
              <a:buAutoNum type="arabicPeriod"/>
            </a:pPr>
            <a:r>
              <a:rPr lang="en-US" sz="2400" b="1" dirty="0">
                <a:solidFill>
                  <a:srgbClr val="0070C0"/>
                </a:solidFill>
                <a:effectLst>
                  <a:outerShdw blurRad="50000" dist="30000" dir="5400000" algn="tl" rotWithShape="0">
                    <a:srgbClr val="000000">
                      <a:alpha val="30000"/>
                    </a:srgbClr>
                  </a:outerShdw>
                </a:effectLst>
                <a:ea typeface="+mj-ea"/>
              </a:rPr>
              <a:t>200</a:t>
            </a:r>
            <a:r>
              <a:rPr lang="ar-YE" sz="2400" b="1" dirty="0">
                <a:solidFill>
                  <a:srgbClr val="0070C0"/>
                </a:solidFill>
                <a:effectLst>
                  <a:outerShdw blurRad="50000" dist="30000" dir="5400000" algn="tl" rotWithShape="0">
                    <a:srgbClr val="000000">
                      <a:alpha val="30000"/>
                    </a:srgbClr>
                  </a:outerShdw>
                </a:effectLst>
                <a:ea typeface="+mj-ea"/>
              </a:rPr>
              <a:t> سهماً </a:t>
            </a:r>
            <a:r>
              <a:rPr lang="ar-YE" sz="2400" b="1" dirty="0">
                <a:solidFill>
                  <a:srgbClr val="0070C0"/>
                </a:solidFill>
                <a:effectLst>
                  <a:outerShdw blurRad="50000" dist="30000" dir="5400000" algn="tl" rotWithShape="0">
                    <a:srgbClr val="000000">
                      <a:alpha val="30000"/>
                    </a:srgbClr>
                  </a:outerShdw>
                </a:effectLst>
              </a:rPr>
              <a:t>في شركة الوعد بسعر </a:t>
            </a:r>
            <a:r>
              <a:rPr lang="en-US" sz="2400" b="1" dirty="0">
                <a:solidFill>
                  <a:srgbClr val="0070C0"/>
                </a:solidFill>
                <a:effectLst>
                  <a:outerShdw blurRad="50000" dist="30000" dir="5400000" algn="tl" rotWithShape="0">
                    <a:srgbClr val="000000">
                      <a:alpha val="30000"/>
                    </a:srgbClr>
                  </a:outerShdw>
                </a:effectLst>
              </a:rPr>
              <a:t>1,000</a:t>
            </a:r>
            <a:r>
              <a:rPr lang="ar-YE" sz="2400" b="1" dirty="0">
                <a:solidFill>
                  <a:srgbClr val="0070C0"/>
                </a:solidFill>
                <a:effectLst>
                  <a:outerShdw blurRad="50000" dist="30000" dir="5400000" algn="tl" rotWithShape="0">
                    <a:srgbClr val="000000">
                      <a:alpha val="30000"/>
                    </a:srgbClr>
                  </a:outerShdw>
                </a:effectLst>
              </a:rPr>
              <a:t> ريال للسهم الواحد.</a:t>
            </a:r>
            <a:endParaRPr lang="en-US" sz="2400" b="1" dirty="0">
              <a:solidFill>
                <a:srgbClr val="0070C0"/>
              </a:solidFill>
              <a:effectLst>
                <a:outerShdw blurRad="50000" dist="30000" dir="5400000" algn="tl" rotWithShape="0">
                  <a:srgbClr val="000000">
                    <a:alpha val="30000"/>
                  </a:srgbClr>
                </a:outerShdw>
              </a:effectLst>
            </a:endParaRPr>
          </a:p>
          <a:p>
            <a:pPr lvl="0" algn="just">
              <a:buClr>
                <a:srgbClr val="3891A7"/>
              </a:buClr>
              <a:buFont typeface="Wingdings" panose="05000000000000000000" pitchFamily="2" charset="2"/>
              <a:buChar char="§"/>
            </a:pPr>
            <a:r>
              <a:rPr lang="ar-YE" sz="2400" b="1" dirty="0">
                <a:solidFill>
                  <a:srgbClr val="0070C0"/>
                </a:solidFill>
                <a:effectLst>
                  <a:outerShdw blurRad="50000" dist="30000" dir="5400000" algn="tl" rotWithShape="0">
                    <a:srgbClr val="000000">
                      <a:alpha val="30000"/>
                    </a:srgbClr>
                  </a:outerShdw>
                </a:effectLst>
              </a:rPr>
              <a:t>وقد بلغت مصاريف وعمولات شراء الاسهم كالآتي: </a:t>
            </a:r>
            <a:r>
              <a:rPr lang="en-US" sz="2400" b="1" dirty="0">
                <a:solidFill>
                  <a:srgbClr val="0070C0"/>
                </a:solidFill>
                <a:effectLst>
                  <a:outerShdw blurRad="50000" dist="30000" dir="5400000" algn="tl" rotWithShape="0">
                    <a:srgbClr val="000000">
                      <a:alpha val="30000"/>
                    </a:srgbClr>
                  </a:outerShdw>
                </a:effectLst>
              </a:rPr>
              <a:t>30,000</a:t>
            </a:r>
            <a:r>
              <a:rPr lang="ar-YE" sz="2400" b="1" dirty="0">
                <a:solidFill>
                  <a:srgbClr val="0070C0"/>
                </a:solidFill>
                <a:effectLst>
                  <a:outerShdw blurRad="50000" dist="30000" dir="5400000" algn="tl" rotWithShape="0">
                    <a:srgbClr val="000000">
                      <a:alpha val="30000"/>
                    </a:srgbClr>
                  </a:outerShdw>
                </a:effectLst>
              </a:rPr>
              <a:t> ريال بالنسبة لشركة السامر، و </a:t>
            </a:r>
            <a:r>
              <a:rPr lang="en-US" sz="2400" b="1" dirty="0">
                <a:solidFill>
                  <a:srgbClr val="0070C0"/>
                </a:solidFill>
                <a:effectLst>
                  <a:outerShdw blurRad="50000" dist="30000" dir="5400000" algn="tl" rotWithShape="0">
                    <a:srgbClr val="000000">
                      <a:alpha val="30000"/>
                    </a:srgbClr>
                  </a:outerShdw>
                </a:effectLst>
              </a:rPr>
              <a:t>40,000</a:t>
            </a:r>
            <a:r>
              <a:rPr lang="ar-YE" sz="2400" b="1" dirty="0">
                <a:solidFill>
                  <a:srgbClr val="0070C0"/>
                </a:solidFill>
                <a:effectLst>
                  <a:outerShdw blurRad="50000" dist="30000" dir="5400000" algn="tl" rotWithShape="0">
                    <a:srgbClr val="000000">
                      <a:alpha val="30000"/>
                    </a:srgbClr>
                  </a:outerShdw>
                </a:effectLst>
              </a:rPr>
              <a:t> ريال بالنسبة لشركة الوعد، وزعت بالتساوي بين الأسهم وقد تمت عمليات الدفع نقداً في </a:t>
            </a:r>
            <a:r>
              <a:rPr lang="en-US" sz="2400" b="1" dirty="0">
                <a:solidFill>
                  <a:srgbClr val="0070C0"/>
                </a:solidFill>
                <a:effectLst>
                  <a:outerShdw blurRad="50000" dist="30000" dir="5400000" algn="tl" rotWithShape="0">
                    <a:srgbClr val="000000">
                      <a:alpha val="30000"/>
                    </a:srgbClr>
                  </a:outerShdw>
                </a:effectLst>
              </a:rPr>
              <a:t>31</a:t>
            </a:r>
            <a:r>
              <a:rPr lang="ar-YE" sz="2400" b="1" dirty="0">
                <a:solidFill>
                  <a:srgbClr val="0070C0"/>
                </a:solidFill>
                <a:effectLst>
                  <a:outerShdw blurRad="50000" dist="30000" dir="5400000" algn="tl" rotWithShape="0">
                    <a:srgbClr val="000000">
                      <a:alpha val="30000"/>
                    </a:srgbClr>
                  </a:outerShdw>
                </a:effectLst>
              </a:rPr>
              <a:t>/</a:t>
            </a:r>
            <a:r>
              <a:rPr lang="en-US" sz="2400" b="1" dirty="0">
                <a:solidFill>
                  <a:srgbClr val="0070C0"/>
                </a:solidFill>
                <a:effectLst>
                  <a:outerShdw blurRad="50000" dist="30000" dir="5400000" algn="tl" rotWithShape="0">
                    <a:srgbClr val="000000">
                      <a:alpha val="30000"/>
                    </a:srgbClr>
                  </a:outerShdw>
                </a:effectLst>
              </a:rPr>
              <a:t>12</a:t>
            </a:r>
            <a:r>
              <a:rPr lang="ar-YE" sz="2400" b="1" dirty="0">
                <a:solidFill>
                  <a:srgbClr val="0070C0"/>
                </a:solidFill>
                <a:effectLst>
                  <a:outerShdw blurRad="50000" dist="30000" dir="5400000" algn="tl" rotWithShape="0">
                    <a:srgbClr val="000000">
                      <a:alpha val="30000"/>
                    </a:srgbClr>
                  </a:outerShdw>
                </a:effectLst>
              </a:rPr>
              <a:t>/</a:t>
            </a:r>
            <a:r>
              <a:rPr lang="en-US" sz="2400" b="1" dirty="0">
                <a:solidFill>
                  <a:srgbClr val="0070C0"/>
                </a:solidFill>
                <a:effectLst>
                  <a:outerShdw blurRad="50000" dist="30000" dir="5400000" algn="tl" rotWithShape="0">
                    <a:srgbClr val="000000">
                      <a:alpha val="30000"/>
                    </a:srgbClr>
                  </a:outerShdw>
                </a:effectLst>
              </a:rPr>
              <a:t>2007</a:t>
            </a:r>
            <a:r>
              <a:rPr lang="ar-YE" sz="2400" b="1" dirty="0">
                <a:solidFill>
                  <a:srgbClr val="0070C0"/>
                </a:solidFill>
                <a:effectLst>
                  <a:outerShdw blurRad="50000" dist="30000" dir="5400000" algn="tl" rotWithShape="0">
                    <a:srgbClr val="000000">
                      <a:alpha val="30000"/>
                    </a:srgbClr>
                  </a:outerShdw>
                </a:effectLst>
              </a:rPr>
              <a:t>م :</a:t>
            </a:r>
            <a:endParaRPr lang="en-US" sz="2400" b="1" dirty="0">
              <a:solidFill>
                <a:srgbClr val="0070C0"/>
              </a:solidFill>
              <a:effectLst>
                <a:outerShdw blurRad="50000" dist="30000" dir="5400000" algn="tl" rotWithShape="0">
                  <a:srgbClr val="000000">
                    <a:alpha val="30000"/>
                  </a:srgbClr>
                </a:outerShdw>
              </a:effectLst>
            </a:endParaRPr>
          </a:p>
          <a:p>
            <a:pPr lvl="0" algn="just">
              <a:buClr>
                <a:srgbClr val="3891A7"/>
              </a:buClr>
              <a:buFont typeface="Wingdings" panose="05000000000000000000" pitchFamily="2" charset="2"/>
              <a:buChar char="§"/>
            </a:pPr>
            <a:r>
              <a:rPr lang="ar-YE" sz="2400" b="1" u="sng" dirty="0">
                <a:solidFill>
                  <a:srgbClr val="002060"/>
                </a:solidFill>
                <a:effectLst>
                  <a:outerShdw blurRad="50000" dist="30000" dir="5400000" algn="tl" rotWithShape="0">
                    <a:srgbClr val="000000">
                      <a:alpha val="30000"/>
                    </a:srgbClr>
                  </a:outerShdw>
                </a:effectLst>
              </a:rPr>
              <a:t>وقد كانت القيمة السوقية للاستثمار كالآتي:</a:t>
            </a:r>
          </a:p>
          <a:p>
            <a:pPr marL="539496" lvl="0" indent="-457200" algn="just">
              <a:buClr>
                <a:srgbClr val="3891A7"/>
              </a:buClr>
              <a:buAutoNum type="arabic1Minus"/>
            </a:pPr>
            <a:r>
              <a:rPr lang="ar-YE" sz="2400" b="1" dirty="0">
                <a:solidFill>
                  <a:srgbClr val="0070C0"/>
                </a:solidFill>
                <a:effectLst>
                  <a:outerShdw blurRad="50000" dist="30000" dir="5400000" algn="tl" rotWithShape="0">
                    <a:srgbClr val="000000">
                      <a:alpha val="30000"/>
                    </a:srgbClr>
                  </a:outerShdw>
                </a:effectLst>
              </a:rPr>
              <a:t>شركة السامر        </a:t>
            </a:r>
            <a:r>
              <a:rPr lang="en-US" sz="2400" b="1" dirty="0">
                <a:solidFill>
                  <a:srgbClr val="0070C0"/>
                </a:solidFill>
                <a:effectLst>
                  <a:outerShdw blurRad="50000" dist="30000" dir="5400000" algn="tl" rotWithShape="0">
                    <a:srgbClr val="000000">
                      <a:alpha val="30000"/>
                    </a:srgbClr>
                  </a:outerShdw>
                </a:effectLst>
              </a:rPr>
              <a:t>2,200</a:t>
            </a:r>
            <a:r>
              <a:rPr lang="ar-YE" sz="2400" b="1" dirty="0">
                <a:solidFill>
                  <a:srgbClr val="0070C0"/>
                </a:solidFill>
                <a:effectLst>
                  <a:outerShdw blurRad="50000" dist="30000" dir="5400000" algn="tl" rotWithShape="0">
                    <a:srgbClr val="000000">
                      <a:alpha val="30000"/>
                    </a:srgbClr>
                  </a:outerShdw>
                </a:effectLst>
              </a:rPr>
              <a:t> ريال للسهم الواحد.</a:t>
            </a:r>
          </a:p>
          <a:p>
            <a:pPr marL="539496" lvl="0" indent="-457200" algn="just">
              <a:buClr>
                <a:srgbClr val="3891A7"/>
              </a:buClr>
              <a:buAutoNum type="arabic1Minus"/>
            </a:pPr>
            <a:r>
              <a:rPr lang="ar-YE" sz="2400" b="1" dirty="0">
                <a:solidFill>
                  <a:srgbClr val="0070C0"/>
                </a:solidFill>
                <a:effectLst>
                  <a:outerShdw blurRad="50000" dist="30000" dir="5400000" algn="tl" rotWithShape="0">
                    <a:srgbClr val="000000">
                      <a:alpha val="30000"/>
                    </a:srgbClr>
                  </a:outerShdw>
                </a:effectLst>
              </a:rPr>
              <a:t>شركة الــوعد        </a:t>
            </a:r>
            <a:r>
              <a:rPr lang="en-US" sz="2400" b="1" dirty="0">
                <a:solidFill>
                  <a:srgbClr val="0070C0"/>
                </a:solidFill>
                <a:effectLst>
                  <a:outerShdw blurRad="50000" dist="30000" dir="5400000" algn="tl" rotWithShape="0">
                    <a:srgbClr val="000000">
                      <a:alpha val="30000"/>
                    </a:srgbClr>
                  </a:outerShdw>
                </a:effectLst>
              </a:rPr>
              <a:t>1,200</a:t>
            </a:r>
            <a:r>
              <a:rPr lang="ar-YE" sz="2400" b="1" dirty="0">
                <a:solidFill>
                  <a:srgbClr val="0070C0"/>
                </a:solidFill>
                <a:effectLst>
                  <a:outerShdw blurRad="50000" dist="30000" dir="5400000" algn="tl" rotWithShape="0">
                    <a:srgbClr val="000000">
                      <a:alpha val="30000"/>
                    </a:srgbClr>
                  </a:outerShdw>
                </a:effectLst>
              </a:rPr>
              <a:t> ريال للسهم الواحد.</a:t>
            </a:r>
          </a:p>
          <a:p>
            <a:pPr marL="82296" lvl="0" indent="0" algn="just">
              <a:buClr>
                <a:srgbClr val="3891A7"/>
              </a:buClr>
              <a:buNone/>
            </a:pPr>
            <a:r>
              <a:rPr lang="ar-YE" sz="2400" b="1" u="sng" dirty="0">
                <a:solidFill>
                  <a:srgbClr val="002060"/>
                </a:solidFill>
                <a:effectLst>
                  <a:outerShdw blurRad="50000" dist="30000" dir="5400000" algn="tl" rotWithShape="0">
                    <a:srgbClr val="000000">
                      <a:alpha val="30000"/>
                    </a:srgbClr>
                  </a:outerShdw>
                </a:effectLst>
              </a:rPr>
              <a:t>المطلوب:</a:t>
            </a:r>
          </a:p>
          <a:p>
            <a:pPr marL="539496" indent="-457200" algn="just">
              <a:buFont typeface="+mj-lt"/>
              <a:buAutoNum type="arabicParenR"/>
            </a:pPr>
            <a:r>
              <a:rPr lang="ar-YE" sz="2400" b="1" dirty="0"/>
              <a:t>إجراء قيود إثبات شراء الأسهم في </a:t>
            </a:r>
            <a:r>
              <a:rPr lang="en-US" sz="2400" b="1" dirty="0"/>
              <a:t>1</a:t>
            </a:r>
            <a:r>
              <a:rPr lang="ar-YE" sz="2400" b="1" dirty="0"/>
              <a:t>/</a:t>
            </a:r>
            <a:r>
              <a:rPr lang="en-US" sz="2400" b="1" dirty="0"/>
              <a:t>5</a:t>
            </a:r>
            <a:r>
              <a:rPr lang="ar-YE" sz="2400" b="1" dirty="0"/>
              <a:t>/</a:t>
            </a:r>
            <a:r>
              <a:rPr lang="en-US" sz="2400" b="1" dirty="0"/>
              <a:t>2007</a:t>
            </a:r>
            <a:r>
              <a:rPr lang="ar-YE" sz="2400" b="1" dirty="0"/>
              <a:t>م؟</a:t>
            </a:r>
          </a:p>
          <a:p>
            <a:pPr marL="539496" indent="-457200" algn="just">
              <a:buFont typeface="+mj-lt"/>
              <a:buAutoNum type="arabicParenR"/>
            </a:pPr>
            <a:r>
              <a:rPr lang="ar-YE" sz="2400" b="1" dirty="0"/>
              <a:t>إجراء قيود التسوية وقائمة المركز المالي في </a:t>
            </a:r>
            <a:r>
              <a:rPr lang="en-US" sz="2400" b="1" dirty="0"/>
              <a:t>31</a:t>
            </a:r>
            <a:r>
              <a:rPr lang="ar-YE" sz="2400" b="1" dirty="0"/>
              <a:t>/</a:t>
            </a:r>
            <a:r>
              <a:rPr lang="en-US" sz="2400" b="1" dirty="0"/>
              <a:t>12</a:t>
            </a:r>
            <a:r>
              <a:rPr lang="ar-YE" sz="2400" b="1" dirty="0"/>
              <a:t>/</a:t>
            </a:r>
            <a:r>
              <a:rPr lang="en-US" sz="2400" b="1" dirty="0"/>
              <a:t>2007</a:t>
            </a:r>
            <a:r>
              <a:rPr lang="ar-YE" sz="2400" b="1" dirty="0"/>
              <a:t>م؟</a:t>
            </a:r>
            <a:endParaRPr lang="en-US" sz="2400" b="1" dirty="0"/>
          </a:p>
        </p:txBody>
      </p:sp>
      <p:sp>
        <p:nvSpPr>
          <p:cNvPr id="4" name="Slide Number Placeholder 3"/>
          <p:cNvSpPr>
            <a:spLocks noGrp="1"/>
          </p:cNvSpPr>
          <p:nvPr>
            <p:ph type="sldNum" sz="quarter" idx="12"/>
          </p:nvPr>
        </p:nvSpPr>
        <p:spPr/>
        <p:txBody>
          <a:bodyPr/>
          <a:lstStyle/>
          <a:p>
            <a:fld id="{CD9B9423-CA99-4925-8324-5BC098869A01}" type="slidenum">
              <a:rPr lang="ar-YE" smtClean="0"/>
              <a:t>12</a:t>
            </a:fld>
            <a:endParaRPr lang="ar-YE" dirty="0"/>
          </a:p>
        </p:txBody>
      </p:sp>
    </p:spTree>
    <p:extLst>
      <p:ext uri="{BB962C8B-B14F-4D97-AF65-F5344CB8AC3E}">
        <p14:creationId xmlns:p14="http://schemas.microsoft.com/office/powerpoint/2010/main" val="3791838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6632"/>
            <a:ext cx="8754176" cy="6336704"/>
          </a:xfrm>
        </p:spPr>
        <p:txBody>
          <a:bodyPr>
            <a:normAutofit fontScale="92500" lnSpcReduction="20000"/>
          </a:bodyPr>
          <a:lstStyle/>
          <a:p>
            <a:pPr algn="just"/>
            <a:r>
              <a:rPr lang="ar-YE" sz="2400" b="1" u="sng" dirty="0">
                <a:solidFill>
                  <a:srgbClr val="C00000"/>
                </a:solidFill>
                <a:effectLst>
                  <a:outerShdw blurRad="50000" dist="30000" dir="5400000" algn="tl" rotWithShape="0">
                    <a:srgbClr val="000000">
                      <a:alpha val="30000"/>
                    </a:srgbClr>
                  </a:outerShdw>
                </a:effectLst>
                <a:ea typeface="+mj-ea"/>
              </a:rPr>
              <a:t>إجابة المثـــال</a:t>
            </a:r>
            <a:r>
              <a:rPr lang="ar-YE" sz="2400" b="1" dirty="0">
                <a:solidFill>
                  <a:srgbClr val="C00000"/>
                </a:solidFill>
                <a:effectLst>
                  <a:outerShdw blurRad="50000" dist="30000" dir="5400000" algn="tl" rotWithShape="0">
                    <a:srgbClr val="000000">
                      <a:alpha val="30000"/>
                    </a:srgbClr>
                  </a:outerShdw>
                </a:effectLst>
                <a:ea typeface="+mj-ea"/>
              </a:rPr>
              <a:t>: </a:t>
            </a:r>
          </a:p>
          <a:p>
            <a:pPr marL="82296" indent="0" algn="just">
              <a:buNone/>
            </a:pPr>
            <a:r>
              <a:rPr lang="ar-YE" sz="2400" b="1" dirty="0">
                <a:solidFill>
                  <a:srgbClr val="002060"/>
                </a:solidFill>
                <a:effectLst>
                  <a:outerShdw blurRad="50000" dist="30000" dir="5400000" algn="tl" rotWithShape="0">
                    <a:srgbClr val="000000">
                      <a:alpha val="30000"/>
                    </a:srgbClr>
                  </a:outerShdw>
                </a:effectLst>
                <a:ea typeface="+mj-ea"/>
              </a:rPr>
              <a:t>1- </a:t>
            </a:r>
            <a:r>
              <a:rPr lang="ar-YE" sz="2400" b="1" u="sng" dirty="0">
                <a:solidFill>
                  <a:srgbClr val="C00000"/>
                </a:solidFill>
                <a:effectLst>
                  <a:outerShdw blurRad="50000" dist="30000" dir="5400000" algn="tl" rotWithShape="0">
                    <a:srgbClr val="000000">
                      <a:alpha val="30000"/>
                    </a:srgbClr>
                  </a:outerShdw>
                </a:effectLst>
                <a:ea typeface="+mj-ea"/>
              </a:rPr>
              <a:t>كلفة الاستثمار = ثمن الشراء  + كافة المصاريف</a:t>
            </a:r>
            <a:r>
              <a:rPr lang="ar-YE" sz="2400" b="1" dirty="0">
                <a:solidFill>
                  <a:srgbClr val="002060"/>
                </a:solidFill>
                <a:effectLst>
                  <a:outerShdw blurRad="50000" dist="30000" dir="5400000" algn="tl" rotWithShape="0">
                    <a:srgbClr val="000000">
                      <a:alpha val="30000"/>
                    </a:srgbClr>
                  </a:outerShdw>
                </a:effectLst>
                <a:ea typeface="+mj-ea"/>
              </a:rPr>
              <a:t>.</a:t>
            </a:r>
          </a:p>
          <a:p>
            <a:pPr marL="82296" indent="0" algn="just">
              <a:buNone/>
            </a:pPr>
            <a:r>
              <a:rPr lang="ar-YE" sz="2400" b="1" dirty="0">
                <a:solidFill>
                  <a:srgbClr val="002060"/>
                </a:solidFill>
                <a:effectLst>
                  <a:outerShdw blurRad="50000" dist="30000" dir="5400000" algn="tl" rotWithShape="0">
                    <a:srgbClr val="000000">
                      <a:alpha val="30000"/>
                    </a:srgbClr>
                  </a:outerShdw>
                </a:effectLst>
                <a:ea typeface="+mj-ea"/>
              </a:rPr>
              <a:t>شركة السامر  = </a:t>
            </a:r>
            <a:r>
              <a:rPr lang="en-US" sz="2400" b="1" dirty="0">
                <a:solidFill>
                  <a:srgbClr val="002060"/>
                </a:solidFill>
                <a:effectLst>
                  <a:outerShdw blurRad="50000" dist="30000" dir="5400000" algn="tl" rotWithShape="0">
                    <a:srgbClr val="000000">
                      <a:alpha val="30000"/>
                    </a:srgbClr>
                  </a:outerShdw>
                </a:effectLst>
                <a:ea typeface="+mj-ea"/>
              </a:rPr>
              <a:t>300,000</a:t>
            </a:r>
            <a:r>
              <a:rPr lang="ar-YE" sz="2400" b="1" dirty="0">
                <a:solidFill>
                  <a:srgbClr val="002060"/>
                </a:solidFill>
                <a:effectLst>
                  <a:outerShdw blurRad="50000" dist="30000" dir="5400000" algn="tl" rotWithShape="0">
                    <a:srgbClr val="000000">
                      <a:alpha val="30000"/>
                    </a:srgbClr>
                  </a:outerShdw>
                </a:effectLst>
                <a:ea typeface="+mj-ea"/>
              </a:rPr>
              <a:t> + </a:t>
            </a:r>
            <a:r>
              <a:rPr lang="en-US" sz="2400" b="1" dirty="0">
                <a:solidFill>
                  <a:srgbClr val="002060"/>
                </a:solidFill>
                <a:effectLst>
                  <a:outerShdw blurRad="50000" dist="30000" dir="5400000" algn="tl" rotWithShape="0">
                    <a:srgbClr val="000000">
                      <a:alpha val="30000"/>
                    </a:srgbClr>
                  </a:outerShdw>
                </a:effectLst>
                <a:ea typeface="+mj-ea"/>
              </a:rPr>
              <a:t>30,000</a:t>
            </a:r>
            <a:r>
              <a:rPr lang="ar-YE" sz="2400" b="1" dirty="0">
                <a:solidFill>
                  <a:srgbClr val="002060"/>
                </a:solidFill>
                <a:effectLst>
                  <a:outerShdw blurRad="50000" dist="30000" dir="5400000" algn="tl" rotWithShape="0">
                    <a:srgbClr val="000000">
                      <a:alpha val="30000"/>
                    </a:srgbClr>
                  </a:outerShdw>
                </a:effectLst>
                <a:ea typeface="+mj-ea"/>
              </a:rPr>
              <a:t> = </a:t>
            </a:r>
            <a:r>
              <a:rPr lang="en-US" sz="2400" b="1" dirty="0">
                <a:solidFill>
                  <a:srgbClr val="002060"/>
                </a:solidFill>
                <a:effectLst>
                  <a:outerShdw blurRad="50000" dist="30000" dir="5400000" algn="tl" rotWithShape="0">
                    <a:srgbClr val="000000">
                      <a:alpha val="30000"/>
                    </a:srgbClr>
                  </a:outerShdw>
                </a:effectLst>
                <a:ea typeface="+mj-ea"/>
              </a:rPr>
              <a:t>330,000</a:t>
            </a:r>
            <a:r>
              <a:rPr lang="ar-YE" sz="2400" b="1" dirty="0">
                <a:solidFill>
                  <a:srgbClr val="002060"/>
                </a:solidFill>
                <a:effectLst>
                  <a:outerShdw blurRad="50000" dist="30000" dir="5400000" algn="tl" rotWithShape="0">
                    <a:srgbClr val="000000">
                      <a:alpha val="30000"/>
                    </a:srgbClr>
                  </a:outerShdw>
                </a:effectLst>
                <a:ea typeface="+mj-ea"/>
              </a:rPr>
              <a:t> ريال.</a:t>
            </a:r>
          </a:p>
          <a:p>
            <a:pPr marL="82296" lvl="0" indent="0" algn="just">
              <a:buClr>
                <a:srgbClr val="3891A7"/>
              </a:buClr>
              <a:buNone/>
            </a:pPr>
            <a:r>
              <a:rPr lang="ar-YE" sz="2400" b="1" u="sng" dirty="0">
                <a:solidFill>
                  <a:srgbClr val="002060"/>
                </a:solidFill>
                <a:effectLst>
                  <a:outerShdw blurRad="50000" dist="30000" dir="5400000" algn="tl" rotWithShape="0">
                    <a:srgbClr val="000000">
                      <a:alpha val="30000"/>
                    </a:srgbClr>
                  </a:outerShdw>
                </a:effectLst>
              </a:rPr>
              <a:t>شركة الوعـد  = </a:t>
            </a:r>
            <a:r>
              <a:rPr lang="en-US" sz="2400" b="1" u="sng" dirty="0">
                <a:solidFill>
                  <a:srgbClr val="002060"/>
                </a:solidFill>
                <a:effectLst>
                  <a:outerShdw blurRad="50000" dist="30000" dir="5400000" algn="tl" rotWithShape="0">
                    <a:srgbClr val="000000">
                      <a:alpha val="30000"/>
                    </a:srgbClr>
                  </a:outerShdw>
                </a:effectLst>
              </a:rPr>
              <a:t>200,000</a:t>
            </a:r>
            <a:r>
              <a:rPr lang="ar-YE" sz="2400" b="1" u="sng" dirty="0">
                <a:solidFill>
                  <a:srgbClr val="002060"/>
                </a:solidFill>
                <a:effectLst>
                  <a:outerShdw blurRad="50000" dist="30000" dir="5400000" algn="tl" rotWithShape="0">
                    <a:srgbClr val="000000">
                      <a:alpha val="30000"/>
                    </a:srgbClr>
                  </a:outerShdw>
                </a:effectLst>
              </a:rPr>
              <a:t> + </a:t>
            </a:r>
            <a:r>
              <a:rPr lang="en-US" sz="2400" b="1" u="sng" dirty="0">
                <a:solidFill>
                  <a:srgbClr val="002060"/>
                </a:solidFill>
                <a:effectLst>
                  <a:outerShdw blurRad="50000" dist="30000" dir="5400000" algn="tl" rotWithShape="0">
                    <a:srgbClr val="000000">
                      <a:alpha val="30000"/>
                    </a:srgbClr>
                  </a:outerShdw>
                </a:effectLst>
              </a:rPr>
              <a:t>40,000</a:t>
            </a:r>
            <a:r>
              <a:rPr lang="ar-YE" sz="2400" b="1" u="sng" dirty="0">
                <a:solidFill>
                  <a:srgbClr val="002060"/>
                </a:solidFill>
                <a:effectLst>
                  <a:outerShdw blurRad="50000" dist="30000" dir="5400000" algn="tl" rotWithShape="0">
                    <a:srgbClr val="000000">
                      <a:alpha val="30000"/>
                    </a:srgbClr>
                  </a:outerShdw>
                </a:effectLst>
              </a:rPr>
              <a:t> = </a:t>
            </a:r>
            <a:r>
              <a:rPr lang="en-US" sz="2400" b="1" u="sng" dirty="0">
                <a:solidFill>
                  <a:srgbClr val="002060"/>
                </a:solidFill>
                <a:effectLst>
                  <a:outerShdw blurRad="50000" dist="30000" dir="5400000" algn="tl" rotWithShape="0">
                    <a:srgbClr val="000000">
                      <a:alpha val="30000"/>
                    </a:srgbClr>
                  </a:outerShdw>
                </a:effectLst>
              </a:rPr>
              <a:t>240,000</a:t>
            </a:r>
            <a:r>
              <a:rPr lang="ar-YE" sz="2400" b="1" u="sng" dirty="0">
                <a:solidFill>
                  <a:srgbClr val="002060"/>
                </a:solidFill>
                <a:effectLst>
                  <a:outerShdw blurRad="50000" dist="30000" dir="5400000" algn="tl" rotWithShape="0">
                    <a:srgbClr val="000000">
                      <a:alpha val="30000"/>
                    </a:srgbClr>
                  </a:outerShdw>
                </a:effectLst>
              </a:rPr>
              <a:t> ريال.</a:t>
            </a:r>
            <a:endParaRPr lang="en-US" sz="2400" b="1" u="sng" dirty="0">
              <a:solidFill>
                <a:srgbClr val="002060"/>
              </a:solidFill>
              <a:effectLst>
                <a:outerShdw blurRad="50000" dist="30000" dir="5400000" algn="tl" rotWithShape="0">
                  <a:srgbClr val="000000">
                    <a:alpha val="30000"/>
                  </a:srgbClr>
                </a:outerShdw>
              </a:effectLst>
            </a:endParaRPr>
          </a:p>
          <a:p>
            <a:pPr marL="82296" lvl="0" indent="0" algn="just">
              <a:buClr>
                <a:srgbClr val="3891A7"/>
              </a:buClr>
              <a:buNone/>
            </a:pPr>
            <a:r>
              <a:rPr lang="ar-YE" sz="2400" b="1" dirty="0">
                <a:solidFill>
                  <a:srgbClr val="002060"/>
                </a:solidFill>
                <a:effectLst>
                  <a:outerShdw blurRad="50000" dist="30000" dir="5400000" algn="tl" rotWithShape="0">
                    <a:srgbClr val="000000">
                      <a:alpha val="30000"/>
                    </a:srgbClr>
                  </a:outerShdw>
                </a:effectLst>
              </a:rPr>
              <a:t>إجمـــــالي الاستثمارات في الأسهم         = </a:t>
            </a:r>
            <a:r>
              <a:rPr lang="en-US" sz="2400" b="1" u="sng" dirty="0">
                <a:solidFill>
                  <a:srgbClr val="C00000"/>
                </a:solidFill>
                <a:effectLst>
                  <a:outerShdw blurRad="50000" dist="30000" dir="5400000" algn="tl" rotWithShape="0">
                    <a:srgbClr val="000000">
                      <a:alpha val="30000"/>
                    </a:srgbClr>
                  </a:outerShdw>
                </a:effectLst>
              </a:rPr>
              <a:t>570,000</a:t>
            </a:r>
            <a:r>
              <a:rPr lang="ar-YE" sz="2400" b="1" u="sng" dirty="0">
                <a:solidFill>
                  <a:srgbClr val="C00000"/>
                </a:solidFill>
                <a:effectLst>
                  <a:outerShdw blurRad="50000" dist="30000" dir="5400000" algn="tl" rotWithShape="0">
                    <a:srgbClr val="000000">
                      <a:alpha val="30000"/>
                    </a:srgbClr>
                  </a:outerShdw>
                </a:effectLst>
              </a:rPr>
              <a:t>  ريال.</a:t>
            </a:r>
          </a:p>
          <a:p>
            <a:pPr marL="82296" lvl="0" indent="0" algn="just">
              <a:buClr>
                <a:srgbClr val="3891A7"/>
              </a:buClr>
              <a:buNone/>
            </a:pPr>
            <a:r>
              <a:rPr lang="ar-YE" sz="2400" b="1" u="sng" dirty="0">
                <a:solidFill>
                  <a:srgbClr val="C00000"/>
                </a:solidFill>
                <a:effectLst>
                  <a:outerShdw blurRad="50000" dist="30000" dir="5400000" algn="tl" rotWithShape="0">
                    <a:srgbClr val="000000">
                      <a:alpha val="30000"/>
                    </a:srgbClr>
                  </a:outerShdw>
                </a:effectLst>
              </a:rPr>
              <a:t>يكون قيد اليومية:</a:t>
            </a:r>
          </a:p>
          <a:p>
            <a:pPr marL="82296" lvl="0" indent="0" algn="just">
              <a:buClr>
                <a:srgbClr val="3891A7"/>
              </a:buClr>
              <a:buNone/>
            </a:pPr>
            <a:endParaRPr lang="ar-YE" sz="2400" b="1" u="sng" dirty="0">
              <a:solidFill>
                <a:srgbClr val="C00000"/>
              </a:solidFill>
              <a:effectLst>
                <a:outerShdw blurRad="50000" dist="30000" dir="5400000" algn="tl" rotWithShape="0">
                  <a:srgbClr val="000000">
                    <a:alpha val="30000"/>
                  </a:srgbClr>
                </a:outerShdw>
              </a:effectLst>
            </a:endParaRPr>
          </a:p>
          <a:p>
            <a:pPr marL="82296" indent="0" algn="just">
              <a:buNone/>
            </a:pPr>
            <a:endParaRPr lang="ar-YE" sz="2400" b="1" dirty="0">
              <a:solidFill>
                <a:srgbClr val="002060"/>
              </a:solidFill>
              <a:effectLst>
                <a:outerShdw blurRad="50000" dist="30000" dir="5400000" algn="tl" rotWithShape="0">
                  <a:srgbClr val="000000">
                    <a:alpha val="30000"/>
                  </a:srgbClr>
                </a:outerShdw>
              </a:effectLst>
              <a:ea typeface="+mj-ea"/>
            </a:endParaRPr>
          </a:p>
          <a:p>
            <a:pPr marL="82296" indent="0" algn="just">
              <a:buNone/>
            </a:pPr>
            <a:endParaRPr lang="ar-YE" sz="2400" b="1" dirty="0">
              <a:solidFill>
                <a:srgbClr val="002060"/>
              </a:solidFill>
              <a:effectLst>
                <a:outerShdw blurRad="50000" dist="30000" dir="5400000" algn="tl" rotWithShape="0">
                  <a:srgbClr val="000000">
                    <a:alpha val="30000"/>
                  </a:srgbClr>
                </a:outerShdw>
              </a:effectLst>
              <a:ea typeface="+mj-ea"/>
            </a:endParaRPr>
          </a:p>
          <a:p>
            <a:pPr marL="82296" indent="0" algn="just">
              <a:buNone/>
            </a:pPr>
            <a:endParaRPr lang="ar-YE" sz="2400" b="1" dirty="0">
              <a:solidFill>
                <a:srgbClr val="002060"/>
              </a:solidFill>
              <a:effectLst>
                <a:outerShdw blurRad="50000" dist="30000" dir="5400000" algn="tl" rotWithShape="0">
                  <a:srgbClr val="000000">
                    <a:alpha val="30000"/>
                  </a:srgbClr>
                </a:outerShdw>
              </a:effectLst>
              <a:ea typeface="+mj-ea"/>
            </a:endParaRPr>
          </a:p>
          <a:p>
            <a:pPr marL="82296" indent="0" algn="just">
              <a:buNone/>
            </a:pPr>
            <a:r>
              <a:rPr lang="ar-YE" sz="2400" b="1" dirty="0">
                <a:solidFill>
                  <a:srgbClr val="002060"/>
                </a:solidFill>
                <a:effectLst>
                  <a:outerShdw blurRad="50000" dist="30000" dir="5400000" algn="tl" rotWithShape="0">
                    <a:srgbClr val="000000">
                      <a:alpha val="30000"/>
                    </a:srgbClr>
                  </a:outerShdw>
                </a:effectLst>
                <a:ea typeface="+mj-ea"/>
              </a:rPr>
              <a:t>2- </a:t>
            </a:r>
            <a:r>
              <a:rPr lang="ar-YE" sz="2400" b="1" u="sng" dirty="0">
                <a:solidFill>
                  <a:srgbClr val="C00000"/>
                </a:solidFill>
                <a:effectLst>
                  <a:outerShdw blurRad="50000" dist="30000" dir="5400000" algn="tl" rotWithShape="0">
                    <a:srgbClr val="000000">
                      <a:alpha val="30000"/>
                    </a:srgbClr>
                  </a:outerShdw>
                </a:effectLst>
                <a:ea typeface="+mj-ea"/>
              </a:rPr>
              <a:t>تحديد القيمة السوقية للأستثمارات</a:t>
            </a:r>
            <a:r>
              <a:rPr lang="ar-YE" sz="2400" b="1" dirty="0">
                <a:solidFill>
                  <a:srgbClr val="002060"/>
                </a:solidFill>
                <a:effectLst>
                  <a:outerShdw blurRad="50000" dist="30000" dir="5400000" algn="tl" rotWithShape="0">
                    <a:srgbClr val="000000">
                      <a:alpha val="30000"/>
                    </a:srgbClr>
                  </a:outerShdw>
                </a:effectLst>
                <a:ea typeface="+mj-ea"/>
              </a:rPr>
              <a:t>:</a:t>
            </a:r>
          </a:p>
          <a:p>
            <a:pPr marL="82296" indent="0" algn="just">
              <a:buNone/>
            </a:pPr>
            <a:r>
              <a:rPr lang="ar-YE" sz="2400" b="1" dirty="0">
                <a:solidFill>
                  <a:srgbClr val="002060"/>
                </a:solidFill>
                <a:effectLst>
                  <a:outerShdw blurRad="50000" dist="30000" dir="5400000" algn="tl" rotWithShape="0">
                    <a:srgbClr val="000000">
                      <a:alpha val="30000"/>
                    </a:srgbClr>
                  </a:outerShdw>
                </a:effectLst>
                <a:ea typeface="+mj-ea"/>
              </a:rPr>
              <a:t>عدد الأسهم × سعر السهم</a:t>
            </a:r>
          </a:p>
          <a:p>
            <a:pPr marL="82296" indent="0" algn="just">
              <a:buNone/>
            </a:pPr>
            <a:r>
              <a:rPr lang="ar-YE" sz="2400" b="1" dirty="0">
                <a:solidFill>
                  <a:srgbClr val="002060"/>
                </a:solidFill>
                <a:effectLst>
                  <a:outerShdw blurRad="50000" dist="30000" dir="5400000" algn="tl" rotWithShape="0">
                    <a:srgbClr val="000000">
                      <a:alpha val="30000"/>
                    </a:srgbClr>
                  </a:outerShdw>
                </a:effectLst>
                <a:ea typeface="+mj-ea"/>
              </a:rPr>
              <a:t>شركة السامر  = </a:t>
            </a:r>
            <a:r>
              <a:rPr lang="en-US" sz="2400" b="1" dirty="0">
                <a:solidFill>
                  <a:srgbClr val="002060"/>
                </a:solidFill>
                <a:effectLst>
                  <a:outerShdw blurRad="50000" dist="30000" dir="5400000" algn="tl" rotWithShape="0">
                    <a:srgbClr val="000000">
                      <a:alpha val="30000"/>
                    </a:srgbClr>
                  </a:outerShdw>
                </a:effectLst>
                <a:ea typeface="+mj-ea"/>
              </a:rPr>
              <a:t>150</a:t>
            </a:r>
            <a:r>
              <a:rPr lang="ar-YE" sz="2400" b="1" dirty="0">
                <a:solidFill>
                  <a:srgbClr val="002060"/>
                </a:solidFill>
                <a:effectLst>
                  <a:outerShdw blurRad="50000" dist="30000" dir="5400000" algn="tl" rotWithShape="0">
                    <a:srgbClr val="000000">
                      <a:alpha val="30000"/>
                    </a:srgbClr>
                  </a:outerShdw>
                </a:effectLst>
                <a:ea typeface="+mj-ea"/>
              </a:rPr>
              <a:t>× </a:t>
            </a:r>
            <a:r>
              <a:rPr lang="en-US" sz="2400" b="1" dirty="0">
                <a:solidFill>
                  <a:srgbClr val="002060"/>
                </a:solidFill>
                <a:effectLst>
                  <a:outerShdw blurRad="50000" dist="30000" dir="5400000" algn="tl" rotWithShape="0">
                    <a:srgbClr val="000000">
                      <a:alpha val="30000"/>
                    </a:srgbClr>
                  </a:outerShdw>
                </a:effectLst>
                <a:ea typeface="+mj-ea"/>
              </a:rPr>
              <a:t>2,200</a:t>
            </a:r>
            <a:r>
              <a:rPr lang="ar-YE" sz="2400" b="1" dirty="0">
                <a:solidFill>
                  <a:srgbClr val="002060"/>
                </a:solidFill>
                <a:effectLst>
                  <a:outerShdw blurRad="50000" dist="30000" dir="5400000" algn="tl" rotWithShape="0">
                    <a:srgbClr val="000000">
                      <a:alpha val="30000"/>
                    </a:srgbClr>
                  </a:outerShdw>
                </a:effectLst>
                <a:ea typeface="+mj-ea"/>
              </a:rPr>
              <a:t>  = </a:t>
            </a:r>
            <a:r>
              <a:rPr lang="en-US" sz="2400" b="1" dirty="0">
                <a:solidFill>
                  <a:srgbClr val="002060"/>
                </a:solidFill>
                <a:effectLst>
                  <a:outerShdw blurRad="50000" dist="30000" dir="5400000" algn="tl" rotWithShape="0">
                    <a:srgbClr val="000000">
                      <a:alpha val="30000"/>
                    </a:srgbClr>
                  </a:outerShdw>
                </a:effectLst>
                <a:ea typeface="+mj-ea"/>
              </a:rPr>
              <a:t>330,000</a:t>
            </a:r>
            <a:r>
              <a:rPr lang="ar-YE" sz="2400" b="1" dirty="0">
                <a:solidFill>
                  <a:srgbClr val="002060"/>
                </a:solidFill>
                <a:effectLst>
                  <a:outerShdw blurRad="50000" dist="30000" dir="5400000" algn="tl" rotWithShape="0">
                    <a:srgbClr val="000000">
                      <a:alpha val="30000"/>
                    </a:srgbClr>
                  </a:outerShdw>
                </a:effectLst>
                <a:ea typeface="+mj-ea"/>
              </a:rPr>
              <a:t> ريال.</a:t>
            </a:r>
          </a:p>
          <a:p>
            <a:pPr marL="82296" indent="0" algn="just">
              <a:buNone/>
            </a:pPr>
            <a:r>
              <a:rPr lang="ar-YE" sz="2400" b="1" u="sng" dirty="0">
                <a:solidFill>
                  <a:srgbClr val="002060"/>
                </a:solidFill>
                <a:effectLst>
                  <a:outerShdw blurRad="50000" dist="30000" dir="5400000" algn="tl" rotWithShape="0">
                    <a:srgbClr val="000000">
                      <a:alpha val="30000"/>
                    </a:srgbClr>
                  </a:outerShdw>
                </a:effectLst>
                <a:ea typeface="+mj-ea"/>
              </a:rPr>
              <a:t>شركة الوعد   = </a:t>
            </a:r>
            <a:r>
              <a:rPr lang="en-US" sz="2400" b="1" u="sng" dirty="0">
                <a:solidFill>
                  <a:srgbClr val="002060"/>
                </a:solidFill>
                <a:effectLst>
                  <a:outerShdw blurRad="50000" dist="30000" dir="5400000" algn="tl" rotWithShape="0">
                    <a:srgbClr val="000000">
                      <a:alpha val="30000"/>
                    </a:srgbClr>
                  </a:outerShdw>
                </a:effectLst>
                <a:ea typeface="+mj-ea"/>
              </a:rPr>
              <a:t>200</a:t>
            </a:r>
            <a:r>
              <a:rPr lang="ar-YE" sz="2400" b="1" u="sng" dirty="0">
                <a:solidFill>
                  <a:srgbClr val="002060"/>
                </a:solidFill>
                <a:effectLst>
                  <a:outerShdw blurRad="50000" dist="30000" dir="5400000" algn="tl" rotWithShape="0">
                    <a:srgbClr val="000000">
                      <a:alpha val="30000"/>
                    </a:srgbClr>
                  </a:outerShdw>
                </a:effectLst>
                <a:ea typeface="+mj-ea"/>
              </a:rPr>
              <a:t> × </a:t>
            </a:r>
            <a:r>
              <a:rPr lang="en-US" sz="2400" b="1" u="sng" dirty="0">
                <a:solidFill>
                  <a:srgbClr val="002060"/>
                </a:solidFill>
                <a:effectLst>
                  <a:outerShdw blurRad="50000" dist="30000" dir="5400000" algn="tl" rotWithShape="0">
                    <a:srgbClr val="000000">
                      <a:alpha val="30000"/>
                    </a:srgbClr>
                  </a:outerShdw>
                </a:effectLst>
                <a:ea typeface="+mj-ea"/>
              </a:rPr>
              <a:t>1,200</a:t>
            </a:r>
            <a:r>
              <a:rPr lang="ar-YE" sz="2400" b="1" u="sng" dirty="0">
                <a:solidFill>
                  <a:srgbClr val="002060"/>
                </a:solidFill>
                <a:effectLst>
                  <a:outerShdw blurRad="50000" dist="30000" dir="5400000" algn="tl" rotWithShape="0">
                    <a:srgbClr val="000000">
                      <a:alpha val="30000"/>
                    </a:srgbClr>
                  </a:outerShdw>
                </a:effectLst>
                <a:ea typeface="+mj-ea"/>
              </a:rPr>
              <a:t> = </a:t>
            </a:r>
            <a:r>
              <a:rPr lang="en-US" sz="2400" b="1" u="sng" dirty="0">
                <a:solidFill>
                  <a:srgbClr val="002060"/>
                </a:solidFill>
                <a:effectLst>
                  <a:outerShdw blurRad="50000" dist="30000" dir="5400000" algn="tl" rotWithShape="0">
                    <a:srgbClr val="000000">
                      <a:alpha val="30000"/>
                    </a:srgbClr>
                  </a:outerShdw>
                </a:effectLst>
                <a:ea typeface="+mj-ea"/>
              </a:rPr>
              <a:t>240,000</a:t>
            </a:r>
            <a:r>
              <a:rPr lang="ar-YE" sz="2400" b="1" u="sng" dirty="0">
                <a:solidFill>
                  <a:srgbClr val="002060"/>
                </a:solidFill>
                <a:effectLst>
                  <a:outerShdw blurRad="50000" dist="30000" dir="5400000" algn="tl" rotWithShape="0">
                    <a:srgbClr val="000000">
                      <a:alpha val="30000"/>
                    </a:srgbClr>
                  </a:outerShdw>
                </a:effectLst>
                <a:ea typeface="+mj-ea"/>
              </a:rPr>
              <a:t> ريال.</a:t>
            </a:r>
          </a:p>
          <a:p>
            <a:pPr marL="82296" indent="0" algn="just">
              <a:buNone/>
            </a:pPr>
            <a:r>
              <a:rPr lang="ar-YE" sz="2400" b="1" dirty="0">
                <a:solidFill>
                  <a:srgbClr val="002060"/>
                </a:solidFill>
                <a:effectLst>
                  <a:outerShdw blurRad="50000" dist="30000" dir="5400000" algn="tl" rotWithShape="0">
                    <a:srgbClr val="000000">
                      <a:alpha val="30000"/>
                    </a:srgbClr>
                  </a:outerShdw>
                </a:effectLst>
                <a:ea typeface="+mj-ea"/>
              </a:rPr>
              <a:t>إجمــالي القيمة السوقية للأسهم   = </a:t>
            </a:r>
            <a:r>
              <a:rPr lang="en-US" sz="2400" b="1" u="sng" dirty="0">
                <a:solidFill>
                  <a:srgbClr val="C00000"/>
                </a:solidFill>
                <a:effectLst>
                  <a:outerShdw blurRad="50000" dist="30000" dir="5400000" algn="tl" rotWithShape="0">
                    <a:srgbClr val="000000">
                      <a:alpha val="30000"/>
                    </a:srgbClr>
                  </a:outerShdw>
                </a:effectLst>
                <a:ea typeface="+mj-ea"/>
              </a:rPr>
              <a:t>570,000</a:t>
            </a:r>
            <a:r>
              <a:rPr lang="ar-YE" sz="2400" b="1" u="sng" dirty="0">
                <a:solidFill>
                  <a:srgbClr val="C00000"/>
                </a:solidFill>
                <a:effectLst>
                  <a:outerShdw blurRad="50000" dist="30000" dir="5400000" algn="tl" rotWithShape="0">
                    <a:srgbClr val="000000">
                      <a:alpha val="30000"/>
                    </a:srgbClr>
                  </a:outerShdw>
                </a:effectLst>
                <a:ea typeface="+mj-ea"/>
              </a:rPr>
              <a:t> ريال.</a:t>
            </a:r>
          </a:p>
          <a:p>
            <a:pPr marL="82296" indent="0" algn="just">
              <a:buNone/>
            </a:pPr>
            <a:r>
              <a:rPr lang="ar-YE" sz="2400" b="1" dirty="0">
                <a:solidFill>
                  <a:srgbClr val="002060"/>
                </a:solidFill>
                <a:effectLst>
                  <a:outerShdw blurRad="50000" dist="30000" dir="5400000" algn="tl" rotWithShape="0">
                    <a:srgbClr val="000000">
                      <a:alpha val="30000"/>
                    </a:srgbClr>
                  </a:outerShdw>
                </a:effectLst>
                <a:ea typeface="+mj-ea"/>
              </a:rPr>
              <a:t>ومن خلال المقارنة بين التكلفة والقيمة السوقية حيث يظهران متساويين وبالتالي لا حاجة لعمل التسوية، وعليه يظهر الاستثمار في الاوراق المالية في الميزانية على النحو التالي:</a:t>
            </a:r>
          </a:p>
        </p:txBody>
      </p:sp>
      <p:sp>
        <p:nvSpPr>
          <p:cNvPr id="4" name="Slide Number Placeholder 3"/>
          <p:cNvSpPr>
            <a:spLocks noGrp="1"/>
          </p:cNvSpPr>
          <p:nvPr>
            <p:ph type="sldNum" sz="quarter" idx="12"/>
          </p:nvPr>
        </p:nvSpPr>
        <p:spPr/>
        <p:txBody>
          <a:bodyPr/>
          <a:lstStyle/>
          <a:p>
            <a:fld id="{CD9B9423-CA99-4925-8324-5BC098869A01}" type="slidenum">
              <a:rPr lang="ar-YE" smtClean="0"/>
              <a:t>13</a:t>
            </a:fld>
            <a:endParaRPr lang="ar-YE" dirty="0"/>
          </a:p>
        </p:txBody>
      </p:sp>
      <p:graphicFrame>
        <p:nvGraphicFramePr>
          <p:cNvPr id="2" name="Table 1"/>
          <p:cNvGraphicFramePr>
            <a:graphicFrameLocks noGrp="1"/>
          </p:cNvGraphicFramePr>
          <p:nvPr>
            <p:extLst>
              <p:ext uri="{D42A27DB-BD31-4B8C-83A1-F6EECF244321}">
                <p14:modId xmlns:p14="http://schemas.microsoft.com/office/powerpoint/2010/main" val="2353660396"/>
              </p:ext>
            </p:extLst>
          </p:nvPr>
        </p:nvGraphicFramePr>
        <p:xfrm>
          <a:off x="724366" y="2204864"/>
          <a:ext cx="7869372" cy="1285240"/>
        </p:xfrm>
        <a:graphic>
          <a:graphicData uri="http://schemas.openxmlformats.org/drawingml/2006/table">
            <a:tbl>
              <a:tblPr firstRow="1" bandRow="1">
                <a:tableStyleId>{8799B23B-EC83-4686-B30A-512413B5E67A}</a:tableStyleId>
              </a:tblPr>
              <a:tblGrid>
                <a:gridCol w="1296144">
                  <a:extLst>
                    <a:ext uri="{9D8B030D-6E8A-4147-A177-3AD203B41FA5}">
                      <a16:colId xmlns:a16="http://schemas.microsoft.com/office/drawing/2014/main" val="600524340"/>
                    </a:ext>
                  </a:extLst>
                </a:gridCol>
                <a:gridCol w="3888432">
                  <a:extLst>
                    <a:ext uri="{9D8B030D-6E8A-4147-A177-3AD203B41FA5}">
                      <a16:colId xmlns:a16="http://schemas.microsoft.com/office/drawing/2014/main" val="1865388066"/>
                    </a:ext>
                  </a:extLst>
                </a:gridCol>
                <a:gridCol w="1296144">
                  <a:extLst>
                    <a:ext uri="{9D8B030D-6E8A-4147-A177-3AD203B41FA5}">
                      <a16:colId xmlns:a16="http://schemas.microsoft.com/office/drawing/2014/main" val="2226373779"/>
                    </a:ext>
                  </a:extLst>
                </a:gridCol>
                <a:gridCol w="1388652">
                  <a:extLst>
                    <a:ext uri="{9D8B030D-6E8A-4147-A177-3AD203B41FA5}">
                      <a16:colId xmlns:a16="http://schemas.microsoft.com/office/drawing/2014/main" val="3974935101"/>
                    </a:ext>
                  </a:extLst>
                </a:gridCol>
              </a:tblGrid>
              <a:tr h="370840">
                <a:tc>
                  <a:txBody>
                    <a:bodyPr/>
                    <a:lstStyle/>
                    <a:p>
                      <a:pPr algn="ctr"/>
                      <a:r>
                        <a:rPr lang="ar-YE" b="1" dirty="0"/>
                        <a:t>التاريخ</a:t>
                      </a:r>
                      <a:endParaRPr lang="en-US" b="1" dirty="0"/>
                    </a:p>
                  </a:txBody>
                  <a:tcPr/>
                </a:tc>
                <a:tc>
                  <a:txBody>
                    <a:bodyPr/>
                    <a:lstStyle/>
                    <a:p>
                      <a:pPr algn="ctr"/>
                      <a:r>
                        <a:rPr lang="ar-YE" b="1" dirty="0"/>
                        <a:t>البيــــــــــــــــــــــــــــان</a:t>
                      </a:r>
                      <a:endParaRPr lang="en-US" b="1" dirty="0"/>
                    </a:p>
                  </a:txBody>
                  <a:tcPr/>
                </a:tc>
                <a:tc>
                  <a:txBody>
                    <a:bodyPr/>
                    <a:lstStyle/>
                    <a:p>
                      <a:pPr algn="ctr"/>
                      <a:r>
                        <a:rPr lang="ar-YE" b="1" dirty="0"/>
                        <a:t>دائـــن</a:t>
                      </a:r>
                      <a:endParaRPr lang="en-US" b="1" dirty="0"/>
                    </a:p>
                  </a:txBody>
                  <a:tcPr/>
                </a:tc>
                <a:tc>
                  <a:txBody>
                    <a:bodyPr/>
                    <a:lstStyle/>
                    <a:p>
                      <a:pPr algn="ctr"/>
                      <a:r>
                        <a:rPr lang="ar-YE" b="1" dirty="0"/>
                        <a:t>مــدين</a:t>
                      </a:r>
                      <a:endParaRPr lang="en-US" b="1" dirty="0"/>
                    </a:p>
                  </a:txBody>
                  <a:tcPr/>
                </a:tc>
                <a:extLst>
                  <a:ext uri="{0D108BD9-81ED-4DB2-BD59-A6C34878D82A}">
                    <a16:rowId xmlns:a16="http://schemas.microsoft.com/office/drawing/2014/main" val="485521988"/>
                  </a:ext>
                </a:extLst>
              </a:tr>
              <a:tr h="370840">
                <a:tc>
                  <a:txBody>
                    <a:bodyPr/>
                    <a:lstStyle/>
                    <a:p>
                      <a:r>
                        <a:rPr lang="en-US" b="1" dirty="0"/>
                        <a:t>1</a:t>
                      </a:r>
                      <a:r>
                        <a:rPr lang="ar-YE" b="1" dirty="0"/>
                        <a:t>/</a:t>
                      </a:r>
                      <a:r>
                        <a:rPr lang="en-US" b="1" dirty="0"/>
                        <a:t>5</a:t>
                      </a:r>
                      <a:r>
                        <a:rPr lang="ar-YE" b="1" dirty="0"/>
                        <a:t>/</a:t>
                      </a:r>
                      <a:r>
                        <a:rPr lang="en-US" b="1" dirty="0"/>
                        <a:t>2007</a:t>
                      </a:r>
                      <a:r>
                        <a:rPr lang="ar-YE" b="1" dirty="0"/>
                        <a:t>م</a:t>
                      </a:r>
                      <a:endParaRPr lang="en-US" b="1" dirty="0"/>
                    </a:p>
                  </a:txBody>
                  <a:tcPr/>
                </a:tc>
                <a:tc>
                  <a:txBody>
                    <a:bodyPr/>
                    <a:lstStyle/>
                    <a:p>
                      <a:r>
                        <a:rPr lang="ar-YE" b="1" dirty="0"/>
                        <a:t>من حـــ/ الاستثمارات في الأوراق المالية</a:t>
                      </a:r>
                    </a:p>
                    <a:p>
                      <a:r>
                        <a:rPr lang="ar-YE" b="1" dirty="0"/>
                        <a:t>  إلى حــ/ الصندوق</a:t>
                      </a:r>
                    </a:p>
                    <a:p>
                      <a:r>
                        <a:rPr lang="ar-YE" b="1" dirty="0"/>
                        <a:t>اثبات شراء الاستثمارات</a:t>
                      </a:r>
                      <a:endParaRPr lang="en-US" b="1" dirty="0"/>
                    </a:p>
                  </a:txBody>
                  <a:tcPr/>
                </a:tc>
                <a:tc>
                  <a:txBody>
                    <a:bodyPr/>
                    <a:lstStyle/>
                    <a:p>
                      <a:endParaRPr lang="en-US" b="1" dirty="0"/>
                    </a:p>
                    <a:p>
                      <a:r>
                        <a:rPr lang="en-US" b="1" dirty="0"/>
                        <a:t>570,000</a:t>
                      </a:r>
                    </a:p>
                  </a:txBody>
                  <a:tcPr/>
                </a:tc>
                <a:tc>
                  <a:txBody>
                    <a:bodyPr/>
                    <a:lstStyle/>
                    <a:p>
                      <a:r>
                        <a:rPr lang="en-US" b="1" dirty="0"/>
                        <a:t>570,000</a:t>
                      </a:r>
                    </a:p>
                  </a:txBody>
                  <a:tcPr/>
                </a:tc>
                <a:extLst>
                  <a:ext uri="{0D108BD9-81ED-4DB2-BD59-A6C34878D82A}">
                    <a16:rowId xmlns:a16="http://schemas.microsoft.com/office/drawing/2014/main" val="950369966"/>
                  </a:ext>
                </a:extLst>
              </a:tr>
            </a:tbl>
          </a:graphicData>
        </a:graphic>
      </p:graphicFrame>
    </p:spTree>
    <p:extLst>
      <p:ext uri="{BB962C8B-B14F-4D97-AF65-F5344CB8AC3E}">
        <p14:creationId xmlns:p14="http://schemas.microsoft.com/office/powerpoint/2010/main" val="1234408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60648"/>
            <a:ext cx="9070848" cy="6336704"/>
          </a:xfrm>
        </p:spPr>
        <p:txBody>
          <a:bodyPr>
            <a:normAutofit/>
          </a:bodyPr>
          <a:lstStyle/>
          <a:p>
            <a:pPr algn="just">
              <a:buFont typeface="Wingdings" panose="05000000000000000000" pitchFamily="2" charset="2"/>
              <a:buChar char="§"/>
            </a:pPr>
            <a:r>
              <a:rPr lang="ar-YE" sz="2400" b="1" u="sng" dirty="0">
                <a:solidFill>
                  <a:srgbClr val="C00000"/>
                </a:solidFill>
              </a:rPr>
              <a:t>تابع حل المثال:</a:t>
            </a:r>
            <a:endParaRPr lang="ar-YE" sz="2400" b="1" dirty="0">
              <a:solidFill>
                <a:srgbClr val="002060"/>
              </a:solidFill>
            </a:endParaRPr>
          </a:p>
          <a:p>
            <a:pPr algn="just">
              <a:buFont typeface="Wingdings" panose="05000000000000000000" pitchFamily="2" charset="2"/>
              <a:buChar char="§"/>
            </a:pPr>
            <a:r>
              <a:rPr lang="ar-YE" sz="2400" b="1" u="sng" dirty="0">
                <a:solidFill>
                  <a:srgbClr val="002060"/>
                </a:solidFill>
              </a:rPr>
              <a:t>ويتم تصوير قائمة المركز المالي كما يلي</a:t>
            </a:r>
            <a:r>
              <a:rPr lang="ar-YE" sz="2400" b="1" dirty="0">
                <a:solidFill>
                  <a:srgbClr val="002060"/>
                </a:solidFill>
              </a:rPr>
              <a:t>:</a:t>
            </a:r>
            <a:endParaRPr lang="en-US" sz="2400" b="1" dirty="0">
              <a:solidFill>
                <a:srgbClr val="002060"/>
              </a:solidFill>
            </a:endParaRPr>
          </a:p>
          <a:p>
            <a:pPr marL="82296" indent="0" algn="just">
              <a:buNone/>
            </a:pPr>
            <a:endParaRPr lang="en-US" sz="2000" b="1" dirty="0"/>
          </a:p>
          <a:p>
            <a:pPr marL="596646" indent="-514350" algn="just">
              <a:buFont typeface="+mj-lt"/>
              <a:buAutoNum type="arabicParenR" startAt="3"/>
            </a:pPr>
            <a:endParaRPr lang="en-US" sz="2000" b="1" dirty="0"/>
          </a:p>
          <a:p>
            <a:pPr marL="596646" indent="-514350" algn="just">
              <a:buFont typeface="+mj-lt"/>
              <a:buAutoNum type="arabicParenR" startAt="3"/>
            </a:pPr>
            <a:endParaRPr lang="en-US" sz="2000" b="1" dirty="0"/>
          </a:p>
          <a:p>
            <a:pPr marL="596646" indent="-514350" algn="just">
              <a:buFont typeface="+mj-lt"/>
              <a:buAutoNum type="arabicParenR" startAt="3"/>
            </a:pPr>
            <a:endParaRPr lang="en-US" sz="2000" b="1" dirty="0"/>
          </a:p>
          <a:p>
            <a:pPr marL="596646" indent="-514350" algn="just">
              <a:buFont typeface="+mj-lt"/>
              <a:buAutoNum type="arabicParenR" startAt="3"/>
            </a:pPr>
            <a:endParaRPr lang="en-US" sz="2000" b="1" dirty="0"/>
          </a:p>
          <a:p>
            <a:pPr marL="596646" indent="-514350" algn="just">
              <a:buFont typeface="+mj-lt"/>
              <a:buAutoNum type="arabicParenR" startAt="3"/>
            </a:pPr>
            <a:endParaRPr lang="en-US" sz="2000" b="1" dirty="0"/>
          </a:p>
          <a:p>
            <a:pPr marL="596646" indent="-514350" algn="just">
              <a:buFont typeface="+mj-lt"/>
              <a:buAutoNum type="arabicParenR" startAt="3"/>
            </a:pPr>
            <a:endParaRPr lang="en-US" sz="2000" b="1" dirty="0"/>
          </a:p>
          <a:p>
            <a:pPr marL="82296" indent="0" algn="just">
              <a:buNone/>
            </a:pPr>
            <a:endParaRPr lang="en-US" sz="2000" b="1" dirty="0"/>
          </a:p>
        </p:txBody>
      </p:sp>
      <p:sp>
        <p:nvSpPr>
          <p:cNvPr id="4" name="Slide Number Placeholder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CD9B9423-CA99-4925-8324-5BC098869A01}" type="slidenum">
              <a:rPr kumimoji="0" lang="ar-YE"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14</a:t>
            </a:fld>
            <a:endParaRPr kumimoji="0" lang="ar-YE" sz="1800" b="0" i="0" u="none" strike="noStrike" kern="0" cap="none" spc="0" normalizeH="0" baseline="0" noProof="0" dirty="0">
              <a:ln>
                <a:noFill/>
              </a:ln>
              <a:solidFill>
                <a:sysClr val="windowText" lastClr="000000"/>
              </a:solidFill>
              <a:effectLst/>
              <a:uLnTx/>
              <a:uFillTx/>
            </a:endParaRPr>
          </a:p>
        </p:txBody>
      </p:sp>
      <p:graphicFrame>
        <p:nvGraphicFramePr>
          <p:cNvPr id="2" name="Table 1"/>
          <p:cNvGraphicFramePr>
            <a:graphicFrameLocks noGrp="1"/>
          </p:cNvGraphicFramePr>
          <p:nvPr>
            <p:extLst>
              <p:ext uri="{D42A27DB-BD31-4B8C-83A1-F6EECF244321}">
                <p14:modId xmlns:p14="http://schemas.microsoft.com/office/powerpoint/2010/main" val="494818717"/>
              </p:ext>
            </p:extLst>
          </p:nvPr>
        </p:nvGraphicFramePr>
        <p:xfrm>
          <a:off x="323527" y="1484784"/>
          <a:ext cx="8496944" cy="3114040"/>
        </p:xfrm>
        <a:graphic>
          <a:graphicData uri="http://schemas.openxmlformats.org/drawingml/2006/table">
            <a:tbl>
              <a:tblPr firstRow="1" bandRow="1">
                <a:tableStyleId>{8799B23B-EC83-4686-B30A-512413B5E67A}</a:tableStyleId>
              </a:tblPr>
              <a:tblGrid>
                <a:gridCol w="1578727">
                  <a:extLst>
                    <a:ext uri="{9D8B030D-6E8A-4147-A177-3AD203B41FA5}">
                      <a16:colId xmlns:a16="http://schemas.microsoft.com/office/drawing/2014/main" val="3916727264"/>
                    </a:ext>
                  </a:extLst>
                </a:gridCol>
                <a:gridCol w="966904">
                  <a:extLst>
                    <a:ext uri="{9D8B030D-6E8A-4147-A177-3AD203B41FA5}">
                      <a16:colId xmlns:a16="http://schemas.microsoft.com/office/drawing/2014/main" val="3281201074"/>
                    </a:ext>
                  </a:extLst>
                </a:gridCol>
                <a:gridCol w="838745">
                  <a:extLst>
                    <a:ext uri="{9D8B030D-6E8A-4147-A177-3AD203B41FA5}">
                      <a16:colId xmlns:a16="http://schemas.microsoft.com/office/drawing/2014/main" val="3291705516"/>
                    </a:ext>
                  </a:extLst>
                </a:gridCol>
                <a:gridCol w="2617639">
                  <a:extLst>
                    <a:ext uri="{9D8B030D-6E8A-4147-A177-3AD203B41FA5}">
                      <a16:colId xmlns:a16="http://schemas.microsoft.com/office/drawing/2014/main" val="840720035"/>
                    </a:ext>
                  </a:extLst>
                </a:gridCol>
                <a:gridCol w="1368152">
                  <a:extLst>
                    <a:ext uri="{9D8B030D-6E8A-4147-A177-3AD203B41FA5}">
                      <a16:colId xmlns:a16="http://schemas.microsoft.com/office/drawing/2014/main" val="1065837614"/>
                    </a:ext>
                  </a:extLst>
                </a:gridCol>
                <a:gridCol w="1126777">
                  <a:extLst>
                    <a:ext uri="{9D8B030D-6E8A-4147-A177-3AD203B41FA5}">
                      <a16:colId xmlns:a16="http://schemas.microsoft.com/office/drawing/2014/main" val="562846576"/>
                    </a:ext>
                  </a:extLst>
                </a:gridCol>
              </a:tblGrid>
              <a:tr h="370840">
                <a:tc gridSpan="6">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ar-YE" sz="2400" b="1" u="sng" dirty="0"/>
                    </a:p>
                    <a:p>
                      <a:pPr marL="0" marR="0" lvl="0" indent="0" algn="ctr" defTabSz="914400" rtl="1" eaLnBrk="1" fontAlgn="auto" latinLnBrk="0" hangingPunct="1">
                        <a:lnSpc>
                          <a:spcPct val="100000"/>
                        </a:lnSpc>
                        <a:spcBef>
                          <a:spcPts val="0"/>
                        </a:spcBef>
                        <a:spcAft>
                          <a:spcPts val="0"/>
                        </a:spcAft>
                        <a:buClrTx/>
                        <a:buSzTx/>
                        <a:buFontTx/>
                        <a:buNone/>
                        <a:tabLst/>
                        <a:defRPr/>
                      </a:pPr>
                      <a:r>
                        <a:rPr lang="ar-YE" sz="2400" b="1" u="sng" dirty="0"/>
                        <a:t>قائمة المركز المالي كما في </a:t>
                      </a:r>
                      <a:r>
                        <a:rPr kumimoji="0" lang="en-US" sz="2400" b="1" i="0" u="sng" strike="noStrike" kern="1200" cap="none" spc="0" normalizeH="0" baseline="0" noProof="0" dirty="0">
                          <a:ln>
                            <a:noFill/>
                          </a:ln>
                          <a:solidFill>
                            <a:prstClr val="black"/>
                          </a:solidFill>
                          <a:effectLst/>
                          <a:uLnTx/>
                          <a:uFillTx/>
                          <a:latin typeface="+mn-lt"/>
                          <a:ea typeface="+mn-ea"/>
                          <a:cs typeface="+mn-cs"/>
                        </a:rPr>
                        <a:t>31</a:t>
                      </a:r>
                      <a:r>
                        <a:rPr kumimoji="0" lang="ar-YE" sz="2400" b="1" i="0" u="sng" strike="noStrike" kern="1200" cap="none" spc="0" normalizeH="0" baseline="0" noProof="0" dirty="0">
                          <a:ln>
                            <a:noFill/>
                          </a:ln>
                          <a:solidFill>
                            <a:prstClr val="black"/>
                          </a:solidFill>
                          <a:effectLst/>
                          <a:uLnTx/>
                          <a:uFillTx/>
                          <a:latin typeface="+mn-lt"/>
                          <a:ea typeface="+mn-ea"/>
                        </a:rPr>
                        <a:t>/</a:t>
                      </a:r>
                      <a:r>
                        <a:rPr kumimoji="0" lang="en-US" sz="2400" b="1" i="0" u="sng" strike="noStrike" kern="1200" cap="none" spc="0" normalizeH="0" baseline="0" noProof="0" dirty="0">
                          <a:ln>
                            <a:noFill/>
                          </a:ln>
                          <a:solidFill>
                            <a:prstClr val="black"/>
                          </a:solidFill>
                          <a:effectLst/>
                          <a:uLnTx/>
                          <a:uFillTx/>
                          <a:latin typeface="+mn-lt"/>
                          <a:ea typeface="+mn-ea"/>
                          <a:cs typeface="+mn-cs"/>
                        </a:rPr>
                        <a:t>12</a:t>
                      </a:r>
                      <a:r>
                        <a:rPr kumimoji="0" lang="ar-YE" sz="2400" b="1" i="0" u="sng" strike="noStrike" kern="1200" cap="none" spc="0" normalizeH="0" baseline="0" noProof="0" dirty="0">
                          <a:ln>
                            <a:noFill/>
                          </a:ln>
                          <a:solidFill>
                            <a:prstClr val="black"/>
                          </a:solidFill>
                          <a:effectLst/>
                          <a:uLnTx/>
                          <a:uFillTx/>
                          <a:latin typeface="+mn-lt"/>
                          <a:ea typeface="+mn-ea"/>
                        </a:rPr>
                        <a:t>/</a:t>
                      </a:r>
                      <a:r>
                        <a:rPr kumimoji="0" lang="en-US" sz="2400" b="1" i="0" u="sng" strike="noStrike" kern="1200" cap="none" spc="0" normalizeH="0" baseline="0" noProof="0" dirty="0">
                          <a:ln>
                            <a:noFill/>
                          </a:ln>
                          <a:solidFill>
                            <a:prstClr val="black"/>
                          </a:solidFill>
                          <a:effectLst/>
                          <a:uLnTx/>
                          <a:uFillTx/>
                          <a:latin typeface="+mn-lt"/>
                          <a:ea typeface="+mn-ea"/>
                          <a:cs typeface="+mn-cs"/>
                        </a:rPr>
                        <a:t>2007</a:t>
                      </a:r>
                      <a:r>
                        <a:rPr kumimoji="0" lang="ar-YE" sz="2400" b="1" i="0" u="sng" strike="noStrike" kern="1200" cap="none" spc="0" normalizeH="0" baseline="0" noProof="0" dirty="0">
                          <a:ln>
                            <a:noFill/>
                          </a:ln>
                          <a:solidFill>
                            <a:prstClr val="black"/>
                          </a:solidFill>
                          <a:effectLst/>
                          <a:uLnTx/>
                          <a:uFillTx/>
                          <a:latin typeface="+mn-lt"/>
                          <a:ea typeface="+mn-ea"/>
                        </a:rPr>
                        <a:t>م </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2400" b="1" i="0" u="sng" strike="noStrike" kern="1200" cap="none" spc="0" normalizeH="0" baseline="0" noProof="0" dirty="0">
                        <a:ln>
                          <a:noFill/>
                        </a:ln>
                        <a:solidFill>
                          <a:prstClr val="black"/>
                        </a:solidFill>
                        <a:effectLst/>
                        <a:uLnTx/>
                        <a:uFillTx/>
                        <a:latin typeface="+mn-lt"/>
                        <a:ea typeface="+mn-ea"/>
                        <a:cs typeface="+mn-cs"/>
                      </a:endParaRPr>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974088024"/>
                  </a:ext>
                </a:extLst>
              </a:tr>
              <a:tr h="370840">
                <a:tc>
                  <a:txBody>
                    <a:bodyPr/>
                    <a:lstStyle/>
                    <a:p>
                      <a:pPr algn="ctr"/>
                      <a:r>
                        <a:rPr lang="ar-YE" sz="1800" b="1" dirty="0"/>
                        <a:t>الالتزامات وحقوق</a:t>
                      </a:r>
                      <a:r>
                        <a:rPr lang="ar-YE" sz="1800" b="1" baseline="0" dirty="0"/>
                        <a:t> الملكية</a:t>
                      </a:r>
                      <a:endParaRPr lang="en-US" sz="1800" b="1" dirty="0"/>
                    </a:p>
                  </a:txBody>
                  <a:tcPr/>
                </a:tc>
                <a:tc>
                  <a:txBody>
                    <a:bodyPr/>
                    <a:lstStyle/>
                    <a:p>
                      <a:pPr algn="ctr"/>
                      <a:r>
                        <a:rPr lang="ar-YE" sz="1800" b="1" dirty="0"/>
                        <a:t>جـــزئي</a:t>
                      </a:r>
                      <a:endParaRPr lang="en-US" sz="1800" b="1" dirty="0"/>
                    </a:p>
                  </a:txBody>
                  <a:tcPr/>
                </a:tc>
                <a:tc>
                  <a:txBody>
                    <a:bodyPr/>
                    <a:lstStyle/>
                    <a:p>
                      <a:pPr algn="ctr"/>
                      <a:r>
                        <a:rPr lang="ar-YE" sz="1800" b="1" dirty="0"/>
                        <a:t>كلي</a:t>
                      </a:r>
                      <a:endParaRPr lang="en-US" sz="1800" b="1" dirty="0"/>
                    </a:p>
                  </a:txBody>
                  <a:tcPr/>
                </a:tc>
                <a:tc>
                  <a:txBody>
                    <a:bodyPr/>
                    <a:lstStyle/>
                    <a:p>
                      <a:pPr algn="ctr"/>
                      <a:r>
                        <a:rPr lang="ar-YE" sz="1800" b="1" dirty="0"/>
                        <a:t>الأصــــول</a:t>
                      </a:r>
                      <a:endParaRPr lang="en-US" sz="1800" b="1" dirty="0"/>
                    </a:p>
                  </a:txBody>
                  <a:tcPr/>
                </a:tc>
                <a:tc>
                  <a:txBody>
                    <a:bodyPr/>
                    <a:lstStyle/>
                    <a:p>
                      <a:pPr algn="ctr"/>
                      <a:r>
                        <a:rPr lang="ar-YE" sz="1800" b="1" dirty="0"/>
                        <a:t>جــــزئي</a:t>
                      </a:r>
                      <a:endParaRPr lang="en-US" sz="1800" b="1" dirty="0"/>
                    </a:p>
                  </a:txBody>
                  <a:tcPr/>
                </a:tc>
                <a:tc>
                  <a:txBody>
                    <a:bodyPr/>
                    <a:lstStyle/>
                    <a:p>
                      <a:pPr algn="ctr"/>
                      <a:r>
                        <a:rPr lang="ar-YE" sz="1800" b="1" dirty="0"/>
                        <a:t>كـــلي</a:t>
                      </a:r>
                      <a:endParaRPr lang="en-US" sz="1800" b="1" dirty="0"/>
                    </a:p>
                  </a:txBody>
                  <a:tcPr/>
                </a:tc>
                <a:extLst>
                  <a:ext uri="{0D108BD9-81ED-4DB2-BD59-A6C34878D82A}">
                    <a16:rowId xmlns:a16="http://schemas.microsoft.com/office/drawing/2014/main" val="3835328013"/>
                  </a:ext>
                </a:extLst>
              </a:tr>
              <a:tr h="370840">
                <a:tc>
                  <a:txBody>
                    <a:bodyPr/>
                    <a:lstStyle/>
                    <a:p>
                      <a:endParaRPr lang="en-US" sz="1800" b="1"/>
                    </a:p>
                  </a:txBody>
                  <a:tcPr/>
                </a:tc>
                <a:tc>
                  <a:txBody>
                    <a:bodyPr/>
                    <a:lstStyle/>
                    <a:p>
                      <a:endParaRPr lang="en-US" sz="1800" b="1"/>
                    </a:p>
                  </a:txBody>
                  <a:tcPr/>
                </a:tc>
                <a:tc>
                  <a:txBody>
                    <a:bodyPr/>
                    <a:lstStyle/>
                    <a:p>
                      <a:endParaRPr lang="en-US" sz="1800" b="1"/>
                    </a:p>
                  </a:txBody>
                  <a:tcPr/>
                </a:tc>
                <a:tc>
                  <a:txBody>
                    <a:bodyPr/>
                    <a:lstStyle/>
                    <a:p>
                      <a:r>
                        <a:rPr lang="ar-YE" sz="1800" b="1" u="sng" dirty="0">
                          <a:solidFill>
                            <a:srgbClr val="0070C0"/>
                          </a:solidFill>
                        </a:rPr>
                        <a:t>الأصـــول المتداولة</a:t>
                      </a:r>
                      <a:r>
                        <a:rPr lang="ar-YE" sz="1800" b="1" dirty="0"/>
                        <a:t>:</a:t>
                      </a:r>
                    </a:p>
                    <a:p>
                      <a:r>
                        <a:rPr lang="ar-YE" sz="1800" b="1" dirty="0"/>
                        <a:t>الاستثمارات في الأوراق</a:t>
                      </a:r>
                      <a:r>
                        <a:rPr lang="ar-YE" sz="1800" b="1" baseline="0" dirty="0"/>
                        <a:t> المالية</a:t>
                      </a:r>
                    </a:p>
                    <a:p>
                      <a:endParaRPr lang="ar-YE" sz="1800" b="1" dirty="0"/>
                    </a:p>
                  </a:txBody>
                  <a:tcPr/>
                </a:tc>
                <a:tc>
                  <a:txBody>
                    <a:bodyPr/>
                    <a:lstStyle/>
                    <a:p>
                      <a:endParaRPr lang="ar-YE" sz="1800" b="1" dirty="0"/>
                    </a:p>
                    <a:p>
                      <a:r>
                        <a:rPr lang="en-US" sz="1800" b="1" dirty="0"/>
                        <a:t>570,000</a:t>
                      </a:r>
                    </a:p>
                  </a:txBody>
                  <a:tcPr/>
                </a:tc>
                <a:tc>
                  <a:txBody>
                    <a:bodyPr/>
                    <a:lstStyle/>
                    <a:p>
                      <a:endParaRPr lang="en-US" sz="1800" b="1" dirty="0"/>
                    </a:p>
                  </a:txBody>
                  <a:tcPr/>
                </a:tc>
                <a:extLst>
                  <a:ext uri="{0D108BD9-81ED-4DB2-BD59-A6C34878D82A}">
                    <a16:rowId xmlns:a16="http://schemas.microsoft.com/office/drawing/2014/main" val="3042737886"/>
                  </a:ext>
                </a:extLst>
              </a:tr>
              <a:tr h="370840">
                <a:tc>
                  <a:txBody>
                    <a:bodyPr/>
                    <a:lstStyle/>
                    <a:p>
                      <a:endParaRPr lang="en-US" sz="1800" b="1" dirty="0"/>
                    </a:p>
                  </a:txBody>
                  <a:tcPr/>
                </a:tc>
                <a:tc>
                  <a:txBody>
                    <a:bodyPr/>
                    <a:lstStyle/>
                    <a:p>
                      <a:endParaRPr lang="en-US" sz="1800" b="1"/>
                    </a:p>
                  </a:txBody>
                  <a:tcPr/>
                </a:tc>
                <a:tc>
                  <a:txBody>
                    <a:bodyPr/>
                    <a:lstStyle/>
                    <a:p>
                      <a:endParaRPr lang="en-US" sz="1800" b="1"/>
                    </a:p>
                  </a:txBody>
                  <a:tcPr/>
                </a:tc>
                <a:tc>
                  <a:txBody>
                    <a:bodyPr/>
                    <a:lstStyle/>
                    <a:p>
                      <a:endParaRPr lang="en-US" sz="1800" b="1" dirty="0"/>
                    </a:p>
                  </a:txBody>
                  <a:tcPr/>
                </a:tc>
                <a:tc>
                  <a:txBody>
                    <a:bodyPr/>
                    <a:lstStyle/>
                    <a:p>
                      <a:endParaRPr lang="en-US" sz="1800" b="1" dirty="0"/>
                    </a:p>
                  </a:txBody>
                  <a:tcPr/>
                </a:tc>
                <a:tc>
                  <a:txBody>
                    <a:bodyPr/>
                    <a:lstStyle/>
                    <a:p>
                      <a:r>
                        <a:rPr lang="en-US" sz="1800" b="1" dirty="0"/>
                        <a:t>570,000</a:t>
                      </a:r>
                    </a:p>
                  </a:txBody>
                  <a:tcPr/>
                </a:tc>
                <a:extLst>
                  <a:ext uri="{0D108BD9-81ED-4DB2-BD59-A6C34878D82A}">
                    <a16:rowId xmlns:a16="http://schemas.microsoft.com/office/drawing/2014/main" val="3791349943"/>
                  </a:ext>
                </a:extLst>
              </a:tr>
            </a:tbl>
          </a:graphicData>
        </a:graphic>
      </p:graphicFrame>
    </p:spTree>
    <p:extLst>
      <p:ext uri="{BB962C8B-B14F-4D97-AF65-F5344CB8AC3E}">
        <p14:creationId xmlns:p14="http://schemas.microsoft.com/office/powerpoint/2010/main" val="3814027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904" y="395166"/>
            <a:ext cx="8754176" cy="439638"/>
          </a:xfrm>
        </p:spPr>
        <p:txBody>
          <a:bodyPr>
            <a:noAutofit/>
          </a:bodyPr>
          <a:lstStyle/>
          <a:p>
            <a:pPr algn="ctr"/>
            <a:r>
              <a:rPr lang="ar-YE" sz="3200" b="1" u="sng" dirty="0">
                <a:solidFill>
                  <a:srgbClr val="C00000"/>
                </a:solidFill>
              </a:rPr>
              <a:t>مثال: (حالة زيادة المخصص)</a:t>
            </a:r>
            <a:endParaRPr lang="en-US" sz="3200" b="1" u="sng" dirty="0">
              <a:solidFill>
                <a:srgbClr val="C00000"/>
              </a:solidFill>
            </a:endParaRPr>
          </a:p>
        </p:txBody>
      </p:sp>
      <p:sp>
        <p:nvSpPr>
          <p:cNvPr id="3" name="Content Placeholder 2"/>
          <p:cNvSpPr>
            <a:spLocks noGrp="1"/>
          </p:cNvSpPr>
          <p:nvPr>
            <p:ph idx="1"/>
          </p:nvPr>
        </p:nvSpPr>
        <p:spPr>
          <a:xfrm>
            <a:off x="179512" y="1124745"/>
            <a:ext cx="8640960" cy="3168351"/>
          </a:xfrm>
        </p:spPr>
        <p:txBody>
          <a:bodyPr>
            <a:normAutofit/>
          </a:bodyPr>
          <a:lstStyle/>
          <a:p>
            <a:pPr algn="just">
              <a:buFont typeface="Wingdings" panose="05000000000000000000" pitchFamily="2" charset="2"/>
              <a:buChar char="q"/>
            </a:pPr>
            <a:r>
              <a:rPr lang="ar-YE" sz="2400" b="1" dirty="0">
                <a:solidFill>
                  <a:srgbClr val="0070C0"/>
                </a:solidFill>
              </a:rPr>
              <a:t>في حالة استخدام نفس معطيات المثال السابق وعلى افتراض أن القيمة السوقية للأسهم ظهرت كالآتي:</a:t>
            </a:r>
          </a:p>
          <a:p>
            <a:pPr marL="82296" indent="0" algn="just">
              <a:buNone/>
            </a:pPr>
            <a:r>
              <a:rPr lang="ar-YE" sz="2400" b="1" dirty="0">
                <a:solidFill>
                  <a:srgbClr val="0070C0"/>
                </a:solidFill>
              </a:rPr>
              <a:t>   شركة السامر          </a:t>
            </a:r>
            <a:r>
              <a:rPr lang="en-US" sz="2400" b="1" dirty="0">
                <a:solidFill>
                  <a:srgbClr val="0070C0"/>
                </a:solidFill>
              </a:rPr>
              <a:t>1,800</a:t>
            </a:r>
            <a:r>
              <a:rPr lang="ar-YE" sz="2400" b="1" dirty="0">
                <a:solidFill>
                  <a:srgbClr val="0070C0"/>
                </a:solidFill>
              </a:rPr>
              <a:t> ريال للسهم الواحد.</a:t>
            </a:r>
          </a:p>
          <a:p>
            <a:pPr marL="82296" indent="0" algn="just">
              <a:buNone/>
            </a:pPr>
            <a:r>
              <a:rPr lang="ar-YE" sz="2400" b="1" dirty="0">
                <a:solidFill>
                  <a:srgbClr val="0070C0"/>
                </a:solidFill>
              </a:rPr>
              <a:t>   شركة الوعد             </a:t>
            </a:r>
            <a:r>
              <a:rPr lang="en-US" sz="2400" b="1" dirty="0">
                <a:solidFill>
                  <a:srgbClr val="0070C0"/>
                </a:solidFill>
              </a:rPr>
              <a:t>800</a:t>
            </a:r>
            <a:r>
              <a:rPr lang="ar-YE" sz="2400" b="1" dirty="0">
                <a:solidFill>
                  <a:srgbClr val="0070C0"/>
                </a:solidFill>
              </a:rPr>
              <a:t> ريال للسهم الواحد.</a:t>
            </a:r>
          </a:p>
          <a:p>
            <a:pPr algn="just">
              <a:buFont typeface="Courier New" panose="02070309020205020404" pitchFamily="49" charset="0"/>
              <a:buChar char="o"/>
            </a:pPr>
            <a:r>
              <a:rPr lang="ar-YE" sz="2400" b="1" dirty="0">
                <a:solidFill>
                  <a:srgbClr val="0070C0"/>
                </a:solidFill>
              </a:rPr>
              <a:t>علما أن مخصص هبوط أسعار الأوراق المالية الظاهرة في ميزان المراجعة </a:t>
            </a:r>
            <a:r>
              <a:rPr lang="en-US" sz="2400" b="1" u="sng" dirty="0">
                <a:solidFill>
                  <a:srgbClr val="C00000"/>
                </a:solidFill>
              </a:rPr>
              <a:t>120,000</a:t>
            </a:r>
            <a:r>
              <a:rPr lang="ar-YE" sz="2400" b="1" u="sng" dirty="0">
                <a:solidFill>
                  <a:srgbClr val="C00000"/>
                </a:solidFill>
              </a:rPr>
              <a:t> ريال.</a:t>
            </a:r>
          </a:p>
          <a:p>
            <a:pPr marL="82296" indent="0" algn="just">
              <a:buNone/>
            </a:pPr>
            <a:endParaRPr lang="ar-YE" sz="2400" b="1" dirty="0"/>
          </a:p>
          <a:p>
            <a:pPr algn="just"/>
            <a:endParaRPr lang="ar-YE" sz="2400" b="1" dirty="0">
              <a:solidFill>
                <a:srgbClr val="C00000"/>
              </a:solidFill>
            </a:endParaRPr>
          </a:p>
        </p:txBody>
      </p:sp>
      <p:sp>
        <p:nvSpPr>
          <p:cNvPr id="4" name="Slide Number Placeholder 3"/>
          <p:cNvSpPr>
            <a:spLocks noGrp="1"/>
          </p:cNvSpPr>
          <p:nvPr>
            <p:ph type="sldNum" sz="quarter" idx="12"/>
          </p:nvPr>
        </p:nvSpPr>
        <p:spPr/>
        <p:txBody>
          <a:bodyPr/>
          <a:lstStyle/>
          <a:p>
            <a:fld id="{CD9B9423-CA99-4925-8324-5BC098869A01}" type="slidenum">
              <a:rPr lang="ar-YE" smtClean="0"/>
              <a:t>15</a:t>
            </a:fld>
            <a:endParaRPr lang="ar-YE" dirty="0"/>
          </a:p>
        </p:txBody>
      </p:sp>
    </p:spTree>
    <p:extLst>
      <p:ext uri="{BB962C8B-B14F-4D97-AF65-F5344CB8AC3E}">
        <p14:creationId xmlns:p14="http://schemas.microsoft.com/office/powerpoint/2010/main" val="11440083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54176" cy="6408712"/>
          </a:xfrm>
        </p:spPr>
        <p:txBody>
          <a:bodyPr>
            <a:normAutofit/>
          </a:bodyPr>
          <a:lstStyle/>
          <a:p>
            <a:pPr algn="just">
              <a:buFont typeface="Courier New" panose="02070309020205020404" pitchFamily="49" charset="0"/>
              <a:buChar char="o"/>
            </a:pPr>
            <a:r>
              <a:rPr lang="ar-YE" sz="2400" b="1" u="sng" dirty="0">
                <a:solidFill>
                  <a:srgbClr val="C00000"/>
                </a:solidFill>
              </a:rPr>
              <a:t>الحل:</a:t>
            </a:r>
          </a:p>
          <a:p>
            <a:pPr algn="just">
              <a:buFont typeface="Courier New" panose="02070309020205020404" pitchFamily="49" charset="0"/>
              <a:buChar char="o"/>
            </a:pPr>
            <a:r>
              <a:rPr lang="ar-YE" sz="2400" b="1" dirty="0"/>
              <a:t>إن تكلفة الاستثمار هي نفسها التي تم احتسابها في المثال السابق وتساوي </a:t>
            </a:r>
            <a:r>
              <a:rPr lang="en-US" sz="2400" b="1" u="sng" dirty="0">
                <a:solidFill>
                  <a:srgbClr val="C00000"/>
                </a:solidFill>
              </a:rPr>
              <a:t>570,000</a:t>
            </a:r>
            <a:r>
              <a:rPr lang="ar-YE" sz="2400" b="1" u="sng" dirty="0">
                <a:solidFill>
                  <a:srgbClr val="C00000"/>
                </a:solidFill>
              </a:rPr>
              <a:t> ريال</a:t>
            </a:r>
            <a:r>
              <a:rPr lang="ar-YE" sz="2400" b="1" dirty="0"/>
              <a:t>.</a:t>
            </a:r>
          </a:p>
          <a:p>
            <a:pPr algn="just">
              <a:buFont typeface="Courier New" panose="02070309020205020404" pitchFamily="49" charset="0"/>
              <a:buChar char="o"/>
            </a:pPr>
            <a:r>
              <a:rPr lang="ar-YE" sz="2400" b="1" dirty="0"/>
              <a:t>أما القيمة السوقية للاستثمار فتحسب كما يلي:</a:t>
            </a:r>
          </a:p>
          <a:p>
            <a:pPr marL="82296" lvl="0" indent="0" algn="just">
              <a:buClr>
                <a:srgbClr val="3891A7"/>
              </a:buClr>
              <a:buNone/>
            </a:pPr>
            <a:r>
              <a:rPr lang="ar-YE" sz="2200" b="1" dirty="0">
                <a:solidFill>
                  <a:srgbClr val="002060"/>
                </a:solidFill>
                <a:effectLst>
                  <a:outerShdw blurRad="50000" dist="30000" dir="5400000" algn="tl" rotWithShape="0">
                    <a:srgbClr val="000000">
                      <a:alpha val="30000"/>
                    </a:srgbClr>
                  </a:outerShdw>
                </a:effectLst>
              </a:rPr>
              <a:t>عدد الأسهم × سعر السهم</a:t>
            </a:r>
          </a:p>
          <a:p>
            <a:pPr marL="82296" lvl="0" indent="0" algn="just">
              <a:buClr>
                <a:srgbClr val="3891A7"/>
              </a:buClr>
              <a:buNone/>
            </a:pPr>
            <a:r>
              <a:rPr lang="ar-YE" sz="2200" b="1" dirty="0">
                <a:solidFill>
                  <a:srgbClr val="002060"/>
                </a:solidFill>
                <a:effectLst>
                  <a:outerShdw blurRad="50000" dist="30000" dir="5400000" algn="tl" rotWithShape="0">
                    <a:srgbClr val="000000">
                      <a:alpha val="30000"/>
                    </a:srgbClr>
                  </a:outerShdw>
                </a:effectLst>
              </a:rPr>
              <a:t>شركة السامر  = </a:t>
            </a:r>
            <a:r>
              <a:rPr lang="en-US" sz="2200" b="1" dirty="0">
                <a:solidFill>
                  <a:srgbClr val="002060"/>
                </a:solidFill>
                <a:effectLst>
                  <a:outerShdw blurRad="50000" dist="30000" dir="5400000" algn="tl" rotWithShape="0">
                    <a:srgbClr val="000000">
                      <a:alpha val="30000"/>
                    </a:srgbClr>
                  </a:outerShdw>
                </a:effectLst>
              </a:rPr>
              <a:t>150</a:t>
            </a:r>
            <a:r>
              <a:rPr lang="ar-YE" sz="2200" b="1" dirty="0">
                <a:solidFill>
                  <a:srgbClr val="002060"/>
                </a:solidFill>
                <a:effectLst>
                  <a:outerShdw blurRad="50000" dist="30000" dir="5400000" algn="tl" rotWithShape="0">
                    <a:srgbClr val="000000">
                      <a:alpha val="30000"/>
                    </a:srgbClr>
                  </a:outerShdw>
                </a:effectLst>
              </a:rPr>
              <a:t>× </a:t>
            </a:r>
            <a:r>
              <a:rPr lang="en-US" sz="2200" b="1" dirty="0">
                <a:solidFill>
                  <a:srgbClr val="002060"/>
                </a:solidFill>
                <a:effectLst>
                  <a:outerShdw blurRad="50000" dist="30000" dir="5400000" algn="tl" rotWithShape="0">
                    <a:srgbClr val="000000">
                      <a:alpha val="30000"/>
                    </a:srgbClr>
                  </a:outerShdw>
                </a:effectLst>
              </a:rPr>
              <a:t>1,800</a:t>
            </a:r>
            <a:r>
              <a:rPr lang="ar-YE" sz="2200" b="1" dirty="0">
                <a:solidFill>
                  <a:srgbClr val="002060"/>
                </a:solidFill>
                <a:effectLst>
                  <a:outerShdw blurRad="50000" dist="30000" dir="5400000" algn="tl" rotWithShape="0">
                    <a:srgbClr val="000000">
                      <a:alpha val="30000"/>
                    </a:srgbClr>
                  </a:outerShdw>
                </a:effectLst>
              </a:rPr>
              <a:t>  = </a:t>
            </a:r>
            <a:r>
              <a:rPr lang="en-US" sz="2200" b="1" dirty="0">
                <a:solidFill>
                  <a:srgbClr val="002060"/>
                </a:solidFill>
                <a:effectLst>
                  <a:outerShdw blurRad="50000" dist="30000" dir="5400000" algn="tl" rotWithShape="0">
                    <a:srgbClr val="000000">
                      <a:alpha val="30000"/>
                    </a:srgbClr>
                  </a:outerShdw>
                </a:effectLst>
              </a:rPr>
              <a:t>270,000</a:t>
            </a:r>
            <a:r>
              <a:rPr lang="ar-YE" sz="2200" b="1" dirty="0">
                <a:solidFill>
                  <a:srgbClr val="002060"/>
                </a:solidFill>
                <a:effectLst>
                  <a:outerShdw blurRad="50000" dist="30000" dir="5400000" algn="tl" rotWithShape="0">
                    <a:srgbClr val="000000">
                      <a:alpha val="30000"/>
                    </a:srgbClr>
                  </a:outerShdw>
                </a:effectLst>
              </a:rPr>
              <a:t> ريال.</a:t>
            </a:r>
          </a:p>
          <a:p>
            <a:pPr marL="82296" lvl="0" indent="0" algn="just">
              <a:buClr>
                <a:srgbClr val="3891A7"/>
              </a:buClr>
              <a:buNone/>
            </a:pPr>
            <a:r>
              <a:rPr lang="ar-YE" sz="2200" b="1" u="sng" dirty="0">
                <a:solidFill>
                  <a:srgbClr val="002060"/>
                </a:solidFill>
                <a:effectLst>
                  <a:outerShdw blurRad="50000" dist="30000" dir="5400000" algn="tl" rotWithShape="0">
                    <a:srgbClr val="000000">
                      <a:alpha val="30000"/>
                    </a:srgbClr>
                  </a:outerShdw>
                </a:effectLst>
              </a:rPr>
              <a:t>شركة الوعد   = </a:t>
            </a:r>
            <a:r>
              <a:rPr lang="en-US" sz="2200" b="1" u="sng" dirty="0">
                <a:solidFill>
                  <a:srgbClr val="002060"/>
                </a:solidFill>
                <a:effectLst>
                  <a:outerShdw blurRad="50000" dist="30000" dir="5400000" algn="tl" rotWithShape="0">
                    <a:srgbClr val="000000">
                      <a:alpha val="30000"/>
                    </a:srgbClr>
                  </a:outerShdw>
                </a:effectLst>
              </a:rPr>
              <a:t>200</a:t>
            </a:r>
            <a:r>
              <a:rPr lang="ar-YE" sz="2200" b="1" u="sng" dirty="0">
                <a:solidFill>
                  <a:srgbClr val="002060"/>
                </a:solidFill>
                <a:effectLst>
                  <a:outerShdw blurRad="50000" dist="30000" dir="5400000" algn="tl" rotWithShape="0">
                    <a:srgbClr val="000000">
                      <a:alpha val="30000"/>
                    </a:srgbClr>
                  </a:outerShdw>
                </a:effectLst>
              </a:rPr>
              <a:t> × </a:t>
            </a:r>
            <a:r>
              <a:rPr lang="en-US" sz="2200" b="1" u="sng" dirty="0">
                <a:solidFill>
                  <a:srgbClr val="002060"/>
                </a:solidFill>
                <a:effectLst>
                  <a:outerShdw blurRad="50000" dist="30000" dir="5400000" algn="tl" rotWithShape="0">
                    <a:srgbClr val="000000">
                      <a:alpha val="30000"/>
                    </a:srgbClr>
                  </a:outerShdw>
                </a:effectLst>
              </a:rPr>
              <a:t>800</a:t>
            </a:r>
            <a:r>
              <a:rPr lang="ar-YE" sz="2200" b="1" u="sng" dirty="0">
                <a:solidFill>
                  <a:srgbClr val="002060"/>
                </a:solidFill>
                <a:effectLst>
                  <a:outerShdw blurRad="50000" dist="30000" dir="5400000" algn="tl" rotWithShape="0">
                    <a:srgbClr val="000000">
                      <a:alpha val="30000"/>
                    </a:srgbClr>
                  </a:outerShdw>
                </a:effectLst>
              </a:rPr>
              <a:t> = </a:t>
            </a:r>
            <a:r>
              <a:rPr lang="en-US" sz="2200" b="1" u="sng" dirty="0">
                <a:solidFill>
                  <a:srgbClr val="002060"/>
                </a:solidFill>
                <a:effectLst>
                  <a:outerShdw blurRad="50000" dist="30000" dir="5400000" algn="tl" rotWithShape="0">
                    <a:srgbClr val="000000">
                      <a:alpha val="30000"/>
                    </a:srgbClr>
                  </a:outerShdw>
                </a:effectLst>
              </a:rPr>
              <a:t>160,000</a:t>
            </a:r>
            <a:r>
              <a:rPr lang="ar-YE" sz="2200" b="1" u="sng" dirty="0">
                <a:solidFill>
                  <a:srgbClr val="002060"/>
                </a:solidFill>
                <a:effectLst>
                  <a:outerShdw blurRad="50000" dist="30000" dir="5400000" algn="tl" rotWithShape="0">
                    <a:srgbClr val="000000">
                      <a:alpha val="30000"/>
                    </a:srgbClr>
                  </a:outerShdw>
                </a:effectLst>
              </a:rPr>
              <a:t> ريال.</a:t>
            </a:r>
          </a:p>
          <a:p>
            <a:pPr marL="82296" lvl="0" indent="0" algn="just">
              <a:buClr>
                <a:srgbClr val="3891A7"/>
              </a:buClr>
              <a:buNone/>
            </a:pPr>
            <a:r>
              <a:rPr lang="ar-YE" sz="2200" b="1" dirty="0">
                <a:solidFill>
                  <a:srgbClr val="002060"/>
                </a:solidFill>
                <a:effectLst>
                  <a:outerShdw blurRad="50000" dist="30000" dir="5400000" algn="tl" rotWithShape="0">
                    <a:srgbClr val="000000">
                      <a:alpha val="30000"/>
                    </a:srgbClr>
                  </a:outerShdw>
                </a:effectLst>
              </a:rPr>
              <a:t>إجمــالي القيمة السوقية للأسهم   = </a:t>
            </a:r>
            <a:r>
              <a:rPr lang="en-US" sz="2200" b="1" u="sng" dirty="0">
                <a:solidFill>
                  <a:srgbClr val="C00000"/>
                </a:solidFill>
                <a:effectLst>
                  <a:outerShdw blurRad="50000" dist="30000" dir="5400000" algn="tl" rotWithShape="0">
                    <a:srgbClr val="000000">
                      <a:alpha val="30000"/>
                    </a:srgbClr>
                  </a:outerShdw>
                </a:effectLst>
              </a:rPr>
              <a:t>430,000</a:t>
            </a:r>
            <a:r>
              <a:rPr lang="ar-YE" sz="2200" b="1" u="sng" dirty="0">
                <a:solidFill>
                  <a:srgbClr val="C00000"/>
                </a:solidFill>
                <a:effectLst>
                  <a:outerShdw blurRad="50000" dist="30000" dir="5400000" algn="tl" rotWithShape="0">
                    <a:srgbClr val="000000">
                      <a:alpha val="30000"/>
                    </a:srgbClr>
                  </a:outerShdw>
                </a:effectLst>
              </a:rPr>
              <a:t> ريال.</a:t>
            </a:r>
            <a:endParaRPr lang="en-US" sz="2200" b="1" u="sng" dirty="0">
              <a:solidFill>
                <a:srgbClr val="C00000"/>
              </a:solidFill>
              <a:effectLst>
                <a:outerShdw blurRad="50000" dist="30000" dir="5400000" algn="tl" rotWithShape="0">
                  <a:srgbClr val="000000">
                    <a:alpha val="30000"/>
                  </a:srgbClr>
                </a:outerShdw>
              </a:effectLst>
            </a:endParaRPr>
          </a:p>
          <a:p>
            <a:pPr marL="82296" lvl="0" indent="0" algn="just">
              <a:buClr>
                <a:srgbClr val="3891A7"/>
              </a:buClr>
              <a:buNone/>
            </a:pPr>
            <a:r>
              <a:rPr lang="ar-YE" sz="2200" b="1" u="sng" dirty="0">
                <a:solidFill>
                  <a:srgbClr val="C00000"/>
                </a:solidFill>
                <a:effectLst>
                  <a:outerShdw blurRad="50000" dist="30000" dir="5400000" algn="tl" rotWithShape="0">
                    <a:srgbClr val="000000">
                      <a:alpha val="30000"/>
                    </a:srgbClr>
                  </a:outerShdw>
                </a:effectLst>
              </a:rPr>
              <a:t>وعند المقارنة بين التكلفة وبين القيمة السوقية من خلال</a:t>
            </a:r>
            <a:r>
              <a:rPr lang="ar-YE" sz="2200" b="1" dirty="0">
                <a:solidFill>
                  <a:srgbClr val="002060"/>
                </a:solidFill>
                <a:effectLst>
                  <a:outerShdw blurRad="50000" dist="30000" dir="5400000" algn="tl" rotWithShape="0">
                    <a:srgbClr val="000000">
                      <a:alpha val="30000"/>
                    </a:srgbClr>
                  </a:outerShdw>
                </a:effectLst>
              </a:rPr>
              <a:t>:</a:t>
            </a:r>
          </a:p>
          <a:p>
            <a:pPr marL="82296" lvl="0" indent="0" algn="just">
              <a:buClr>
                <a:srgbClr val="3891A7"/>
              </a:buClr>
              <a:buNone/>
            </a:pPr>
            <a:r>
              <a:rPr lang="ar-YE" sz="2200" b="1" dirty="0">
                <a:solidFill>
                  <a:srgbClr val="002060"/>
                </a:solidFill>
                <a:effectLst>
                  <a:outerShdw blurRad="50000" dist="30000" dir="5400000" algn="tl" rotWithShape="0">
                    <a:srgbClr val="000000">
                      <a:alpha val="30000"/>
                    </a:srgbClr>
                  </a:outerShdw>
                </a:effectLst>
              </a:rPr>
              <a:t> </a:t>
            </a:r>
            <a:r>
              <a:rPr lang="ar-YE" sz="2200" b="1" u="sng" dirty="0">
                <a:solidFill>
                  <a:srgbClr val="002060"/>
                </a:solidFill>
                <a:effectLst>
                  <a:outerShdw blurRad="50000" dist="30000" dir="5400000" algn="tl" rotWithShape="0">
                    <a:srgbClr val="000000">
                      <a:alpha val="30000"/>
                    </a:srgbClr>
                  </a:outerShdw>
                </a:effectLst>
              </a:rPr>
              <a:t>مخصص هبوط أسعار أوراق مالية = الكلفة – القيمة السوقية </a:t>
            </a:r>
            <a:r>
              <a:rPr lang="ar-YE" sz="2200" b="1" dirty="0">
                <a:solidFill>
                  <a:srgbClr val="002060"/>
                </a:solidFill>
                <a:effectLst>
                  <a:outerShdw blurRad="50000" dist="30000" dir="5400000" algn="tl" rotWithShape="0">
                    <a:srgbClr val="000000">
                      <a:alpha val="30000"/>
                    </a:srgbClr>
                  </a:outerShdw>
                </a:effectLst>
              </a:rPr>
              <a:t>.</a:t>
            </a:r>
          </a:p>
          <a:p>
            <a:pPr marL="82296" lvl="0" indent="0" algn="just">
              <a:buClr>
                <a:srgbClr val="3891A7"/>
              </a:buClr>
              <a:buNone/>
            </a:pPr>
            <a:r>
              <a:rPr lang="ar-YE" sz="2200" b="1" dirty="0">
                <a:solidFill>
                  <a:srgbClr val="002060"/>
                </a:solidFill>
                <a:effectLst>
                  <a:outerShdw blurRad="50000" dist="30000" dir="5400000" algn="tl" rotWithShape="0">
                    <a:srgbClr val="000000">
                      <a:alpha val="30000"/>
                    </a:srgbClr>
                  </a:outerShdw>
                </a:effectLst>
              </a:rPr>
              <a:t>                     = </a:t>
            </a:r>
            <a:r>
              <a:rPr lang="en-US" sz="2200" b="1" dirty="0">
                <a:solidFill>
                  <a:srgbClr val="C00000"/>
                </a:solidFill>
                <a:effectLst>
                  <a:outerShdw blurRad="50000" dist="30000" dir="5400000" algn="tl" rotWithShape="0">
                    <a:srgbClr val="000000">
                      <a:alpha val="30000"/>
                    </a:srgbClr>
                  </a:outerShdw>
                </a:effectLst>
              </a:rPr>
              <a:t>570,000</a:t>
            </a:r>
            <a:r>
              <a:rPr lang="ar-YE" sz="2200" b="1" dirty="0">
                <a:solidFill>
                  <a:srgbClr val="C00000"/>
                </a:solidFill>
                <a:effectLst>
                  <a:outerShdw blurRad="50000" dist="30000" dir="5400000" algn="tl" rotWithShape="0">
                    <a:srgbClr val="000000">
                      <a:alpha val="30000"/>
                    </a:srgbClr>
                  </a:outerShdw>
                </a:effectLst>
              </a:rPr>
              <a:t> – </a:t>
            </a:r>
            <a:r>
              <a:rPr lang="en-US" sz="2200" b="1" dirty="0">
                <a:solidFill>
                  <a:srgbClr val="C00000"/>
                </a:solidFill>
                <a:effectLst>
                  <a:outerShdw blurRad="50000" dist="30000" dir="5400000" algn="tl" rotWithShape="0">
                    <a:srgbClr val="000000">
                      <a:alpha val="30000"/>
                    </a:srgbClr>
                  </a:outerShdw>
                </a:effectLst>
              </a:rPr>
              <a:t>430,000</a:t>
            </a:r>
            <a:r>
              <a:rPr lang="ar-YE" sz="2200" b="1" dirty="0">
                <a:solidFill>
                  <a:srgbClr val="C00000"/>
                </a:solidFill>
                <a:effectLst>
                  <a:outerShdw blurRad="50000" dist="30000" dir="5400000" algn="tl" rotWithShape="0">
                    <a:srgbClr val="000000">
                      <a:alpha val="30000"/>
                    </a:srgbClr>
                  </a:outerShdw>
                </a:effectLst>
              </a:rPr>
              <a:t> = </a:t>
            </a:r>
            <a:r>
              <a:rPr lang="en-US" sz="2200" b="1" dirty="0">
                <a:solidFill>
                  <a:srgbClr val="C00000"/>
                </a:solidFill>
                <a:effectLst>
                  <a:outerShdw blurRad="50000" dist="30000" dir="5400000" algn="tl" rotWithShape="0">
                    <a:srgbClr val="000000">
                      <a:alpha val="30000"/>
                    </a:srgbClr>
                  </a:outerShdw>
                </a:effectLst>
              </a:rPr>
              <a:t>140,000</a:t>
            </a:r>
            <a:r>
              <a:rPr lang="ar-YE" sz="2200" b="1" dirty="0">
                <a:solidFill>
                  <a:srgbClr val="C00000"/>
                </a:solidFill>
                <a:effectLst>
                  <a:outerShdw blurRad="50000" dist="30000" dir="5400000" algn="tl" rotWithShape="0">
                    <a:srgbClr val="000000">
                      <a:alpha val="30000"/>
                    </a:srgbClr>
                  </a:outerShdw>
                </a:effectLst>
              </a:rPr>
              <a:t> ريال.(المخصص المراد تكوينه)</a:t>
            </a:r>
          </a:p>
          <a:p>
            <a:pPr lvl="0" algn="just">
              <a:buClr>
                <a:srgbClr val="3891A7"/>
              </a:buClr>
              <a:buFontTx/>
              <a:buChar char="-"/>
            </a:pPr>
            <a:r>
              <a:rPr lang="ar-YE" sz="2200" b="1" dirty="0">
                <a:solidFill>
                  <a:srgbClr val="002060"/>
                </a:solidFill>
                <a:effectLst>
                  <a:outerShdw blurRad="50000" dist="30000" dir="5400000" algn="tl" rotWithShape="0">
                    <a:srgbClr val="000000">
                      <a:alpha val="30000"/>
                    </a:srgbClr>
                  </a:outerShdw>
                </a:effectLst>
              </a:rPr>
              <a:t>هناك مخصص هبوط أسعار أوراق مالية ظاهر في ميزان المراجعة بمبلغ </a:t>
            </a:r>
            <a:r>
              <a:rPr lang="en-US" sz="2200" b="1" dirty="0">
                <a:solidFill>
                  <a:srgbClr val="002060"/>
                </a:solidFill>
                <a:effectLst>
                  <a:outerShdw blurRad="50000" dist="30000" dir="5400000" algn="tl" rotWithShape="0">
                    <a:srgbClr val="000000">
                      <a:alpha val="30000"/>
                    </a:srgbClr>
                  </a:outerShdw>
                </a:effectLst>
              </a:rPr>
              <a:t>120,000</a:t>
            </a:r>
            <a:r>
              <a:rPr lang="ar-YE" sz="2200" b="1" dirty="0">
                <a:solidFill>
                  <a:srgbClr val="002060"/>
                </a:solidFill>
                <a:effectLst>
                  <a:outerShdw blurRad="50000" dist="30000" dir="5400000" algn="tl" rotWithShape="0">
                    <a:srgbClr val="000000">
                      <a:alpha val="30000"/>
                    </a:srgbClr>
                  </a:outerShdw>
                </a:effectLst>
              </a:rPr>
              <a:t> ريال.</a:t>
            </a:r>
          </a:p>
          <a:p>
            <a:pPr lvl="0" algn="just">
              <a:buClr>
                <a:srgbClr val="3891A7"/>
              </a:buClr>
              <a:buFontTx/>
              <a:buChar char="-"/>
            </a:pPr>
            <a:r>
              <a:rPr lang="ar-YE" sz="2200" b="1" dirty="0">
                <a:solidFill>
                  <a:srgbClr val="002060"/>
                </a:solidFill>
                <a:effectLst>
                  <a:outerShdw blurRad="50000" dist="30000" dir="5400000" algn="tl" rotWithShape="0">
                    <a:srgbClr val="000000">
                      <a:alpha val="30000"/>
                    </a:srgbClr>
                  </a:outerShdw>
                </a:effectLst>
              </a:rPr>
              <a:t>وعليه:</a:t>
            </a:r>
          </a:p>
          <a:p>
            <a:pPr lvl="0" algn="just">
              <a:buClr>
                <a:srgbClr val="3891A7"/>
              </a:buClr>
              <a:buFontTx/>
              <a:buChar char="-"/>
            </a:pPr>
            <a:r>
              <a:rPr lang="ar-YE" sz="2000" b="1" u="sng" dirty="0">
                <a:solidFill>
                  <a:srgbClr val="C00000"/>
                </a:solidFill>
                <a:effectLst>
                  <a:outerShdw blurRad="50000" dist="30000" dir="5400000" algn="tl" rotWithShape="0">
                    <a:srgbClr val="000000">
                      <a:alpha val="30000"/>
                    </a:srgbClr>
                  </a:outerShdw>
                </a:effectLst>
              </a:rPr>
              <a:t>المخصص الذي يتم تكوينه = المخصص المطلوب تكوينه – المخصص الظاهر في ميزان المراجعة</a:t>
            </a:r>
            <a:r>
              <a:rPr lang="ar-YE" sz="2000" b="1" dirty="0">
                <a:solidFill>
                  <a:srgbClr val="C00000"/>
                </a:solidFill>
                <a:effectLst>
                  <a:outerShdw blurRad="50000" dist="30000" dir="5400000" algn="tl" rotWithShape="0">
                    <a:srgbClr val="000000">
                      <a:alpha val="30000"/>
                    </a:srgbClr>
                  </a:outerShdw>
                </a:effectLst>
              </a:rPr>
              <a:t>.</a:t>
            </a:r>
          </a:p>
          <a:p>
            <a:pPr marL="82296" lvl="0" indent="0" algn="just">
              <a:buClr>
                <a:srgbClr val="3891A7"/>
              </a:buClr>
              <a:buNone/>
            </a:pPr>
            <a:r>
              <a:rPr lang="en-US" sz="2200" b="1" dirty="0">
                <a:solidFill>
                  <a:srgbClr val="002060"/>
                </a:solidFill>
                <a:effectLst>
                  <a:outerShdw blurRad="50000" dist="30000" dir="5400000" algn="tl" rotWithShape="0">
                    <a:srgbClr val="000000">
                      <a:alpha val="30000"/>
                    </a:srgbClr>
                  </a:outerShdw>
                </a:effectLst>
              </a:rPr>
              <a:t>                                    </a:t>
            </a:r>
            <a:r>
              <a:rPr lang="ar-YE" sz="2200" b="1" dirty="0">
                <a:solidFill>
                  <a:srgbClr val="002060"/>
                </a:solidFill>
                <a:effectLst>
                  <a:outerShdw blurRad="50000" dist="30000" dir="5400000" algn="tl" rotWithShape="0">
                    <a:srgbClr val="000000">
                      <a:alpha val="30000"/>
                    </a:srgbClr>
                  </a:outerShdw>
                </a:effectLst>
              </a:rPr>
              <a:t>= </a:t>
            </a:r>
            <a:r>
              <a:rPr lang="en-US" sz="2200" b="1" dirty="0">
                <a:solidFill>
                  <a:srgbClr val="002060"/>
                </a:solidFill>
                <a:effectLst>
                  <a:outerShdw blurRad="50000" dist="30000" dir="5400000" algn="tl" rotWithShape="0">
                    <a:srgbClr val="000000">
                      <a:alpha val="30000"/>
                    </a:srgbClr>
                  </a:outerShdw>
                </a:effectLst>
              </a:rPr>
              <a:t>140,000</a:t>
            </a:r>
            <a:r>
              <a:rPr lang="ar-YE" sz="2200" b="1" dirty="0">
                <a:solidFill>
                  <a:srgbClr val="002060"/>
                </a:solidFill>
                <a:effectLst>
                  <a:outerShdw blurRad="50000" dist="30000" dir="5400000" algn="tl" rotWithShape="0">
                    <a:srgbClr val="000000">
                      <a:alpha val="30000"/>
                    </a:srgbClr>
                  </a:outerShdw>
                </a:effectLst>
              </a:rPr>
              <a:t> – </a:t>
            </a:r>
            <a:r>
              <a:rPr lang="en-US" sz="2200" b="1" dirty="0">
                <a:solidFill>
                  <a:srgbClr val="002060"/>
                </a:solidFill>
                <a:effectLst>
                  <a:outerShdw blurRad="50000" dist="30000" dir="5400000" algn="tl" rotWithShape="0">
                    <a:srgbClr val="000000">
                      <a:alpha val="30000"/>
                    </a:srgbClr>
                  </a:outerShdw>
                </a:effectLst>
              </a:rPr>
              <a:t>120,000 </a:t>
            </a:r>
            <a:r>
              <a:rPr lang="ar-YE" sz="2200" b="1" dirty="0">
                <a:solidFill>
                  <a:srgbClr val="002060"/>
                </a:solidFill>
                <a:effectLst>
                  <a:outerShdw blurRad="50000" dist="30000" dir="5400000" algn="tl" rotWithShape="0">
                    <a:srgbClr val="000000">
                      <a:alpha val="30000"/>
                    </a:srgbClr>
                  </a:outerShdw>
                </a:effectLst>
              </a:rPr>
              <a:t> = </a:t>
            </a:r>
            <a:r>
              <a:rPr lang="en-US" sz="2200" b="1" dirty="0">
                <a:solidFill>
                  <a:srgbClr val="002060"/>
                </a:solidFill>
                <a:effectLst>
                  <a:outerShdw blurRad="50000" dist="30000" dir="5400000" algn="tl" rotWithShape="0">
                    <a:srgbClr val="000000">
                      <a:alpha val="30000"/>
                    </a:srgbClr>
                  </a:outerShdw>
                </a:effectLst>
              </a:rPr>
              <a:t>20,000</a:t>
            </a:r>
            <a:r>
              <a:rPr lang="ar-YE" sz="2200" b="1" dirty="0">
                <a:solidFill>
                  <a:srgbClr val="002060"/>
                </a:solidFill>
                <a:effectLst>
                  <a:outerShdw blurRad="50000" dist="30000" dir="5400000" algn="tl" rotWithShape="0">
                    <a:srgbClr val="000000">
                      <a:alpha val="30000"/>
                    </a:srgbClr>
                  </a:outerShdw>
                </a:effectLst>
              </a:rPr>
              <a:t> ريال.</a:t>
            </a:r>
          </a:p>
          <a:p>
            <a:pPr marL="82296" indent="0" algn="just">
              <a:buNone/>
            </a:pPr>
            <a:endParaRPr lang="ar-YE" sz="2400" b="1" dirty="0"/>
          </a:p>
          <a:p>
            <a:pPr algn="just"/>
            <a:endParaRPr lang="ar-YE" sz="2400" b="1" dirty="0">
              <a:solidFill>
                <a:srgbClr val="C00000"/>
              </a:solidFill>
            </a:endParaRPr>
          </a:p>
        </p:txBody>
      </p:sp>
      <p:sp>
        <p:nvSpPr>
          <p:cNvPr id="4" name="Slide Number Placeholder 3"/>
          <p:cNvSpPr>
            <a:spLocks noGrp="1"/>
          </p:cNvSpPr>
          <p:nvPr>
            <p:ph type="sldNum" sz="quarter" idx="12"/>
          </p:nvPr>
        </p:nvSpPr>
        <p:spPr/>
        <p:txBody>
          <a:bodyPr/>
          <a:lstStyle/>
          <a:p>
            <a:fld id="{CD9B9423-CA99-4925-8324-5BC098869A01}" type="slidenum">
              <a:rPr lang="ar-YE" smtClean="0"/>
              <a:t>16</a:t>
            </a:fld>
            <a:endParaRPr lang="ar-YE" dirty="0"/>
          </a:p>
        </p:txBody>
      </p:sp>
    </p:spTree>
    <p:extLst>
      <p:ext uri="{BB962C8B-B14F-4D97-AF65-F5344CB8AC3E}">
        <p14:creationId xmlns:p14="http://schemas.microsoft.com/office/powerpoint/2010/main" val="28098369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6632"/>
            <a:ext cx="8754176" cy="6336704"/>
          </a:xfrm>
        </p:spPr>
        <p:txBody>
          <a:bodyPr>
            <a:normAutofit/>
          </a:bodyPr>
          <a:lstStyle/>
          <a:p>
            <a:pPr algn="just"/>
            <a:r>
              <a:rPr lang="ar-YE" sz="2400" b="1" u="sng" dirty="0">
                <a:solidFill>
                  <a:srgbClr val="C00000"/>
                </a:solidFill>
                <a:effectLst>
                  <a:outerShdw blurRad="50000" dist="30000" dir="5400000" algn="tl" rotWithShape="0">
                    <a:srgbClr val="000000">
                      <a:alpha val="30000"/>
                    </a:srgbClr>
                  </a:outerShdw>
                </a:effectLst>
                <a:ea typeface="+mj-ea"/>
              </a:rPr>
              <a:t>إجابة المثـــال</a:t>
            </a:r>
            <a:r>
              <a:rPr lang="ar-YE" sz="2400" b="1" dirty="0">
                <a:solidFill>
                  <a:srgbClr val="C00000"/>
                </a:solidFill>
                <a:effectLst>
                  <a:outerShdw blurRad="50000" dist="30000" dir="5400000" algn="tl" rotWithShape="0">
                    <a:srgbClr val="000000">
                      <a:alpha val="30000"/>
                    </a:srgbClr>
                  </a:outerShdw>
                </a:effectLst>
                <a:ea typeface="+mj-ea"/>
              </a:rPr>
              <a:t>: </a:t>
            </a:r>
            <a:r>
              <a:rPr lang="ar-YE" sz="2400" b="1" u="sng" dirty="0">
                <a:solidFill>
                  <a:srgbClr val="C00000"/>
                </a:solidFill>
                <a:effectLst>
                  <a:outerShdw blurRad="50000" dist="30000" dir="5400000" algn="tl" rotWithShape="0">
                    <a:srgbClr val="000000">
                      <a:alpha val="30000"/>
                    </a:srgbClr>
                  </a:outerShdw>
                </a:effectLst>
              </a:rPr>
              <a:t>يكون قيد اليومية:</a:t>
            </a:r>
          </a:p>
          <a:p>
            <a:pPr marL="82296" lvl="0" indent="0" algn="just">
              <a:buClr>
                <a:srgbClr val="3891A7"/>
              </a:buClr>
              <a:buNone/>
            </a:pPr>
            <a:endParaRPr lang="ar-YE" sz="2400" b="1" u="sng" dirty="0">
              <a:solidFill>
                <a:srgbClr val="C00000"/>
              </a:solidFill>
              <a:effectLst>
                <a:outerShdw blurRad="50000" dist="30000" dir="5400000" algn="tl" rotWithShape="0">
                  <a:srgbClr val="000000">
                    <a:alpha val="30000"/>
                  </a:srgbClr>
                </a:outerShdw>
              </a:effectLst>
            </a:endParaRPr>
          </a:p>
          <a:p>
            <a:pPr marL="82296" indent="0" algn="just">
              <a:buNone/>
            </a:pPr>
            <a:endParaRPr lang="ar-YE" sz="2400" b="1" dirty="0">
              <a:solidFill>
                <a:srgbClr val="002060"/>
              </a:solidFill>
              <a:effectLst>
                <a:outerShdw blurRad="50000" dist="30000" dir="5400000" algn="tl" rotWithShape="0">
                  <a:srgbClr val="000000">
                    <a:alpha val="30000"/>
                  </a:srgbClr>
                </a:outerShdw>
              </a:effectLst>
              <a:ea typeface="+mj-ea"/>
            </a:endParaRPr>
          </a:p>
          <a:p>
            <a:pPr marL="82296" indent="0" algn="just">
              <a:buNone/>
            </a:pPr>
            <a:endParaRPr lang="ar-YE" sz="2400" b="1" dirty="0">
              <a:solidFill>
                <a:srgbClr val="002060"/>
              </a:solidFill>
              <a:effectLst>
                <a:outerShdw blurRad="50000" dist="30000" dir="5400000" algn="tl" rotWithShape="0">
                  <a:srgbClr val="000000">
                    <a:alpha val="30000"/>
                  </a:srgbClr>
                </a:outerShdw>
              </a:effectLst>
              <a:ea typeface="+mj-ea"/>
            </a:endParaRPr>
          </a:p>
          <a:p>
            <a:pPr marL="82296" indent="0" algn="just">
              <a:buNone/>
            </a:pPr>
            <a:endParaRPr lang="ar-YE" sz="2400" b="1" dirty="0">
              <a:solidFill>
                <a:srgbClr val="002060"/>
              </a:solidFill>
              <a:effectLst>
                <a:outerShdw blurRad="50000" dist="30000" dir="5400000" algn="tl" rotWithShape="0">
                  <a:srgbClr val="000000">
                    <a:alpha val="30000"/>
                  </a:srgbClr>
                </a:outerShdw>
              </a:effectLst>
              <a:ea typeface="+mj-ea"/>
            </a:endParaRPr>
          </a:p>
        </p:txBody>
      </p:sp>
      <p:sp>
        <p:nvSpPr>
          <p:cNvPr id="4" name="Slide Number Placeholder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CD9B9423-CA99-4925-8324-5BC098869A01}" type="slidenum">
              <a:rPr kumimoji="0" lang="ar-YE"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17</a:t>
            </a:fld>
            <a:endParaRPr kumimoji="0" lang="ar-YE" sz="1800" b="0" i="0" u="none" strike="noStrike" kern="0" cap="none" spc="0" normalizeH="0" baseline="0" noProof="0" dirty="0">
              <a:ln>
                <a:noFill/>
              </a:ln>
              <a:solidFill>
                <a:sysClr val="windowText" lastClr="000000"/>
              </a:solidFill>
              <a:effectLst/>
              <a:uLnTx/>
              <a:uFillTx/>
            </a:endParaRPr>
          </a:p>
        </p:txBody>
      </p:sp>
      <p:graphicFrame>
        <p:nvGraphicFramePr>
          <p:cNvPr id="2" name="Table 1"/>
          <p:cNvGraphicFramePr>
            <a:graphicFrameLocks noGrp="1"/>
          </p:cNvGraphicFramePr>
          <p:nvPr>
            <p:extLst>
              <p:ext uri="{D42A27DB-BD31-4B8C-83A1-F6EECF244321}">
                <p14:modId xmlns:p14="http://schemas.microsoft.com/office/powerpoint/2010/main" val="4037951095"/>
              </p:ext>
            </p:extLst>
          </p:nvPr>
        </p:nvGraphicFramePr>
        <p:xfrm>
          <a:off x="534310" y="739036"/>
          <a:ext cx="8079338" cy="2199640"/>
        </p:xfrm>
        <a:graphic>
          <a:graphicData uri="http://schemas.openxmlformats.org/drawingml/2006/table">
            <a:tbl>
              <a:tblPr firstRow="1" bandRow="1">
                <a:tableStyleId>{8799B23B-EC83-4686-B30A-512413B5E67A}</a:tableStyleId>
              </a:tblPr>
              <a:tblGrid>
                <a:gridCol w="1506110">
                  <a:extLst>
                    <a:ext uri="{9D8B030D-6E8A-4147-A177-3AD203B41FA5}">
                      <a16:colId xmlns:a16="http://schemas.microsoft.com/office/drawing/2014/main" val="600524340"/>
                    </a:ext>
                  </a:extLst>
                </a:gridCol>
                <a:gridCol w="4043748">
                  <a:extLst>
                    <a:ext uri="{9D8B030D-6E8A-4147-A177-3AD203B41FA5}">
                      <a16:colId xmlns:a16="http://schemas.microsoft.com/office/drawing/2014/main" val="1865388066"/>
                    </a:ext>
                  </a:extLst>
                </a:gridCol>
                <a:gridCol w="1140828">
                  <a:extLst>
                    <a:ext uri="{9D8B030D-6E8A-4147-A177-3AD203B41FA5}">
                      <a16:colId xmlns:a16="http://schemas.microsoft.com/office/drawing/2014/main" val="2226373779"/>
                    </a:ext>
                  </a:extLst>
                </a:gridCol>
                <a:gridCol w="1388652">
                  <a:extLst>
                    <a:ext uri="{9D8B030D-6E8A-4147-A177-3AD203B41FA5}">
                      <a16:colId xmlns:a16="http://schemas.microsoft.com/office/drawing/2014/main" val="3974935101"/>
                    </a:ext>
                  </a:extLst>
                </a:gridCol>
              </a:tblGrid>
              <a:tr h="370840">
                <a:tc>
                  <a:txBody>
                    <a:bodyPr/>
                    <a:lstStyle/>
                    <a:p>
                      <a:pPr algn="ctr"/>
                      <a:r>
                        <a:rPr lang="ar-YE" b="1" dirty="0"/>
                        <a:t>التاريخ</a:t>
                      </a:r>
                      <a:endParaRPr lang="en-US" b="1" dirty="0"/>
                    </a:p>
                  </a:txBody>
                  <a:tcPr/>
                </a:tc>
                <a:tc>
                  <a:txBody>
                    <a:bodyPr/>
                    <a:lstStyle/>
                    <a:p>
                      <a:pPr algn="ctr"/>
                      <a:r>
                        <a:rPr lang="ar-YE" b="1" dirty="0"/>
                        <a:t>البيــــــــــــــــــــــــــــان</a:t>
                      </a:r>
                      <a:endParaRPr lang="en-US" b="1" dirty="0"/>
                    </a:p>
                  </a:txBody>
                  <a:tcPr/>
                </a:tc>
                <a:tc>
                  <a:txBody>
                    <a:bodyPr/>
                    <a:lstStyle/>
                    <a:p>
                      <a:pPr algn="ctr"/>
                      <a:r>
                        <a:rPr lang="ar-YE" b="1" dirty="0"/>
                        <a:t>دائـــن</a:t>
                      </a:r>
                      <a:endParaRPr lang="en-US" b="1" dirty="0"/>
                    </a:p>
                  </a:txBody>
                  <a:tcPr/>
                </a:tc>
                <a:tc>
                  <a:txBody>
                    <a:bodyPr/>
                    <a:lstStyle/>
                    <a:p>
                      <a:pPr algn="ctr"/>
                      <a:r>
                        <a:rPr lang="ar-YE" b="1" dirty="0"/>
                        <a:t>مــدين</a:t>
                      </a:r>
                      <a:endParaRPr lang="en-US" b="1" dirty="0"/>
                    </a:p>
                  </a:txBody>
                  <a:tcPr/>
                </a:tc>
                <a:extLst>
                  <a:ext uri="{0D108BD9-81ED-4DB2-BD59-A6C34878D82A}">
                    <a16:rowId xmlns:a16="http://schemas.microsoft.com/office/drawing/2014/main" val="485521988"/>
                  </a:ext>
                </a:extLst>
              </a:tr>
              <a:tr h="370840">
                <a:tc>
                  <a:txBody>
                    <a:bodyPr/>
                    <a:lstStyle/>
                    <a:p>
                      <a:r>
                        <a:rPr lang="en-US" b="1" dirty="0"/>
                        <a:t>31</a:t>
                      </a:r>
                      <a:r>
                        <a:rPr lang="ar-YE" b="1" dirty="0"/>
                        <a:t>/</a:t>
                      </a:r>
                      <a:r>
                        <a:rPr lang="en-US" b="1" dirty="0"/>
                        <a:t>12</a:t>
                      </a:r>
                      <a:r>
                        <a:rPr lang="ar-YE" b="1" dirty="0"/>
                        <a:t>/</a:t>
                      </a:r>
                      <a:r>
                        <a:rPr lang="en-US" b="1" dirty="0"/>
                        <a:t>2007</a:t>
                      </a:r>
                      <a:r>
                        <a:rPr lang="ar-YE" b="1" dirty="0"/>
                        <a:t>م</a:t>
                      </a:r>
                      <a:endParaRPr lang="en-US" b="1" dirty="0"/>
                    </a:p>
                  </a:txBody>
                  <a:tcPr/>
                </a:tc>
                <a:tc>
                  <a:txBody>
                    <a:bodyPr/>
                    <a:lstStyle/>
                    <a:p>
                      <a:r>
                        <a:rPr lang="ar-YE" b="1" dirty="0"/>
                        <a:t>من حـــ/ خسائر</a:t>
                      </a:r>
                      <a:r>
                        <a:rPr lang="ar-YE" b="1" baseline="0" dirty="0"/>
                        <a:t> هبوط أسعار اوراق مالية</a:t>
                      </a:r>
                      <a:endParaRPr lang="ar-YE" b="1" dirty="0"/>
                    </a:p>
                    <a:p>
                      <a:r>
                        <a:rPr lang="ar-YE" b="1" dirty="0"/>
                        <a:t>  إلى حــ/ مخصص</a:t>
                      </a:r>
                      <a:r>
                        <a:rPr lang="ar-YE" b="1" baseline="0" dirty="0"/>
                        <a:t> هبوط أسعار أوراق مالية</a:t>
                      </a:r>
                      <a:endParaRPr lang="ar-YE" b="1" dirty="0"/>
                    </a:p>
                    <a:p>
                      <a:r>
                        <a:rPr lang="ar-YE" b="1" dirty="0"/>
                        <a:t>تكوين</a:t>
                      </a:r>
                      <a:r>
                        <a:rPr lang="ar-YE" b="1" baseline="0" dirty="0"/>
                        <a:t> مخصص هبوط أسعار </a:t>
                      </a:r>
                      <a:r>
                        <a:rPr kumimoji="0" lang="ar-YE" sz="1800" b="1" i="0" u="none" strike="noStrike" kern="1200" cap="none" spc="0" normalizeH="0" baseline="0" noProof="0" dirty="0">
                          <a:ln>
                            <a:noFill/>
                          </a:ln>
                          <a:solidFill>
                            <a:prstClr val="black"/>
                          </a:solidFill>
                          <a:effectLst/>
                          <a:uLnTx/>
                          <a:uFillTx/>
                          <a:latin typeface="+mn-lt"/>
                          <a:ea typeface="+mn-ea"/>
                        </a:rPr>
                        <a:t>أسعار أوراق مالية</a:t>
                      </a:r>
                      <a:endParaRPr lang="en-US" b="1" dirty="0"/>
                    </a:p>
                  </a:txBody>
                  <a:tcPr/>
                </a:tc>
                <a:tc>
                  <a:txBody>
                    <a:bodyPr/>
                    <a:lstStyle/>
                    <a:p>
                      <a:endParaRPr lang="en-US" b="1" dirty="0"/>
                    </a:p>
                    <a:p>
                      <a:r>
                        <a:rPr lang="en-US" b="1" dirty="0"/>
                        <a:t>20,000</a:t>
                      </a:r>
                    </a:p>
                  </a:txBody>
                  <a:tcPr/>
                </a:tc>
                <a:tc>
                  <a:txBody>
                    <a:bodyPr/>
                    <a:lstStyle/>
                    <a:p>
                      <a:r>
                        <a:rPr lang="en-US" b="1" dirty="0"/>
                        <a:t>20,000</a:t>
                      </a:r>
                    </a:p>
                  </a:txBody>
                  <a:tcPr/>
                </a:tc>
                <a:extLst>
                  <a:ext uri="{0D108BD9-81ED-4DB2-BD59-A6C34878D82A}">
                    <a16:rowId xmlns:a16="http://schemas.microsoft.com/office/drawing/2014/main" val="950369966"/>
                  </a:ext>
                </a:extLst>
              </a:tr>
              <a:tr h="37084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mn-lt"/>
                          <a:ea typeface="+mn-ea"/>
                          <a:cs typeface="+mn-cs"/>
                        </a:rPr>
                        <a:t>31</a:t>
                      </a:r>
                      <a:r>
                        <a:rPr kumimoji="0" lang="ar-YE" sz="1800" b="1" i="0" u="none" strike="noStrike" kern="1200" cap="none" spc="0" normalizeH="0" baseline="0" noProof="0" dirty="0">
                          <a:ln>
                            <a:noFill/>
                          </a:ln>
                          <a:solidFill>
                            <a:prstClr val="black"/>
                          </a:solidFill>
                          <a:effectLst/>
                          <a:uLnTx/>
                          <a:uFillTx/>
                          <a:latin typeface="+mn-lt"/>
                          <a:ea typeface="+mn-ea"/>
                        </a:rPr>
                        <a:t>/</a:t>
                      </a:r>
                      <a:r>
                        <a:rPr kumimoji="0" lang="en-US" sz="1800" b="1" i="0" u="none" strike="noStrike" kern="1200" cap="none" spc="0" normalizeH="0" baseline="0" noProof="0" dirty="0">
                          <a:ln>
                            <a:noFill/>
                          </a:ln>
                          <a:solidFill>
                            <a:prstClr val="black"/>
                          </a:solidFill>
                          <a:effectLst/>
                          <a:uLnTx/>
                          <a:uFillTx/>
                          <a:latin typeface="+mn-lt"/>
                          <a:ea typeface="+mn-ea"/>
                          <a:cs typeface="+mn-cs"/>
                        </a:rPr>
                        <a:t>12</a:t>
                      </a:r>
                      <a:r>
                        <a:rPr kumimoji="0" lang="ar-YE" sz="1800" b="1" i="0" u="none" strike="noStrike" kern="1200" cap="none" spc="0" normalizeH="0" baseline="0" noProof="0" dirty="0">
                          <a:ln>
                            <a:noFill/>
                          </a:ln>
                          <a:solidFill>
                            <a:prstClr val="black"/>
                          </a:solidFill>
                          <a:effectLst/>
                          <a:uLnTx/>
                          <a:uFillTx/>
                          <a:latin typeface="+mn-lt"/>
                          <a:ea typeface="+mn-ea"/>
                        </a:rPr>
                        <a:t>/</a:t>
                      </a:r>
                      <a:r>
                        <a:rPr kumimoji="0" lang="en-US" sz="1800" b="1" i="0" u="none" strike="noStrike" kern="1200" cap="none" spc="0" normalizeH="0" baseline="0" noProof="0" dirty="0">
                          <a:ln>
                            <a:noFill/>
                          </a:ln>
                          <a:solidFill>
                            <a:prstClr val="black"/>
                          </a:solidFill>
                          <a:effectLst/>
                          <a:uLnTx/>
                          <a:uFillTx/>
                          <a:latin typeface="+mn-lt"/>
                          <a:ea typeface="+mn-ea"/>
                          <a:cs typeface="+mn-cs"/>
                        </a:rPr>
                        <a:t>2007</a:t>
                      </a:r>
                      <a:r>
                        <a:rPr kumimoji="0" lang="ar-YE" sz="1800" b="1" i="0" u="none" strike="noStrike" kern="1200" cap="none" spc="0" normalizeH="0" baseline="0" noProof="0" dirty="0">
                          <a:ln>
                            <a:noFill/>
                          </a:ln>
                          <a:solidFill>
                            <a:prstClr val="black"/>
                          </a:solidFill>
                          <a:effectLst/>
                          <a:uLnTx/>
                          <a:uFillTx/>
                          <a:latin typeface="+mn-lt"/>
                          <a:ea typeface="+mn-ea"/>
                        </a:rPr>
                        <a:t>م</a:t>
                      </a:r>
                      <a:endParaRPr kumimoji="0" lang="en-US" sz="1800" b="1" i="0" u="none" strike="noStrike" kern="1200" cap="none" spc="0" normalizeH="0" baseline="0" noProof="0" dirty="0">
                        <a:ln>
                          <a:noFill/>
                        </a:ln>
                        <a:solidFill>
                          <a:prstClr val="black"/>
                        </a:solidFill>
                        <a:effectLst/>
                        <a:uLnTx/>
                        <a:uFillTx/>
                        <a:latin typeface="+mn-lt"/>
                        <a:ea typeface="+mn-ea"/>
                        <a:cs typeface="+mn-cs"/>
                      </a:endParaRPr>
                    </a:p>
                    <a:p>
                      <a:endParaRPr lang="en-US" b="1" dirty="0"/>
                    </a:p>
                  </a:txBody>
                  <a:tcPr/>
                </a:tc>
                <a:tc>
                  <a:txBody>
                    <a:bodyPr/>
                    <a:lstStyle/>
                    <a:p>
                      <a:r>
                        <a:rPr lang="ar-YE" b="1" baseline="0" dirty="0"/>
                        <a:t> من حــــ/ الارباح والخسائر</a:t>
                      </a:r>
                    </a:p>
                    <a:p>
                      <a:pPr marL="0" marR="0" lvl="0" indent="0" algn="r" defTabSz="914400" rtl="1" eaLnBrk="1" fontAlgn="auto" latinLnBrk="0" hangingPunct="1">
                        <a:lnSpc>
                          <a:spcPct val="100000"/>
                        </a:lnSpc>
                        <a:spcBef>
                          <a:spcPts val="0"/>
                        </a:spcBef>
                        <a:spcAft>
                          <a:spcPts val="0"/>
                        </a:spcAft>
                        <a:buClrTx/>
                        <a:buSzTx/>
                        <a:buFontTx/>
                        <a:buNone/>
                        <a:tabLst/>
                        <a:defRPr/>
                      </a:pPr>
                      <a:r>
                        <a:rPr lang="ar-YE" b="1" baseline="0" dirty="0"/>
                        <a:t>   إلى حـــ/ </a:t>
                      </a:r>
                      <a:r>
                        <a:rPr kumimoji="0" lang="ar-YE" sz="1800" b="1" i="0" u="none" strike="noStrike" kern="1200" cap="none" spc="0" normalizeH="0" baseline="0" noProof="0" dirty="0">
                          <a:ln>
                            <a:noFill/>
                          </a:ln>
                          <a:solidFill>
                            <a:prstClr val="black"/>
                          </a:solidFill>
                          <a:effectLst/>
                          <a:uLnTx/>
                          <a:uFillTx/>
                          <a:latin typeface="+mn-lt"/>
                          <a:ea typeface="+mn-ea"/>
                        </a:rPr>
                        <a:t>خسائر هبوط أسعار اوراق مالية</a:t>
                      </a:r>
                    </a:p>
                    <a:p>
                      <a:r>
                        <a:rPr lang="ar-YE" b="1" dirty="0"/>
                        <a:t>إقفال خسائر </a:t>
                      </a:r>
                      <a:r>
                        <a:rPr kumimoji="0" lang="ar-YE" sz="1800" b="1" i="0" u="none" strike="noStrike" kern="1200" cap="none" spc="0" normalizeH="0" baseline="0" noProof="0" dirty="0">
                          <a:ln>
                            <a:noFill/>
                          </a:ln>
                          <a:solidFill>
                            <a:prstClr val="black"/>
                          </a:solidFill>
                          <a:effectLst/>
                          <a:uLnTx/>
                          <a:uFillTx/>
                          <a:latin typeface="+mn-lt"/>
                          <a:ea typeface="+mn-ea"/>
                        </a:rPr>
                        <a:t>هبوط أسعار اوراق مالية</a:t>
                      </a:r>
                      <a:endParaRPr lang="en-US" b="1" dirty="0"/>
                    </a:p>
                  </a:txBody>
                  <a:tcPr/>
                </a:tc>
                <a:tc>
                  <a:txBody>
                    <a:bodyPr/>
                    <a:lstStyle/>
                    <a:p>
                      <a:endParaRPr lang="en-US" b="1" dirty="0"/>
                    </a:p>
                    <a:p>
                      <a:r>
                        <a:rPr lang="en-US" b="1" dirty="0"/>
                        <a:t>20,000</a:t>
                      </a:r>
                    </a:p>
                  </a:txBody>
                  <a:tcPr/>
                </a:tc>
                <a:tc>
                  <a:txBody>
                    <a:bodyPr/>
                    <a:lstStyle/>
                    <a:p>
                      <a:r>
                        <a:rPr lang="en-US" b="1" dirty="0"/>
                        <a:t>20,000</a:t>
                      </a:r>
                    </a:p>
                  </a:txBody>
                  <a:tcPr/>
                </a:tc>
                <a:extLst>
                  <a:ext uri="{0D108BD9-81ED-4DB2-BD59-A6C34878D82A}">
                    <a16:rowId xmlns:a16="http://schemas.microsoft.com/office/drawing/2014/main" val="2402248538"/>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41284336"/>
              </p:ext>
            </p:extLst>
          </p:nvPr>
        </p:nvGraphicFramePr>
        <p:xfrm>
          <a:off x="95007" y="3168615"/>
          <a:ext cx="8957944" cy="3296920"/>
        </p:xfrm>
        <a:graphic>
          <a:graphicData uri="http://schemas.openxmlformats.org/drawingml/2006/table">
            <a:tbl>
              <a:tblPr firstRow="1" bandRow="1">
                <a:tableStyleId>{8799B23B-EC83-4686-B30A-512413B5E67A}</a:tableStyleId>
              </a:tblPr>
              <a:tblGrid>
                <a:gridCol w="1782767">
                  <a:extLst>
                    <a:ext uri="{9D8B030D-6E8A-4147-A177-3AD203B41FA5}">
                      <a16:colId xmlns:a16="http://schemas.microsoft.com/office/drawing/2014/main" val="3916727264"/>
                    </a:ext>
                  </a:extLst>
                </a:gridCol>
                <a:gridCol w="822018">
                  <a:extLst>
                    <a:ext uri="{9D8B030D-6E8A-4147-A177-3AD203B41FA5}">
                      <a16:colId xmlns:a16="http://schemas.microsoft.com/office/drawing/2014/main" val="3281201074"/>
                    </a:ext>
                  </a:extLst>
                </a:gridCol>
                <a:gridCol w="720080">
                  <a:extLst>
                    <a:ext uri="{9D8B030D-6E8A-4147-A177-3AD203B41FA5}">
                      <a16:colId xmlns:a16="http://schemas.microsoft.com/office/drawing/2014/main" val="3291705516"/>
                    </a:ext>
                  </a:extLst>
                </a:gridCol>
                <a:gridCol w="3384376">
                  <a:extLst>
                    <a:ext uri="{9D8B030D-6E8A-4147-A177-3AD203B41FA5}">
                      <a16:colId xmlns:a16="http://schemas.microsoft.com/office/drawing/2014/main" val="840720035"/>
                    </a:ext>
                  </a:extLst>
                </a:gridCol>
                <a:gridCol w="1224136">
                  <a:extLst>
                    <a:ext uri="{9D8B030D-6E8A-4147-A177-3AD203B41FA5}">
                      <a16:colId xmlns:a16="http://schemas.microsoft.com/office/drawing/2014/main" val="1065837614"/>
                    </a:ext>
                  </a:extLst>
                </a:gridCol>
                <a:gridCol w="1024567">
                  <a:extLst>
                    <a:ext uri="{9D8B030D-6E8A-4147-A177-3AD203B41FA5}">
                      <a16:colId xmlns:a16="http://schemas.microsoft.com/office/drawing/2014/main" val="562846576"/>
                    </a:ext>
                  </a:extLst>
                </a:gridCol>
              </a:tblGrid>
              <a:tr h="370840">
                <a:tc gridSpan="6">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ar-YE" sz="2400" b="1" u="sng" dirty="0"/>
                    </a:p>
                    <a:p>
                      <a:pPr marL="0" marR="0" lvl="0" indent="0" algn="ctr" defTabSz="914400" rtl="1" eaLnBrk="1" fontAlgn="auto" latinLnBrk="0" hangingPunct="1">
                        <a:lnSpc>
                          <a:spcPct val="100000"/>
                        </a:lnSpc>
                        <a:spcBef>
                          <a:spcPts val="0"/>
                        </a:spcBef>
                        <a:spcAft>
                          <a:spcPts val="0"/>
                        </a:spcAft>
                        <a:buClrTx/>
                        <a:buSzTx/>
                        <a:buFontTx/>
                        <a:buNone/>
                        <a:tabLst/>
                        <a:defRPr/>
                      </a:pPr>
                      <a:r>
                        <a:rPr lang="ar-YE" sz="2400" b="1" u="sng" dirty="0"/>
                        <a:t>قائمة المركز المالي كما في </a:t>
                      </a:r>
                      <a:r>
                        <a:rPr kumimoji="0" lang="en-US" sz="2400" b="1" i="0" u="sng" strike="noStrike" kern="1200" cap="none" spc="0" normalizeH="0" baseline="0" noProof="0" dirty="0">
                          <a:ln>
                            <a:noFill/>
                          </a:ln>
                          <a:solidFill>
                            <a:prstClr val="black"/>
                          </a:solidFill>
                          <a:effectLst/>
                          <a:uLnTx/>
                          <a:uFillTx/>
                          <a:latin typeface="+mn-lt"/>
                          <a:ea typeface="+mn-ea"/>
                          <a:cs typeface="+mn-cs"/>
                        </a:rPr>
                        <a:t>31</a:t>
                      </a:r>
                      <a:r>
                        <a:rPr kumimoji="0" lang="ar-YE" sz="2400" b="1" i="0" u="sng" strike="noStrike" kern="1200" cap="none" spc="0" normalizeH="0" baseline="0" noProof="0" dirty="0">
                          <a:ln>
                            <a:noFill/>
                          </a:ln>
                          <a:solidFill>
                            <a:prstClr val="black"/>
                          </a:solidFill>
                          <a:effectLst/>
                          <a:uLnTx/>
                          <a:uFillTx/>
                          <a:latin typeface="+mn-lt"/>
                          <a:ea typeface="+mn-ea"/>
                        </a:rPr>
                        <a:t>/</a:t>
                      </a:r>
                      <a:r>
                        <a:rPr kumimoji="0" lang="en-US" sz="2400" b="1" i="0" u="sng" strike="noStrike" kern="1200" cap="none" spc="0" normalizeH="0" baseline="0" noProof="0" dirty="0">
                          <a:ln>
                            <a:noFill/>
                          </a:ln>
                          <a:solidFill>
                            <a:prstClr val="black"/>
                          </a:solidFill>
                          <a:effectLst/>
                          <a:uLnTx/>
                          <a:uFillTx/>
                          <a:latin typeface="+mn-lt"/>
                          <a:ea typeface="+mn-ea"/>
                          <a:cs typeface="+mn-cs"/>
                        </a:rPr>
                        <a:t>12</a:t>
                      </a:r>
                      <a:r>
                        <a:rPr kumimoji="0" lang="ar-YE" sz="2400" b="1" i="0" u="sng" strike="noStrike" kern="1200" cap="none" spc="0" normalizeH="0" baseline="0" noProof="0" dirty="0">
                          <a:ln>
                            <a:noFill/>
                          </a:ln>
                          <a:solidFill>
                            <a:prstClr val="black"/>
                          </a:solidFill>
                          <a:effectLst/>
                          <a:uLnTx/>
                          <a:uFillTx/>
                          <a:latin typeface="+mn-lt"/>
                          <a:ea typeface="+mn-ea"/>
                        </a:rPr>
                        <a:t>/</a:t>
                      </a:r>
                      <a:r>
                        <a:rPr kumimoji="0" lang="en-US" sz="2400" b="1" i="0" u="sng" strike="noStrike" kern="1200" cap="none" spc="0" normalizeH="0" baseline="0" noProof="0" dirty="0">
                          <a:ln>
                            <a:noFill/>
                          </a:ln>
                          <a:solidFill>
                            <a:prstClr val="black"/>
                          </a:solidFill>
                          <a:effectLst/>
                          <a:uLnTx/>
                          <a:uFillTx/>
                          <a:latin typeface="+mn-lt"/>
                          <a:ea typeface="+mn-ea"/>
                          <a:cs typeface="+mn-cs"/>
                        </a:rPr>
                        <a:t>2007</a:t>
                      </a:r>
                      <a:r>
                        <a:rPr kumimoji="0" lang="ar-YE" sz="2400" b="1" i="0" u="sng" strike="noStrike" kern="1200" cap="none" spc="0" normalizeH="0" baseline="0" noProof="0" dirty="0">
                          <a:ln>
                            <a:noFill/>
                          </a:ln>
                          <a:solidFill>
                            <a:prstClr val="black"/>
                          </a:solidFill>
                          <a:effectLst/>
                          <a:uLnTx/>
                          <a:uFillTx/>
                          <a:latin typeface="+mn-lt"/>
                          <a:ea typeface="+mn-ea"/>
                        </a:rPr>
                        <a:t>م </a:t>
                      </a:r>
                      <a:endParaRPr kumimoji="0" lang="en-US" sz="2400" b="1" i="0" u="sng" strike="noStrike" kern="1200" cap="none" spc="0" normalizeH="0" baseline="0" noProof="0" dirty="0">
                        <a:ln>
                          <a:noFill/>
                        </a:ln>
                        <a:solidFill>
                          <a:prstClr val="black"/>
                        </a:solidFill>
                        <a:effectLst/>
                        <a:uLnTx/>
                        <a:uFillTx/>
                        <a:latin typeface="+mn-lt"/>
                        <a:ea typeface="+mn-ea"/>
                        <a:cs typeface="+mn-cs"/>
                      </a:endParaRPr>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974088024"/>
                  </a:ext>
                </a:extLst>
              </a:tr>
              <a:tr h="370840">
                <a:tc>
                  <a:txBody>
                    <a:bodyPr/>
                    <a:lstStyle/>
                    <a:p>
                      <a:pPr algn="ctr"/>
                      <a:r>
                        <a:rPr lang="ar-YE" sz="1800" b="1" dirty="0"/>
                        <a:t>الالتزامات وحقوق</a:t>
                      </a:r>
                      <a:r>
                        <a:rPr lang="ar-YE" sz="1800" b="1" baseline="0" dirty="0"/>
                        <a:t> الملكية</a:t>
                      </a:r>
                      <a:endParaRPr lang="en-US" sz="1800" b="1" dirty="0"/>
                    </a:p>
                  </a:txBody>
                  <a:tcPr/>
                </a:tc>
                <a:tc>
                  <a:txBody>
                    <a:bodyPr/>
                    <a:lstStyle/>
                    <a:p>
                      <a:pPr algn="ctr"/>
                      <a:r>
                        <a:rPr lang="ar-YE" sz="1800" b="1" dirty="0"/>
                        <a:t>جـــزئي</a:t>
                      </a:r>
                      <a:endParaRPr lang="en-US" sz="1800" b="1" dirty="0"/>
                    </a:p>
                  </a:txBody>
                  <a:tcPr/>
                </a:tc>
                <a:tc>
                  <a:txBody>
                    <a:bodyPr/>
                    <a:lstStyle/>
                    <a:p>
                      <a:pPr algn="ctr"/>
                      <a:r>
                        <a:rPr lang="ar-YE" sz="1800" b="1" dirty="0"/>
                        <a:t>كلي</a:t>
                      </a:r>
                      <a:endParaRPr lang="en-US" sz="1800" b="1" dirty="0"/>
                    </a:p>
                  </a:txBody>
                  <a:tcPr/>
                </a:tc>
                <a:tc>
                  <a:txBody>
                    <a:bodyPr/>
                    <a:lstStyle/>
                    <a:p>
                      <a:pPr algn="ctr"/>
                      <a:r>
                        <a:rPr lang="ar-YE" sz="1800" b="1" dirty="0"/>
                        <a:t>الأصــــول</a:t>
                      </a:r>
                      <a:endParaRPr lang="en-US" sz="1800" b="1" dirty="0"/>
                    </a:p>
                  </a:txBody>
                  <a:tcPr/>
                </a:tc>
                <a:tc>
                  <a:txBody>
                    <a:bodyPr/>
                    <a:lstStyle/>
                    <a:p>
                      <a:pPr algn="ctr"/>
                      <a:r>
                        <a:rPr lang="ar-YE" sz="1800" b="1" dirty="0"/>
                        <a:t>جــــزئي</a:t>
                      </a:r>
                      <a:endParaRPr lang="en-US" sz="1800" b="1" dirty="0"/>
                    </a:p>
                  </a:txBody>
                  <a:tcPr/>
                </a:tc>
                <a:tc>
                  <a:txBody>
                    <a:bodyPr/>
                    <a:lstStyle/>
                    <a:p>
                      <a:pPr algn="ctr"/>
                      <a:r>
                        <a:rPr lang="ar-YE" sz="1800" b="1" dirty="0"/>
                        <a:t>كـــلي</a:t>
                      </a:r>
                      <a:endParaRPr lang="en-US" sz="1800" b="1" dirty="0"/>
                    </a:p>
                  </a:txBody>
                  <a:tcPr/>
                </a:tc>
                <a:extLst>
                  <a:ext uri="{0D108BD9-81ED-4DB2-BD59-A6C34878D82A}">
                    <a16:rowId xmlns:a16="http://schemas.microsoft.com/office/drawing/2014/main" val="3835328013"/>
                  </a:ext>
                </a:extLst>
              </a:tr>
              <a:tr h="370840">
                <a:tc>
                  <a:txBody>
                    <a:bodyPr/>
                    <a:lstStyle/>
                    <a:p>
                      <a:endParaRPr lang="en-US" sz="1800" b="1"/>
                    </a:p>
                  </a:txBody>
                  <a:tcPr/>
                </a:tc>
                <a:tc>
                  <a:txBody>
                    <a:bodyPr/>
                    <a:lstStyle/>
                    <a:p>
                      <a:endParaRPr lang="en-US" sz="1800" b="1"/>
                    </a:p>
                  </a:txBody>
                  <a:tcPr/>
                </a:tc>
                <a:tc>
                  <a:txBody>
                    <a:bodyPr/>
                    <a:lstStyle/>
                    <a:p>
                      <a:endParaRPr lang="en-US" sz="1800" b="1"/>
                    </a:p>
                  </a:txBody>
                  <a:tcPr/>
                </a:tc>
                <a:tc>
                  <a:txBody>
                    <a:bodyPr/>
                    <a:lstStyle/>
                    <a:p>
                      <a:r>
                        <a:rPr lang="ar-YE" sz="1800" b="1" u="sng" dirty="0">
                          <a:solidFill>
                            <a:srgbClr val="0070C0"/>
                          </a:solidFill>
                        </a:rPr>
                        <a:t>الأصـــول المتداولة</a:t>
                      </a:r>
                      <a:r>
                        <a:rPr lang="ar-YE" sz="1800" b="1" dirty="0"/>
                        <a:t>:</a:t>
                      </a:r>
                    </a:p>
                    <a:p>
                      <a:r>
                        <a:rPr lang="ar-YE" sz="1800" b="1" dirty="0"/>
                        <a:t>الاستثمارات في الأوراق</a:t>
                      </a:r>
                      <a:r>
                        <a:rPr lang="ar-YE" sz="1800" b="1" baseline="0" dirty="0"/>
                        <a:t> المالية</a:t>
                      </a:r>
                    </a:p>
                    <a:p>
                      <a:endParaRPr lang="en-US" sz="1800" b="1" baseline="0" dirty="0"/>
                    </a:p>
                    <a:p>
                      <a:r>
                        <a:rPr lang="ar-YE" sz="1800" b="1" baseline="0" dirty="0"/>
                        <a:t>( - ) مخصص هبوط أسعار أوراق مالية.</a:t>
                      </a:r>
                    </a:p>
                    <a:p>
                      <a:endParaRPr lang="ar-YE" sz="1800" b="1" dirty="0"/>
                    </a:p>
                  </a:txBody>
                  <a:tcPr/>
                </a:tc>
                <a:tc>
                  <a:txBody>
                    <a:bodyPr/>
                    <a:lstStyle/>
                    <a:p>
                      <a:endParaRPr lang="ar-YE" sz="1800" b="1" dirty="0"/>
                    </a:p>
                    <a:p>
                      <a:r>
                        <a:rPr lang="en-US" sz="1800" b="1" dirty="0"/>
                        <a:t>570,000</a:t>
                      </a:r>
                      <a:endParaRPr lang="ar-YE" sz="1800" b="1" dirty="0"/>
                    </a:p>
                    <a:p>
                      <a:endParaRPr lang="ar-YE" sz="1800" b="1" dirty="0"/>
                    </a:p>
                    <a:p>
                      <a:r>
                        <a:rPr lang="ar-YE" sz="1800" b="1" dirty="0"/>
                        <a:t>(</a:t>
                      </a:r>
                      <a:r>
                        <a:rPr lang="en-US" sz="1800" b="1" dirty="0"/>
                        <a:t>140,000</a:t>
                      </a:r>
                      <a:r>
                        <a:rPr lang="ar-YE" sz="1800" b="1" dirty="0"/>
                        <a:t>)</a:t>
                      </a:r>
                      <a:endParaRPr lang="en-US" sz="1800" b="1" dirty="0"/>
                    </a:p>
                  </a:txBody>
                  <a:tcPr/>
                </a:tc>
                <a:tc>
                  <a:txBody>
                    <a:bodyPr/>
                    <a:lstStyle/>
                    <a:p>
                      <a:endParaRPr lang="en-US" sz="1800" b="1" dirty="0"/>
                    </a:p>
                  </a:txBody>
                  <a:tcPr/>
                </a:tc>
                <a:extLst>
                  <a:ext uri="{0D108BD9-81ED-4DB2-BD59-A6C34878D82A}">
                    <a16:rowId xmlns:a16="http://schemas.microsoft.com/office/drawing/2014/main" val="3042737886"/>
                  </a:ext>
                </a:extLst>
              </a:tr>
              <a:tr h="370840">
                <a:tc>
                  <a:txBody>
                    <a:bodyPr/>
                    <a:lstStyle/>
                    <a:p>
                      <a:endParaRPr lang="en-US" sz="1800" b="1" dirty="0"/>
                    </a:p>
                  </a:txBody>
                  <a:tcPr/>
                </a:tc>
                <a:tc>
                  <a:txBody>
                    <a:bodyPr/>
                    <a:lstStyle/>
                    <a:p>
                      <a:endParaRPr lang="en-US" sz="1800" b="1"/>
                    </a:p>
                  </a:txBody>
                  <a:tcPr/>
                </a:tc>
                <a:tc>
                  <a:txBody>
                    <a:bodyPr/>
                    <a:lstStyle/>
                    <a:p>
                      <a:endParaRPr lang="en-US" sz="1800" b="1"/>
                    </a:p>
                  </a:txBody>
                  <a:tcPr/>
                </a:tc>
                <a:tc>
                  <a:txBody>
                    <a:bodyPr/>
                    <a:lstStyle/>
                    <a:p>
                      <a:endParaRPr lang="en-US" sz="1800" b="1" dirty="0"/>
                    </a:p>
                  </a:txBody>
                  <a:tcPr/>
                </a:tc>
                <a:tc>
                  <a:txBody>
                    <a:bodyPr/>
                    <a:lstStyle/>
                    <a:p>
                      <a:endParaRPr lang="en-US" sz="1800" b="1" dirty="0"/>
                    </a:p>
                  </a:txBody>
                  <a:tcPr/>
                </a:tc>
                <a:tc>
                  <a:txBody>
                    <a:bodyPr/>
                    <a:lstStyle/>
                    <a:p>
                      <a:r>
                        <a:rPr lang="en-US" sz="1800" b="1" dirty="0"/>
                        <a:t>430,000</a:t>
                      </a:r>
                    </a:p>
                  </a:txBody>
                  <a:tcPr/>
                </a:tc>
                <a:extLst>
                  <a:ext uri="{0D108BD9-81ED-4DB2-BD59-A6C34878D82A}">
                    <a16:rowId xmlns:a16="http://schemas.microsoft.com/office/drawing/2014/main" val="3791349943"/>
                  </a:ext>
                </a:extLst>
              </a:tr>
            </a:tbl>
          </a:graphicData>
        </a:graphic>
      </p:graphicFrame>
    </p:spTree>
    <p:extLst>
      <p:ext uri="{BB962C8B-B14F-4D97-AF65-F5344CB8AC3E}">
        <p14:creationId xmlns:p14="http://schemas.microsoft.com/office/powerpoint/2010/main" val="21262142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0211"/>
            <a:ext cx="8754176" cy="439638"/>
          </a:xfrm>
        </p:spPr>
        <p:txBody>
          <a:bodyPr>
            <a:noAutofit/>
          </a:bodyPr>
          <a:lstStyle/>
          <a:p>
            <a:pPr algn="ctr"/>
            <a:r>
              <a:rPr lang="ar-YE" sz="2800" b="1" u="sng" dirty="0">
                <a:solidFill>
                  <a:srgbClr val="C00000"/>
                </a:solidFill>
              </a:rPr>
              <a:t>مثال: (حالة تخفيض المخصص)</a:t>
            </a:r>
            <a:endParaRPr lang="en-US" sz="2800" b="1" u="sng" dirty="0">
              <a:solidFill>
                <a:srgbClr val="C00000"/>
              </a:solidFill>
            </a:endParaRPr>
          </a:p>
        </p:txBody>
      </p:sp>
      <p:sp>
        <p:nvSpPr>
          <p:cNvPr id="3" name="Content Placeholder 2"/>
          <p:cNvSpPr>
            <a:spLocks noGrp="1"/>
          </p:cNvSpPr>
          <p:nvPr>
            <p:ph idx="1"/>
          </p:nvPr>
        </p:nvSpPr>
        <p:spPr>
          <a:xfrm>
            <a:off x="0" y="459849"/>
            <a:ext cx="9070848" cy="5788551"/>
          </a:xfrm>
        </p:spPr>
        <p:txBody>
          <a:bodyPr>
            <a:normAutofit/>
          </a:bodyPr>
          <a:lstStyle/>
          <a:p>
            <a:pPr algn="just"/>
            <a:r>
              <a:rPr lang="ar-YE" sz="2400" b="1" dirty="0"/>
              <a:t>في حالة استخدام نفس معطيات المثال السابق فيما عدا كون رصيد مخصص هبوط أسعار أوراق مالية السابق والظاهر في ميزان المراجعة يساوي </a:t>
            </a:r>
            <a:r>
              <a:rPr lang="en-US" sz="2400" b="1" u="sng" dirty="0">
                <a:solidFill>
                  <a:srgbClr val="C00000"/>
                </a:solidFill>
              </a:rPr>
              <a:t>150,000</a:t>
            </a:r>
            <a:r>
              <a:rPr lang="ar-YE" sz="2400" b="1" u="sng" dirty="0">
                <a:solidFill>
                  <a:srgbClr val="C00000"/>
                </a:solidFill>
              </a:rPr>
              <a:t> ريال</a:t>
            </a:r>
            <a:r>
              <a:rPr lang="ar-YE" sz="2400" b="1" dirty="0"/>
              <a:t>. وعليه:</a:t>
            </a:r>
          </a:p>
          <a:p>
            <a:pPr algn="just"/>
            <a:r>
              <a:rPr lang="ar-YE" sz="2400" b="1" dirty="0">
                <a:solidFill>
                  <a:srgbClr val="C00000"/>
                </a:solidFill>
              </a:rPr>
              <a:t>الزيادة في المخصص = </a:t>
            </a:r>
            <a:r>
              <a:rPr lang="en-US" sz="2400" b="1" dirty="0">
                <a:solidFill>
                  <a:srgbClr val="C00000"/>
                </a:solidFill>
              </a:rPr>
              <a:t> </a:t>
            </a:r>
            <a:r>
              <a:rPr lang="ar-YE" sz="2400" b="1" dirty="0">
                <a:solidFill>
                  <a:srgbClr val="C00000"/>
                </a:solidFill>
              </a:rPr>
              <a:t>المخصص الظاهر كرصيد في ميزان المراجعة – المخصص المطلوب تكوينه.</a:t>
            </a:r>
          </a:p>
          <a:p>
            <a:pPr marL="82296" indent="0" algn="just">
              <a:buNone/>
            </a:pPr>
            <a:r>
              <a:rPr lang="ar-YE" sz="2400" b="1" dirty="0">
                <a:solidFill>
                  <a:srgbClr val="C00000"/>
                </a:solidFill>
              </a:rPr>
              <a:t>   </a:t>
            </a:r>
            <a:r>
              <a:rPr lang="en-US" sz="2400" b="1" dirty="0">
                <a:solidFill>
                  <a:srgbClr val="C00000"/>
                </a:solidFill>
              </a:rPr>
              <a:t>                      </a:t>
            </a:r>
            <a:r>
              <a:rPr lang="ar-YE" sz="2400" b="1" dirty="0">
                <a:solidFill>
                  <a:srgbClr val="C00000"/>
                </a:solidFill>
              </a:rPr>
              <a:t>  = </a:t>
            </a:r>
            <a:r>
              <a:rPr lang="en-US" sz="2400" b="1" dirty="0">
                <a:solidFill>
                  <a:srgbClr val="C00000"/>
                </a:solidFill>
              </a:rPr>
              <a:t>150,000</a:t>
            </a:r>
            <a:r>
              <a:rPr lang="ar-YE" sz="2400" b="1" dirty="0">
                <a:solidFill>
                  <a:srgbClr val="C00000"/>
                </a:solidFill>
              </a:rPr>
              <a:t>  - </a:t>
            </a:r>
            <a:r>
              <a:rPr lang="en-US" sz="2400" b="1" dirty="0">
                <a:solidFill>
                  <a:srgbClr val="C00000"/>
                </a:solidFill>
              </a:rPr>
              <a:t>140,000</a:t>
            </a:r>
            <a:r>
              <a:rPr lang="ar-YE" sz="2400" b="1" dirty="0">
                <a:solidFill>
                  <a:srgbClr val="C00000"/>
                </a:solidFill>
              </a:rPr>
              <a:t>  = </a:t>
            </a:r>
            <a:r>
              <a:rPr lang="en-US" sz="2400" b="1" u="sng" dirty="0">
                <a:solidFill>
                  <a:srgbClr val="C00000"/>
                </a:solidFill>
              </a:rPr>
              <a:t>10,000</a:t>
            </a:r>
            <a:r>
              <a:rPr lang="ar-YE" sz="2400" b="1" u="sng" dirty="0">
                <a:solidFill>
                  <a:srgbClr val="C00000"/>
                </a:solidFill>
              </a:rPr>
              <a:t> ريال</a:t>
            </a:r>
            <a:r>
              <a:rPr lang="ar-YE" sz="2400" b="1" dirty="0">
                <a:solidFill>
                  <a:srgbClr val="C00000"/>
                </a:solidFill>
              </a:rPr>
              <a:t>.</a:t>
            </a:r>
          </a:p>
          <a:p>
            <a:pPr marL="82296" indent="0" algn="just">
              <a:buNone/>
            </a:pPr>
            <a:r>
              <a:rPr lang="ar-YE" sz="2400" b="1" u="sng" dirty="0">
                <a:solidFill>
                  <a:srgbClr val="002060"/>
                </a:solidFill>
              </a:rPr>
              <a:t>وعليه يكون القيد</a:t>
            </a:r>
            <a:r>
              <a:rPr lang="ar-YE" sz="2400" b="1" dirty="0">
                <a:solidFill>
                  <a:srgbClr val="C00000"/>
                </a:solidFill>
              </a:rPr>
              <a:t>:</a:t>
            </a:r>
          </a:p>
          <a:p>
            <a:pPr marL="82296" indent="0" algn="just">
              <a:buNone/>
            </a:pPr>
            <a:endParaRPr lang="en-US" sz="2200" b="1" dirty="0">
              <a:solidFill>
                <a:srgbClr val="C00000"/>
              </a:solidFill>
            </a:endParaRPr>
          </a:p>
        </p:txBody>
      </p:sp>
      <p:sp>
        <p:nvSpPr>
          <p:cNvPr id="4" name="Slide Number Placeholder 3"/>
          <p:cNvSpPr>
            <a:spLocks noGrp="1"/>
          </p:cNvSpPr>
          <p:nvPr>
            <p:ph type="sldNum" sz="quarter" idx="12"/>
          </p:nvPr>
        </p:nvSpPr>
        <p:spPr/>
        <p:txBody>
          <a:bodyPr/>
          <a:lstStyle/>
          <a:p>
            <a:fld id="{CD9B9423-CA99-4925-8324-5BC098869A01}" type="slidenum">
              <a:rPr lang="ar-YE" smtClean="0"/>
              <a:t>18</a:t>
            </a:fld>
            <a:endParaRPr lang="ar-YE" dirty="0"/>
          </a:p>
        </p:txBody>
      </p:sp>
      <p:graphicFrame>
        <p:nvGraphicFramePr>
          <p:cNvPr id="5" name="Table 4"/>
          <p:cNvGraphicFramePr>
            <a:graphicFrameLocks noGrp="1"/>
          </p:cNvGraphicFramePr>
          <p:nvPr>
            <p:extLst>
              <p:ext uri="{D42A27DB-BD31-4B8C-83A1-F6EECF244321}">
                <p14:modId xmlns:p14="http://schemas.microsoft.com/office/powerpoint/2010/main" val="3478146137"/>
              </p:ext>
            </p:extLst>
          </p:nvPr>
        </p:nvGraphicFramePr>
        <p:xfrm>
          <a:off x="762910" y="3354124"/>
          <a:ext cx="8079338" cy="1285240"/>
        </p:xfrm>
        <a:graphic>
          <a:graphicData uri="http://schemas.openxmlformats.org/drawingml/2006/table">
            <a:tbl>
              <a:tblPr firstRow="1" bandRow="1">
                <a:tableStyleId>{8799B23B-EC83-4686-B30A-512413B5E67A}</a:tableStyleId>
              </a:tblPr>
              <a:tblGrid>
                <a:gridCol w="1506110">
                  <a:extLst>
                    <a:ext uri="{9D8B030D-6E8A-4147-A177-3AD203B41FA5}">
                      <a16:colId xmlns:a16="http://schemas.microsoft.com/office/drawing/2014/main" val="600524340"/>
                    </a:ext>
                  </a:extLst>
                </a:gridCol>
                <a:gridCol w="3888432">
                  <a:extLst>
                    <a:ext uri="{9D8B030D-6E8A-4147-A177-3AD203B41FA5}">
                      <a16:colId xmlns:a16="http://schemas.microsoft.com/office/drawing/2014/main" val="1865388066"/>
                    </a:ext>
                  </a:extLst>
                </a:gridCol>
                <a:gridCol w="1296144">
                  <a:extLst>
                    <a:ext uri="{9D8B030D-6E8A-4147-A177-3AD203B41FA5}">
                      <a16:colId xmlns:a16="http://schemas.microsoft.com/office/drawing/2014/main" val="2226373779"/>
                    </a:ext>
                  </a:extLst>
                </a:gridCol>
                <a:gridCol w="1388652">
                  <a:extLst>
                    <a:ext uri="{9D8B030D-6E8A-4147-A177-3AD203B41FA5}">
                      <a16:colId xmlns:a16="http://schemas.microsoft.com/office/drawing/2014/main" val="3974935101"/>
                    </a:ext>
                  </a:extLst>
                </a:gridCol>
              </a:tblGrid>
              <a:tr h="370840">
                <a:tc>
                  <a:txBody>
                    <a:bodyPr/>
                    <a:lstStyle/>
                    <a:p>
                      <a:pPr algn="ctr"/>
                      <a:r>
                        <a:rPr lang="ar-YE" b="1" dirty="0"/>
                        <a:t>التاريخ</a:t>
                      </a:r>
                      <a:endParaRPr lang="en-US" b="1" dirty="0"/>
                    </a:p>
                  </a:txBody>
                  <a:tcPr/>
                </a:tc>
                <a:tc>
                  <a:txBody>
                    <a:bodyPr/>
                    <a:lstStyle/>
                    <a:p>
                      <a:pPr algn="ctr"/>
                      <a:r>
                        <a:rPr lang="ar-YE" b="1" dirty="0"/>
                        <a:t>البيــــــــــــــــــــــــــــان</a:t>
                      </a:r>
                      <a:endParaRPr lang="en-US" b="1" dirty="0"/>
                    </a:p>
                  </a:txBody>
                  <a:tcPr/>
                </a:tc>
                <a:tc>
                  <a:txBody>
                    <a:bodyPr/>
                    <a:lstStyle/>
                    <a:p>
                      <a:pPr algn="ctr"/>
                      <a:r>
                        <a:rPr lang="ar-YE" b="1" dirty="0"/>
                        <a:t>دائـــن</a:t>
                      </a:r>
                      <a:endParaRPr lang="en-US" b="1" dirty="0"/>
                    </a:p>
                  </a:txBody>
                  <a:tcPr/>
                </a:tc>
                <a:tc>
                  <a:txBody>
                    <a:bodyPr/>
                    <a:lstStyle/>
                    <a:p>
                      <a:pPr algn="ctr"/>
                      <a:r>
                        <a:rPr lang="ar-YE" b="1" dirty="0"/>
                        <a:t>مــدين</a:t>
                      </a:r>
                      <a:endParaRPr lang="en-US" b="1" dirty="0"/>
                    </a:p>
                  </a:txBody>
                  <a:tcPr/>
                </a:tc>
                <a:extLst>
                  <a:ext uri="{0D108BD9-81ED-4DB2-BD59-A6C34878D82A}">
                    <a16:rowId xmlns:a16="http://schemas.microsoft.com/office/drawing/2014/main" val="485521988"/>
                  </a:ext>
                </a:extLst>
              </a:tr>
              <a:tr h="370840">
                <a:tc>
                  <a:txBody>
                    <a:bodyPr/>
                    <a:lstStyle/>
                    <a:p>
                      <a:r>
                        <a:rPr lang="en-US" b="1" dirty="0"/>
                        <a:t>31</a:t>
                      </a:r>
                      <a:r>
                        <a:rPr lang="ar-YE" b="1" dirty="0"/>
                        <a:t>/</a:t>
                      </a:r>
                      <a:r>
                        <a:rPr lang="en-US" b="1" dirty="0"/>
                        <a:t>12</a:t>
                      </a:r>
                      <a:r>
                        <a:rPr lang="ar-YE" b="1" dirty="0"/>
                        <a:t>/</a:t>
                      </a:r>
                      <a:r>
                        <a:rPr lang="en-US" b="1" dirty="0"/>
                        <a:t>2007</a:t>
                      </a:r>
                      <a:r>
                        <a:rPr lang="ar-YE" b="1" dirty="0"/>
                        <a:t>م</a:t>
                      </a:r>
                      <a:endParaRPr lang="en-US" b="1"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YE" b="1" dirty="0"/>
                        <a:t>من حـــ/ </a:t>
                      </a:r>
                      <a:r>
                        <a:rPr kumimoji="0" lang="ar-YE" sz="1800" b="1" i="0" u="none" strike="noStrike" kern="1200" cap="none" spc="0" normalizeH="0" baseline="0" noProof="0" dirty="0">
                          <a:ln>
                            <a:noFill/>
                          </a:ln>
                          <a:solidFill>
                            <a:prstClr val="black"/>
                          </a:solidFill>
                          <a:effectLst/>
                          <a:uLnTx/>
                          <a:uFillTx/>
                          <a:latin typeface="+mn-lt"/>
                          <a:ea typeface="+mn-ea"/>
                        </a:rPr>
                        <a:t>مخصص هبوط أسعار أوراق مالية</a:t>
                      </a:r>
                    </a:p>
                    <a:p>
                      <a:r>
                        <a:rPr lang="ar-YE" b="1" dirty="0"/>
                        <a:t>  إلى حــ/</a:t>
                      </a:r>
                      <a:r>
                        <a:rPr lang="ar-YE" b="1" baseline="0" dirty="0"/>
                        <a:t> الارباح والخسائر</a:t>
                      </a:r>
                      <a:endParaRPr lang="ar-YE" b="1" dirty="0"/>
                    </a:p>
                    <a:p>
                      <a:r>
                        <a:rPr lang="ar-YE" b="1" dirty="0"/>
                        <a:t>إثبات</a:t>
                      </a:r>
                      <a:r>
                        <a:rPr lang="ar-YE" b="1" baseline="0" dirty="0"/>
                        <a:t> رد الزيادة في المخصص</a:t>
                      </a:r>
                      <a:endParaRPr lang="en-US" b="1" dirty="0"/>
                    </a:p>
                  </a:txBody>
                  <a:tcPr/>
                </a:tc>
                <a:tc>
                  <a:txBody>
                    <a:bodyPr/>
                    <a:lstStyle/>
                    <a:p>
                      <a:endParaRPr lang="en-US" b="1" dirty="0"/>
                    </a:p>
                    <a:p>
                      <a:r>
                        <a:rPr lang="en-US" b="1" dirty="0"/>
                        <a:t>10,000</a:t>
                      </a:r>
                    </a:p>
                  </a:txBody>
                  <a:tcPr/>
                </a:tc>
                <a:tc>
                  <a:txBody>
                    <a:bodyPr/>
                    <a:lstStyle/>
                    <a:p>
                      <a:r>
                        <a:rPr lang="en-US" b="1" dirty="0"/>
                        <a:t>10,000</a:t>
                      </a:r>
                    </a:p>
                  </a:txBody>
                  <a:tcPr/>
                </a:tc>
                <a:extLst>
                  <a:ext uri="{0D108BD9-81ED-4DB2-BD59-A6C34878D82A}">
                    <a16:rowId xmlns:a16="http://schemas.microsoft.com/office/drawing/2014/main" val="950369966"/>
                  </a:ext>
                </a:extLst>
              </a:tr>
            </a:tbl>
          </a:graphicData>
        </a:graphic>
      </p:graphicFrame>
    </p:spTree>
    <p:extLst>
      <p:ext uri="{BB962C8B-B14F-4D97-AF65-F5344CB8AC3E}">
        <p14:creationId xmlns:p14="http://schemas.microsoft.com/office/powerpoint/2010/main" val="17155872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6632"/>
            <a:ext cx="8754176" cy="6336704"/>
          </a:xfrm>
        </p:spPr>
        <p:txBody>
          <a:bodyPr>
            <a:normAutofit/>
          </a:bodyPr>
          <a:lstStyle/>
          <a:p>
            <a:pPr algn="just"/>
            <a:r>
              <a:rPr lang="ar-YE" sz="2400" b="1" u="sng" dirty="0">
                <a:solidFill>
                  <a:srgbClr val="C00000"/>
                </a:solidFill>
                <a:effectLst>
                  <a:outerShdw blurRad="50000" dist="30000" dir="5400000" algn="tl" rotWithShape="0">
                    <a:srgbClr val="000000">
                      <a:alpha val="30000"/>
                    </a:srgbClr>
                  </a:outerShdw>
                </a:effectLst>
                <a:ea typeface="+mj-ea"/>
              </a:rPr>
              <a:t>تابع إجابة المثـــال</a:t>
            </a:r>
            <a:r>
              <a:rPr lang="ar-YE" sz="2400" b="1" dirty="0">
                <a:solidFill>
                  <a:srgbClr val="C00000"/>
                </a:solidFill>
                <a:effectLst>
                  <a:outerShdw blurRad="50000" dist="30000" dir="5400000" algn="tl" rotWithShape="0">
                    <a:srgbClr val="000000">
                      <a:alpha val="30000"/>
                    </a:srgbClr>
                  </a:outerShdw>
                </a:effectLst>
                <a:ea typeface="+mj-ea"/>
              </a:rPr>
              <a:t>: </a:t>
            </a:r>
          </a:p>
          <a:p>
            <a:pPr lvl="0" algn="just">
              <a:buClr>
                <a:srgbClr val="3891A7"/>
              </a:buClr>
              <a:buFont typeface="Courier New" panose="02070309020205020404" pitchFamily="49" charset="0"/>
              <a:buChar char="o"/>
            </a:pPr>
            <a:r>
              <a:rPr lang="ar-YE" sz="2400" b="1" u="sng" dirty="0">
                <a:solidFill>
                  <a:srgbClr val="C00000"/>
                </a:solidFill>
                <a:effectLst>
                  <a:outerShdw blurRad="50000" dist="30000" dir="5400000" algn="tl" rotWithShape="0">
                    <a:srgbClr val="000000">
                      <a:alpha val="30000"/>
                    </a:srgbClr>
                  </a:outerShdw>
                </a:effectLst>
              </a:rPr>
              <a:t>ويظهر المخصص في قائمة المركز المالي كما يلي:</a:t>
            </a:r>
          </a:p>
          <a:p>
            <a:pPr marL="82296" lvl="0" indent="0" algn="just">
              <a:buClr>
                <a:srgbClr val="3891A7"/>
              </a:buClr>
              <a:buNone/>
            </a:pPr>
            <a:endParaRPr lang="ar-YE" sz="2400" b="1" u="sng" dirty="0">
              <a:solidFill>
                <a:srgbClr val="C00000"/>
              </a:solidFill>
              <a:effectLst>
                <a:outerShdw blurRad="50000" dist="30000" dir="5400000" algn="tl" rotWithShape="0">
                  <a:srgbClr val="000000">
                    <a:alpha val="30000"/>
                  </a:srgbClr>
                </a:outerShdw>
              </a:effectLst>
            </a:endParaRPr>
          </a:p>
          <a:p>
            <a:pPr marL="82296" lvl="0" indent="0" algn="just">
              <a:buClr>
                <a:srgbClr val="3891A7"/>
              </a:buClr>
              <a:buNone/>
            </a:pPr>
            <a:endParaRPr lang="ar-YE" sz="2400" b="1" u="sng" dirty="0">
              <a:solidFill>
                <a:srgbClr val="C00000"/>
              </a:solidFill>
              <a:effectLst>
                <a:outerShdw blurRad="50000" dist="30000" dir="5400000" algn="tl" rotWithShape="0">
                  <a:srgbClr val="000000">
                    <a:alpha val="30000"/>
                  </a:srgbClr>
                </a:outerShdw>
              </a:effectLst>
            </a:endParaRPr>
          </a:p>
          <a:p>
            <a:pPr marL="82296" lvl="0" indent="0" algn="just">
              <a:buClr>
                <a:srgbClr val="3891A7"/>
              </a:buClr>
              <a:buNone/>
            </a:pPr>
            <a:endParaRPr lang="ar-YE" sz="2400" b="1" u="sng" dirty="0">
              <a:solidFill>
                <a:srgbClr val="C00000"/>
              </a:solidFill>
              <a:effectLst>
                <a:outerShdw blurRad="50000" dist="30000" dir="5400000" algn="tl" rotWithShape="0">
                  <a:srgbClr val="000000">
                    <a:alpha val="30000"/>
                  </a:srgbClr>
                </a:outerShdw>
              </a:effectLst>
            </a:endParaRPr>
          </a:p>
          <a:p>
            <a:pPr marL="82296" lvl="0" indent="0" algn="just">
              <a:buClr>
                <a:srgbClr val="3891A7"/>
              </a:buClr>
              <a:buNone/>
            </a:pPr>
            <a:endParaRPr lang="ar-YE" sz="2400" b="1" u="sng" dirty="0">
              <a:solidFill>
                <a:srgbClr val="C00000"/>
              </a:solidFill>
              <a:effectLst>
                <a:outerShdw blurRad="50000" dist="30000" dir="5400000" algn="tl" rotWithShape="0">
                  <a:srgbClr val="000000">
                    <a:alpha val="30000"/>
                  </a:srgbClr>
                </a:outerShdw>
              </a:effectLst>
            </a:endParaRPr>
          </a:p>
          <a:p>
            <a:pPr marL="82296" lvl="0" indent="0" algn="just">
              <a:buClr>
                <a:srgbClr val="3891A7"/>
              </a:buClr>
              <a:buNone/>
            </a:pPr>
            <a:endParaRPr lang="ar-YE" sz="2400" b="1" u="sng" dirty="0">
              <a:solidFill>
                <a:srgbClr val="C00000"/>
              </a:solidFill>
              <a:effectLst>
                <a:outerShdw blurRad="50000" dist="30000" dir="5400000" algn="tl" rotWithShape="0">
                  <a:srgbClr val="000000">
                    <a:alpha val="30000"/>
                  </a:srgbClr>
                </a:outerShdw>
              </a:effectLst>
            </a:endParaRPr>
          </a:p>
          <a:p>
            <a:pPr marL="82296" lvl="0" indent="0" algn="just">
              <a:buClr>
                <a:srgbClr val="3891A7"/>
              </a:buClr>
              <a:buNone/>
            </a:pPr>
            <a:endParaRPr lang="ar-YE" sz="2400" b="1" u="sng" dirty="0">
              <a:solidFill>
                <a:srgbClr val="C00000"/>
              </a:solidFill>
              <a:effectLst>
                <a:outerShdw blurRad="50000" dist="30000" dir="5400000" algn="tl" rotWithShape="0">
                  <a:srgbClr val="000000">
                    <a:alpha val="30000"/>
                  </a:srgbClr>
                </a:outerShdw>
              </a:effectLst>
            </a:endParaRPr>
          </a:p>
          <a:p>
            <a:pPr marL="82296" lvl="0" indent="0" algn="just">
              <a:buClr>
                <a:srgbClr val="3891A7"/>
              </a:buClr>
              <a:buNone/>
            </a:pPr>
            <a:endParaRPr lang="ar-YE" sz="2400" b="1" u="sng" dirty="0">
              <a:solidFill>
                <a:srgbClr val="C00000"/>
              </a:solidFill>
              <a:effectLst>
                <a:outerShdw blurRad="50000" dist="30000" dir="5400000" algn="tl" rotWithShape="0">
                  <a:srgbClr val="000000">
                    <a:alpha val="30000"/>
                  </a:srgbClr>
                </a:outerShdw>
              </a:effectLst>
            </a:endParaRPr>
          </a:p>
          <a:p>
            <a:pPr marL="82296" lvl="0" indent="0" algn="just">
              <a:buClr>
                <a:srgbClr val="3891A7"/>
              </a:buClr>
              <a:buNone/>
            </a:pPr>
            <a:endParaRPr lang="ar-YE" sz="2400" b="1" u="sng" dirty="0">
              <a:solidFill>
                <a:srgbClr val="C00000"/>
              </a:solidFill>
              <a:effectLst>
                <a:outerShdw blurRad="50000" dist="30000" dir="5400000" algn="tl" rotWithShape="0">
                  <a:srgbClr val="000000">
                    <a:alpha val="30000"/>
                  </a:srgbClr>
                </a:outerShdw>
              </a:effectLst>
            </a:endParaRPr>
          </a:p>
          <a:p>
            <a:pPr marL="82296" lvl="0" indent="0" algn="just">
              <a:buClr>
                <a:srgbClr val="3891A7"/>
              </a:buClr>
              <a:buNone/>
            </a:pPr>
            <a:endParaRPr lang="ar-YE" sz="2400" b="1" u="sng" dirty="0">
              <a:solidFill>
                <a:srgbClr val="C00000"/>
              </a:solidFill>
              <a:effectLst>
                <a:outerShdw blurRad="50000" dist="30000" dir="5400000" algn="tl" rotWithShape="0">
                  <a:srgbClr val="000000">
                    <a:alpha val="30000"/>
                  </a:srgbClr>
                </a:outerShdw>
              </a:effectLst>
            </a:endParaRPr>
          </a:p>
          <a:p>
            <a:pPr lvl="0" algn="just">
              <a:buClr>
                <a:srgbClr val="3891A7"/>
              </a:buClr>
              <a:buFont typeface="Courier New" panose="02070309020205020404" pitchFamily="49" charset="0"/>
              <a:buChar char="o"/>
            </a:pPr>
            <a:r>
              <a:rPr lang="ar-YE" sz="2400" dirty="0">
                <a:solidFill>
                  <a:srgbClr val="C00000"/>
                </a:solidFill>
                <a:effectLst>
                  <a:outerShdw blurRad="50000" dist="30000" dir="5400000" algn="tl" rotWithShape="0">
                    <a:srgbClr val="000000">
                      <a:alpha val="30000"/>
                    </a:srgbClr>
                  </a:outerShdw>
                </a:effectLst>
              </a:rPr>
              <a:t>مع ملاحظة أن بعض المنشأت تقوم بعدم رد الزيادة في مخصص هبوط اسعار اوراق مالية إلى حساب الارباح والخسائر ويمكن الاستفادة منه لفترة قادمة.</a:t>
            </a:r>
          </a:p>
          <a:p>
            <a:pPr marL="82296" lvl="0" indent="0" algn="just">
              <a:buClr>
                <a:srgbClr val="3891A7"/>
              </a:buClr>
              <a:buNone/>
            </a:pPr>
            <a:endParaRPr lang="ar-YE" sz="2400" b="1" u="sng" dirty="0">
              <a:solidFill>
                <a:srgbClr val="C00000"/>
              </a:solidFill>
              <a:effectLst>
                <a:outerShdw blurRad="50000" dist="30000" dir="5400000" algn="tl" rotWithShape="0">
                  <a:srgbClr val="000000">
                    <a:alpha val="30000"/>
                  </a:srgbClr>
                </a:outerShdw>
              </a:effectLst>
            </a:endParaRPr>
          </a:p>
          <a:p>
            <a:pPr marL="82296" indent="0" algn="just">
              <a:buNone/>
            </a:pPr>
            <a:endParaRPr lang="ar-YE" sz="2400" b="1" dirty="0">
              <a:solidFill>
                <a:srgbClr val="002060"/>
              </a:solidFill>
              <a:effectLst>
                <a:outerShdw blurRad="50000" dist="30000" dir="5400000" algn="tl" rotWithShape="0">
                  <a:srgbClr val="000000">
                    <a:alpha val="30000"/>
                  </a:srgbClr>
                </a:outerShdw>
              </a:effectLst>
              <a:ea typeface="+mj-ea"/>
            </a:endParaRPr>
          </a:p>
          <a:p>
            <a:pPr marL="82296" indent="0" algn="just">
              <a:buNone/>
            </a:pPr>
            <a:endParaRPr lang="ar-YE" sz="2400" b="1" dirty="0">
              <a:solidFill>
                <a:srgbClr val="002060"/>
              </a:solidFill>
              <a:effectLst>
                <a:outerShdw blurRad="50000" dist="30000" dir="5400000" algn="tl" rotWithShape="0">
                  <a:srgbClr val="000000">
                    <a:alpha val="30000"/>
                  </a:srgbClr>
                </a:outerShdw>
              </a:effectLst>
              <a:ea typeface="+mj-ea"/>
            </a:endParaRPr>
          </a:p>
          <a:p>
            <a:pPr marL="82296" indent="0" algn="just">
              <a:buNone/>
            </a:pPr>
            <a:endParaRPr lang="ar-YE" sz="2400" b="1" dirty="0">
              <a:solidFill>
                <a:srgbClr val="002060"/>
              </a:solidFill>
              <a:effectLst>
                <a:outerShdw blurRad="50000" dist="30000" dir="5400000" algn="tl" rotWithShape="0">
                  <a:srgbClr val="000000">
                    <a:alpha val="30000"/>
                  </a:srgbClr>
                </a:outerShdw>
              </a:effectLst>
              <a:ea typeface="+mj-ea"/>
            </a:endParaRPr>
          </a:p>
        </p:txBody>
      </p:sp>
      <p:sp>
        <p:nvSpPr>
          <p:cNvPr id="4" name="Slide Number Placeholder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CD9B9423-CA99-4925-8324-5BC098869A01}" type="slidenum">
              <a:rPr kumimoji="0" lang="ar-YE"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19</a:t>
            </a:fld>
            <a:endParaRPr kumimoji="0" lang="ar-YE" sz="1800" b="0" i="0" u="none" strike="noStrike" kern="0" cap="none" spc="0" normalizeH="0" baseline="0" noProof="0" dirty="0">
              <a:ln>
                <a:noFill/>
              </a:ln>
              <a:solidFill>
                <a:sysClr val="windowText" lastClr="000000"/>
              </a:solidFill>
              <a:effectLst/>
              <a:uLnTx/>
              <a:uFillTx/>
            </a:endParaRPr>
          </a:p>
        </p:txBody>
      </p:sp>
      <p:graphicFrame>
        <p:nvGraphicFramePr>
          <p:cNvPr id="5" name="Table 4"/>
          <p:cNvGraphicFramePr>
            <a:graphicFrameLocks noGrp="1"/>
          </p:cNvGraphicFramePr>
          <p:nvPr>
            <p:extLst>
              <p:ext uri="{D42A27DB-BD31-4B8C-83A1-F6EECF244321}">
                <p14:modId xmlns:p14="http://schemas.microsoft.com/office/powerpoint/2010/main" val="4196282383"/>
              </p:ext>
            </p:extLst>
          </p:nvPr>
        </p:nvGraphicFramePr>
        <p:xfrm>
          <a:off x="129406" y="1484784"/>
          <a:ext cx="8957944" cy="3296920"/>
        </p:xfrm>
        <a:graphic>
          <a:graphicData uri="http://schemas.openxmlformats.org/drawingml/2006/table">
            <a:tbl>
              <a:tblPr firstRow="1" bandRow="1">
                <a:tableStyleId>{8799B23B-EC83-4686-B30A-512413B5E67A}</a:tableStyleId>
              </a:tblPr>
              <a:tblGrid>
                <a:gridCol w="1782767">
                  <a:extLst>
                    <a:ext uri="{9D8B030D-6E8A-4147-A177-3AD203B41FA5}">
                      <a16:colId xmlns:a16="http://schemas.microsoft.com/office/drawing/2014/main" val="3916727264"/>
                    </a:ext>
                  </a:extLst>
                </a:gridCol>
                <a:gridCol w="787619">
                  <a:extLst>
                    <a:ext uri="{9D8B030D-6E8A-4147-A177-3AD203B41FA5}">
                      <a16:colId xmlns:a16="http://schemas.microsoft.com/office/drawing/2014/main" val="3281201074"/>
                    </a:ext>
                  </a:extLst>
                </a:gridCol>
                <a:gridCol w="792088">
                  <a:extLst>
                    <a:ext uri="{9D8B030D-6E8A-4147-A177-3AD203B41FA5}">
                      <a16:colId xmlns:a16="http://schemas.microsoft.com/office/drawing/2014/main" val="3291705516"/>
                    </a:ext>
                  </a:extLst>
                </a:gridCol>
                <a:gridCol w="3312368">
                  <a:extLst>
                    <a:ext uri="{9D8B030D-6E8A-4147-A177-3AD203B41FA5}">
                      <a16:colId xmlns:a16="http://schemas.microsoft.com/office/drawing/2014/main" val="840720035"/>
                    </a:ext>
                  </a:extLst>
                </a:gridCol>
                <a:gridCol w="1152128">
                  <a:extLst>
                    <a:ext uri="{9D8B030D-6E8A-4147-A177-3AD203B41FA5}">
                      <a16:colId xmlns:a16="http://schemas.microsoft.com/office/drawing/2014/main" val="1065837614"/>
                    </a:ext>
                  </a:extLst>
                </a:gridCol>
                <a:gridCol w="1130974">
                  <a:extLst>
                    <a:ext uri="{9D8B030D-6E8A-4147-A177-3AD203B41FA5}">
                      <a16:colId xmlns:a16="http://schemas.microsoft.com/office/drawing/2014/main" val="562846576"/>
                    </a:ext>
                  </a:extLst>
                </a:gridCol>
              </a:tblGrid>
              <a:tr h="370840">
                <a:tc gridSpan="6">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ar-YE" sz="2400" b="1" u="sng" dirty="0"/>
                    </a:p>
                    <a:p>
                      <a:pPr marL="0" marR="0" lvl="0" indent="0" algn="ctr" defTabSz="914400" rtl="1" eaLnBrk="1" fontAlgn="auto" latinLnBrk="0" hangingPunct="1">
                        <a:lnSpc>
                          <a:spcPct val="100000"/>
                        </a:lnSpc>
                        <a:spcBef>
                          <a:spcPts val="0"/>
                        </a:spcBef>
                        <a:spcAft>
                          <a:spcPts val="0"/>
                        </a:spcAft>
                        <a:buClrTx/>
                        <a:buSzTx/>
                        <a:buFontTx/>
                        <a:buNone/>
                        <a:tabLst/>
                        <a:defRPr/>
                      </a:pPr>
                      <a:r>
                        <a:rPr lang="ar-YE" sz="2400" b="1" u="sng" dirty="0"/>
                        <a:t>قائمة المركز المالي كما في </a:t>
                      </a:r>
                      <a:r>
                        <a:rPr kumimoji="0" lang="en-US" sz="2400" b="1" i="0" u="sng" strike="noStrike" kern="1200" cap="none" spc="0" normalizeH="0" baseline="0" noProof="0" dirty="0">
                          <a:ln>
                            <a:noFill/>
                          </a:ln>
                          <a:solidFill>
                            <a:prstClr val="black"/>
                          </a:solidFill>
                          <a:effectLst/>
                          <a:uLnTx/>
                          <a:uFillTx/>
                          <a:latin typeface="+mn-lt"/>
                          <a:ea typeface="+mn-ea"/>
                          <a:cs typeface="+mn-cs"/>
                        </a:rPr>
                        <a:t>31</a:t>
                      </a:r>
                      <a:r>
                        <a:rPr kumimoji="0" lang="ar-YE" sz="2400" b="1" i="0" u="sng" strike="noStrike" kern="1200" cap="none" spc="0" normalizeH="0" baseline="0" noProof="0" dirty="0">
                          <a:ln>
                            <a:noFill/>
                          </a:ln>
                          <a:solidFill>
                            <a:prstClr val="black"/>
                          </a:solidFill>
                          <a:effectLst/>
                          <a:uLnTx/>
                          <a:uFillTx/>
                          <a:latin typeface="+mn-lt"/>
                          <a:ea typeface="+mn-ea"/>
                        </a:rPr>
                        <a:t>/</a:t>
                      </a:r>
                      <a:r>
                        <a:rPr kumimoji="0" lang="en-US" sz="2400" b="1" i="0" u="sng" strike="noStrike" kern="1200" cap="none" spc="0" normalizeH="0" baseline="0" noProof="0" dirty="0">
                          <a:ln>
                            <a:noFill/>
                          </a:ln>
                          <a:solidFill>
                            <a:prstClr val="black"/>
                          </a:solidFill>
                          <a:effectLst/>
                          <a:uLnTx/>
                          <a:uFillTx/>
                          <a:latin typeface="+mn-lt"/>
                          <a:ea typeface="+mn-ea"/>
                          <a:cs typeface="+mn-cs"/>
                        </a:rPr>
                        <a:t>12</a:t>
                      </a:r>
                      <a:r>
                        <a:rPr kumimoji="0" lang="ar-YE" sz="2400" b="1" i="0" u="sng" strike="noStrike" kern="1200" cap="none" spc="0" normalizeH="0" baseline="0" noProof="0" dirty="0">
                          <a:ln>
                            <a:noFill/>
                          </a:ln>
                          <a:solidFill>
                            <a:prstClr val="black"/>
                          </a:solidFill>
                          <a:effectLst/>
                          <a:uLnTx/>
                          <a:uFillTx/>
                          <a:latin typeface="+mn-lt"/>
                          <a:ea typeface="+mn-ea"/>
                        </a:rPr>
                        <a:t>/</a:t>
                      </a:r>
                      <a:r>
                        <a:rPr kumimoji="0" lang="en-US" sz="2400" b="1" i="0" u="sng" strike="noStrike" kern="1200" cap="none" spc="0" normalizeH="0" baseline="0" noProof="0" dirty="0">
                          <a:ln>
                            <a:noFill/>
                          </a:ln>
                          <a:solidFill>
                            <a:prstClr val="black"/>
                          </a:solidFill>
                          <a:effectLst/>
                          <a:uLnTx/>
                          <a:uFillTx/>
                          <a:latin typeface="+mn-lt"/>
                          <a:ea typeface="+mn-ea"/>
                          <a:cs typeface="+mn-cs"/>
                        </a:rPr>
                        <a:t>2007</a:t>
                      </a:r>
                      <a:r>
                        <a:rPr kumimoji="0" lang="ar-YE" sz="2400" b="1" i="0" u="sng" strike="noStrike" kern="1200" cap="none" spc="0" normalizeH="0" baseline="0" noProof="0" dirty="0">
                          <a:ln>
                            <a:noFill/>
                          </a:ln>
                          <a:solidFill>
                            <a:prstClr val="black"/>
                          </a:solidFill>
                          <a:effectLst/>
                          <a:uLnTx/>
                          <a:uFillTx/>
                          <a:latin typeface="+mn-lt"/>
                          <a:ea typeface="+mn-ea"/>
                        </a:rPr>
                        <a:t>م </a:t>
                      </a:r>
                      <a:endParaRPr kumimoji="0" lang="en-US" sz="2400" b="1" i="0" u="sng" strike="noStrike" kern="1200" cap="none" spc="0" normalizeH="0" baseline="0" noProof="0" dirty="0">
                        <a:ln>
                          <a:noFill/>
                        </a:ln>
                        <a:solidFill>
                          <a:prstClr val="black"/>
                        </a:solidFill>
                        <a:effectLst/>
                        <a:uLnTx/>
                        <a:uFillTx/>
                        <a:latin typeface="+mn-lt"/>
                        <a:ea typeface="+mn-ea"/>
                        <a:cs typeface="+mn-cs"/>
                      </a:endParaRPr>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974088024"/>
                  </a:ext>
                </a:extLst>
              </a:tr>
              <a:tr h="370840">
                <a:tc>
                  <a:txBody>
                    <a:bodyPr/>
                    <a:lstStyle/>
                    <a:p>
                      <a:pPr algn="ctr"/>
                      <a:r>
                        <a:rPr lang="ar-YE" sz="1800" b="1" dirty="0"/>
                        <a:t>الالتزامات وحقوق</a:t>
                      </a:r>
                      <a:r>
                        <a:rPr lang="ar-YE" sz="1800" b="1" baseline="0" dirty="0"/>
                        <a:t> الملكية</a:t>
                      </a:r>
                      <a:endParaRPr lang="en-US" sz="1800" b="1" dirty="0"/>
                    </a:p>
                  </a:txBody>
                  <a:tcPr/>
                </a:tc>
                <a:tc>
                  <a:txBody>
                    <a:bodyPr/>
                    <a:lstStyle/>
                    <a:p>
                      <a:pPr algn="ctr"/>
                      <a:r>
                        <a:rPr lang="ar-YE" sz="1800" b="1" dirty="0"/>
                        <a:t>جـــزئي</a:t>
                      </a:r>
                      <a:endParaRPr lang="en-US" sz="1800" b="1" dirty="0"/>
                    </a:p>
                  </a:txBody>
                  <a:tcPr/>
                </a:tc>
                <a:tc>
                  <a:txBody>
                    <a:bodyPr/>
                    <a:lstStyle/>
                    <a:p>
                      <a:pPr algn="ctr"/>
                      <a:r>
                        <a:rPr lang="ar-YE" sz="1800" b="1" dirty="0"/>
                        <a:t>كلي</a:t>
                      </a:r>
                      <a:endParaRPr lang="en-US" sz="1800" b="1" dirty="0"/>
                    </a:p>
                  </a:txBody>
                  <a:tcPr/>
                </a:tc>
                <a:tc>
                  <a:txBody>
                    <a:bodyPr/>
                    <a:lstStyle/>
                    <a:p>
                      <a:pPr algn="ctr"/>
                      <a:r>
                        <a:rPr lang="ar-YE" sz="1800" b="1" dirty="0"/>
                        <a:t>الأصــــول</a:t>
                      </a:r>
                      <a:endParaRPr lang="en-US" sz="1800" b="1" dirty="0"/>
                    </a:p>
                  </a:txBody>
                  <a:tcPr/>
                </a:tc>
                <a:tc>
                  <a:txBody>
                    <a:bodyPr/>
                    <a:lstStyle/>
                    <a:p>
                      <a:pPr algn="ctr"/>
                      <a:r>
                        <a:rPr lang="ar-YE" sz="1800" b="1" dirty="0"/>
                        <a:t>جــــزئي</a:t>
                      </a:r>
                      <a:endParaRPr lang="en-US" sz="1800" b="1" dirty="0"/>
                    </a:p>
                  </a:txBody>
                  <a:tcPr/>
                </a:tc>
                <a:tc>
                  <a:txBody>
                    <a:bodyPr/>
                    <a:lstStyle/>
                    <a:p>
                      <a:pPr algn="ctr"/>
                      <a:r>
                        <a:rPr lang="ar-YE" sz="1800" b="1" dirty="0"/>
                        <a:t>كـــلي</a:t>
                      </a:r>
                      <a:endParaRPr lang="en-US" sz="1800" b="1" dirty="0"/>
                    </a:p>
                  </a:txBody>
                  <a:tcPr/>
                </a:tc>
                <a:extLst>
                  <a:ext uri="{0D108BD9-81ED-4DB2-BD59-A6C34878D82A}">
                    <a16:rowId xmlns:a16="http://schemas.microsoft.com/office/drawing/2014/main" val="3835328013"/>
                  </a:ext>
                </a:extLst>
              </a:tr>
              <a:tr h="370840">
                <a:tc>
                  <a:txBody>
                    <a:bodyPr/>
                    <a:lstStyle/>
                    <a:p>
                      <a:endParaRPr lang="en-US" sz="1800" b="1"/>
                    </a:p>
                  </a:txBody>
                  <a:tcPr/>
                </a:tc>
                <a:tc>
                  <a:txBody>
                    <a:bodyPr/>
                    <a:lstStyle/>
                    <a:p>
                      <a:endParaRPr lang="en-US" sz="1800" b="1"/>
                    </a:p>
                  </a:txBody>
                  <a:tcPr/>
                </a:tc>
                <a:tc>
                  <a:txBody>
                    <a:bodyPr/>
                    <a:lstStyle/>
                    <a:p>
                      <a:endParaRPr lang="en-US" sz="1800" b="1"/>
                    </a:p>
                  </a:txBody>
                  <a:tcPr/>
                </a:tc>
                <a:tc>
                  <a:txBody>
                    <a:bodyPr/>
                    <a:lstStyle/>
                    <a:p>
                      <a:r>
                        <a:rPr lang="ar-YE" sz="1800" b="1" u="sng" dirty="0">
                          <a:solidFill>
                            <a:srgbClr val="0070C0"/>
                          </a:solidFill>
                        </a:rPr>
                        <a:t>الأصـــول المتداولة</a:t>
                      </a:r>
                      <a:r>
                        <a:rPr lang="ar-YE" sz="1800" b="1" dirty="0"/>
                        <a:t>:</a:t>
                      </a:r>
                    </a:p>
                    <a:p>
                      <a:r>
                        <a:rPr lang="ar-YE" sz="1800" b="1" dirty="0"/>
                        <a:t>الاستثمارات في الأوراق</a:t>
                      </a:r>
                      <a:r>
                        <a:rPr lang="ar-YE" sz="1800" b="1" baseline="0" dirty="0"/>
                        <a:t> المالية.</a:t>
                      </a:r>
                    </a:p>
                    <a:p>
                      <a:endParaRPr lang="en-US" sz="1800" b="1" baseline="0" dirty="0"/>
                    </a:p>
                    <a:p>
                      <a:r>
                        <a:rPr lang="ar-YE" sz="1800" b="1" baseline="0" dirty="0"/>
                        <a:t>( - ) مخصص هبوط أسعار أوراق مالية.</a:t>
                      </a:r>
                    </a:p>
                    <a:p>
                      <a:endParaRPr lang="ar-YE" sz="1800" b="1" dirty="0"/>
                    </a:p>
                  </a:txBody>
                  <a:tcPr/>
                </a:tc>
                <a:tc>
                  <a:txBody>
                    <a:bodyPr/>
                    <a:lstStyle/>
                    <a:p>
                      <a:endParaRPr lang="ar-YE" sz="1800" b="1" dirty="0"/>
                    </a:p>
                    <a:p>
                      <a:r>
                        <a:rPr lang="en-US" sz="1800" b="1" dirty="0"/>
                        <a:t>570,000</a:t>
                      </a:r>
                      <a:endParaRPr lang="ar-YE" sz="1800" b="1" dirty="0"/>
                    </a:p>
                    <a:p>
                      <a:endParaRPr lang="ar-YE" sz="1800" b="1" dirty="0"/>
                    </a:p>
                    <a:p>
                      <a:r>
                        <a:rPr lang="ar-YE" sz="1800" b="1" dirty="0"/>
                        <a:t>(</a:t>
                      </a:r>
                      <a:r>
                        <a:rPr lang="en-US" sz="1800" b="1" dirty="0"/>
                        <a:t>140,000</a:t>
                      </a:r>
                      <a:r>
                        <a:rPr lang="ar-YE" sz="1800" b="1" dirty="0"/>
                        <a:t>)</a:t>
                      </a:r>
                      <a:endParaRPr lang="en-US" sz="1800" b="1" dirty="0"/>
                    </a:p>
                  </a:txBody>
                  <a:tcPr/>
                </a:tc>
                <a:tc>
                  <a:txBody>
                    <a:bodyPr/>
                    <a:lstStyle/>
                    <a:p>
                      <a:endParaRPr lang="en-US" sz="1800" b="1" dirty="0"/>
                    </a:p>
                  </a:txBody>
                  <a:tcPr/>
                </a:tc>
                <a:extLst>
                  <a:ext uri="{0D108BD9-81ED-4DB2-BD59-A6C34878D82A}">
                    <a16:rowId xmlns:a16="http://schemas.microsoft.com/office/drawing/2014/main" val="3042737886"/>
                  </a:ext>
                </a:extLst>
              </a:tr>
              <a:tr h="370840">
                <a:tc>
                  <a:txBody>
                    <a:bodyPr/>
                    <a:lstStyle/>
                    <a:p>
                      <a:endParaRPr lang="en-US" sz="1800" b="1" dirty="0"/>
                    </a:p>
                  </a:txBody>
                  <a:tcPr/>
                </a:tc>
                <a:tc>
                  <a:txBody>
                    <a:bodyPr/>
                    <a:lstStyle/>
                    <a:p>
                      <a:endParaRPr lang="en-US" sz="1800" b="1"/>
                    </a:p>
                  </a:txBody>
                  <a:tcPr/>
                </a:tc>
                <a:tc>
                  <a:txBody>
                    <a:bodyPr/>
                    <a:lstStyle/>
                    <a:p>
                      <a:endParaRPr lang="en-US" sz="1800" b="1"/>
                    </a:p>
                  </a:txBody>
                  <a:tcPr/>
                </a:tc>
                <a:tc>
                  <a:txBody>
                    <a:bodyPr/>
                    <a:lstStyle/>
                    <a:p>
                      <a:endParaRPr lang="en-US" sz="1800" b="1" dirty="0"/>
                    </a:p>
                  </a:txBody>
                  <a:tcPr/>
                </a:tc>
                <a:tc>
                  <a:txBody>
                    <a:bodyPr/>
                    <a:lstStyle/>
                    <a:p>
                      <a:endParaRPr lang="en-US" sz="1800" b="1" dirty="0"/>
                    </a:p>
                  </a:txBody>
                  <a:tcPr/>
                </a:tc>
                <a:tc>
                  <a:txBody>
                    <a:bodyPr/>
                    <a:lstStyle/>
                    <a:p>
                      <a:r>
                        <a:rPr lang="en-US" sz="1800" b="1" dirty="0"/>
                        <a:t>430,000</a:t>
                      </a:r>
                    </a:p>
                  </a:txBody>
                  <a:tcPr/>
                </a:tc>
                <a:extLst>
                  <a:ext uri="{0D108BD9-81ED-4DB2-BD59-A6C34878D82A}">
                    <a16:rowId xmlns:a16="http://schemas.microsoft.com/office/drawing/2014/main" val="3791349943"/>
                  </a:ext>
                </a:extLst>
              </a:tr>
            </a:tbl>
          </a:graphicData>
        </a:graphic>
      </p:graphicFrame>
    </p:spTree>
    <p:extLst>
      <p:ext uri="{BB962C8B-B14F-4D97-AF65-F5344CB8AC3E}">
        <p14:creationId xmlns:p14="http://schemas.microsoft.com/office/powerpoint/2010/main" val="520857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16632"/>
            <a:ext cx="8682168" cy="432048"/>
          </a:xfrm>
        </p:spPr>
        <p:txBody>
          <a:bodyPr>
            <a:noAutofit/>
          </a:bodyPr>
          <a:lstStyle/>
          <a:p>
            <a:pPr marL="742950" indent="-742950" algn="ctr">
              <a:buFont typeface="+mj-lt"/>
              <a:buAutoNum type="arabicParenR" startAt="3"/>
            </a:pPr>
            <a:r>
              <a:rPr lang="ar-SA" sz="3200" b="1" u="sng" dirty="0">
                <a:solidFill>
                  <a:srgbClr val="C00000"/>
                </a:solidFill>
                <a:latin typeface="Andalus" panose="02020603050405020304" pitchFamily="18" charset="-78"/>
                <a:cs typeface="Andalus" panose="02020603050405020304" pitchFamily="18" charset="-78"/>
              </a:rPr>
              <a:t>تسوية الاستثمارات قصيرة الأجل</a:t>
            </a:r>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2</a:t>
            </a:fld>
            <a:endParaRPr lang="ar-YE" dirty="0"/>
          </a:p>
        </p:txBody>
      </p:sp>
      <p:sp>
        <p:nvSpPr>
          <p:cNvPr id="5" name="شكل بيضاوي 4"/>
          <p:cNvSpPr/>
          <p:nvPr/>
        </p:nvSpPr>
        <p:spPr>
          <a:xfrm>
            <a:off x="2483768" y="908720"/>
            <a:ext cx="3600400" cy="864096"/>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2800" b="1" u="sng" dirty="0"/>
              <a:t>الاستثمارات</a:t>
            </a:r>
          </a:p>
        </p:txBody>
      </p:sp>
      <p:sp>
        <p:nvSpPr>
          <p:cNvPr id="6" name="شكل بيضاوي 5"/>
          <p:cNvSpPr/>
          <p:nvPr/>
        </p:nvSpPr>
        <p:spPr>
          <a:xfrm>
            <a:off x="334889" y="2486386"/>
            <a:ext cx="3600400" cy="864096"/>
          </a:xfrm>
          <a:prstGeom prst="ellipse">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2800" b="1" dirty="0"/>
              <a:t>السندات</a:t>
            </a:r>
          </a:p>
        </p:txBody>
      </p:sp>
      <p:sp>
        <p:nvSpPr>
          <p:cNvPr id="7" name="شكل بيضاوي 6"/>
          <p:cNvSpPr/>
          <p:nvPr/>
        </p:nvSpPr>
        <p:spPr>
          <a:xfrm>
            <a:off x="5220072" y="2582842"/>
            <a:ext cx="3600400" cy="864096"/>
          </a:xfrm>
          <a:prstGeom prst="ellipse">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2800" b="1" dirty="0"/>
              <a:t>الأسهم</a:t>
            </a:r>
          </a:p>
        </p:txBody>
      </p:sp>
      <p:cxnSp>
        <p:nvCxnSpPr>
          <p:cNvPr id="9" name="رابط كسهم مستقيم 8"/>
          <p:cNvCxnSpPr/>
          <p:nvPr/>
        </p:nvCxnSpPr>
        <p:spPr>
          <a:xfrm>
            <a:off x="7001115" y="2078850"/>
            <a:ext cx="0" cy="4075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رابط كسهم مستقيم 10"/>
          <p:cNvCxnSpPr/>
          <p:nvPr/>
        </p:nvCxnSpPr>
        <p:spPr>
          <a:xfrm>
            <a:off x="2135089" y="2042846"/>
            <a:ext cx="0" cy="4435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رابط مستقيم 16"/>
          <p:cNvCxnSpPr/>
          <p:nvPr/>
        </p:nvCxnSpPr>
        <p:spPr>
          <a:xfrm flipH="1" flipV="1">
            <a:off x="2097226" y="2060848"/>
            <a:ext cx="4885183" cy="1800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رابط كسهم مستقيم 25"/>
          <p:cNvCxnSpPr/>
          <p:nvPr/>
        </p:nvCxnSpPr>
        <p:spPr>
          <a:xfrm>
            <a:off x="4283968" y="1772816"/>
            <a:ext cx="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مستطيل مستدير الزوايا 27"/>
          <p:cNvSpPr/>
          <p:nvPr/>
        </p:nvSpPr>
        <p:spPr>
          <a:xfrm>
            <a:off x="4716016" y="3645024"/>
            <a:ext cx="4104456" cy="2592288"/>
          </a:xfrm>
          <a:prstGeom prst="roundRect">
            <a:avLst/>
          </a:prstGeom>
        </p:spPr>
        <p:style>
          <a:lnRef idx="2">
            <a:schemeClr val="accent1">
              <a:shade val="50000"/>
            </a:schemeClr>
          </a:lnRef>
          <a:fillRef idx="1003">
            <a:schemeClr val="lt1"/>
          </a:fillRef>
          <a:effectRef idx="0">
            <a:schemeClr val="accent1"/>
          </a:effectRef>
          <a:fontRef idx="minor">
            <a:schemeClr val="lt1"/>
          </a:fontRef>
        </p:style>
        <p:txBody>
          <a:bodyPr rtlCol="1" anchor="ctr"/>
          <a:lstStyle/>
          <a:p>
            <a:pPr marL="342900" indent="-342900" algn="just">
              <a:buFont typeface="Wingdings" pitchFamily="2" charset="2"/>
              <a:buChar char="v"/>
            </a:pPr>
            <a:r>
              <a:rPr lang="ar-SA" sz="2200" b="1" u="sng" dirty="0">
                <a:solidFill>
                  <a:srgbClr val="FF0000"/>
                </a:solidFill>
              </a:rPr>
              <a:t>يعرف السهم</a:t>
            </a:r>
            <a:r>
              <a:rPr lang="ar-SA" sz="2200" b="1" dirty="0">
                <a:solidFill>
                  <a:schemeClr val="tx1"/>
                </a:solidFill>
              </a:rPr>
              <a:t>: بأنه حصة في رأس مال الشركة المصدرة للأسهم، وتشتري الأسهم بقصد المتاجرة والحصول على الارباح.</a:t>
            </a:r>
          </a:p>
          <a:p>
            <a:pPr marL="342900" indent="-342900" algn="just">
              <a:buFont typeface="Wingdings" pitchFamily="2" charset="2"/>
              <a:buChar char="v"/>
            </a:pPr>
            <a:r>
              <a:rPr lang="ar-SA" sz="2200" b="1" dirty="0">
                <a:solidFill>
                  <a:schemeClr val="tx1"/>
                </a:solidFill>
              </a:rPr>
              <a:t>تلجأ المنشآت إلى هذه الاستثمارات يسبب وجود فائض نقدي لديها يزيد عن حاجتها.</a:t>
            </a:r>
          </a:p>
        </p:txBody>
      </p:sp>
      <p:sp>
        <p:nvSpPr>
          <p:cNvPr id="29" name="مستطيل مستدير الزوايا 28"/>
          <p:cNvSpPr/>
          <p:nvPr/>
        </p:nvSpPr>
        <p:spPr>
          <a:xfrm>
            <a:off x="-36420" y="3645024"/>
            <a:ext cx="4032448" cy="2736304"/>
          </a:xfrm>
          <a:prstGeom prst="roundRect">
            <a:avLst/>
          </a:prstGeom>
        </p:spPr>
        <p:style>
          <a:lnRef idx="2">
            <a:schemeClr val="accent1">
              <a:shade val="50000"/>
            </a:schemeClr>
          </a:lnRef>
          <a:fillRef idx="1003">
            <a:schemeClr val="lt1"/>
          </a:fillRef>
          <a:effectRef idx="0">
            <a:schemeClr val="accent1"/>
          </a:effectRef>
          <a:fontRef idx="minor">
            <a:schemeClr val="lt1"/>
          </a:fontRef>
        </p:style>
        <p:txBody>
          <a:bodyPr rtlCol="1" anchor="ctr"/>
          <a:lstStyle/>
          <a:p>
            <a:pPr marL="342900" indent="-342900" algn="just">
              <a:buFont typeface="Wingdings" pitchFamily="2" charset="2"/>
              <a:buChar char="v"/>
            </a:pPr>
            <a:r>
              <a:rPr lang="ar-SA" sz="2200" b="1" u="sng" dirty="0">
                <a:solidFill>
                  <a:srgbClr val="FF0000"/>
                </a:solidFill>
              </a:rPr>
              <a:t>تعريف السند</a:t>
            </a:r>
            <a:r>
              <a:rPr lang="ar-SA" sz="2200" b="1" dirty="0">
                <a:solidFill>
                  <a:schemeClr val="tx1"/>
                </a:solidFill>
              </a:rPr>
              <a:t>: بأنه ما يتم إصداره من قبل الشركات المساهمة لتغطية احتياجها من الأموال، أي أنها مصدر من مصادر التمويل التي تلجأ اليها الشركات وتتحمل فائدة تدفعها سنوياً، وعملية إصدار الأسهم أو السندات هي عملية اقتراض </a:t>
            </a:r>
          </a:p>
        </p:txBody>
      </p:sp>
    </p:spTree>
    <p:extLst>
      <p:ext uri="{BB962C8B-B14F-4D97-AF65-F5344CB8AC3E}">
        <p14:creationId xmlns:p14="http://schemas.microsoft.com/office/powerpoint/2010/main" val="210377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16632"/>
            <a:ext cx="8682168" cy="432048"/>
          </a:xfrm>
        </p:spPr>
        <p:txBody>
          <a:bodyPr>
            <a:normAutofit fontScale="90000"/>
          </a:bodyPr>
          <a:lstStyle/>
          <a:p>
            <a:pPr marL="742950" indent="-742950" algn="ctr">
              <a:buFont typeface="+mj-lt"/>
              <a:buAutoNum type="arabicParenR" startAt="4"/>
            </a:pPr>
            <a:r>
              <a:rPr lang="ar-YE" sz="3200" b="1" u="sng" dirty="0">
                <a:solidFill>
                  <a:srgbClr val="C00000"/>
                </a:solidFill>
              </a:rPr>
              <a:t>تسوية اوراق القبض</a:t>
            </a:r>
            <a:endParaRPr lang="ar-SA" b="1" u="sng" dirty="0">
              <a:solidFill>
                <a:srgbClr val="C00000"/>
              </a:solidFill>
            </a:endParaRPr>
          </a:p>
        </p:txBody>
      </p:sp>
      <p:sp>
        <p:nvSpPr>
          <p:cNvPr id="4" name="عنصر نائب لرقم الشريحة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CD9B9423-CA99-4925-8324-5BC098869A01}" type="slidenum">
              <a:rPr kumimoji="0" lang="ar-YE"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20</a:t>
            </a:fld>
            <a:endParaRPr kumimoji="0" lang="ar-YE" sz="1800" b="0" i="0" u="none" strike="noStrike" kern="0" cap="none" spc="0" normalizeH="0" baseline="0" noProof="0" dirty="0">
              <a:ln>
                <a:noFill/>
              </a:ln>
              <a:solidFill>
                <a:sysClr val="windowText" lastClr="000000"/>
              </a:solidFill>
              <a:effectLst/>
              <a:uLnTx/>
              <a:uFillTx/>
            </a:endParaRPr>
          </a:p>
        </p:txBody>
      </p:sp>
      <p:sp>
        <p:nvSpPr>
          <p:cNvPr id="5" name="شكل بيضاوي 4"/>
          <p:cNvSpPr/>
          <p:nvPr/>
        </p:nvSpPr>
        <p:spPr>
          <a:xfrm>
            <a:off x="2483768" y="908720"/>
            <a:ext cx="3600400" cy="864096"/>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YE" sz="2800" b="1" i="0" u="none" strike="noStrike" kern="0" cap="none" spc="0" normalizeH="0" baseline="0" noProof="0" dirty="0">
                <a:ln>
                  <a:noFill/>
                </a:ln>
                <a:solidFill>
                  <a:sysClr val="windowText" lastClr="000000"/>
                </a:solidFill>
                <a:effectLst/>
                <a:uLnTx/>
                <a:uFillTx/>
              </a:rPr>
              <a:t>أنواع أوراق القبض</a:t>
            </a:r>
            <a:endParaRPr kumimoji="0" lang="ar-SA" sz="2800" b="1" i="0" u="none" strike="noStrike" kern="0" cap="none" spc="0" normalizeH="0" baseline="0" noProof="0" dirty="0">
              <a:ln>
                <a:noFill/>
              </a:ln>
              <a:solidFill>
                <a:sysClr val="windowText" lastClr="000000"/>
              </a:solidFill>
              <a:effectLst/>
              <a:uLnTx/>
              <a:uFillTx/>
            </a:endParaRPr>
          </a:p>
        </p:txBody>
      </p:sp>
      <p:sp>
        <p:nvSpPr>
          <p:cNvPr id="6" name="شكل بيضاوي 5"/>
          <p:cNvSpPr/>
          <p:nvPr/>
        </p:nvSpPr>
        <p:spPr>
          <a:xfrm>
            <a:off x="334889" y="2486386"/>
            <a:ext cx="3600400" cy="864096"/>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lvl="0" algn="ctr"/>
            <a:r>
              <a:rPr lang="ar-YE" sz="3200" b="1" u="sng" dirty="0">
                <a:solidFill>
                  <a:srgbClr val="FF0000"/>
                </a:solidFill>
              </a:rPr>
              <a:t>سند أذني</a:t>
            </a:r>
            <a:endParaRPr kumimoji="0" lang="ar-SA" sz="3200" b="1" i="0" u="none" strike="noStrike" kern="0" cap="none" spc="0" normalizeH="0" baseline="0" noProof="0" dirty="0">
              <a:ln>
                <a:noFill/>
              </a:ln>
              <a:solidFill>
                <a:sysClr val="windowText" lastClr="000000"/>
              </a:solidFill>
              <a:effectLst/>
              <a:uLnTx/>
              <a:uFillTx/>
            </a:endParaRPr>
          </a:p>
        </p:txBody>
      </p:sp>
      <p:sp>
        <p:nvSpPr>
          <p:cNvPr id="7" name="شكل بيضاوي 6"/>
          <p:cNvSpPr/>
          <p:nvPr/>
        </p:nvSpPr>
        <p:spPr>
          <a:xfrm>
            <a:off x="5220072" y="2582842"/>
            <a:ext cx="3600400" cy="864096"/>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lvl="0" algn="ctr"/>
            <a:r>
              <a:rPr lang="ar-YE" sz="3200" b="1" u="sng" dirty="0">
                <a:solidFill>
                  <a:srgbClr val="FF0000"/>
                </a:solidFill>
              </a:rPr>
              <a:t>كمبيالة</a:t>
            </a:r>
            <a:endParaRPr kumimoji="0" lang="ar-SA" sz="3200" b="1" i="0" u="none" strike="noStrike" kern="0" cap="none" spc="0" normalizeH="0" baseline="0" noProof="0" dirty="0">
              <a:ln>
                <a:noFill/>
              </a:ln>
              <a:solidFill>
                <a:sysClr val="windowText" lastClr="000000"/>
              </a:solidFill>
              <a:effectLst/>
              <a:uLnTx/>
              <a:uFillTx/>
            </a:endParaRPr>
          </a:p>
        </p:txBody>
      </p:sp>
      <p:cxnSp>
        <p:nvCxnSpPr>
          <p:cNvPr id="9" name="رابط كسهم مستقيم 8"/>
          <p:cNvCxnSpPr/>
          <p:nvPr/>
        </p:nvCxnSpPr>
        <p:spPr>
          <a:xfrm>
            <a:off x="7001115" y="2078850"/>
            <a:ext cx="0" cy="4075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رابط كسهم مستقيم 10"/>
          <p:cNvCxnSpPr/>
          <p:nvPr/>
        </p:nvCxnSpPr>
        <p:spPr>
          <a:xfrm>
            <a:off x="2135089" y="2042846"/>
            <a:ext cx="0" cy="4435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رابط مستقيم 16"/>
          <p:cNvCxnSpPr/>
          <p:nvPr/>
        </p:nvCxnSpPr>
        <p:spPr>
          <a:xfrm flipH="1" flipV="1">
            <a:off x="2097226" y="2060848"/>
            <a:ext cx="4885183" cy="1800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رابط كسهم مستقيم 25"/>
          <p:cNvCxnSpPr/>
          <p:nvPr/>
        </p:nvCxnSpPr>
        <p:spPr>
          <a:xfrm>
            <a:off x="4283968" y="1772816"/>
            <a:ext cx="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مستطيل مستدير الزوايا 27"/>
          <p:cNvSpPr/>
          <p:nvPr/>
        </p:nvSpPr>
        <p:spPr>
          <a:xfrm>
            <a:off x="4716016" y="3645024"/>
            <a:ext cx="4104456" cy="2952328"/>
          </a:xfrm>
          <a:prstGeom prst="roundRect">
            <a:avLst/>
          </a:prstGeom>
        </p:spPr>
        <p:style>
          <a:lnRef idx="2">
            <a:schemeClr val="accent1">
              <a:shade val="50000"/>
            </a:schemeClr>
          </a:lnRef>
          <a:fillRef idx="1003">
            <a:schemeClr val="lt1"/>
          </a:fillRef>
          <a:effectRef idx="0">
            <a:schemeClr val="accent1"/>
          </a:effectRef>
          <a:fontRef idx="minor">
            <a:schemeClr val="lt1"/>
          </a:fontRef>
        </p:style>
        <p:txBody>
          <a:bodyPr rtlCol="1" anchor="ctr"/>
          <a:lstStyle/>
          <a:p>
            <a:pPr marL="365760" lvl="0" indent="-283464" algn="just">
              <a:spcBef>
                <a:spcPts val="600"/>
              </a:spcBef>
              <a:buClr>
                <a:srgbClr val="3891A7"/>
              </a:buClr>
              <a:buSzPct val="80000"/>
              <a:buFont typeface="Wingdings" pitchFamily="2" charset="2"/>
              <a:buChar char="ü"/>
            </a:pPr>
            <a:r>
              <a:rPr lang="ar-YE" sz="2400" u="sng" dirty="0">
                <a:solidFill>
                  <a:srgbClr val="FF0000"/>
                </a:solidFill>
              </a:rPr>
              <a:t>كمبيالة</a:t>
            </a:r>
            <a:r>
              <a:rPr lang="ar-YE" sz="2400" dirty="0">
                <a:solidFill>
                  <a:prstClr val="black"/>
                </a:solidFill>
              </a:rPr>
              <a:t>: </a:t>
            </a:r>
            <a:r>
              <a:rPr lang="ar-YE" sz="2400" b="1" dirty="0">
                <a:solidFill>
                  <a:prstClr val="black"/>
                </a:solidFill>
              </a:rPr>
              <a:t>هي بيان كتابي غير معلق بشرط تصدر ممن له حق الوفاء(الدائن) ويسمى الساحب يأمر بها ممن عليه وجوب الدفع (المدين) ويسمى المسحوب عليه بدفع مبلغ من المال في تاريخ ومكان محددين لأمره أو لأمر شخص آخر يسمى المستفيد.</a:t>
            </a:r>
          </a:p>
        </p:txBody>
      </p:sp>
      <p:sp>
        <p:nvSpPr>
          <p:cNvPr id="29" name="مستطيل مستدير الزوايا 28"/>
          <p:cNvSpPr/>
          <p:nvPr/>
        </p:nvSpPr>
        <p:spPr>
          <a:xfrm>
            <a:off x="-36420" y="3645024"/>
            <a:ext cx="4032448" cy="2952328"/>
          </a:xfrm>
          <a:prstGeom prst="roundRect">
            <a:avLst/>
          </a:prstGeom>
        </p:spPr>
        <p:style>
          <a:lnRef idx="2">
            <a:schemeClr val="accent1">
              <a:shade val="50000"/>
            </a:schemeClr>
          </a:lnRef>
          <a:fillRef idx="1003">
            <a:schemeClr val="lt1"/>
          </a:fillRef>
          <a:effectRef idx="0">
            <a:schemeClr val="accent1"/>
          </a:effectRef>
          <a:fontRef idx="minor">
            <a:schemeClr val="lt1"/>
          </a:fontRef>
        </p:style>
        <p:txBody>
          <a:bodyPr rtlCol="1" anchor="ctr"/>
          <a:lstStyle/>
          <a:p>
            <a:pPr marL="365760" lvl="0" indent="-283464" algn="just">
              <a:spcBef>
                <a:spcPts val="600"/>
              </a:spcBef>
              <a:buClr>
                <a:srgbClr val="3891A7"/>
              </a:buClr>
              <a:buSzPct val="80000"/>
              <a:buFont typeface="Wingdings" pitchFamily="2" charset="2"/>
              <a:buChar char="ü"/>
            </a:pPr>
            <a:r>
              <a:rPr lang="ar-YE" sz="2700" u="sng" dirty="0">
                <a:solidFill>
                  <a:srgbClr val="FF0000"/>
                </a:solidFill>
              </a:rPr>
              <a:t>سند أذني</a:t>
            </a:r>
            <a:r>
              <a:rPr lang="ar-YE" sz="2700" dirty="0">
                <a:solidFill>
                  <a:prstClr val="black"/>
                </a:solidFill>
              </a:rPr>
              <a:t>: </a:t>
            </a:r>
            <a:r>
              <a:rPr lang="ar-YE" sz="2700" b="1" dirty="0">
                <a:solidFill>
                  <a:prstClr val="black"/>
                </a:solidFill>
              </a:rPr>
              <a:t>هو أمر كتابي غير معلق بشرط يتعهد بموجبه الشخص المدين بدفع مبلغ معين من المال في تاريخ ومكان محددين لصالح الدائن أو لأمر شخص ثالث يسمى المستفيد.</a:t>
            </a:r>
          </a:p>
        </p:txBody>
      </p:sp>
    </p:spTree>
    <p:extLst>
      <p:ext uri="{BB962C8B-B14F-4D97-AF65-F5344CB8AC3E}">
        <p14:creationId xmlns:p14="http://schemas.microsoft.com/office/powerpoint/2010/main" val="20706881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16632"/>
            <a:ext cx="8682168" cy="360040"/>
          </a:xfrm>
        </p:spPr>
        <p:txBody>
          <a:bodyPr>
            <a:normAutofit fontScale="90000"/>
          </a:bodyPr>
          <a:lstStyle/>
          <a:p>
            <a:pPr marL="514350" indent="-514350" algn="ctr">
              <a:buFont typeface="+mj-lt"/>
              <a:buAutoNum type="arabicParenR" startAt="4"/>
            </a:pPr>
            <a:r>
              <a:rPr lang="ar-YE" sz="3200" b="1" u="sng" dirty="0">
                <a:solidFill>
                  <a:srgbClr val="C00000"/>
                </a:solidFill>
              </a:rPr>
              <a:t>تسوية اوراق القبض</a:t>
            </a:r>
            <a:endParaRPr lang="ar-SA" sz="3200" b="1" u="sng" dirty="0">
              <a:solidFill>
                <a:srgbClr val="C00000"/>
              </a:solidFill>
            </a:endParaRPr>
          </a:p>
        </p:txBody>
      </p:sp>
      <p:sp>
        <p:nvSpPr>
          <p:cNvPr id="3" name="عنصر نائب للمحتوى 2"/>
          <p:cNvSpPr>
            <a:spLocks noGrp="1"/>
          </p:cNvSpPr>
          <p:nvPr>
            <p:ph idx="1"/>
          </p:nvPr>
        </p:nvSpPr>
        <p:spPr>
          <a:xfrm>
            <a:off x="179512" y="764704"/>
            <a:ext cx="8754176" cy="6017096"/>
          </a:xfrm>
        </p:spPr>
        <p:txBody>
          <a:bodyPr>
            <a:normAutofit/>
          </a:bodyPr>
          <a:lstStyle/>
          <a:p>
            <a:pPr algn="just">
              <a:buFont typeface="Wingdings" pitchFamily="2" charset="2"/>
              <a:buChar char="Ø"/>
            </a:pPr>
            <a:r>
              <a:rPr lang="ar-YE" sz="2700" b="1" u="sng" dirty="0">
                <a:solidFill>
                  <a:srgbClr val="C00000"/>
                </a:solidFill>
              </a:rPr>
              <a:t>المعالجة المحاسبية لورقة القبض</a:t>
            </a:r>
            <a:r>
              <a:rPr lang="ar-YE" sz="2700" dirty="0"/>
              <a:t>:</a:t>
            </a:r>
          </a:p>
          <a:p>
            <a:pPr marL="539496" indent="-457200" algn="just">
              <a:buFont typeface="+mj-lt"/>
              <a:buAutoNum type="arabicParenR"/>
            </a:pPr>
            <a:r>
              <a:rPr lang="ar-YE" sz="2500" b="1" u="sng" dirty="0">
                <a:solidFill>
                  <a:srgbClr val="FF0000"/>
                </a:solidFill>
              </a:rPr>
              <a:t>يتم استلام ورقة القبض إذا كان هناك  مبيعات أجلة يتم اثباتها بالقيد التالي</a:t>
            </a:r>
            <a:r>
              <a:rPr lang="ar-YE" sz="2700" dirty="0">
                <a:sym typeface="Wingdings" pitchFamily="2" charset="2"/>
              </a:rPr>
              <a:t>:</a:t>
            </a:r>
          </a:p>
          <a:p>
            <a:pPr marL="82296" indent="0" algn="just">
              <a:buNone/>
            </a:pPr>
            <a:endParaRPr lang="ar-YE" sz="2700" b="1" dirty="0">
              <a:solidFill>
                <a:srgbClr val="FF0000"/>
              </a:solidFill>
              <a:sym typeface="Wingdings" pitchFamily="2" charset="2"/>
            </a:endParaRPr>
          </a:p>
          <a:p>
            <a:pPr marL="82296" indent="0" algn="just">
              <a:buNone/>
            </a:pPr>
            <a:endParaRPr lang="ar-YE" sz="2700" b="1" dirty="0">
              <a:solidFill>
                <a:srgbClr val="FF0000"/>
              </a:solidFill>
              <a:sym typeface="Wingdings" pitchFamily="2" charset="2"/>
            </a:endParaRPr>
          </a:p>
          <a:p>
            <a:pPr marL="539496" indent="-457200" algn="just">
              <a:buFont typeface="+mj-lt"/>
              <a:buAutoNum type="arabicParenR"/>
            </a:pPr>
            <a:r>
              <a:rPr lang="ar-YE" sz="2700" b="1" u="sng" dirty="0">
                <a:solidFill>
                  <a:srgbClr val="FF0000"/>
                </a:solidFill>
                <a:sym typeface="Wingdings" pitchFamily="2" charset="2"/>
              </a:rPr>
              <a:t>يتم سحب ورقة القبض على العميل بالقيد التالي</a:t>
            </a:r>
            <a:r>
              <a:rPr lang="ar-YE" sz="2700" dirty="0">
                <a:sym typeface="Wingdings" pitchFamily="2" charset="2"/>
              </a:rPr>
              <a:t>:</a:t>
            </a:r>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21</a:t>
            </a:fld>
            <a:endParaRPr lang="ar-YE" dirty="0"/>
          </a:p>
        </p:txBody>
      </p:sp>
      <p:graphicFrame>
        <p:nvGraphicFramePr>
          <p:cNvPr id="5" name="Table 4"/>
          <p:cNvGraphicFramePr>
            <a:graphicFrameLocks noGrp="1"/>
          </p:cNvGraphicFramePr>
          <p:nvPr>
            <p:extLst>
              <p:ext uri="{D42A27DB-BD31-4B8C-83A1-F6EECF244321}">
                <p14:modId xmlns:p14="http://schemas.microsoft.com/office/powerpoint/2010/main" val="1852725938"/>
              </p:ext>
            </p:extLst>
          </p:nvPr>
        </p:nvGraphicFramePr>
        <p:xfrm>
          <a:off x="791132" y="1916832"/>
          <a:ext cx="7608168" cy="701040"/>
        </p:xfrm>
        <a:graphic>
          <a:graphicData uri="http://schemas.openxmlformats.org/drawingml/2006/table">
            <a:tbl>
              <a:tblPr firstRow="1" bandRow="1">
                <a:tableStyleId>{8799B23B-EC83-4686-B30A-512413B5E67A}</a:tableStyleId>
              </a:tblPr>
              <a:tblGrid>
                <a:gridCol w="1902042">
                  <a:extLst>
                    <a:ext uri="{9D8B030D-6E8A-4147-A177-3AD203B41FA5}">
                      <a16:colId xmlns:a16="http://schemas.microsoft.com/office/drawing/2014/main" val="2934073056"/>
                    </a:ext>
                  </a:extLst>
                </a:gridCol>
                <a:gridCol w="2778478">
                  <a:extLst>
                    <a:ext uri="{9D8B030D-6E8A-4147-A177-3AD203B41FA5}">
                      <a16:colId xmlns:a16="http://schemas.microsoft.com/office/drawing/2014/main" val="4252741855"/>
                    </a:ext>
                  </a:extLst>
                </a:gridCol>
                <a:gridCol w="1512168">
                  <a:extLst>
                    <a:ext uri="{9D8B030D-6E8A-4147-A177-3AD203B41FA5}">
                      <a16:colId xmlns:a16="http://schemas.microsoft.com/office/drawing/2014/main" val="1096227664"/>
                    </a:ext>
                  </a:extLst>
                </a:gridCol>
                <a:gridCol w="1415480">
                  <a:extLst>
                    <a:ext uri="{9D8B030D-6E8A-4147-A177-3AD203B41FA5}">
                      <a16:colId xmlns:a16="http://schemas.microsoft.com/office/drawing/2014/main" val="2700653098"/>
                    </a:ext>
                  </a:extLst>
                </a:gridCol>
              </a:tblGrid>
              <a:tr h="370840">
                <a:tc>
                  <a:txBody>
                    <a:bodyPr/>
                    <a:lstStyle/>
                    <a:p>
                      <a:endParaRPr lang="en-US" sz="2000" dirty="0"/>
                    </a:p>
                  </a:txBody>
                  <a:tcPr/>
                </a:tc>
                <a:tc>
                  <a:txBody>
                    <a:bodyPr/>
                    <a:lstStyle/>
                    <a:p>
                      <a:r>
                        <a:rPr lang="ar-YE" sz="2000" dirty="0"/>
                        <a:t>من حــ/ المدينون</a:t>
                      </a:r>
                    </a:p>
                    <a:p>
                      <a:r>
                        <a:rPr lang="ar-YE" sz="2000" dirty="0"/>
                        <a:t>    إلى حــ/ المبيعات</a:t>
                      </a:r>
                      <a:endParaRPr lang="en-US" sz="2000" dirty="0"/>
                    </a:p>
                  </a:txBody>
                  <a:tcPr/>
                </a:tc>
                <a:tc>
                  <a:txBody>
                    <a:bodyPr/>
                    <a:lstStyle/>
                    <a:p>
                      <a:endParaRPr lang="ar-YE" sz="2000" dirty="0"/>
                    </a:p>
                    <a:p>
                      <a:r>
                        <a:rPr lang="ar-YE" sz="2000" dirty="0"/>
                        <a:t>×××</a:t>
                      </a:r>
                      <a:endParaRPr lang="en-US" sz="2000" dirty="0"/>
                    </a:p>
                  </a:txBody>
                  <a:tcPr/>
                </a:tc>
                <a:tc>
                  <a:txBody>
                    <a:bodyPr/>
                    <a:lstStyle/>
                    <a:p>
                      <a:r>
                        <a:rPr lang="ar-YE" sz="2000" dirty="0"/>
                        <a:t>×××</a:t>
                      </a:r>
                      <a:endParaRPr lang="en-US" sz="2000" dirty="0"/>
                    </a:p>
                  </a:txBody>
                  <a:tcPr/>
                </a:tc>
                <a:extLst>
                  <a:ext uri="{0D108BD9-81ED-4DB2-BD59-A6C34878D82A}">
                    <a16:rowId xmlns:a16="http://schemas.microsoft.com/office/drawing/2014/main" val="3697415018"/>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571314301"/>
              </p:ext>
            </p:extLst>
          </p:nvPr>
        </p:nvGraphicFramePr>
        <p:xfrm>
          <a:off x="395537" y="3419480"/>
          <a:ext cx="8218112" cy="944880"/>
        </p:xfrm>
        <a:graphic>
          <a:graphicData uri="http://schemas.openxmlformats.org/drawingml/2006/table">
            <a:tbl>
              <a:tblPr firstRow="1" bandRow="1">
                <a:tableStyleId>{8799B23B-EC83-4686-B30A-512413B5E67A}</a:tableStyleId>
              </a:tblPr>
              <a:tblGrid>
                <a:gridCol w="797268">
                  <a:extLst>
                    <a:ext uri="{9D8B030D-6E8A-4147-A177-3AD203B41FA5}">
                      <a16:colId xmlns:a16="http://schemas.microsoft.com/office/drawing/2014/main" val="2934073056"/>
                    </a:ext>
                  </a:extLst>
                </a:gridCol>
                <a:gridCol w="4274092">
                  <a:extLst>
                    <a:ext uri="{9D8B030D-6E8A-4147-A177-3AD203B41FA5}">
                      <a16:colId xmlns:a16="http://schemas.microsoft.com/office/drawing/2014/main" val="4252741855"/>
                    </a:ext>
                  </a:extLst>
                </a:gridCol>
                <a:gridCol w="1447605">
                  <a:extLst>
                    <a:ext uri="{9D8B030D-6E8A-4147-A177-3AD203B41FA5}">
                      <a16:colId xmlns:a16="http://schemas.microsoft.com/office/drawing/2014/main" val="1096227664"/>
                    </a:ext>
                  </a:extLst>
                </a:gridCol>
                <a:gridCol w="1699147">
                  <a:extLst>
                    <a:ext uri="{9D8B030D-6E8A-4147-A177-3AD203B41FA5}">
                      <a16:colId xmlns:a16="http://schemas.microsoft.com/office/drawing/2014/main" val="2700653098"/>
                    </a:ext>
                  </a:extLst>
                </a:gridCol>
              </a:tblGrid>
              <a:tr h="370840">
                <a:tc>
                  <a:txBody>
                    <a:bodyPr/>
                    <a:lstStyle/>
                    <a:p>
                      <a:endParaRPr lang="en-US" sz="2800" dirty="0">
                        <a:solidFill>
                          <a:srgbClr val="0070C0"/>
                        </a:solidFill>
                      </a:endParaRPr>
                    </a:p>
                  </a:txBody>
                  <a:tcPr/>
                </a:tc>
                <a:tc>
                  <a:txBody>
                    <a:bodyPr/>
                    <a:lstStyle/>
                    <a:p>
                      <a:r>
                        <a:rPr lang="ar-YE" sz="2800" dirty="0">
                          <a:solidFill>
                            <a:srgbClr val="0070C0"/>
                          </a:solidFill>
                        </a:rPr>
                        <a:t>من حـــ/ اوراق القبض</a:t>
                      </a:r>
                    </a:p>
                    <a:p>
                      <a:r>
                        <a:rPr lang="ar-YE" sz="2800" dirty="0">
                          <a:solidFill>
                            <a:srgbClr val="0070C0"/>
                          </a:solidFill>
                        </a:rPr>
                        <a:t>    إلى حــ/ المدينون (العميل...)</a:t>
                      </a:r>
                      <a:endParaRPr lang="en-US" sz="2800" dirty="0">
                        <a:solidFill>
                          <a:srgbClr val="0070C0"/>
                        </a:solidFill>
                      </a:endParaRPr>
                    </a:p>
                  </a:txBody>
                  <a:tcPr/>
                </a:tc>
                <a:tc>
                  <a:txBody>
                    <a:bodyPr/>
                    <a:lstStyle/>
                    <a:p>
                      <a:endParaRPr lang="ar-YE" sz="2800" dirty="0">
                        <a:solidFill>
                          <a:srgbClr val="0070C0"/>
                        </a:solidFill>
                      </a:endParaRPr>
                    </a:p>
                    <a:p>
                      <a:r>
                        <a:rPr lang="ar-YE" sz="2800" dirty="0">
                          <a:solidFill>
                            <a:srgbClr val="0070C0"/>
                          </a:solidFill>
                        </a:rPr>
                        <a:t>×××</a:t>
                      </a:r>
                      <a:endParaRPr lang="en-US" sz="2800" dirty="0">
                        <a:solidFill>
                          <a:srgbClr val="0070C0"/>
                        </a:solidFill>
                      </a:endParaRPr>
                    </a:p>
                  </a:txBody>
                  <a:tcPr/>
                </a:tc>
                <a:tc>
                  <a:txBody>
                    <a:bodyPr/>
                    <a:lstStyle/>
                    <a:p>
                      <a:r>
                        <a:rPr lang="ar-YE" sz="2800" dirty="0">
                          <a:solidFill>
                            <a:srgbClr val="0070C0"/>
                          </a:solidFill>
                        </a:rPr>
                        <a:t>×××</a:t>
                      </a:r>
                      <a:endParaRPr lang="en-US" sz="2800" dirty="0">
                        <a:solidFill>
                          <a:srgbClr val="0070C0"/>
                        </a:solidFill>
                      </a:endParaRPr>
                    </a:p>
                  </a:txBody>
                  <a:tcPr/>
                </a:tc>
                <a:extLst>
                  <a:ext uri="{0D108BD9-81ED-4DB2-BD59-A6C34878D82A}">
                    <a16:rowId xmlns:a16="http://schemas.microsoft.com/office/drawing/2014/main" val="3697415018"/>
                  </a:ext>
                </a:extLst>
              </a:tr>
            </a:tbl>
          </a:graphicData>
        </a:graphic>
      </p:graphicFrame>
    </p:spTree>
    <p:extLst>
      <p:ext uri="{BB962C8B-B14F-4D97-AF65-F5344CB8AC3E}">
        <p14:creationId xmlns:p14="http://schemas.microsoft.com/office/powerpoint/2010/main" val="36128468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16632"/>
            <a:ext cx="8682168" cy="432048"/>
          </a:xfrm>
        </p:spPr>
        <p:txBody>
          <a:bodyPr>
            <a:normAutofit fontScale="90000"/>
          </a:bodyPr>
          <a:lstStyle/>
          <a:p>
            <a:pPr algn="ctr"/>
            <a:r>
              <a:rPr lang="ar-YE" sz="3200" b="1" u="sng" dirty="0">
                <a:solidFill>
                  <a:srgbClr val="C00000"/>
                </a:solidFill>
              </a:rPr>
              <a:t>تابع: تسوية اوراق القبض</a:t>
            </a:r>
            <a:endParaRPr lang="ar-SA" dirty="0"/>
          </a:p>
        </p:txBody>
      </p:sp>
      <p:sp>
        <p:nvSpPr>
          <p:cNvPr id="3" name="عنصر نائب للمحتوى 2"/>
          <p:cNvSpPr>
            <a:spLocks noGrp="1"/>
          </p:cNvSpPr>
          <p:nvPr>
            <p:ph idx="1"/>
          </p:nvPr>
        </p:nvSpPr>
        <p:spPr>
          <a:xfrm>
            <a:off x="179512" y="620688"/>
            <a:ext cx="8754176" cy="6120680"/>
          </a:xfrm>
        </p:spPr>
        <p:txBody>
          <a:bodyPr/>
          <a:lstStyle/>
          <a:p>
            <a:pPr marL="82296" lvl="0" indent="0" algn="just">
              <a:buClr>
                <a:srgbClr val="3891A7"/>
              </a:buClr>
              <a:buNone/>
            </a:pPr>
            <a:r>
              <a:rPr lang="ar-YE" dirty="0">
                <a:solidFill>
                  <a:srgbClr val="0070C0"/>
                </a:solidFill>
                <a:sym typeface="Wingdings" pitchFamily="2" charset="2"/>
              </a:rPr>
              <a:t>3) </a:t>
            </a:r>
            <a:r>
              <a:rPr lang="ar-YE" sz="2400" b="1" dirty="0">
                <a:solidFill>
                  <a:prstClr val="black"/>
                </a:solidFill>
                <a:sym typeface="Wingdings" pitchFamily="2" charset="2"/>
              </a:rPr>
              <a:t>قد تقوم المنشأة بإرسال ورقة القبض بهدف خصمها أي تحصيل قيمتها قبل موعد استلامها من قبل البنك في هذه الحالة يقوم البنك باستقطاع مصاريف خصم من قيمة الورقة متمثل في:</a:t>
            </a:r>
          </a:p>
          <a:p>
            <a:pPr marL="539496" lvl="0" indent="-457200" algn="just">
              <a:buClr>
                <a:srgbClr val="3891A7"/>
              </a:buClr>
              <a:buFont typeface="+mj-cs"/>
              <a:buAutoNum type="arabic2Minus"/>
            </a:pPr>
            <a:r>
              <a:rPr lang="ar-YE" sz="2400" b="1" u="sng" dirty="0">
                <a:solidFill>
                  <a:srgbClr val="0070C0"/>
                </a:solidFill>
              </a:rPr>
              <a:t>الفائدة</a:t>
            </a:r>
            <a:r>
              <a:rPr lang="ar-YE" sz="2400" b="1" dirty="0">
                <a:solidFill>
                  <a:prstClr val="black"/>
                </a:solidFill>
              </a:rPr>
              <a:t>: وتحسب بموجب معدل الفائدة محسوب من القيمة الأسمية للورقة عن الفترة المتبقية من زمن الورقة من تاريخ الخصم وحتى موعد الاستحقاق.</a:t>
            </a:r>
          </a:p>
          <a:p>
            <a:pPr marL="539496" lvl="0" indent="-457200" algn="just">
              <a:buClr>
                <a:srgbClr val="3891A7"/>
              </a:buClr>
              <a:buFont typeface="+mj-cs"/>
              <a:buAutoNum type="arabic2Minus"/>
            </a:pPr>
            <a:r>
              <a:rPr lang="ar-YE" sz="2400" b="1" u="sng" dirty="0">
                <a:solidFill>
                  <a:srgbClr val="0070C0"/>
                </a:solidFill>
              </a:rPr>
              <a:t>مصاريف تحصيل الورقة</a:t>
            </a:r>
            <a:r>
              <a:rPr lang="ar-YE" sz="2400" b="1" dirty="0">
                <a:solidFill>
                  <a:prstClr val="black"/>
                </a:solidFill>
              </a:rPr>
              <a:t>: وتتمثل بكافة المصاريف الأخرى التي يتم تحملها بهدف تحصيل الورقة في موعد استحقاقها. </a:t>
            </a:r>
          </a:p>
          <a:p>
            <a:pPr lvl="0" algn="just">
              <a:buClr>
                <a:srgbClr val="3891A7"/>
              </a:buClr>
              <a:buFont typeface="Wingdings" pitchFamily="2" charset="2"/>
              <a:buChar char="ü"/>
            </a:pPr>
            <a:r>
              <a:rPr lang="ar-YE" sz="2400" b="1" dirty="0">
                <a:solidFill>
                  <a:srgbClr val="FF0000"/>
                </a:solidFill>
              </a:rPr>
              <a:t>(فائدة الخصم= القيمة الاسمية لأوراق القبض × معدل الفائدة × الفترة الزمنية المتبقية من تاريخ الخصم وحتى موعد الاستحقاق/عدد أشهر السنة).</a:t>
            </a:r>
          </a:p>
          <a:p>
            <a:pPr lvl="0" algn="just">
              <a:buClr>
                <a:srgbClr val="3891A7"/>
              </a:buClr>
              <a:buFont typeface="Wingdings" pitchFamily="2" charset="2"/>
              <a:buChar char="ü"/>
            </a:pPr>
            <a:r>
              <a:rPr lang="ar-YE" sz="2400" b="1" u="sng" dirty="0"/>
              <a:t>قيد اليومية عند الموافقة على الخصم: </a:t>
            </a:r>
          </a:p>
          <a:p>
            <a:pPr marL="82296" lvl="0" indent="0" algn="just">
              <a:buClr>
                <a:srgbClr val="3891A7"/>
              </a:buClr>
              <a:buNone/>
            </a:pPr>
            <a:r>
              <a:rPr lang="ar-YE" sz="2400" b="1" u="sng" dirty="0"/>
              <a:t> </a:t>
            </a:r>
          </a:p>
          <a:p>
            <a:pPr marL="82296" lvl="0" indent="0" algn="just">
              <a:buClr>
                <a:srgbClr val="3891A7"/>
              </a:buClr>
              <a:buNone/>
            </a:pPr>
            <a:endParaRPr lang="ar-SA" sz="2400" dirty="0">
              <a:solidFill>
                <a:srgbClr val="FF0000"/>
              </a:solidFill>
            </a:endParaRPr>
          </a:p>
          <a:p>
            <a:pPr marL="82296" indent="0">
              <a:buNone/>
            </a:pPr>
            <a:endParaRPr lang="ar-SA" dirty="0"/>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22</a:t>
            </a:fld>
            <a:endParaRPr lang="ar-YE" dirty="0"/>
          </a:p>
        </p:txBody>
      </p:sp>
      <p:graphicFrame>
        <p:nvGraphicFramePr>
          <p:cNvPr id="5" name="جدول 4"/>
          <p:cNvGraphicFramePr>
            <a:graphicFrameLocks noGrp="1"/>
          </p:cNvGraphicFramePr>
          <p:nvPr>
            <p:extLst>
              <p:ext uri="{D42A27DB-BD31-4B8C-83A1-F6EECF244321}">
                <p14:modId xmlns:p14="http://schemas.microsoft.com/office/powerpoint/2010/main" val="4153537431"/>
              </p:ext>
            </p:extLst>
          </p:nvPr>
        </p:nvGraphicFramePr>
        <p:xfrm>
          <a:off x="856074" y="4941168"/>
          <a:ext cx="7651686" cy="1706880"/>
        </p:xfrm>
        <a:graphic>
          <a:graphicData uri="http://schemas.openxmlformats.org/drawingml/2006/table">
            <a:tbl>
              <a:tblPr rtl="1" firstRow="1" bandRow="1">
                <a:tableStyleId>{BDBED569-4797-4DF1-A0F4-6AAB3CD982D8}</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3374346">
                  <a:extLst>
                    <a:ext uri="{9D8B030D-6E8A-4147-A177-3AD203B41FA5}">
                      <a16:colId xmlns:a16="http://schemas.microsoft.com/office/drawing/2014/main" val="20002"/>
                    </a:ext>
                  </a:extLst>
                </a:gridCol>
                <a:gridCol w="1229340">
                  <a:extLst>
                    <a:ext uri="{9D8B030D-6E8A-4147-A177-3AD203B41FA5}">
                      <a16:colId xmlns:a16="http://schemas.microsoft.com/office/drawing/2014/main" val="20003"/>
                    </a:ext>
                  </a:extLst>
                </a:gridCol>
              </a:tblGrid>
              <a:tr h="370840">
                <a:tc>
                  <a:txBody>
                    <a:bodyPr/>
                    <a:lstStyle/>
                    <a:p>
                      <a:pPr algn="ctr" rtl="1"/>
                      <a:r>
                        <a:rPr lang="ar-YE" sz="2000" b="1" dirty="0"/>
                        <a:t>مدين</a:t>
                      </a:r>
                    </a:p>
                  </a:txBody>
                  <a:tcPr/>
                </a:tc>
                <a:tc>
                  <a:txBody>
                    <a:bodyPr/>
                    <a:lstStyle/>
                    <a:p>
                      <a:pPr algn="ctr" rtl="1"/>
                      <a:r>
                        <a:rPr lang="ar-YE" sz="2000" b="1" dirty="0"/>
                        <a:t>دائن</a:t>
                      </a:r>
                    </a:p>
                  </a:txBody>
                  <a:tcPr/>
                </a:tc>
                <a:tc>
                  <a:txBody>
                    <a:bodyPr/>
                    <a:lstStyle/>
                    <a:p>
                      <a:pPr algn="ctr" rtl="1"/>
                      <a:r>
                        <a:rPr lang="ar-YE" sz="2000" b="1" dirty="0"/>
                        <a:t>البيـــــــــــــــــــــــــــان</a:t>
                      </a:r>
                    </a:p>
                  </a:txBody>
                  <a:tcPr/>
                </a:tc>
                <a:tc>
                  <a:txBody>
                    <a:bodyPr/>
                    <a:lstStyle/>
                    <a:p>
                      <a:pPr algn="ctr" rtl="1"/>
                      <a:r>
                        <a:rPr lang="ar-YE" sz="2000" b="1" dirty="0"/>
                        <a:t>التاريخ</a:t>
                      </a:r>
                    </a:p>
                  </a:txBody>
                  <a:tcPr/>
                </a:tc>
                <a:extLst>
                  <a:ext uri="{0D108BD9-81ED-4DB2-BD59-A6C34878D82A}">
                    <a16:rowId xmlns:a16="http://schemas.microsoft.com/office/drawing/2014/main" val="10000"/>
                  </a:ext>
                </a:extLst>
              </a:tr>
              <a:tr h="370840">
                <a:tc>
                  <a:txBody>
                    <a:bodyPr/>
                    <a:lstStyle/>
                    <a:p>
                      <a:pPr rtl="1"/>
                      <a:endParaRPr lang="ar-YE" sz="2000" b="1" dirty="0"/>
                    </a:p>
                    <a:p>
                      <a:pPr rtl="1"/>
                      <a:r>
                        <a:rPr lang="ar-YE" sz="2000" b="1" dirty="0"/>
                        <a:t>×××</a:t>
                      </a:r>
                    </a:p>
                    <a:p>
                      <a:pPr rtl="1"/>
                      <a:r>
                        <a:rPr lang="ar-YE" sz="2000" b="1" dirty="0"/>
                        <a:t>×××</a:t>
                      </a:r>
                    </a:p>
                  </a:txBody>
                  <a:tcPr/>
                </a:tc>
                <a:tc>
                  <a:txBody>
                    <a:bodyPr/>
                    <a:lstStyle/>
                    <a:p>
                      <a:pPr rtl="1"/>
                      <a:endParaRPr lang="ar-YE" sz="2000" b="1" dirty="0"/>
                    </a:p>
                    <a:p>
                      <a:pPr rtl="1"/>
                      <a:endParaRPr lang="ar-YE" sz="2000" b="1" dirty="0"/>
                    </a:p>
                    <a:p>
                      <a:pPr rtl="1"/>
                      <a:endParaRPr lang="ar-YE" sz="2000" b="1" dirty="0"/>
                    </a:p>
                    <a:p>
                      <a:pPr rtl="1"/>
                      <a:r>
                        <a:rPr lang="ar-YE" sz="2000" b="1" dirty="0"/>
                        <a:t>×××</a:t>
                      </a:r>
                    </a:p>
                  </a:txBody>
                  <a:tcPr/>
                </a:tc>
                <a:tc>
                  <a:txBody>
                    <a:bodyPr/>
                    <a:lstStyle/>
                    <a:p>
                      <a:pPr rtl="1"/>
                      <a:r>
                        <a:rPr lang="ar-YE" sz="2000" b="1" dirty="0"/>
                        <a:t>من مذكورين</a:t>
                      </a:r>
                    </a:p>
                    <a:p>
                      <a:pPr rtl="1"/>
                      <a:r>
                        <a:rPr lang="ar-YE" sz="2000" b="1" dirty="0"/>
                        <a:t>حـ/ البنك</a:t>
                      </a:r>
                    </a:p>
                    <a:p>
                      <a:pPr rtl="1"/>
                      <a:r>
                        <a:rPr lang="ar-YE" sz="2000" b="1" dirty="0"/>
                        <a:t>حـ/ مصاريف خصم</a:t>
                      </a:r>
                    </a:p>
                    <a:p>
                      <a:pPr rtl="1"/>
                      <a:r>
                        <a:rPr lang="ar-YE" sz="2000" b="1" dirty="0"/>
                        <a:t>  إلى حـ/ أوراق القبض تحت التحصيل.</a:t>
                      </a:r>
                    </a:p>
                  </a:txBody>
                  <a:tcPr/>
                </a:tc>
                <a:tc>
                  <a:txBody>
                    <a:bodyPr/>
                    <a:lstStyle/>
                    <a:p>
                      <a:pPr rtl="1"/>
                      <a:endParaRPr lang="ar-YE" sz="2000" b="1"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179066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12215"/>
            <a:ext cx="8682168" cy="432048"/>
          </a:xfrm>
        </p:spPr>
        <p:txBody>
          <a:bodyPr>
            <a:normAutofit fontScale="90000"/>
          </a:bodyPr>
          <a:lstStyle/>
          <a:p>
            <a:pPr algn="ctr"/>
            <a:r>
              <a:rPr lang="ar-YE" sz="3200" b="1" u="sng" dirty="0">
                <a:solidFill>
                  <a:srgbClr val="C00000"/>
                </a:solidFill>
              </a:rPr>
              <a:t>تابع: تسوية اوراق القبض</a:t>
            </a:r>
            <a:endParaRPr lang="ar-SA" dirty="0"/>
          </a:p>
        </p:txBody>
      </p:sp>
      <p:sp>
        <p:nvSpPr>
          <p:cNvPr id="3" name="عنصر نائب للمحتوى 2"/>
          <p:cNvSpPr>
            <a:spLocks noGrp="1"/>
          </p:cNvSpPr>
          <p:nvPr>
            <p:ph idx="1"/>
          </p:nvPr>
        </p:nvSpPr>
        <p:spPr>
          <a:xfrm>
            <a:off x="179512" y="548680"/>
            <a:ext cx="8754176" cy="6192688"/>
          </a:xfrm>
        </p:spPr>
        <p:txBody>
          <a:bodyPr>
            <a:normAutofit fontScale="92500" lnSpcReduction="10000"/>
          </a:bodyPr>
          <a:lstStyle/>
          <a:p>
            <a:pPr marL="82296" indent="0" algn="just">
              <a:buNone/>
            </a:pPr>
            <a:r>
              <a:rPr lang="ar-YE" sz="2400" dirty="0">
                <a:solidFill>
                  <a:srgbClr val="0070C0"/>
                </a:solidFill>
              </a:rPr>
              <a:t>4) </a:t>
            </a:r>
            <a:r>
              <a:rPr lang="ar-YE" sz="2400" b="1" dirty="0"/>
              <a:t>في نهاية السنة المالية تظهر أوراق القبض في ميزان المراجعة بالقيمة الأسمية والتي تختلف عن قيمتها الحالية، وهذا يؤدي إلى إعداد قوائم مالية مضللة نتيجة تجاهل مصاريف الخصم المتوقعة. لذا لا يد من تكوين مخصص خصم أوراق القبض تطبيقاً </a:t>
            </a:r>
            <a:r>
              <a:rPr lang="ar-YE" sz="3000" b="1" u="sng" dirty="0">
                <a:solidFill>
                  <a:srgbClr val="0070C0"/>
                </a:solidFill>
              </a:rPr>
              <a:t>لمبدأ الحيطة والحذر</a:t>
            </a:r>
            <a:r>
              <a:rPr lang="ar-YE" sz="3000" b="1" dirty="0"/>
              <a:t>.</a:t>
            </a:r>
          </a:p>
          <a:p>
            <a:pPr marL="596646" indent="-514350" algn="just">
              <a:buFont typeface="+mj-cs"/>
              <a:buAutoNum type="arabic2Minus"/>
            </a:pPr>
            <a:r>
              <a:rPr lang="ar-YE" sz="2400" b="1" u="sng" dirty="0">
                <a:solidFill>
                  <a:srgbClr val="FF0000"/>
                </a:solidFill>
              </a:rPr>
              <a:t>قيود تكوين مخصص خصم أوراق القبض</a:t>
            </a:r>
            <a:r>
              <a:rPr lang="ar-YE" sz="2400" b="1" dirty="0"/>
              <a:t>: </a:t>
            </a:r>
          </a:p>
          <a:p>
            <a:pPr algn="just">
              <a:buFont typeface="Wingdings" pitchFamily="2" charset="2"/>
              <a:buChar char="ü"/>
            </a:pPr>
            <a:r>
              <a:rPr lang="ar-YE" sz="2400" b="1" u="sng" dirty="0"/>
              <a:t>إما: </a:t>
            </a:r>
          </a:p>
          <a:p>
            <a:pPr algn="just">
              <a:buFont typeface="Wingdings" pitchFamily="2" charset="2"/>
              <a:buChar char="ü"/>
            </a:pPr>
            <a:endParaRPr lang="ar-YE" sz="2400" b="1" u="sng" dirty="0"/>
          </a:p>
          <a:p>
            <a:pPr algn="just">
              <a:buFont typeface="Wingdings" pitchFamily="2" charset="2"/>
              <a:buChar char="ü"/>
            </a:pPr>
            <a:endParaRPr lang="ar-YE" sz="2400" b="1" u="sng" dirty="0"/>
          </a:p>
          <a:p>
            <a:pPr algn="just">
              <a:buFont typeface="Wingdings" pitchFamily="2" charset="2"/>
              <a:buChar char="ü"/>
            </a:pPr>
            <a:endParaRPr lang="ar-YE" sz="2400" b="1" u="sng" dirty="0"/>
          </a:p>
          <a:p>
            <a:pPr algn="just">
              <a:buFont typeface="Wingdings" pitchFamily="2" charset="2"/>
              <a:buChar char="ü"/>
            </a:pPr>
            <a:endParaRPr lang="ar-YE" sz="2400" b="1" u="sng" dirty="0"/>
          </a:p>
          <a:p>
            <a:pPr algn="just">
              <a:buFont typeface="Wingdings" pitchFamily="2" charset="2"/>
              <a:buChar char="ü"/>
            </a:pPr>
            <a:r>
              <a:rPr lang="ar-YE" sz="2400" b="1" u="sng" dirty="0"/>
              <a:t>أو:</a:t>
            </a:r>
          </a:p>
          <a:p>
            <a:pPr algn="just">
              <a:buFont typeface="Wingdings" pitchFamily="2" charset="2"/>
              <a:buChar char="ü"/>
            </a:pPr>
            <a:endParaRPr lang="ar-YE" sz="2400" b="1" u="sng" dirty="0"/>
          </a:p>
          <a:p>
            <a:pPr algn="just">
              <a:buFont typeface="Wingdings" pitchFamily="2" charset="2"/>
              <a:buChar char="ü"/>
            </a:pPr>
            <a:endParaRPr lang="ar-YE" sz="2400" dirty="0"/>
          </a:p>
          <a:p>
            <a:pPr algn="just">
              <a:buFont typeface="Wingdings" pitchFamily="2" charset="2"/>
              <a:buChar char="ü"/>
            </a:pPr>
            <a:r>
              <a:rPr lang="ar-YE" sz="2400" b="1" u="sng" dirty="0"/>
              <a:t>يتم احتساب مخصص خصم أوراق القبض</a:t>
            </a:r>
            <a:r>
              <a:rPr lang="ar-YE" sz="2400" dirty="0"/>
              <a:t>: </a:t>
            </a:r>
          </a:p>
          <a:p>
            <a:pPr marL="82296" indent="0" algn="just">
              <a:buNone/>
            </a:pPr>
            <a:r>
              <a:rPr lang="ar-YE" sz="2400" b="1" dirty="0">
                <a:solidFill>
                  <a:srgbClr val="FF0000"/>
                </a:solidFill>
              </a:rPr>
              <a:t>(مخصص خصم أوراق القبض= أوراق القبض× معدل الفائدة × متوسط فترة الاستحقاق/ عدد أشهر السنة).</a:t>
            </a:r>
            <a:endParaRPr lang="ar-SA" sz="2400" b="1" dirty="0">
              <a:solidFill>
                <a:srgbClr val="FF0000"/>
              </a:solidFill>
            </a:endParaRPr>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23</a:t>
            </a:fld>
            <a:endParaRPr lang="ar-YE" dirty="0"/>
          </a:p>
        </p:txBody>
      </p:sp>
      <p:graphicFrame>
        <p:nvGraphicFramePr>
          <p:cNvPr id="5" name="جدول 4"/>
          <p:cNvGraphicFramePr>
            <a:graphicFrameLocks noGrp="1"/>
          </p:cNvGraphicFramePr>
          <p:nvPr>
            <p:extLst>
              <p:ext uri="{D42A27DB-BD31-4B8C-83A1-F6EECF244321}">
                <p14:modId xmlns:p14="http://schemas.microsoft.com/office/powerpoint/2010/main" val="737796479"/>
              </p:ext>
            </p:extLst>
          </p:nvPr>
        </p:nvGraphicFramePr>
        <p:xfrm>
          <a:off x="395536" y="2492896"/>
          <a:ext cx="7478642" cy="1651000"/>
        </p:xfrm>
        <a:graphic>
          <a:graphicData uri="http://schemas.openxmlformats.org/drawingml/2006/table">
            <a:tbl>
              <a:tblPr rtl="1" firstRow="1" bandRow="1">
                <a:tableStyleId>{BDBED569-4797-4DF1-A0F4-6AAB3CD982D8}</a:tableStyleId>
              </a:tblPr>
              <a:tblGrid>
                <a:gridCol w="1091928">
                  <a:extLst>
                    <a:ext uri="{9D8B030D-6E8A-4147-A177-3AD203B41FA5}">
                      <a16:colId xmlns:a16="http://schemas.microsoft.com/office/drawing/2014/main" val="20000"/>
                    </a:ext>
                  </a:extLst>
                </a:gridCol>
                <a:gridCol w="1272320">
                  <a:extLst>
                    <a:ext uri="{9D8B030D-6E8A-4147-A177-3AD203B41FA5}">
                      <a16:colId xmlns:a16="http://schemas.microsoft.com/office/drawing/2014/main" val="20001"/>
                    </a:ext>
                  </a:extLst>
                </a:gridCol>
                <a:gridCol w="4119534">
                  <a:extLst>
                    <a:ext uri="{9D8B030D-6E8A-4147-A177-3AD203B41FA5}">
                      <a16:colId xmlns:a16="http://schemas.microsoft.com/office/drawing/2014/main" val="20002"/>
                    </a:ext>
                  </a:extLst>
                </a:gridCol>
                <a:gridCol w="994860">
                  <a:extLst>
                    <a:ext uri="{9D8B030D-6E8A-4147-A177-3AD203B41FA5}">
                      <a16:colId xmlns:a16="http://schemas.microsoft.com/office/drawing/2014/main" val="20003"/>
                    </a:ext>
                  </a:extLst>
                </a:gridCol>
              </a:tblGrid>
              <a:tr h="370840">
                <a:tc>
                  <a:txBody>
                    <a:bodyPr/>
                    <a:lstStyle/>
                    <a:p>
                      <a:pPr algn="ctr" rtl="1"/>
                      <a:r>
                        <a:rPr lang="ar-YE" b="1" dirty="0"/>
                        <a:t>مدين</a:t>
                      </a:r>
                    </a:p>
                  </a:txBody>
                  <a:tcPr/>
                </a:tc>
                <a:tc>
                  <a:txBody>
                    <a:bodyPr/>
                    <a:lstStyle/>
                    <a:p>
                      <a:pPr algn="ctr" rtl="1"/>
                      <a:r>
                        <a:rPr lang="ar-YE" b="1" dirty="0"/>
                        <a:t>دائن</a:t>
                      </a:r>
                    </a:p>
                  </a:txBody>
                  <a:tcPr/>
                </a:tc>
                <a:tc>
                  <a:txBody>
                    <a:bodyPr/>
                    <a:lstStyle/>
                    <a:p>
                      <a:pPr algn="ctr" rtl="1"/>
                      <a:r>
                        <a:rPr lang="ar-YE" b="1" dirty="0"/>
                        <a:t>البيــــــــــــــــــــــــــان</a:t>
                      </a:r>
                    </a:p>
                  </a:txBody>
                  <a:tcPr/>
                </a:tc>
                <a:tc>
                  <a:txBody>
                    <a:bodyPr/>
                    <a:lstStyle/>
                    <a:p>
                      <a:pPr algn="ctr" rtl="1"/>
                      <a:r>
                        <a:rPr lang="ar-YE" b="1" dirty="0"/>
                        <a:t>التاريخ</a:t>
                      </a:r>
                    </a:p>
                  </a:txBody>
                  <a:tcPr/>
                </a:tc>
                <a:extLst>
                  <a:ext uri="{0D108BD9-81ED-4DB2-BD59-A6C34878D82A}">
                    <a16:rowId xmlns:a16="http://schemas.microsoft.com/office/drawing/2014/main" val="10000"/>
                  </a:ext>
                </a:extLst>
              </a:tr>
              <a:tr h="370840">
                <a:tc>
                  <a:txBody>
                    <a:bodyPr/>
                    <a:lstStyle/>
                    <a:p>
                      <a:pPr rtl="1"/>
                      <a:r>
                        <a:rPr lang="ar-YE" b="1" dirty="0"/>
                        <a:t>×××</a:t>
                      </a:r>
                    </a:p>
                  </a:txBody>
                  <a:tcPr/>
                </a:tc>
                <a:tc>
                  <a:txBody>
                    <a:bodyPr/>
                    <a:lstStyle/>
                    <a:p>
                      <a:pPr rtl="1"/>
                      <a:endParaRPr lang="ar-YE" b="1" dirty="0"/>
                    </a:p>
                    <a:p>
                      <a:pPr rtl="1"/>
                      <a:r>
                        <a:rPr lang="ar-YE" b="1" dirty="0"/>
                        <a:t>×××</a:t>
                      </a:r>
                    </a:p>
                  </a:txBody>
                  <a:tcPr/>
                </a:tc>
                <a:tc>
                  <a:txBody>
                    <a:bodyPr/>
                    <a:lstStyle/>
                    <a:p>
                      <a:pPr rtl="1"/>
                      <a:r>
                        <a:rPr lang="ar-YE" b="1" dirty="0"/>
                        <a:t>من حـ/ مصاريف خصم أوراق قبض متوقعة</a:t>
                      </a:r>
                    </a:p>
                    <a:p>
                      <a:pPr rtl="1"/>
                      <a:r>
                        <a:rPr lang="ar-YE" b="1" dirty="0"/>
                        <a:t>  إلى حـ/ مخصص خصم أوراق القبض</a:t>
                      </a:r>
                    </a:p>
                  </a:txBody>
                  <a:tcPr/>
                </a:tc>
                <a:tc>
                  <a:txBody>
                    <a:bodyPr/>
                    <a:lstStyle/>
                    <a:p>
                      <a:pPr rtl="1"/>
                      <a:endParaRPr lang="ar-YE" b="1"/>
                    </a:p>
                  </a:txBody>
                  <a:tcPr/>
                </a:tc>
                <a:extLst>
                  <a:ext uri="{0D108BD9-81ED-4DB2-BD59-A6C34878D82A}">
                    <a16:rowId xmlns:a16="http://schemas.microsoft.com/office/drawing/2014/main" val="10001"/>
                  </a:ext>
                </a:extLst>
              </a:tr>
              <a:tr h="370840">
                <a:tc>
                  <a:txBody>
                    <a:bodyPr/>
                    <a:lstStyle/>
                    <a:p>
                      <a:pPr rtl="1"/>
                      <a:r>
                        <a:rPr lang="ar-YE" b="1" dirty="0"/>
                        <a:t>×××</a:t>
                      </a:r>
                    </a:p>
                  </a:txBody>
                  <a:tcPr/>
                </a:tc>
                <a:tc>
                  <a:txBody>
                    <a:bodyPr/>
                    <a:lstStyle/>
                    <a:p>
                      <a:pPr rtl="1"/>
                      <a:endParaRPr lang="ar-YE" b="1" dirty="0"/>
                    </a:p>
                    <a:p>
                      <a:pPr rtl="1"/>
                      <a:r>
                        <a:rPr lang="ar-YE" b="1" dirty="0"/>
                        <a:t>×××</a:t>
                      </a:r>
                    </a:p>
                  </a:txBody>
                  <a:tcPr/>
                </a:tc>
                <a:tc>
                  <a:txBody>
                    <a:bodyPr/>
                    <a:lstStyle/>
                    <a:p>
                      <a:pPr rtl="1"/>
                      <a:r>
                        <a:rPr lang="ar-YE" b="1" dirty="0"/>
                        <a:t>من حـ/ الارباح والخسائر</a:t>
                      </a:r>
                    </a:p>
                    <a:p>
                      <a:pPr rtl="1"/>
                      <a:r>
                        <a:rPr lang="ar-YE" b="1" baseline="0" dirty="0"/>
                        <a:t> إلى حـ/ مصاريف خصم أوراق قبض متوقعة</a:t>
                      </a:r>
                      <a:endParaRPr lang="ar-YE" b="1" dirty="0"/>
                    </a:p>
                  </a:txBody>
                  <a:tcPr/>
                </a:tc>
                <a:tc>
                  <a:txBody>
                    <a:bodyPr/>
                    <a:lstStyle/>
                    <a:p>
                      <a:pPr rtl="1"/>
                      <a:endParaRPr lang="ar-YE" b="1" dirty="0"/>
                    </a:p>
                  </a:txBody>
                  <a:tcPr/>
                </a:tc>
                <a:extLst>
                  <a:ext uri="{0D108BD9-81ED-4DB2-BD59-A6C34878D82A}">
                    <a16:rowId xmlns:a16="http://schemas.microsoft.com/office/drawing/2014/main" val="10002"/>
                  </a:ext>
                </a:extLst>
              </a:tr>
            </a:tbl>
          </a:graphicData>
        </a:graphic>
      </p:graphicFrame>
      <p:graphicFrame>
        <p:nvGraphicFramePr>
          <p:cNvPr id="6" name="جدول 5"/>
          <p:cNvGraphicFramePr>
            <a:graphicFrameLocks noGrp="1"/>
          </p:cNvGraphicFramePr>
          <p:nvPr>
            <p:extLst>
              <p:ext uri="{D42A27DB-BD31-4B8C-83A1-F6EECF244321}">
                <p14:modId xmlns:p14="http://schemas.microsoft.com/office/powerpoint/2010/main" val="2414037397"/>
              </p:ext>
            </p:extLst>
          </p:nvPr>
        </p:nvGraphicFramePr>
        <p:xfrm>
          <a:off x="395536" y="4365104"/>
          <a:ext cx="7481436" cy="1010920"/>
        </p:xfrm>
        <a:graphic>
          <a:graphicData uri="http://schemas.openxmlformats.org/drawingml/2006/table">
            <a:tbl>
              <a:tblPr rtl="1" firstRow="1" bandRow="1">
                <a:tableStyleId>{E8B1032C-EA38-4F05-BA0D-38AFFFC7BED3}</a:tableStyleId>
              </a:tblPr>
              <a:tblGrid>
                <a:gridCol w="1074058">
                  <a:extLst>
                    <a:ext uri="{9D8B030D-6E8A-4147-A177-3AD203B41FA5}">
                      <a16:colId xmlns:a16="http://schemas.microsoft.com/office/drawing/2014/main" val="20000"/>
                    </a:ext>
                  </a:extLst>
                </a:gridCol>
                <a:gridCol w="1257782">
                  <a:extLst>
                    <a:ext uri="{9D8B030D-6E8A-4147-A177-3AD203B41FA5}">
                      <a16:colId xmlns:a16="http://schemas.microsoft.com/office/drawing/2014/main" val="20001"/>
                    </a:ext>
                  </a:extLst>
                </a:gridCol>
                <a:gridCol w="4140786">
                  <a:extLst>
                    <a:ext uri="{9D8B030D-6E8A-4147-A177-3AD203B41FA5}">
                      <a16:colId xmlns:a16="http://schemas.microsoft.com/office/drawing/2014/main" val="20002"/>
                    </a:ext>
                  </a:extLst>
                </a:gridCol>
                <a:gridCol w="1008810">
                  <a:extLst>
                    <a:ext uri="{9D8B030D-6E8A-4147-A177-3AD203B41FA5}">
                      <a16:colId xmlns:a16="http://schemas.microsoft.com/office/drawing/2014/main" val="20003"/>
                    </a:ext>
                  </a:extLst>
                </a:gridCol>
              </a:tblGrid>
              <a:tr h="370840">
                <a:tc>
                  <a:txBody>
                    <a:bodyPr/>
                    <a:lstStyle/>
                    <a:p>
                      <a:pPr algn="ctr" rtl="1"/>
                      <a:r>
                        <a:rPr lang="ar-YE" b="1" dirty="0"/>
                        <a:t>مدين</a:t>
                      </a:r>
                    </a:p>
                  </a:txBody>
                  <a:tcPr/>
                </a:tc>
                <a:tc>
                  <a:txBody>
                    <a:bodyPr/>
                    <a:lstStyle/>
                    <a:p>
                      <a:pPr algn="ctr" rtl="1"/>
                      <a:r>
                        <a:rPr lang="ar-YE" b="1" dirty="0"/>
                        <a:t>دائن</a:t>
                      </a:r>
                    </a:p>
                  </a:txBody>
                  <a:tcPr/>
                </a:tc>
                <a:tc>
                  <a:txBody>
                    <a:bodyPr/>
                    <a:lstStyle/>
                    <a:p>
                      <a:pPr algn="ctr" rtl="1"/>
                      <a:r>
                        <a:rPr lang="ar-YE" b="1" dirty="0"/>
                        <a:t>البيـــــــــــــــــــــــان</a:t>
                      </a:r>
                    </a:p>
                  </a:txBody>
                  <a:tcPr/>
                </a:tc>
                <a:tc>
                  <a:txBody>
                    <a:bodyPr/>
                    <a:lstStyle/>
                    <a:p>
                      <a:pPr algn="ctr" rtl="1"/>
                      <a:r>
                        <a:rPr lang="ar-YE" b="1" dirty="0"/>
                        <a:t>التاريخ</a:t>
                      </a:r>
                    </a:p>
                  </a:txBody>
                  <a:tcPr/>
                </a:tc>
                <a:extLst>
                  <a:ext uri="{0D108BD9-81ED-4DB2-BD59-A6C34878D82A}">
                    <a16:rowId xmlns:a16="http://schemas.microsoft.com/office/drawing/2014/main" val="10000"/>
                  </a:ext>
                </a:extLst>
              </a:tr>
              <a:tr h="370840">
                <a:tc>
                  <a:txBody>
                    <a:bodyPr/>
                    <a:lstStyle/>
                    <a:p>
                      <a:pPr rtl="1"/>
                      <a:r>
                        <a:rPr lang="ar-YE" b="1" dirty="0"/>
                        <a:t>×××</a:t>
                      </a:r>
                    </a:p>
                  </a:txBody>
                  <a:tcPr/>
                </a:tc>
                <a:tc>
                  <a:txBody>
                    <a:bodyPr/>
                    <a:lstStyle/>
                    <a:p>
                      <a:pPr rtl="1"/>
                      <a:endParaRPr lang="ar-YE" b="1" dirty="0"/>
                    </a:p>
                    <a:p>
                      <a:pPr rtl="1"/>
                      <a:r>
                        <a:rPr lang="ar-YE" b="1" dirty="0"/>
                        <a:t>×××</a:t>
                      </a:r>
                    </a:p>
                  </a:txBody>
                  <a:tcPr/>
                </a:tc>
                <a:tc>
                  <a:txBody>
                    <a:bodyPr/>
                    <a:lstStyle/>
                    <a:p>
                      <a:pPr rtl="1"/>
                      <a:r>
                        <a:rPr lang="ar-YE" b="1" dirty="0"/>
                        <a:t>من حـ/ الأرباح والخسائر</a:t>
                      </a:r>
                    </a:p>
                    <a:p>
                      <a:pPr rtl="1"/>
                      <a:r>
                        <a:rPr lang="ar-YE" b="1" dirty="0"/>
                        <a:t> إلى حـ/ مخصص خصم أوراق القبض</a:t>
                      </a:r>
                    </a:p>
                  </a:txBody>
                  <a:tcPr/>
                </a:tc>
                <a:tc>
                  <a:txBody>
                    <a:bodyPr/>
                    <a:lstStyle/>
                    <a:p>
                      <a:pPr rtl="1"/>
                      <a:endParaRPr lang="ar-YE" b="1"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660079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16632"/>
            <a:ext cx="8682168" cy="360040"/>
          </a:xfrm>
        </p:spPr>
        <p:txBody>
          <a:bodyPr>
            <a:normAutofit fontScale="90000"/>
          </a:bodyPr>
          <a:lstStyle/>
          <a:p>
            <a:pPr algn="ctr"/>
            <a:r>
              <a:rPr lang="ar-YE" sz="3200" b="1" u="sng" dirty="0">
                <a:solidFill>
                  <a:srgbClr val="C00000"/>
                </a:solidFill>
              </a:rPr>
              <a:t>تابع: تسوية اوراق القبض</a:t>
            </a:r>
            <a:endParaRPr lang="ar-SA" dirty="0"/>
          </a:p>
        </p:txBody>
      </p:sp>
      <p:sp>
        <p:nvSpPr>
          <p:cNvPr id="3" name="عنصر نائب للمحتوى 2"/>
          <p:cNvSpPr>
            <a:spLocks noGrp="1"/>
          </p:cNvSpPr>
          <p:nvPr>
            <p:ph idx="1"/>
          </p:nvPr>
        </p:nvSpPr>
        <p:spPr>
          <a:xfrm>
            <a:off x="107504" y="5081414"/>
            <a:ext cx="8826184" cy="1443930"/>
          </a:xfrm>
        </p:spPr>
        <p:txBody>
          <a:bodyPr>
            <a:normAutofit/>
          </a:bodyPr>
          <a:lstStyle/>
          <a:p>
            <a:pPr marL="82296" lvl="0" indent="0" algn="ctr">
              <a:buClr>
                <a:srgbClr val="3891A7"/>
              </a:buClr>
              <a:buNone/>
            </a:pPr>
            <a:r>
              <a:rPr lang="ar-YE" sz="2800" dirty="0">
                <a:solidFill>
                  <a:prstClr val="black"/>
                </a:solidFill>
              </a:rPr>
              <a:t>  </a:t>
            </a:r>
            <a:endParaRPr lang="ar-YE" sz="2400" dirty="0">
              <a:solidFill>
                <a:prstClr val="black"/>
              </a:solidFill>
            </a:endParaRPr>
          </a:p>
          <a:p>
            <a:pPr algn="just">
              <a:buFont typeface="Wingdings" pitchFamily="2" charset="2"/>
              <a:buChar char="q"/>
            </a:pPr>
            <a:endParaRPr lang="ar-YE" sz="2400" dirty="0"/>
          </a:p>
          <a:p>
            <a:pPr algn="just">
              <a:buFont typeface="Wingdings" pitchFamily="2" charset="2"/>
              <a:buChar char="ü"/>
            </a:pPr>
            <a:endParaRPr lang="ar-SA" sz="2400" dirty="0"/>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24</a:t>
            </a:fld>
            <a:endParaRPr lang="ar-YE" dirty="0"/>
          </a:p>
        </p:txBody>
      </p:sp>
      <p:sp>
        <p:nvSpPr>
          <p:cNvPr id="5" name="Rounded Rectangle 4"/>
          <p:cNvSpPr/>
          <p:nvPr/>
        </p:nvSpPr>
        <p:spPr>
          <a:xfrm>
            <a:off x="251520" y="764704"/>
            <a:ext cx="8496944" cy="108012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marL="82296" lvl="0" algn="just">
              <a:spcBef>
                <a:spcPts val="600"/>
              </a:spcBef>
              <a:buClr>
                <a:srgbClr val="3891A7"/>
              </a:buClr>
              <a:buSzPct val="80000"/>
            </a:pPr>
            <a:r>
              <a:rPr lang="ar-YE" sz="2800" b="1" dirty="0">
                <a:solidFill>
                  <a:srgbClr val="002060"/>
                </a:solidFill>
              </a:rPr>
              <a:t>5) </a:t>
            </a:r>
            <a:r>
              <a:rPr lang="ar-YE" sz="2800" b="1" u="sng" dirty="0">
                <a:solidFill>
                  <a:srgbClr val="C00000"/>
                </a:solidFill>
              </a:rPr>
              <a:t>تسوية مخصص خصم أوراق القبض</a:t>
            </a:r>
            <a:r>
              <a:rPr lang="ar-YE" sz="2800" b="1" dirty="0">
                <a:solidFill>
                  <a:srgbClr val="C00000"/>
                </a:solidFill>
              </a:rPr>
              <a:t>:</a:t>
            </a:r>
            <a:endParaRPr lang="en-US" sz="2800" b="1" dirty="0">
              <a:solidFill>
                <a:srgbClr val="C00000"/>
              </a:solidFill>
            </a:endParaRPr>
          </a:p>
          <a:p>
            <a:pPr marL="365760" lvl="0" indent="-283464" algn="just">
              <a:spcBef>
                <a:spcPts val="600"/>
              </a:spcBef>
              <a:buClr>
                <a:srgbClr val="3891A7"/>
              </a:buClr>
              <a:buSzPct val="80000"/>
              <a:buFont typeface="Wingdings" pitchFamily="2" charset="2"/>
              <a:buChar char="Ø"/>
            </a:pPr>
            <a:r>
              <a:rPr lang="ar-YE" sz="2400" b="1" u="sng" dirty="0">
                <a:solidFill>
                  <a:prstClr val="black"/>
                </a:solidFill>
              </a:rPr>
              <a:t>إن تسوية مخصص خصم أوراق القبض يظهر من خلال ثلاث حالات التالية</a:t>
            </a:r>
            <a:r>
              <a:rPr lang="ar-YE" sz="2400" dirty="0">
                <a:solidFill>
                  <a:prstClr val="black"/>
                </a:solidFill>
              </a:rPr>
              <a:t>:</a:t>
            </a:r>
          </a:p>
        </p:txBody>
      </p:sp>
      <p:sp>
        <p:nvSpPr>
          <p:cNvPr id="6" name="Rounded Rectangle 5"/>
          <p:cNvSpPr/>
          <p:nvPr/>
        </p:nvSpPr>
        <p:spPr>
          <a:xfrm>
            <a:off x="6228184" y="2132856"/>
            <a:ext cx="2705504" cy="294855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marL="365760" lvl="0" indent="-283464" algn="just">
              <a:spcBef>
                <a:spcPts val="600"/>
              </a:spcBef>
              <a:buClr>
                <a:srgbClr val="3891A7"/>
              </a:buClr>
              <a:buSzPct val="80000"/>
              <a:buFont typeface="Wingdings" pitchFamily="2" charset="2"/>
              <a:buChar char="q"/>
            </a:pPr>
            <a:r>
              <a:rPr lang="ar-YE" sz="2000" b="1" u="sng" dirty="0">
                <a:ln w="12700">
                  <a:solidFill>
                    <a:schemeClr val="accent3">
                      <a:lumMod val="50000"/>
                    </a:schemeClr>
                  </a:solidFill>
                  <a:prstDash val="solid"/>
                </a:ln>
                <a:solidFill>
                  <a:srgbClr val="0070C0"/>
                </a:solidFill>
                <a:effectLst>
                  <a:innerShdw blurRad="177800">
                    <a:schemeClr val="accent3">
                      <a:lumMod val="50000"/>
                    </a:schemeClr>
                  </a:innerShdw>
                </a:effectLst>
              </a:rPr>
              <a:t>الحالة الأولي</a:t>
            </a:r>
            <a:r>
              <a:rPr lang="ar-YE" sz="2000" b="1" dirty="0">
                <a:ln w="12700">
                  <a:solidFill>
                    <a:schemeClr val="accent3">
                      <a:lumMod val="50000"/>
                    </a:schemeClr>
                  </a:solidFill>
                  <a:prstDash val="solid"/>
                </a:ln>
                <a:solidFill>
                  <a:srgbClr val="0070C0"/>
                </a:solidFill>
                <a:effectLst>
                  <a:innerShdw blurRad="177800">
                    <a:schemeClr val="accent3">
                      <a:lumMod val="50000"/>
                    </a:schemeClr>
                  </a:innerShdw>
                </a:effectLst>
              </a:rPr>
              <a:t>: </a:t>
            </a:r>
            <a:r>
              <a:rPr lang="ar-YE" sz="2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أن مخصص خصم أوراق القبض الظاهر بميزان المراجعة كرصيد يكفي لتغطية مصاريف الخصم ويراد تكوين مخصص جديد.</a:t>
            </a:r>
          </a:p>
        </p:txBody>
      </p:sp>
      <p:sp>
        <p:nvSpPr>
          <p:cNvPr id="7" name="Rounded Rectangle 6"/>
          <p:cNvSpPr/>
          <p:nvPr/>
        </p:nvSpPr>
        <p:spPr>
          <a:xfrm>
            <a:off x="3203847" y="2132856"/>
            <a:ext cx="2880321" cy="294855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marL="365760" lvl="0" indent="-283464" algn="just">
              <a:spcBef>
                <a:spcPts val="600"/>
              </a:spcBef>
              <a:buClr>
                <a:srgbClr val="3891A7"/>
              </a:buClr>
              <a:buSzPct val="80000"/>
              <a:buFont typeface="Wingdings" pitchFamily="2" charset="2"/>
              <a:buChar char="q"/>
            </a:pPr>
            <a:r>
              <a:rPr lang="ar-YE" sz="2200" b="1" u="sng" dirty="0">
                <a:ln w="12700">
                  <a:solidFill>
                    <a:schemeClr val="accent3">
                      <a:lumMod val="50000"/>
                    </a:schemeClr>
                  </a:solidFill>
                  <a:prstDash val="solid"/>
                </a:ln>
                <a:solidFill>
                  <a:srgbClr val="0070C0"/>
                </a:solidFill>
                <a:effectLst>
                  <a:innerShdw blurRad="177800">
                    <a:schemeClr val="accent3">
                      <a:lumMod val="50000"/>
                    </a:schemeClr>
                  </a:innerShdw>
                </a:effectLst>
              </a:rPr>
              <a:t>الحالة الثانية</a:t>
            </a:r>
            <a:r>
              <a:rPr lang="ar-YE" sz="2200" b="1" dirty="0">
                <a:ln w="12700">
                  <a:solidFill>
                    <a:schemeClr val="accent3">
                      <a:lumMod val="50000"/>
                    </a:schemeClr>
                  </a:solidFill>
                  <a:prstDash val="solid"/>
                </a:ln>
                <a:solidFill>
                  <a:srgbClr val="0070C0"/>
                </a:solidFill>
                <a:effectLst>
                  <a:innerShdw blurRad="177800">
                    <a:schemeClr val="accent3">
                      <a:lumMod val="50000"/>
                    </a:schemeClr>
                  </a:innerShdw>
                </a:effectLst>
              </a:rPr>
              <a:t>: </a:t>
            </a:r>
            <a:r>
              <a:rPr lang="ar-YE" sz="22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أن مخصص خصم أوراق القبض الظاهر بميزان المراجعة كرصيد لا يكفي لتغطية مصاريف الخصم ويراد تكوين مخصص جديد.</a:t>
            </a:r>
          </a:p>
        </p:txBody>
      </p:sp>
      <p:sp>
        <p:nvSpPr>
          <p:cNvPr id="8" name="Rounded Rectangle 7"/>
          <p:cNvSpPr/>
          <p:nvPr/>
        </p:nvSpPr>
        <p:spPr>
          <a:xfrm>
            <a:off x="251521" y="2132856"/>
            <a:ext cx="2808310" cy="294855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marL="365760" lvl="0" indent="-283464" algn="just">
              <a:spcBef>
                <a:spcPts val="600"/>
              </a:spcBef>
              <a:buClr>
                <a:srgbClr val="3891A7"/>
              </a:buClr>
              <a:buSzPct val="80000"/>
              <a:buFont typeface="Wingdings" pitchFamily="2" charset="2"/>
              <a:buChar char="q"/>
            </a:pPr>
            <a:r>
              <a:rPr lang="ar-YE" sz="2400" b="1" u="sng" dirty="0">
                <a:ln w="12700">
                  <a:solidFill>
                    <a:schemeClr val="accent3">
                      <a:lumMod val="50000"/>
                    </a:schemeClr>
                  </a:solidFill>
                  <a:prstDash val="solid"/>
                </a:ln>
                <a:solidFill>
                  <a:srgbClr val="0070C0"/>
                </a:solidFill>
                <a:effectLst>
                  <a:innerShdw blurRad="177800">
                    <a:schemeClr val="accent3">
                      <a:lumMod val="50000"/>
                    </a:schemeClr>
                  </a:innerShdw>
                </a:effectLst>
              </a:rPr>
              <a:t>الحالة الثالثة</a:t>
            </a:r>
            <a:r>
              <a:rPr lang="ar-YE" sz="2200" b="1" dirty="0">
                <a:ln w="12700">
                  <a:solidFill>
                    <a:schemeClr val="accent3">
                      <a:lumMod val="50000"/>
                    </a:schemeClr>
                  </a:solidFill>
                  <a:prstDash val="solid"/>
                </a:ln>
                <a:solidFill>
                  <a:srgbClr val="0070C0"/>
                </a:solidFill>
                <a:effectLst>
                  <a:innerShdw blurRad="177800">
                    <a:schemeClr val="accent3">
                      <a:lumMod val="50000"/>
                    </a:schemeClr>
                  </a:innerShdw>
                </a:effectLst>
              </a:rPr>
              <a:t>: </a:t>
            </a:r>
            <a:r>
              <a:rPr lang="ar-YE" sz="22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أن مخصص خصم أوراق القبض الظاهر بميزان المراجعة كرصيد أكبر من مصاريف الخصم ومن المخصص المراد تكوينه.</a:t>
            </a:r>
          </a:p>
        </p:txBody>
      </p:sp>
    </p:spTree>
    <p:extLst>
      <p:ext uri="{BB962C8B-B14F-4D97-AF65-F5344CB8AC3E}">
        <p14:creationId xmlns:p14="http://schemas.microsoft.com/office/powerpoint/2010/main" val="24160257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94912" y="514561"/>
            <a:ext cx="8754176" cy="432048"/>
          </a:xfrm>
        </p:spPr>
        <p:txBody>
          <a:bodyPr>
            <a:noAutofit/>
          </a:bodyPr>
          <a:lstStyle/>
          <a:p>
            <a:pPr algn="ctr"/>
            <a:r>
              <a:rPr lang="ar-YE" sz="4000" b="1" u="sng" dirty="0">
                <a:solidFill>
                  <a:srgbClr val="C00000"/>
                </a:solidFill>
                <a:effectLst/>
                <a:latin typeface="Andalus" panose="02020603050405020304" pitchFamily="18" charset="-78"/>
                <a:ea typeface="+mn-ea"/>
                <a:cs typeface="Andalus" panose="02020603050405020304" pitchFamily="18" charset="-78"/>
              </a:rPr>
              <a:t>تابع: تسوية مخصص خصم أوراق القبض</a:t>
            </a:r>
            <a:endParaRPr lang="ar-YE" sz="4000" dirty="0">
              <a:latin typeface="Andalus" panose="02020603050405020304" pitchFamily="18" charset="-78"/>
              <a:cs typeface="Andalus" panose="02020603050405020304" pitchFamily="18" charset="-78"/>
            </a:endParaRPr>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25</a:t>
            </a:fld>
            <a:endParaRPr lang="ar-YE" dirty="0"/>
          </a:p>
        </p:txBody>
      </p:sp>
      <p:sp>
        <p:nvSpPr>
          <p:cNvPr id="5" name="Rounded Rectangle 4"/>
          <p:cNvSpPr/>
          <p:nvPr/>
        </p:nvSpPr>
        <p:spPr>
          <a:xfrm>
            <a:off x="395536" y="1340768"/>
            <a:ext cx="8352928" cy="374441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365760" lvl="0" indent="-283464" algn="just">
              <a:spcBef>
                <a:spcPts val="600"/>
              </a:spcBef>
              <a:buClr>
                <a:srgbClr val="3891A7"/>
              </a:buClr>
              <a:buSzPct val="80000"/>
              <a:buFont typeface="Wingdings" pitchFamily="2" charset="2"/>
              <a:buChar char="q"/>
            </a:pPr>
            <a:r>
              <a:rPr lang="ar-YE" sz="2800" b="1" u="sng" dirty="0">
                <a:solidFill>
                  <a:srgbClr val="00B0F0"/>
                </a:solidFill>
              </a:rPr>
              <a:t>المعالجة المحاسبية للحالة الأولى</a:t>
            </a:r>
            <a:r>
              <a:rPr lang="ar-YE" sz="2800" b="1" dirty="0">
                <a:solidFill>
                  <a:prstClr val="black"/>
                </a:solidFill>
              </a:rPr>
              <a:t>: </a:t>
            </a:r>
            <a:r>
              <a:rPr lang="ar-YE" sz="2800" b="1" dirty="0">
                <a:solidFill>
                  <a:srgbClr val="002060"/>
                </a:solidFill>
              </a:rPr>
              <a:t>رصيد المخصص يكفي لتغطية مصاريف الخصم:</a:t>
            </a:r>
          </a:p>
          <a:p>
            <a:pPr marL="365760" lvl="0" indent="-283464" algn="just">
              <a:spcBef>
                <a:spcPts val="600"/>
              </a:spcBef>
              <a:buClr>
                <a:srgbClr val="3891A7"/>
              </a:buClr>
              <a:buSzPct val="80000"/>
              <a:buFont typeface="Wingdings" pitchFamily="2" charset="2"/>
              <a:buChar char="ü"/>
            </a:pPr>
            <a:r>
              <a:rPr lang="ar-YE" sz="2800" b="1" dirty="0">
                <a:solidFill>
                  <a:srgbClr val="002060"/>
                </a:solidFill>
              </a:rPr>
              <a:t>يتم إجراء قيد تسوية بإقفال مصاريف الخصم في حساب المخصص. وعليه قد يكون رصيد المخصص مساوياً لمصاريف الخصم تماماً يقفل كلا الحسابين، ومن ثم يتم تكوين مخصص جديد للفترة القادمة، أو يكون رصيد المخصص أكبر من رصيد الخصم، وبد إقفال المصاريف في المخصص سوف يتبقى منه يؤخذ في الاعتبار عند تكوين مخصص جديد للفترة القادمة.</a:t>
            </a:r>
          </a:p>
        </p:txBody>
      </p:sp>
    </p:spTree>
    <p:extLst>
      <p:ext uri="{BB962C8B-B14F-4D97-AF65-F5344CB8AC3E}">
        <p14:creationId xmlns:p14="http://schemas.microsoft.com/office/powerpoint/2010/main" val="35771232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54176" cy="6408712"/>
          </a:xfrm>
        </p:spPr>
        <p:txBody>
          <a:bodyPr>
            <a:normAutofit/>
          </a:bodyPr>
          <a:lstStyle/>
          <a:p>
            <a:pPr lvl="0" algn="just">
              <a:buClr>
                <a:srgbClr val="3891A7"/>
              </a:buClr>
              <a:buFont typeface="Wingdings" pitchFamily="2" charset="2"/>
              <a:buChar char="q"/>
            </a:pPr>
            <a:r>
              <a:rPr lang="ar-YE" sz="2400" b="1" u="sng" dirty="0">
                <a:solidFill>
                  <a:srgbClr val="00B0F0"/>
                </a:solidFill>
              </a:rPr>
              <a:t>المعالجة المحاسبية للحالة الأولى</a:t>
            </a:r>
            <a:r>
              <a:rPr lang="ar-YE" sz="2400" dirty="0">
                <a:solidFill>
                  <a:prstClr val="black"/>
                </a:solidFill>
              </a:rPr>
              <a:t>: </a:t>
            </a:r>
            <a:r>
              <a:rPr lang="ar-YE" sz="2400" b="1" u="sng" dirty="0">
                <a:solidFill>
                  <a:srgbClr val="FF0000"/>
                </a:solidFill>
              </a:rPr>
              <a:t>رصيد المخصص يكفي لتغطية مصاريف الخصم:</a:t>
            </a:r>
          </a:p>
          <a:p>
            <a:pPr lvl="0" algn="just">
              <a:buClr>
                <a:srgbClr val="3891A7"/>
              </a:buClr>
              <a:buFont typeface="Wingdings" panose="05000000000000000000" pitchFamily="2" charset="2"/>
              <a:buChar char="§"/>
            </a:pPr>
            <a:r>
              <a:rPr lang="ar-YE" sz="2400" b="1" dirty="0">
                <a:solidFill>
                  <a:prstClr val="black"/>
                </a:solidFill>
              </a:rPr>
              <a:t>مثال: ظهرت الأرصدة الآتية في دفاتر شركة ايمن في </a:t>
            </a:r>
            <a:r>
              <a:rPr lang="en-US" sz="2400" b="1" dirty="0">
                <a:solidFill>
                  <a:prstClr val="black"/>
                </a:solidFill>
              </a:rPr>
              <a:t>31</a:t>
            </a:r>
            <a:r>
              <a:rPr lang="ar-YE" sz="2400" b="1" dirty="0">
                <a:solidFill>
                  <a:prstClr val="black"/>
                </a:solidFill>
              </a:rPr>
              <a:t>/</a:t>
            </a:r>
            <a:r>
              <a:rPr lang="en-US" sz="2400" b="1" dirty="0">
                <a:solidFill>
                  <a:prstClr val="black"/>
                </a:solidFill>
              </a:rPr>
              <a:t>12</a:t>
            </a:r>
            <a:r>
              <a:rPr lang="ar-YE" sz="2400" b="1" dirty="0">
                <a:solidFill>
                  <a:prstClr val="black"/>
                </a:solidFill>
              </a:rPr>
              <a:t>/</a:t>
            </a:r>
            <a:r>
              <a:rPr lang="en-US" sz="2400" b="1" dirty="0">
                <a:solidFill>
                  <a:prstClr val="black"/>
                </a:solidFill>
              </a:rPr>
              <a:t>2015</a:t>
            </a:r>
            <a:r>
              <a:rPr lang="ar-YE" sz="2400" b="1" dirty="0">
                <a:solidFill>
                  <a:prstClr val="black"/>
                </a:solidFill>
              </a:rPr>
              <a:t>م: </a:t>
            </a:r>
            <a:r>
              <a:rPr lang="en-US" sz="2400" b="1" dirty="0">
                <a:solidFill>
                  <a:prstClr val="black"/>
                </a:solidFill>
              </a:rPr>
              <a:t>500,000</a:t>
            </a:r>
            <a:r>
              <a:rPr lang="ar-YE" sz="2400" b="1" dirty="0">
                <a:solidFill>
                  <a:prstClr val="black"/>
                </a:solidFill>
              </a:rPr>
              <a:t> ريال أوراق قبض</a:t>
            </a:r>
            <a:r>
              <a:rPr lang="ar-YE" sz="2400" b="1" u="sng" dirty="0">
                <a:solidFill>
                  <a:srgbClr val="0070C0"/>
                </a:solidFill>
              </a:rPr>
              <a:t>، </a:t>
            </a:r>
            <a:r>
              <a:rPr lang="en-US" sz="2400" b="1" u="sng" dirty="0">
                <a:solidFill>
                  <a:srgbClr val="0070C0"/>
                </a:solidFill>
              </a:rPr>
              <a:t>15,000</a:t>
            </a:r>
            <a:r>
              <a:rPr lang="ar-YE" sz="2400" b="1" u="sng" dirty="0">
                <a:solidFill>
                  <a:srgbClr val="0070C0"/>
                </a:solidFill>
              </a:rPr>
              <a:t> ريال مصاريف الخصم</a:t>
            </a:r>
            <a:r>
              <a:rPr lang="ar-YE" sz="2400" b="1" dirty="0">
                <a:solidFill>
                  <a:prstClr val="black"/>
                </a:solidFill>
              </a:rPr>
              <a:t>؟</a:t>
            </a:r>
          </a:p>
          <a:p>
            <a:pPr marL="82296" lvl="0" indent="0" algn="just">
              <a:buClr>
                <a:srgbClr val="3891A7"/>
              </a:buClr>
              <a:buNone/>
            </a:pPr>
            <a:r>
              <a:rPr lang="ar-YE" sz="2600" b="1" u="sng" dirty="0">
                <a:solidFill>
                  <a:srgbClr val="FF0000"/>
                </a:solidFill>
              </a:rPr>
              <a:t>المطلوب</a:t>
            </a:r>
            <a:r>
              <a:rPr lang="ar-YE" sz="2600" b="1" dirty="0">
                <a:solidFill>
                  <a:srgbClr val="FF0000"/>
                </a:solidFill>
              </a:rPr>
              <a:t>: </a:t>
            </a:r>
            <a:endParaRPr lang="en-US" sz="2600" b="1" dirty="0">
              <a:solidFill>
                <a:srgbClr val="FF0000"/>
              </a:solidFill>
            </a:endParaRPr>
          </a:p>
          <a:p>
            <a:pPr lvl="0" algn="just">
              <a:buClr>
                <a:srgbClr val="3891A7"/>
              </a:buClr>
              <a:buFont typeface="Wingdings" panose="05000000000000000000" pitchFamily="2" charset="2"/>
              <a:buChar char="§"/>
            </a:pPr>
            <a:r>
              <a:rPr lang="ar-YE" sz="2600" b="1" dirty="0">
                <a:solidFill>
                  <a:prstClr val="black"/>
                </a:solidFill>
              </a:rPr>
              <a:t>إجراء قيود التسوية اللازمة على إفتراض أن رصيد مخصص خصم اوراق قبض قد يكون </a:t>
            </a:r>
            <a:r>
              <a:rPr lang="ar-YE" sz="2600" b="1" u="sng" dirty="0">
                <a:solidFill>
                  <a:srgbClr val="0070C0"/>
                </a:solidFill>
              </a:rPr>
              <a:t>(</a:t>
            </a:r>
            <a:r>
              <a:rPr lang="en-US" sz="2600" b="1" u="sng" dirty="0">
                <a:solidFill>
                  <a:srgbClr val="0070C0"/>
                </a:solidFill>
              </a:rPr>
              <a:t>15,000</a:t>
            </a:r>
            <a:r>
              <a:rPr lang="ar-YE" sz="2600" b="1" u="sng" dirty="0">
                <a:solidFill>
                  <a:srgbClr val="0070C0"/>
                </a:solidFill>
              </a:rPr>
              <a:t>)ريال</a:t>
            </a:r>
            <a:r>
              <a:rPr lang="ar-YE" sz="2600" b="1" dirty="0">
                <a:solidFill>
                  <a:prstClr val="black"/>
                </a:solidFill>
              </a:rPr>
              <a:t>. وأن فترة الاستحقاق كل </a:t>
            </a:r>
            <a:r>
              <a:rPr lang="en-US" sz="2600" b="1" dirty="0">
                <a:solidFill>
                  <a:prstClr val="black"/>
                </a:solidFill>
              </a:rPr>
              <a:t>3</a:t>
            </a:r>
            <a:r>
              <a:rPr lang="ar-YE" sz="2600" b="1" dirty="0">
                <a:solidFill>
                  <a:prstClr val="black"/>
                </a:solidFill>
              </a:rPr>
              <a:t> أشهر ومعدل الفائدة </a:t>
            </a:r>
            <a:r>
              <a:rPr lang="en-US" sz="2600" b="1" dirty="0">
                <a:solidFill>
                  <a:prstClr val="black"/>
                </a:solidFill>
              </a:rPr>
              <a:t>%12</a:t>
            </a:r>
            <a:r>
              <a:rPr lang="ar-YE" sz="2600" b="1" dirty="0">
                <a:solidFill>
                  <a:prstClr val="black"/>
                </a:solidFill>
              </a:rPr>
              <a:t>.</a:t>
            </a:r>
          </a:p>
          <a:p>
            <a:pPr lvl="0" algn="just">
              <a:buClr>
                <a:srgbClr val="3891A7"/>
              </a:buClr>
              <a:buFont typeface="Wingdings" panose="05000000000000000000" pitchFamily="2" charset="2"/>
              <a:buChar char="§"/>
            </a:pPr>
            <a:endParaRPr lang="ar-YE" sz="2600" b="1" dirty="0">
              <a:solidFill>
                <a:prstClr val="black"/>
              </a:solidFill>
            </a:endParaRPr>
          </a:p>
          <a:p>
            <a:pPr lvl="0" algn="just">
              <a:buClr>
                <a:srgbClr val="3891A7"/>
              </a:buClr>
              <a:buFont typeface="Wingdings" panose="05000000000000000000" pitchFamily="2" charset="2"/>
              <a:buChar char="§"/>
            </a:pPr>
            <a:endParaRPr lang="ar-YE" sz="2600" b="1" dirty="0">
              <a:solidFill>
                <a:prstClr val="black"/>
              </a:solidFill>
            </a:endParaRPr>
          </a:p>
          <a:p>
            <a:pPr lvl="0" algn="just">
              <a:buClr>
                <a:srgbClr val="3891A7"/>
              </a:buClr>
              <a:buFont typeface="Wingdings" panose="05000000000000000000" pitchFamily="2" charset="2"/>
              <a:buChar char="§"/>
            </a:pPr>
            <a:endParaRPr lang="ar-YE" sz="2600" b="1" dirty="0">
              <a:solidFill>
                <a:prstClr val="black"/>
              </a:solidFill>
            </a:endParaRPr>
          </a:p>
          <a:p>
            <a:pPr lvl="0" algn="just">
              <a:buClr>
                <a:srgbClr val="3891A7"/>
              </a:buClr>
            </a:pPr>
            <a:r>
              <a:rPr lang="ar-YE" sz="2600" b="1" dirty="0">
                <a:solidFill>
                  <a:prstClr val="black"/>
                </a:solidFill>
              </a:rPr>
              <a:t>تكوين المخصص الجديد = أ.ق × معدل الفائدة× متوسط فترة الاستحقاق/عدد أشهر السنة.</a:t>
            </a:r>
          </a:p>
          <a:p>
            <a:pPr lvl="0" algn="just">
              <a:buClr>
                <a:srgbClr val="3891A7"/>
              </a:buClr>
              <a:buFont typeface="Wingdings" panose="05000000000000000000" pitchFamily="2" charset="2"/>
              <a:buChar char="§"/>
            </a:pPr>
            <a:r>
              <a:rPr lang="ar-YE" sz="2600" b="1" dirty="0">
                <a:solidFill>
                  <a:prstClr val="black"/>
                </a:solidFill>
              </a:rPr>
              <a:t>  = </a:t>
            </a:r>
            <a:r>
              <a:rPr lang="en-US" sz="2600" b="1" dirty="0">
                <a:solidFill>
                  <a:prstClr val="black"/>
                </a:solidFill>
              </a:rPr>
              <a:t>500,000</a:t>
            </a:r>
            <a:r>
              <a:rPr lang="ar-YE" sz="2600" b="1" dirty="0">
                <a:solidFill>
                  <a:prstClr val="black"/>
                </a:solidFill>
              </a:rPr>
              <a:t> × </a:t>
            </a:r>
            <a:r>
              <a:rPr lang="en-US" sz="2600" b="1" dirty="0">
                <a:solidFill>
                  <a:prstClr val="black"/>
                </a:solidFill>
              </a:rPr>
              <a:t>12</a:t>
            </a:r>
            <a:r>
              <a:rPr lang="ar-YE" sz="2600" b="1" dirty="0">
                <a:solidFill>
                  <a:prstClr val="black"/>
                </a:solidFill>
              </a:rPr>
              <a:t>/</a:t>
            </a:r>
            <a:r>
              <a:rPr lang="en-US" sz="2600" b="1" dirty="0">
                <a:solidFill>
                  <a:prstClr val="black"/>
                </a:solidFill>
              </a:rPr>
              <a:t>100</a:t>
            </a:r>
            <a:r>
              <a:rPr lang="ar-YE" sz="2600" b="1" dirty="0">
                <a:solidFill>
                  <a:prstClr val="black"/>
                </a:solidFill>
              </a:rPr>
              <a:t> × </a:t>
            </a:r>
            <a:r>
              <a:rPr lang="en-US" sz="2600" b="1" dirty="0">
                <a:solidFill>
                  <a:prstClr val="black"/>
                </a:solidFill>
              </a:rPr>
              <a:t>3</a:t>
            </a:r>
            <a:r>
              <a:rPr lang="ar-YE" sz="2600" b="1" dirty="0">
                <a:solidFill>
                  <a:prstClr val="black"/>
                </a:solidFill>
              </a:rPr>
              <a:t>/</a:t>
            </a:r>
            <a:r>
              <a:rPr lang="en-US" sz="2600" b="1" dirty="0">
                <a:solidFill>
                  <a:prstClr val="black"/>
                </a:solidFill>
              </a:rPr>
              <a:t>12</a:t>
            </a:r>
            <a:r>
              <a:rPr lang="ar-YE" sz="2600" b="1" dirty="0">
                <a:solidFill>
                  <a:prstClr val="black"/>
                </a:solidFill>
              </a:rPr>
              <a:t> = </a:t>
            </a:r>
            <a:r>
              <a:rPr lang="en-US" sz="2600" b="1" u="sng" dirty="0">
                <a:solidFill>
                  <a:srgbClr val="0070C0"/>
                </a:solidFill>
              </a:rPr>
              <a:t>15,000</a:t>
            </a:r>
            <a:r>
              <a:rPr lang="ar-YE" sz="2600" b="1" u="sng" dirty="0">
                <a:solidFill>
                  <a:srgbClr val="0070C0"/>
                </a:solidFill>
              </a:rPr>
              <a:t> ريال</a:t>
            </a:r>
            <a:r>
              <a:rPr lang="ar-YE" sz="2600" b="1" dirty="0">
                <a:solidFill>
                  <a:prstClr val="black"/>
                </a:solidFill>
              </a:rPr>
              <a:t>.</a:t>
            </a:r>
            <a:endParaRPr lang="en-US" sz="2600" b="1" dirty="0">
              <a:solidFill>
                <a:prstClr val="black"/>
              </a:solidFill>
            </a:endParaRPr>
          </a:p>
          <a:p>
            <a:pPr lvl="0" algn="just">
              <a:buClr>
                <a:srgbClr val="3891A7"/>
              </a:buClr>
              <a:buFont typeface="Wingdings" panose="05000000000000000000" pitchFamily="2" charset="2"/>
              <a:buChar char="§"/>
            </a:pPr>
            <a:endParaRPr lang="ar-YE" sz="2600" b="1" dirty="0">
              <a:solidFill>
                <a:prstClr val="black"/>
              </a:solidFill>
            </a:endParaRPr>
          </a:p>
        </p:txBody>
      </p:sp>
      <p:sp>
        <p:nvSpPr>
          <p:cNvPr id="4" name="Slide Number Placeholder 3"/>
          <p:cNvSpPr>
            <a:spLocks noGrp="1"/>
          </p:cNvSpPr>
          <p:nvPr>
            <p:ph type="sldNum" sz="quarter" idx="12"/>
          </p:nvPr>
        </p:nvSpPr>
        <p:spPr/>
        <p:txBody>
          <a:bodyPr/>
          <a:lstStyle/>
          <a:p>
            <a:fld id="{CD9B9423-CA99-4925-8324-5BC098869A01}" type="slidenum">
              <a:rPr lang="ar-YE" smtClean="0"/>
              <a:t>26</a:t>
            </a:fld>
            <a:endParaRPr lang="ar-YE" dirty="0"/>
          </a:p>
        </p:txBody>
      </p:sp>
      <p:graphicFrame>
        <p:nvGraphicFramePr>
          <p:cNvPr id="5" name="Table 4"/>
          <p:cNvGraphicFramePr>
            <a:graphicFrameLocks noGrp="1"/>
          </p:cNvGraphicFramePr>
          <p:nvPr>
            <p:extLst>
              <p:ext uri="{D42A27DB-BD31-4B8C-83A1-F6EECF244321}">
                <p14:modId xmlns:p14="http://schemas.microsoft.com/office/powerpoint/2010/main" val="405927092"/>
              </p:ext>
            </p:extLst>
          </p:nvPr>
        </p:nvGraphicFramePr>
        <p:xfrm>
          <a:off x="-252536" y="3212976"/>
          <a:ext cx="8434136" cy="1188720"/>
        </p:xfrm>
        <a:graphic>
          <a:graphicData uri="http://schemas.openxmlformats.org/drawingml/2006/table">
            <a:tbl>
              <a:tblPr firstRow="1" bandRow="1">
                <a:tableStyleId>{8799B23B-EC83-4686-B30A-512413B5E67A}</a:tableStyleId>
              </a:tblPr>
              <a:tblGrid>
                <a:gridCol w="1944216">
                  <a:extLst>
                    <a:ext uri="{9D8B030D-6E8A-4147-A177-3AD203B41FA5}">
                      <a16:colId xmlns:a16="http://schemas.microsoft.com/office/drawing/2014/main" val="3382575049"/>
                    </a:ext>
                  </a:extLst>
                </a:gridCol>
                <a:gridCol w="3672408">
                  <a:extLst>
                    <a:ext uri="{9D8B030D-6E8A-4147-A177-3AD203B41FA5}">
                      <a16:colId xmlns:a16="http://schemas.microsoft.com/office/drawing/2014/main" val="2448407750"/>
                    </a:ext>
                  </a:extLst>
                </a:gridCol>
                <a:gridCol w="1512168">
                  <a:extLst>
                    <a:ext uri="{9D8B030D-6E8A-4147-A177-3AD203B41FA5}">
                      <a16:colId xmlns:a16="http://schemas.microsoft.com/office/drawing/2014/main" val="3076848447"/>
                    </a:ext>
                  </a:extLst>
                </a:gridCol>
                <a:gridCol w="1305344">
                  <a:extLst>
                    <a:ext uri="{9D8B030D-6E8A-4147-A177-3AD203B41FA5}">
                      <a16:colId xmlns:a16="http://schemas.microsoft.com/office/drawing/2014/main" val="3109546958"/>
                    </a:ext>
                  </a:extLst>
                </a:gridCol>
              </a:tblGrid>
              <a:tr h="370840">
                <a:tc>
                  <a:txBody>
                    <a:bodyPr/>
                    <a:lstStyle/>
                    <a:p>
                      <a:r>
                        <a:rPr kumimoji="0" lang="en-US" sz="2400" b="1" i="0" u="none" strike="noStrike" kern="1200" cap="none" spc="0" normalizeH="0" baseline="0" noProof="0" dirty="0">
                          <a:ln>
                            <a:noFill/>
                          </a:ln>
                          <a:solidFill>
                            <a:prstClr val="black"/>
                          </a:solidFill>
                          <a:effectLst/>
                          <a:uLnTx/>
                          <a:uFillTx/>
                          <a:latin typeface="+mn-lt"/>
                          <a:ea typeface="+mn-ea"/>
                          <a:cs typeface="+mn-cs"/>
                        </a:rPr>
                        <a:t>31</a:t>
                      </a:r>
                      <a:r>
                        <a:rPr kumimoji="0" lang="ar-YE" sz="2400" b="1" i="0" u="none" strike="noStrike" kern="1200" cap="none" spc="0" normalizeH="0" baseline="0" noProof="0" dirty="0">
                          <a:ln>
                            <a:noFill/>
                          </a:ln>
                          <a:solidFill>
                            <a:prstClr val="black"/>
                          </a:solidFill>
                          <a:effectLst/>
                          <a:uLnTx/>
                          <a:uFillTx/>
                          <a:latin typeface="+mn-lt"/>
                          <a:ea typeface="+mn-ea"/>
                        </a:rPr>
                        <a:t>/</a:t>
                      </a:r>
                      <a:r>
                        <a:rPr kumimoji="0" lang="en-US" sz="2400" b="1" i="0" u="none" strike="noStrike" kern="1200" cap="none" spc="0" normalizeH="0" baseline="0" noProof="0" dirty="0">
                          <a:ln>
                            <a:noFill/>
                          </a:ln>
                          <a:solidFill>
                            <a:prstClr val="black"/>
                          </a:solidFill>
                          <a:effectLst/>
                          <a:uLnTx/>
                          <a:uFillTx/>
                          <a:latin typeface="+mn-lt"/>
                          <a:ea typeface="+mn-ea"/>
                          <a:cs typeface="+mn-cs"/>
                        </a:rPr>
                        <a:t>12</a:t>
                      </a:r>
                      <a:r>
                        <a:rPr kumimoji="0" lang="ar-YE" sz="2400" b="1" i="0" u="none" strike="noStrike" kern="1200" cap="none" spc="0" normalizeH="0" baseline="0" noProof="0" dirty="0">
                          <a:ln>
                            <a:noFill/>
                          </a:ln>
                          <a:solidFill>
                            <a:prstClr val="black"/>
                          </a:solidFill>
                          <a:effectLst/>
                          <a:uLnTx/>
                          <a:uFillTx/>
                          <a:latin typeface="+mn-lt"/>
                          <a:ea typeface="+mn-ea"/>
                        </a:rPr>
                        <a:t>/</a:t>
                      </a:r>
                      <a:r>
                        <a:rPr kumimoji="0" lang="en-US" sz="2400" b="1" i="0" u="none" strike="noStrike" kern="1200" cap="none" spc="0" normalizeH="0" baseline="0" noProof="0" dirty="0">
                          <a:ln>
                            <a:noFill/>
                          </a:ln>
                          <a:solidFill>
                            <a:prstClr val="black"/>
                          </a:solidFill>
                          <a:effectLst/>
                          <a:uLnTx/>
                          <a:uFillTx/>
                          <a:latin typeface="+mn-lt"/>
                          <a:ea typeface="+mn-ea"/>
                          <a:cs typeface="+mn-cs"/>
                        </a:rPr>
                        <a:t>2015</a:t>
                      </a:r>
                      <a:endParaRPr lang="en-US" sz="2400" dirty="0"/>
                    </a:p>
                  </a:txBody>
                  <a:tcPr/>
                </a:tc>
                <a:tc>
                  <a:txBody>
                    <a:bodyPr/>
                    <a:lstStyle/>
                    <a:p>
                      <a:r>
                        <a:rPr lang="ar-YE" sz="2400" dirty="0"/>
                        <a:t>من حـ/ مخصص خصم أ.ق</a:t>
                      </a:r>
                    </a:p>
                    <a:p>
                      <a:r>
                        <a:rPr lang="ar-YE" sz="2400" dirty="0"/>
                        <a:t>  إلى حـ/مصاريف الخصم </a:t>
                      </a:r>
                    </a:p>
                    <a:p>
                      <a:r>
                        <a:rPr lang="ar-YE" sz="2400" dirty="0"/>
                        <a:t>إقفالمصاريف</a:t>
                      </a:r>
                      <a:r>
                        <a:rPr lang="ar-YE" sz="2400" baseline="0" dirty="0"/>
                        <a:t> خصم في المخصص</a:t>
                      </a:r>
                      <a:endParaRPr lang="en-US" sz="2400" dirty="0"/>
                    </a:p>
                  </a:txBody>
                  <a:tcPr/>
                </a:tc>
                <a:tc>
                  <a:txBody>
                    <a:bodyPr/>
                    <a:lstStyle/>
                    <a:p>
                      <a:endParaRPr lang="en-US" sz="2400" dirty="0"/>
                    </a:p>
                    <a:p>
                      <a:r>
                        <a:rPr lang="en-US" sz="2400" dirty="0"/>
                        <a:t>15,000</a:t>
                      </a:r>
                    </a:p>
                  </a:txBody>
                  <a:tcPr/>
                </a:tc>
                <a:tc>
                  <a:txBody>
                    <a:bodyPr/>
                    <a:lstStyle/>
                    <a:p>
                      <a:r>
                        <a:rPr lang="en-US" sz="2400" dirty="0"/>
                        <a:t>15,000</a:t>
                      </a:r>
                    </a:p>
                  </a:txBody>
                  <a:tcPr/>
                </a:tc>
                <a:extLst>
                  <a:ext uri="{0D108BD9-81ED-4DB2-BD59-A6C34878D82A}">
                    <a16:rowId xmlns:a16="http://schemas.microsoft.com/office/drawing/2014/main" val="1669167326"/>
                  </a:ext>
                </a:extLst>
              </a:tr>
            </a:tbl>
          </a:graphicData>
        </a:graphic>
      </p:graphicFrame>
    </p:spTree>
    <p:extLst>
      <p:ext uri="{BB962C8B-B14F-4D97-AF65-F5344CB8AC3E}">
        <p14:creationId xmlns:p14="http://schemas.microsoft.com/office/powerpoint/2010/main" val="35338703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6632"/>
            <a:ext cx="8891336" cy="6665168"/>
          </a:xfrm>
        </p:spPr>
        <p:txBody>
          <a:bodyPr>
            <a:normAutofit/>
          </a:bodyPr>
          <a:lstStyle/>
          <a:p>
            <a:pPr marL="82296" indent="0" algn="just">
              <a:buNone/>
            </a:pPr>
            <a:endParaRPr lang="en-US" sz="2400" b="1" dirty="0"/>
          </a:p>
          <a:p>
            <a:pPr algn="just">
              <a:buFont typeface="Wingdings" panose="05000000000000000000" pitchFamily="2" charset="2"/>
              <a:buChar char="§"/>
            </a:pPr>
            <a:endParaRPr lang="en-US" sz="2400" b="1" dirty="0"/>
          </a:p>
          <a:p>
            <a:pPr algn="just">
              <a:buFont typeface="Wingdings" panose="05000000000000000000" pitchFamily="2" charset="2"/>
              <a:buChar char="§"/>
            </a:pPr>
            <a:endParaRPr lang="en-US" sz="2400" b="1" dirty="0"/>
          </a:p>
          <a:p>
            <a:pPr algn="just">
              <a:buFont typeface="Wingdings" panose="05000000000000000000" pitchFamily="2" charset="2"/>
              <a:buChar char="§"/>
            </a:pPr>
            <a:endParaRPr lang="en-US" sz="2400" b="1" dirty="0"/>
          </a:p>
          <a:p>
            <a:pPr algn="just">
              <a:buFont typeface="Wingdings" panose="05000000000000000000" pitchFamily="2" charset="2"/>
              <a:buChar char="§"/>
            </a:pPr>
            <a:endParaRPr lang="en-US" sz="2400" b="1" dirty="0"/>
          </a:p>
          <a:p>
            <a:pPr algn="just">
              <a:buFont typeface="Wingdings" panose="05000000000000000000" pitchFamily="2" charset="2"/>
              <a:buChar char="§"/>
            </a:pPr>
            <a:r>
              <a:rPr lang="ar-YE" sz="2400" b="1" u="sng" dirty="0">
                <a:solidFill>
                  <a:srgbClr val="0070C0"/>
                </a:solidFill>
              </a:rPr>
              <a:t>بالعودة للمثال السابق</a:t>
            </a:r>
            <a:r>
              <a:rPr lang="ar-YE" sz="2400" b="1" dirty="0">
                <a:solidFill>
                  <a:srgbClr val="0070C0"/>
                </a:solidFill>
              </a:rPr>
              <a:t>:</a:t>
            </a:r>
            <a:r>
              <a:rPr lang="ar-YE" sz="2400" b="1" dirty="0"/>
              <a:t> وعلى افتراض أن رصيد مخصص خصم اوراق قبض مبلغ </a:t>
            </a:r>
            <a:r>
              <a:rPr lang="en-US" sz="2400" b="1" u="sng" dirty="0">
                <a:solidFill>
                  <a:srgbClr val="FF0000"/>
                </a:solidFill>
              </a:rPr>
              <a:t>20,000</a:t>
            </a:r>
            <a:r>
              <a:rPr lang="ar-YE" sz="2400" b="1" u="sng" dirty="0">
                <a:solidFill>
                  <a:srgbClr val="FF0000"/>
                </a:solidFill>
              </a:rPr>
              <a:t> ريال.</a:t>
            </a:r>
          </a:p>
          <a:p>
            <a:pPr algn="just">
              <a:buFont typeface="Wingdings" panose="05000000000000000000" pitchFamily="2" charset="2"/>
              <a:buChar char="§"/>
            </a:pPr>
            <a:r>
              <a:rPr lang="ar-YE" sz="2200" b="1" dirty="0"/>
              <a:t>الإجراءات المحاسبية لا تختلف باستثناء عند تكوين مخصص خصم اوراق قبض كما يلي:</a:t>
            </a:r>
          </a:p>
          <a:p>
            <a:pPr algn="just">
              <a:buFont typeface="Wingdings" panose="05000000000000000000" pitchFamily="2" charset="2"/>
              <a:buChar char="§"/>
            </a:pPr>
            <a:endParaRPr lang="ar-YE" sz="2200" b="1" dirty="0"/>
          </a:p>
          <a:p>
            <a:pPr algn="just">
              <a:buFont typeface="Wingdings" panose="05000000000000000000" pitchFamily="2" charset="2"/>
              <a:buChar char="§"/>
            </a:pPr>
            <a:endParaRPr lang="ar-YE" sz="2200" b="1" dirty="0"/>
          </a:p>
          <a:p>
            <a:pPr algn="just">
              <a:buFont typeface="Wingdings" panose="05000000000000000000" pitchFamily="2" charset="2"/>
              <a:buChar char="§"/>
            </a:pPr>
            <a:endParaRPr lang="ar-YE" sz="2200" b="1" dirty="0"/>
          </a:p>
          <a:p>
            <a:pPr algn="just">
              <a:buFont typeface="Wingdings" panose="05000000000000000000" pitchFamily="2" charset="2"/>
              <a:buChar char="§"/>
            </a:pPr>
            <a:r>
              <a:rPr lang="ar-YE" sz="2200" b="1" u="sng" dirty="0">
                <a:solidFill>
                  <a:srgbClr val="0070C0"/>
                </a:solidFill>
              </a:rPr>
              <a:t>تكوين مخصص أوراق قبض للفترة القادمة</a:t>
            </a:r>
            <a:r>
              <a:rPr lang="ar-YE" sz="2200" b="1" dirty="0">
                <a:solidFill>
                  <a:srgbClr val="0070C0"/>
                </a:solidFill>
              </a:rPr>
              <a:t>:</a:t>
            </a:r>
          </a:p>
          <a:p>
            <a:pPr marL="82296" indent="0" algn="just">
              <a:buNone/>
            </a:pPr>
            <a:r>
              <a:rPr lang="ar-YE" sz="2200" b="1" dirty="0"/>
              <a:t>رصيد المخصص =</a:t>
            </a:r>
            <a:r>
              <a:rPr lang="en-US" sz="2200" b="1" dirty="0"/>
              <a:t>20,000</a:t>
            </a:r>
            <a:r>
              <a:rPr lang="ar-YE" sz="2200" b="1" dirty="0"/>
              <a:t> ريال، وتم إقفال مصاريف الخصم البالغة </a:t>
            </a:r>
            <a:r>
              <a:rPr lang="en-US" sz="2200" b="1" dirty="0"/>
              <a:t>15,000</a:t>
            </a:r>
            <a:r>
              <a:rPr lang="ar-YE" sz="2200" b="1" dirty="0"/>
              <a:t> ريال في المخصص المتبقي </a:t>
            </a:r>
            <a:r>
              <a:rPr lang="en-US" sz="2200" b="1" u="sng" dirty="0">
                <a:solidFill>
                  <a:srgbClr val="FF0000"/>
                </a:solidFill>
              </a:rPr>
              <a:t>5,000</a:t>
            </a:r>
            <a:r>
              <a:rPr lang="ar-YE" sz="2200" b="1" u="sng" dirty="0">
                <a:solidFill>
                  <a:srgbClr val="FF0000"/>
                </a:solidFill>
              </a:rPr>
              <a:t> ريال.</a:t>
            </a:r>
          </a:p>
          <a:p>
            <a:pPr marL="82296" indent="0" algn="just">
              <a:buNone/>
            </a:pPr>
            <a:endParaRPr lang="en-US" sz="2400" b="1" dirty="0"/>
          </a:p>
          <a:p>
            <a:pPr marL="82296" indent="0" algn="just">
              <a:buNone/>
            </a:pPr>
            <a:endParaRPr lang="en-US" sz="2400" b="1" dirty="0"/>
          </a:p>
          <a:p>
            <a:pPr marL="82296" indent="0" algn="just">
              <a:buNone/>
            </a:pPr>
            <a:endParaRPr lang="en-US" sz="2400" b="1" dirty="0"/>
          </a:p>
          <a:p>
            <a:pPr marL="82296" indent="0" algn="just">
              <a:buNone/>
            </a:pPr>
            <a:endParaRPr lang="en-US" sz="2400" b="1" dirty="0"/>
          </a:p>
          <a:p>
            <a:pPr marL="82296" indent="0" algn="just">
              <a:buNone/>
            </a:pPr>
            <a:endParaRPr lang="en-US" sz="2400" b="1" dirty="0"/>
          </a:p>
          <a:p>
            <a:pPr marL="82296" indent="0" algn="just">
              <a:buNone/>
            </a:pPr>
            <a:endParaRPr lang="en-US" sz="2400" b="1" dirty="0"/>
          </a:p>
          <a:p>
            <a:pPr marL="82296" indent="0" algn="just">
              <a:buNone/>
            </a:pPr>
            <a:endParaRPr lang="en-US" sz="2400" b="1" dirty="0"/>
          </a:p>
        </p:txBody>
      </p:sp>
      <p:sp>
        <p:nvSpPr>
          <p:cNvPr id="4" name="Slide Number Placeholder 3"/>
          <p:cNvSpPr>
            <a:spLocks noGrp="1"/>
          </p:cNvSpPr>
          <p:nvPr>
            <p:ph type="sldNum" sz="quarter" idx="12"/>
          </p:nvPr>
        </p:nvSpPr>
        <p:spPr/>
        <p:txBody>
          <a:bodyPr/>
          <a:lstStyle/>
          <a:p>
            <a:fld id="{CD9B9423-CA99-4925-8324-5BC098869A01}" type="slidenum">
              <a:rPr lang="ar-YE" smtClean="0"/>
              <a:t>27</a:t>
            </a:fld>
            <a:endParaRPr lang="ar-YE" dirty="0"/>
          </a:p>
        </p:txBody>
      </p:sp>
      <p:graphicFrame>
        <p:nvGraphicFramePr>
          <p:cNvPr id="5" name="Table 4"/>
          <p:cNvGraphicFramePr>
            <a:graphicFrameLocks noGrp="1"/>
          </p:cNvGraphicFramePr>
          <p:nvPr>
            <p:extLst>
              <p:ext uri="{D42A27DB-BD31-4B8C-83A1-F6EECF244321}">
                <p14:modId xmlns:p14="http://schemas.microsoft.com/office/powerpoint/2010/main" val="1004604856"/>
              </p:ext>
            </p:extLst>
          </p:nvPr>
        </p:nvGraphicFramePr>
        <p:xfrm>
          <a:off x="179512" y="297688"/>
          <a:ext cx="8754177" cy="1828800"/>
        </p:xfrm>
        <a:graphic>
          <a:graphicData uri="http://schemas.openxmlformats.org/drawingml/2006/table">
            <a:tbl>
              <a:tblPr firstRow="1" bandRow="1">
                <a:tableStyleId>{8799B23B-EC83-4686-B30A-512413B5E67A}</a:tableStyleId>
              </a:tblPr>
              <a:tblGrid>
                <a:gridCol w="2232248">
                  <a:extLst>
                    <a:ext uri="{9D8B030D-6E8A-4147-A177-3AD203B41FA5}">
                      <a16:colId xmlns:a16="http://schemas.microsoft.com/office/drawing/2014/main" val="98166301"/>
                    </a:ext>
                  </a:extLst>
                </a:gridCol>
                <a:gridCol w="3060401">
                  <a:extLst>
                    <a:ext uri="{9D8B030D-6E8A-4147-A177-3AD203B41FA5}">
                      <a16:colId xmlns:a16="http://schemas.microsoft.com/office/drawing/2014/main" val="3532958682"/>
                    </a:ext>
                  </a:extLst>
                </a:gridCol>
                <a:gridCol w="1994331">
                  <a:extLst>
                    <a:ext uri="{9D8B030D-6E8A-4147-A177-3AD203B41FA5}">
                      <a16:colId xmlns:a16="http://schemas.microsoft.com/office/drawing/2014/main" val="1714839540"/>
                    </a:ext>
                  </a:extLst>
                </a:gridCol>
                <a:gridCol w="1467197">
                  <a:extLst>
                    <a:ext uri="{9D8B030D-6E8A-4147-A177-3AD203B41FA5}">
                      <a16:colId xmlns:a16="http://schemas.microsoft.com/office/drawing/2014/main" val="3971672495"/>
                    </a:ext>
                  </a:extLst>
                </a:gridCol>
              </a:tblGrid>
              <a:tr h="37084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mn-lt"/>
                          <a:ea typeface="+mn-ea"/>
                          <a:cs typeface="+mn-cs"/>
                        </a:rPr>
                        <a:t>31</a:t>
                      </a:r>
                      <a:r>
                        <a:rPr kumimoji="0" lang="ar-YE" sz="2400" b="1" i="0" u="none" strike="noStrike" kern="1200" cap="none" spc="0" normalizeH="0" baseline="0" noProof="0" dirty="0">
                          <a:ln>
                            <a:noFill/>
                          </a:ln>
                          <a:solidFill>
                            <a:prstClr val="black"/>
                          </a:solidFill>
                          <a:effectLst/>
                          <a:uLnTx/>
                          <a:uFillTx/>
                          <a:latin typeface="+mn-lt"/>
                          <a:ea typeface="+mn-ea"/>
                        </a:rPr>
                        <a:t>/</a:t>
                      </a:r>
                      <a:r>
                        <a:rPr kumimoji="0" lang="en-US" sz="2400" b="1" i="0" u="none" strike="noStrike" kern="1200" cap="none" spc="0" normalizeH="0" baseline="0" noProof="0" dirty="0">
                          <a:ln>
                            <a:noFill/>
                          </a:ln>
                          <a:solidFill>
                            <a:prstClr val="black"/>
                          </a:solidFill>
                          <a:effectLst/>
                          <a:uLnTx/>
                          <a:uFillTx/>
                          <a:latin typeface="+mn-lt"/>
                          <a:ea typeface="+mn-ea"/>
                          <a:cs typeface="+mn-cs"/>
                        </a:rPr>
                        <a:t>12</a:t>
                      </a:r>
                      <a:r>
                        <a:rPr kumimoji="0" lang="ar-YE" sz="2400" b="1" i="0" u="none" strike="noStrike" kern="1200" cap="none" spc="0" normalizeH="0" baseline="0" noProof="0" dirty="0">
                          <a:ln>
                            <a:noFill/>
                          </a:ln>
                          <a:solidFill>
                            <a:prstClr val="black"/>
                          </a:solidFill>
                          <a:effectLst/>
                          <a:uLnTx/>
                          <a:uFillTx/>
                          <a:latin typeface="+mn-lt"/>
                          <a:ea typeface="+mn-ea"/>
                        </a:rPr>
                        <a:t>/</a:t>
                      </a:r>
                      <a:r>
                        <a:rPr kumimoji="0" lang="en-US" sz="2400" b="1" i="0" u="none" strike="noStrike" kern="1200" cap="none" spc="0" normalizeH="0" baseline="0" noProof="0" dirty="0">
                          <a:ln>
                            <a:noFill/>
                          </a:ln>
                          <a:solidFill>
                            <a:prstClr val="black"/>
                          </a:solidFill>
                          <a:effectLst/>
                          <a:uLnTx/>
                          <a:uFillTx/>
                          <a:latin typeface="+mn-lt"/>
                          <a:ea typeface="+mn-ea"/>
                          <a:cs typeface="+mn-cs"/>
                        </a:rPr>
                        <a:t>2015</a:t>
                      </a:r>
                    </a:p>
                    <a:p>
                      <a:endParaRPr lang="en-US" b="1" dirty="0"/>
                    </a:p>
                  </a:txBody>
                  <a:tcPr/>
                </a:tc>
                <a:tc>
                  <a:txBody>
                    <a:bodyPr/>
                    <a:lstStyle/>
                    <a:p>
                      <a:r>
                        <a:rPr lang="ar-YE" b="1" dirty="0"/>
                        <a:t>من حـ/ مصاريف خصم أ. ق متوقعة</a:t>
                      </a:r>
                    </a:p>
                    <a:p>
                      <a:r>
                        <a:rPr lang="ar-YE" b="1" dirty="0"/>
                        <a:t>   إلى حـ/ مخصص خصم أ. ق</a:t>
                      </a:r>
                    </a:p>
                    <a:p>
                      <a:r>
                        <a:rPr lang="ar-YE" b="1" dirty="0"/>
                        <a:t>تكوين مخصص مصاريف خصم </a:t>
                      </a:r>
                      <a:endParaRPr lang="en-US" b="1" dirty="0"/>
                    </a:p>
                  </a:txBody>
                  <a:tcPr/>
                </a:tc>
                <a:tc>
                  <a:txBody>
                    <a:bodyPr/>
                    <a:lstStyle/>
                    <a:p>
                      <a:endParaRPr lang="en-US" b="1" dirty="0"/>
                    </a:p>
                    <a:p>
                      <a:r>
                        <a:rPr lang="en-US" b="1" dirty="0"/>
                        <a:t>15,000</a:t>
                      </a:r>
                    </a:p>
                  </a:txBody>
                  <a:tcPr/>
                </a:tc>
                <a:tc>
                  <a:txBody>
                    <a:bodyPr/>
                    <a:lstStyle/>
                    <a:p>
                      <a:r>
                        <a:rPr lang="en-US" b="1" dirty="0"/>
                        <a:t>15,000</a:t>
                      </a:r>
                    </a:p>
                  </a:txBody>
                  <a:tcPr/>
                </a:tc>
                <a:extLst>
                  <a:ext uri="{0D108BD9-81ED-4DB2-BD59-A6C34878D82A}">
                    <a16:rowId xmlns:a16="http://schemas.microsoft.com/office/drawing/2014/main" val="324747807"/>
                  </a:ext>
                </a:extLst>
              </a:tr>
              <a:tr h="37084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mn-lt"/>
                          <a:ea typeface="+mn-ea"/>
                          <a:cs typeface="+mn-cs"/>
                        </a:rPr>
                        <a:t>31</a:t>
                      </a:r>
                      <a:r>
                        <a:rPr kumimoji="0" lang="ar-YE" sz="2400" b="1" i="0" u="none" strike="noStrike" kern="1200" cap="none" spc="0" normalizeH="0" baseline="0" noProof="0" dirty="0">
                          <a:ln>
                            <a:noFill/>
                          </a:ln>
                          <a:solidFill>
                            <a:prstClr val="black"/>
                          </a:solidFill>
                          <a:effectLst/>
                          <a:uLnTx/>
                          <a:uFillTx/>
                          <a:latin typeface="+mn-lt"/>
                          <a:ea typeface="+mn-ea"/>
                        </a:rPr>
                        <a:t>/</a:t>
                      </a:r>
                      <a:r>
                        <a:rPr kumimoji="0" lang="en-US" sz="2400" b="1" i="0" u="none" strike="noStrike" kern="1200" cap="none" spc="0" normalizeH="0" baseline="0" noProof="0" dirty="0">
                          <a:ln>
                            <a:noFill/>
                          </a:ln>
                          <a:solidFill>
                            <a:prstClr val="black"/>
                          </a:solidFill>
                          <a:effectLst/>
                          <a:uLnTx/>
                          <a:uFillTx/>
                          <a:latin typeface="+mn-lt"/>
                          <a:ea typeface="+mn-ea"/>
                          <a:cs typeface="+mn-cs"/>
                        </a:rPr>
                        <a:t>12</a:t>
                      </a:r>
                      <a:r>
                        <a:rPr kumimoji="0" lang="ar-YE" sz="2400" b="1" i="0" u="none" strike="noStrike" kern="1200" cap="none" spc="0" normalizeH="0" baseline="0" noProof="0" dirty="0">
                          <a:ln>
                            <a:noFill/>
                          </a:ln>
                          <a:solidFill>
                            <a:prstClr val="black"/>
                          </a:solidFill>
                          <a:effectLst/>
                          <a:uLnTx/>
                          <a:uFillTx/>
                          <a:latin typeface="+mn-lt"/>
                          <a:ea typeface="+mn-ea"/>
                        </a:rPr>
                        <a:t>/</a:t>
                      </a:r>
                      <a:r>
                        <a:rPr kumimoji="0" lang="en-US" sz="2400" b="1" i="0" u="none" strike="noStrike" kern="1200" cap="none" spc="0" normalizeH="0" baseline="0" noProof="0" dirty="0">
                          <a:ln>
                            <a:noFill/>
                          </a:ln>
                          <a:solidFill>
                            <a:prstClr val="black"/>
                          </a:solidFill>
                          <a:effectLst/>
                          <a:uLnTx/>
                          <a:uFillTx/>
                          <a:latin typeface="+mn-lt"/>
                          <a:ea typeface="+mn-ea"/>
                          <a:cs typeface="+mn-cs"/>
                        </a:rPr>
                        <a:t>2015</a:t>
                      </a:r>
                    </a:p>
                    <a:p>
                      <a:endParaRPr lang="en-US" b="1" dirty="0"/>
                    </a:p>
                  </a:txBody>
                  <a:tcPr/>
                </a:tc>
                <a:tc>
                  <a:txBody>
                    <a:bodyPr/>
                    <a:lstStyle/>
                    <a:p>
                      <a:r>
                        <a:rPr lang="ar-YE" b="1" dirty="0"/>
                        <a:t>من حـ/ الارباح والخسائر</a:t>
                      </a:r>
                    </a:p>
                    <a:p>
                      <a:r>
                        <a:rPr lang="ar-YE" b="1" dirty="0"/>
                        <a:t>  إلى حـ/ </a:t>
                      </a:r>
                      <a:r>
                        <a:rPr kumimoji="0" lang="ar-YE" sz="1800" b="1" i="0" u="none" strike="noStrike" kern="1200" cap="none" spc="0" normalizeH="0" baseline="0" noProof="0" dirty="0">
                          <a:ln>
                            <a:noFill/>
                          </a:ln>
                          <a:solidFill>
                            <a:prstClr val="black"/>
                          </a:solidFill>
                          <a:effectLst/>
                          <a:uLnTx/>
                          <a:uFillTx/>
                          <a:latin typeface="+mn-lt"/>
                          <a:ea typeface="+mn-ea"/>
                        </a:rPr>
                        <a:t>مصاريف خصم أ. ق متوقعة</a:t>
                      </a:r>
                    </a:p>
                    <a:p>
                      <a:r>
                        <a:rPr kumimoji="0" lang="ar-YE" sz="1800" b="1" i="0" u="none" strike="noStrike" kern="1200" cap="none" spc="0" normalizeH="0" baseline="0" noProof="0" dirty="0">
                          <a:ln>
                            <a:noFill/>
                          </a:ln>
                          <a:solidFill>
                            <a:prstClr val="black"/>
                          </a:solidFill>
                          <a:effectLst/>
                          <a:uLnTx/>
                          <a:uFillTx/>
                          <a:latin typeface="+mn-lt"/>
                          <a:ea typeface="+mn-ea"/>
                        </a:rPr>
                        <a:t>إقفال مصاريف خصم متوقعة</a:t>
                      </a:r>
                      <a:endParaRPr lang="en-US" b="1" dirty="0"/>
                    </a:p>
                  </a:txBody>
                  <a:tcPr/>
                </a:tc>
                <a:tc>
                  <a:txBody>
                    <a:bodyPr/>
                    <a:lstStyle/>
                    <a:p>
                      <a:endParaRPr lang="en-US" b="1" dirty="0"/>
                    </a:p>
                    <a:p>
                      <a:r>
                        <a:rPr lang="en-US" b="1" dirty="0"/>
                        <a:t>15,000</a:t>
                      </a:r>
                    </a:p>
                  </a:txBody>
                  <a:tcPr/>
                </a:tc>
                <a:tc>
                  <a:txBody>
                    <a:bodyPr/>
                    <a:lstStyle/>
                    <a:p>
                      <a:r>
                        <a:rPr lang="en-US" b="1" dirty="0"/>
                        <a:t>15,000</a:t>
                      </a:r>
                    </a:p>
                  </a:txBody>
                  <a:tcPr/>
                </a:tc>
                <a:extLst>
                  <a:ext uri="{0D108BD9-81ED-4DB2-BD59-A6C34878D82A}">
                    <a16:rowId xmlns:a16="http://schemas.microsoft.com/office/drawing/2014/main" val="168753854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25414848"/>
              </p:ext>
            </p:extLst>
          </p:nvPr>
        </p:nvGraphicFramePr>
        <p:xfrm>
          <a:off x="395536" y="3539744"/>
          <a:ext cx="8218112" cy="914400"/>
        </p:xfrm>
        <a:graphic>
          <a:graphicData uri="http://schemas.openxmlformats.org/drawingml/2006/table">
            <a:tbl>
              <a:tblPr firstRow="1" bandRow="1">
                <a:tableStyleId>{8799B23B-EC83-4686-B30A-512413B5E67A}</a:tableStyleId>
              </a:tblPr>
              <a:tblGrid>
                <a:gridCol w="1944216">
                  <a:extLst>
                    <a:ext uri="{9D8B030D-6E8A-4147-A177-3AD203B41FA5}">
                      <a16:colId xmlns:a16="http://schemas.microsoft.com/office/drawing/2014/main" val="1167768726"/>
                    </a:ext>
                  </a:extLst>
                </a:gridCol>
                <a:gridCol w="2952328">
                  <a:extLst>
                    <a:ext uri="{9D8B030D-6E8A-4147-A177-3AD203B41FA5}">
                      <a16:colId xmlns:a16="http://schemas.microsoft.com/office/drawing/2014/main" val="4026163820"/>
                    </a:ext>
                  </a:extLst>
                </a:gridCol>
                <a:gridCol w="1656184">
                  <a:extLst>
                    <a:ext uri="{9D8B030D-6E8A-4147-A177-3AD203B41FA5}">
                      <a16:colId xmlns:a16="http://schemas.microsoft.com/office/drawing/2014/main" val="1342586184"/>
                    </a:ext>
                  </a:extLst>
                </a:gridCol>
                <a:gridCol w="1665384">
                  <a:extLst>
                    <a:ext uri="{9D8B030D-6E8A-4147-A177-3AD203B41FA5}">
                      <a16:colId xmlns:a16="http://schemas.microsoft.com/office/drawing/2014/main" val="3174579060"/>
                    </a:ext>
                  </a:extLst>
                </a:gridCol>
              </a:tblGrid>
              <a:tr h="37084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mn-lt"/>
                          <a:ea typeface="+mn-ea"/>
                          <a:cs typeface="+mn-cs"/>
                        </a:rPr>
                        <a:t>31</a:t>
                      </a:r>
                      <a:r>
                        <a:rPr kumimoji="0" lang="ar-YE" sz="2400" b="1" i="0" u="none" strike="noStrike" kern="1200" cap="none" spc="0" normalizeH="0" baseline="0" noProof="0" dirty="0">
                          <a:ln>
                            <a:noFill/>
                          </a:ln>
                          <a:solidFill>
                            <a:prstClr val="black"/>
                          </a:solidFill>
                          <a:effectLst/>
                          <a:uLnTx/>
                          <a:uFillTx/>
                          <a:latin typeface="+mn-lt"/>
                          <a:ea typeface="+mn-ea"/>
                        </a:rPr>
                        <a:t>/</a:t>
                      </a:r>
                      <a:r>
                        <a:rPr kumimoji="0" lang="en-US" sz="2400" b="1" i="0" u="none" strike="noStrike" kern="1200" cap="none" spc="0" normalizeH="0" baseline="0" noProof="0" dirty="0">
                          <a:ln>
                            <a:noFill/>
                          </a:ln>
                          <a:solidFill>
                            <a:prstClr val="black"/>
                          </a:solidFill>
                          <a:effectLst/>
                          <a:uLnTx/>
                          <a:uFillTx/>
                          <a:latin typeface="+mn-lt"/>
                          <a:ea typeface="+mn-ea"/>
                          <a:cs typeface="+mn-cs"/>
                        </a:rPr>
                        <a:t>12</a:t>
                      </a:r>
                      <a:r>
                        <a:rPr kumimoji="0" lang="ar-YE" sz="2400" b="1" i="0" u="none" strike="noStrike" kern="1200" cap="none" spc="0" normalizeH="0" baseline="0" noProof="0" dirty="0">
                          <a:ln>
                            <a:noFill/>
                          </a:ln>
                          <a:solidFill>
                            <a:prstClr val="black"/>
                          </a:solidFill>
                          <a:effectLst/>
                          <a:uLnTx/>
                          <a:uFillTx/>
                          <a:latin typeface="+mn-lt"/>
                          <a:ea typeface="+mn-ea"/>
                        </a:rPr>
                        <a:t>/</a:t>
                      </a:r>
                      <a:r>
                        <a:rPr kumimoji="0" lang="en-US" sz="2400" b="1" i="0" u="none" strike="noStrike" kern="1200" cap="none" spc="0" normalizeH="0" baseline="0" noProof="0" dirty="0">
                          <a:ln>
                            <a:noFill/>
                          </a:ln>
                          <a:solidFill>
                            <a:prstClr val="black"/>
                          </a:solidFill>
                          <a:effectLst/>
                          <a:uLnTx/>
                          <a:uFillTx/>
                          <a:latin typeface="+mn-lt"/>
                          <a:ea typeface="+mn-ea"/>
                          <a:cs typeface="+mn-cs"/>
                        </a:rPr>
                        <a:t>2015</a:t>
                      </a:r>
                    </a:p>
                    <a:p>
                      <a:endParaRPr lang="en-US" dirty="0"/>
                    </a:p>
                  </a:txBody>
                  <a:tcPr/>
                </a:tc>
                <a:tc>
                  <a:txBody>
                    <a:bodyPr/>
                    <a:lstStyle/>
                    <a:p>
                      <a:r>
                        <a:rPr lang="ar-YE" dirty="0"/>
                        <a:t>من حـ/</a:t>
                      </a:r>
                      <a:r>
                        <a:rPr lang="ar-YE" baseline="0" dirty="0"/>
                        <a:t> مخصص خصم أوراق قبض</a:t>
                      </a:r>
                    </a:p>
                    <a:p>
                      <a:r>
                        <a:rPr lang="ar-YE" baseline="0" dirty="0"/>
                        <a:t>  إلى حـ/ مصاريف الخصم</a:t>
                      </a:r>
                    </a:p>
                    <a:p>
                      <a:r>
                        <a:rPr lang="ar-YE" baseline="0" dirty="0"/>
                        <a:t>إقفال مصاريف خصم في المخصص</a:t>
                      </a:r>
                      <a:endParaRPr lang="en-US" dirty="0"/>
                    </a:p>
                  </a:txBody>
                  <a:tcPr/>
                </a:tc>
                <a:tc>
                  <a:txBody>
                    <a:bodyPr/>
                    <a:lstStyle/>
                    <a:p>
                      <a:endParaRPr lang="en-US" dirty="0"/>
                    </a:p>
                    <a:p>
                      <a:r>
                        <a:rPr lang="en-US" dirty="0"/>
                        <a:t>15,000</a:t>
                      </a:r>
                    </a:p>
                  </a:txBody>
                  <a:tcPr/>
                </a:tc>
                <a:tc>
                  <a:txBody>
                    <a:bodyPr/>
                    <a:lstStyle/>
                    <a:p>
                      <a:r>
                        <a:rPr lang="en-US" dirty="0"/>
                        <a:t>15,000</a:t>
                      </a:r>
                    </a:p>
                  </a:txBody>
                  <a:tcPr/>
                </a:tc>
                <a:extLst>
                  <a:ext uri="{0D108BD9-81ED-4DB2-BD59-A6C34878D82A}">
                    <a16:rowId xmlns:a16="http://schemas.microsoft.com/office/drawing/2014/main" val="1486786787"/>
                  </a:ext>
                </a:extLst>
              </a:tr>
            </a:tbl>
          </a:graphicData>
        </a:graphic>
      </p:graphicFrame>
    </p:spTree>
    <p:extLst>
      <p:ext uri="{BB962C8B-B14F-4D97-AF65-F5344CB8AC3E}">
        <p14:creationId xmlns:p14="http://schemas.microsoft.com/office/powerpoint/2010/main" val="6730411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058327003"/>
              </p:ext>
            </p:extLst>
          </p:nvPr>
        </p:nvGraphicFramePr>
        <p:xfrm>
          <a:off x="179388" y="188913"/>
          <a:ext cx="8755064" cy="2743200"/>
        </p:xfrm>
        <a:graphic>
          <a:graphicData uri="http://schemas.openxmlformats.org/drawingml/2006/table">
            <a:tbl>
              <a:tblPr firstRow="1" bandRow="1">
                <a:tableStyleId>{8799B23B-EC83-4686-B30A-512413B5E67A}</a:tableStyleId>
              </a:tblPr>
              <a:tblGrid>
                <a:gridCol w="1728316">
                  <a:extLst>
                    <a:ext uri="{9D8B030D-6E8A-4147-A177-3AD203B41FA5}">
                      <a16:colId xmlns:a16="http://schemas.microsoft.com/office/drawing/2014/main" val="3758524076"/>
                    </a:ext>
                  </a:extLst>
                </a:gridCol>
                <a:gridCol w="4536504">
                  <a:extLst>
                    <a:ext uri="{9D8B030D-6E8A-4147-A177-3AD203B41FA5}">
                      <a16:colId xmlns:a16="http://schemas.microsoft.com/office/drawing/2014/main" val="3803839683"/>
                    </a:ext>
                  </a:extLst>
                </a:gridCol>
                <a:gridCol w="1224136">
                  <a:extLst>
                    <a:ext uri="{9D8B030D-6E8A-4147-A177-3AD203B41FA5}">
                      <a16:colId xmlns:a16="http://schemas.microsoft.com/office/drawing/2014/main" val="3375792781"/>
                    </a:ext>
                  </a:extLst>
                </a:gridCol>
                <a:gridCol w="1266108">
                  <a:extLst>
                    <a:ext uri="{9D8B030D-6E8A-4147-A177-3AD203B41FA5}">
                      <a16:colId xmlns:a16="http://schemas.microsoft.com/office/drawing/2014/main" val="415907375"/>
                    </a:ext>
                  </a:extLst>
                </a:gridCol>
              </a:tblGrid>
              <a:tr h="37084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mn-lt"/>
                          <a:ea typeface="+mn-ea"/>
                          <a:cs typeface="+mn-cs"/>
                        </a:rPr>
                        <a:t>31</a:t>
                      </a:r>
                      <a:r>
                        <a:rPr kumimoji="0" lang="ar-YE" sz="2400" b="1" i="0" u="none" strike="noStrike" kern="1200" cap="none" spc="0" normalizeH="0" baseline="0" noProof="0" dirty="0">
                          <a:ln>
                            <a:noFill/>
                          </a:ln>
                          <a:solidFill>
                            <a:prstClr val="black"/>
                          </a:solidFill>
                          <a:effectLst/>
                          <a:uLnTx/>
                          <a:uFillTx/>
                          <a:latin typeface="+mn-lt"/>
                          <a:ea typeface="+mn-ea"/>
                        </a:rPr>
                        <a:t>/</a:t>
                      </a:r>
                      <a:r>
                        <a:rPr kumimoji="0" lang="en-US" sz="2400" b="1" i="0" u="none" strike="noStrike" kern="1200" cap="none" spc="0" normalizeH="0" baseline="0" noProof="0" dirty="0">
                          <a:ln>
                            <a:noFill/>
                          </a:ln>
                          <a:solidFill>
                            <a:prstClr val="black"/>
                          </a:solidFill>
                          <a:effectLst/>
                          <a:uLnTx/>
                          <a:uFillTx/>
                          <a:latin typeface="+mn-lt"/>
                          <a:ea typeface="+mn-ea"/>
                          <a:cs typeface="+mn-cs"/>
                        </a:rPr>
                        <a:t>12</a:t>
                      </a:r>
                      <a:r>
                        <a:rPr kumimoji="0" lang="ar-YE" sz="2400" b="1" i="0" u="none" strike="noStrike" kern="1200" cap="none" spc="0" normalizeH="0" baseline="0" noProof="0" dirty="0">
                          <a:ln>
                            <a:noFill/>
                          </a:ln>
                          <a:solidFill>
                            <a:prstClr val="black"/>
                          </a:solidFill>
                          <a:effectLst/>
                          <a:uLnTx/>
                          <a:uFillTx/>
                          <a:latin typeface="+mn-lt"/>
                          <a:ea typeface="+mn-ea"/>
                        </a:rPr>
                        <a:t>/</a:t>
                      </a:r>
                      <a:r>
                        <a:rPr kumimoji="0" lang="en-US" sz="2400" b="1" i="0" u="none" strike="noStrike" kern="1200" cap="none" spc="0" normalizeH="0" baseline="0" noProof="0" dirty="0">
                          <a:ln>
                            <a:noFill/>
                          </a:ln>
                          <a:solidFill>
                            <a:prstClr val="black"/>
                          </a:solidFill>
                          <a:effectLst/>
                          <a:uLnTx/>
                          <a:uFillTx/>
                          <a:latin typeface="+mn-lt"/>
                          <a:ea typeface="+mn-ea"/>
                          <a:cs typeface="+mn-cs"/>
                        </a:rPr>
                        <a:t>2015</a:t>
                      </a:r>
                    </a:p>
                    <a:p>
                      <a:endParaRPr lang="en-US" sz="2400" b="1" dirty="0"/>
                    </a:p>
                  </a:txBody>
                  <a:tcPr/>
                </a:tc>
                <a:tc>
                  <a:txBody>
                    <a:bodyPr/>
                    <a:lstStyle/>
                    <a:p>
                      <a:r>
                        <a:rPr lang="ar-YE" sz="2400" b="1" dirty="0"/>
                        <a:t>من حـ/ مصاريف خصم اوراق قبض متوقعة</a:t>
                      </a:r>
                    </a:p>
                    <a:p>
                      <a:r>
                        <a:rPr lang="ar-YE" sz="2400" b="1" dirty="0"/>
                        <a:t>  إلى حـ/ مخصص خصم أوراق قبض</a:t>
                      </a:r>
                    </a:p>
                    <a:p>
                      <a:r>
                        <a:rPr lang="ar-YE" sz="2400" b="1" dirty="0"/>
                        <a:t>تكوين مخصص خصم اوراق فبض</a:t>
                      </a:r>
                      <a:endParaRPr lang="en-US" sz="2400" b="1" dirty="0"/>
                    </a:p>
                  </a:txBody>
                  <a:tcPr/>
                </a:tc>
                <a:tc>
                  <a:txBody>
                    <a:bodyPr/>
                    <a:lstStyle/>
                    <a:p>
                      <a:endParaRPr lang="en-US" sz="2400" b="1" dirty="0"/>
                    </a:p>
                    <a:p>
                      <a:r>
                        <a:rPr lang="en-US" sz="2400" b="1" dirty="0"/>
                        <a:t>10,000</a:t>
                      </a:r>
                    </a:p>
                  </a:txBody>
                  <a:tcPr/>
                </a:tc>
                <a:tc>
                  <a:txBody>
                    <a:bodyPr/>
                    <a:lstStyle/>
                    <a:p>
                      <a:r>
                        <a:rPr lang="en-US" sz="2400" b="1" dirty="0"/>
                        <a:t>10,000</a:t>
                      </a:r>
                    </a:p>
                  </a:txBody>
                  <a:tcPr/>
                </a:tc>
                <a:extLst>
                  <a:ext uri="{0D108BD9-81ED-4DB2-BD59-A6C34878D82A}">
                    <a16:rowId xmlns:a16="http://schemas.microsoft.com/office/drawing/2014/main" val="1000018833"/>
                  </a:ext>
                </a:extLst>
              </a:tr>
              <a:tr h="37084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mn-lt"/>
                          <a:ea typeface="+mn-ea"/>
                          <a:cs typeface="+mn-cs"/>
                        </a:rPr>
                        <a:t>31</a:t>
                      </a:r>
                      <a:r>
                        <a:rPr kumimoji="0" lang="ar-YE" sz="2400" b="1" i="0" u="none" strike="noStrike" kern="1200" cap="none" spc="0" normalizeH="0" baseline="0" noProof="0" dirty="0">
                          <a:ln>
                            <a:noFill/>
                          </a:ln>
                          <a:solidFill>
                            <a:prstClr val="black"/>
                          </a:solidFill>
                          <a:effectLst/>
                          <a:uLnTx/>
                          <a:uFillTx/>
                          <a:latin typeface="+mn-lt"/>
                          <a:ea typeface="+mn-ea"/>
                        </a:rPr>
                        <a:t>/</a:t>
                      </a:r>
                      <a:r>
                        <a:rPr kumimoji="0" lang="en-US" sz="2400" b="1" i="0" u="none" strike="noStrike" kern="1200" cap="none" spc="0" normalizeH="0" baseline="0" noProof="0" dirty="0">
                          <a:ln>
                            <a:noFill/>
                          </a:ln>
                          <a:solidFill>
                            <a:prstClr val="black"/>
                          </a:solidFill>
                          <a:effectLst/>
                          <a:uLnTx/>
                          <a:uFillTx/>
                          <a:latin typeface="+mn-lt"/>
                          <a:ea typeface="+mn-ea"/>
                          <a:cs typeface="+mn-cs"/>
                        </a:rPr>
                        <a:t>12</a:t>
                      </a:r>
                      <a:r>
                        <a:rPr kumimoji="0" lang="ar-YE" sz="2400" b="1" i="0" u="none" strike="noStrike" kern="1200" cap="none" spc="0" normalizeH="0" baseline="0" noProof="0" dirty="0">
                          <a:ln>
                            <a:noFill/>
                          </a:ln>
                          <a:solidFill>
                            <a:prstClr val="black"/>
                          </a:solidFill>
                          <a:effectLst/>
                          <a:uLnTx/>
                          <a:uFillTx/>
                          <a:latin typeface="+mn-lt"/>
                          <a:ea typeface="+mn-ea"/>
                        </a:rPr>
                        <a:t>/</a:t>
                      </a:r>
                      <a:r>
                        <a:rPr kumimoji="0" lang="en-US" sz="2400" b="1" i="0" u="none" strike="noStrike" kern="1200" cap="none" spc="0" normalizeH="0" baseline="0" noProof="0" dirty="0">
                          <a:ln>
                            <a:noFill/>
                          </a:ln>
                          <a:solidFill>
                            <a:prstClr val="black"/>
                          </a:solidFill>
                          <a:effectLst/>
                          <a:uLnTx/>
                          <a:uFillTx/>
                          <a:latin typeface="+mn-lt"/>
                          <a:ea typeface="+mn-ea"/>
                          <a:cs typeface="+mn-cs"/>
                        </a:rPr>
                        <a:t>2015</a:t>
                      </a:r>
                    </a:p>
                    <a:p>
                      <a:endParaRPr lang="en-US" sz="2400" b="1" dirty="0"/>
                    </a:p>
                  </a:txBody>
                  <a:tcPr/>
                </a:tc>
                <a:tc>
                  <a:txBody>
                    <a:bodyPr/>
                    <a:lstStyle/>
                    <a:p>
                      <a:r>
                        <a:rPr lang="ar-YE" sz="2400" b="1" dirty="0"/>
                        <a:t>من حـ/ الأرباح والخسائر</a:t>
                      </a:r>
                    </a:p>
                    <a:p>
                      <a:r>
                        <a:rPr lang="ar-YE" sz="2400" b="1" dirty="0"/>
                        <a:t>   إلى حـ/ </a:t>
                      </a:r>
                      <a:r>
                        <a:rPr kumimoji="0" lang="ar-YE" sz="2400" b="1" i="0" u="none" strike="noStrike" kern="1200" cap="none" spc="0" normalizeH="0" baseline="0" noProof="0" dirty="0">
                          <a:ln>
                            <a:noFill/>
                          </a:ln>
                          <a:solidFill>
                            <a:prstClr val="black"/>
                          </a:solidFill>
                          <a:effectLst/>
                          <a:uLnTx/>
                          <a:uFillTx/>
                          <a:latin typeface="+mn-lt"/>
                          <a:ea typeface="+mn-ea"/>
                        </a:rPr>
                        <a:t>مصاريف خصم اوراق قبض متوقعة</a:t>
                      </a:r>
                    </a:p>
                    <a:p>
                      <a:r>
                        <a:rPr kumimoji="0" lang="ar-YE" sz="2400" b="1" i="0" u="none" strike="noStrike" kern="1200" cap="none" spc="0" normalizeH="0" baseline="0" noProof="0" dirty="0">
                          <a:ln>
                            <a:noFill/>
                          </a:ln>
                          <a:solidFill>
                            <a:prstClr val="black"/>
                          </a:solidFill>
                          <a:effectLst/>
                          <a:uLnTx/>
                          <a:uFillTx/>
                          <a:latin typeface="+mn-lt"/>
                          <a:ea typeface="+mn-ea"/>
                        </a:rPr>
                        <a:t>إقفال مصاريف خصم أوراق قبض</a:t>
                      </a:r>
                      <a:endParaRPr lang="en-US" sz="2400" b="1" dirty="0"/>
                    </a:p>
                  </a:txBody>
                  <a:tcPr/>
                </a:tc>
                <a:tc>
                  <a:txBody>
                    <a:bodyPr/>
                    <a:lstStyle/>
                    <a:p>
                      <a:endParaRPr lang="en-US" sz="2400" b="1" dirty="0"/>
                    </a:p>
                    <a:p>
                      <a:r>
                        <a:rPr lang="en-US" sz="2400" b="1" dirty="0"/>
                        <a:t>10,000</a:t>
                      </a:r>
                    </a:p>
                  </a:txBody>
                  <a:tcPr/>
                </a:tc>
                <a:tc>
                  <a:txBody>
                    <a:bodyPr/>
                    <a:lstStyle/>
                    <a:p>
                      <a:r>
                        <a:rPr lang="en-US" sz="2400" b="1" dirty="0"/>
                        <a:t>10,000</a:t>
                      </a:r>
                    </a:p>
                  </a:txBody>
                  <a:tcPr/>
                </a:tc>
                <a:extLst>
                  <a:ext uri="{0D108BD9-81ED-4DB2-BD59-A6C34878D82A}">
                    <a16:rowId xmlns:a16="http://schemas.microsoft.com/office/drawing/2014/main" val="56306677"/>
                  </a:ext>
                </a:extLst>
              </a:tr>
            </a:tbl>
          </a:graphicData>
        </a:graphic>
      </p:graphicFrame>
      <p:sp>
        <p:nvSpPr>
          <p:cNvPr id="4" name="Slide Number Placeholder 3"/>
          <p:cNvSpPr>
            <a:spLocks noGrp="1"/>
          </p:cNvSpPr>
          <p:nvPr>
            <p:ph type="sldNum" sz="quarter" idx="12"/>
          </p:nvPr>
        </p:nvSpPr>
        <p:spPr/>
        <p:txBody>
          <a:bodyPr/>
          <a:lstStyle/>
          <a:p>
            <a:fld id="{CD9B9423-CA99-4925-8324-5BC098869A01}" type="slidenum">
              <a:rPr lang="ar-YE" smtClean="0"/>
              <a:t>28</a:t>
            </a:fld>
            <a:endParaRPr lang="ar-YE" dirty="0"/>
          </a:p>
        </p:txBody>
      </p:sp>
    </p:spTree>
    <p:extLst>
      <p:ext uri="{BB962C8B-B14F-4D97-AF65-F5344CB8AC3E}">
        <p14:creationId xmlns:p14="http://schemas.microsoft.com/office/powerpoint/2010/main" val="28695355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94912" y="514561"/>
            <a:ext cx="8754176" cy="432048"/>
          </a:xfrm>
        </p:spPr>
        <p:txBody>
          <a:bodyPr>
            <a:noAutofit/>
          </a:bodyPr>
          <a:lstStyle/>
          <a:p>
            <a:pPr algn="ctr"/>
            <a:r>
              <a:rPr lang="ar-YE" sz="3200" b="1" u="sng" dirty="0">
                <a:solidFill>
                  <a:srgbClr val="C00000"/>
                </a:solidFill>
                <a:effectLst/>
                <a:latin typeface="Andalus" panose="02020603050405020304" pitchFamily="18" charset="-78"/>
                <a:ea typeface="+mn-ea"/>
                <a:cs typeface="Andalus" panose="02020603050405020304" pitchFamily="18" charset="-78"/>
              </a:rPr>
              <a:t>تابع: تسوية مخصص خصم أوراق القبض</a:t>
            </a:r>
            <a:endParaRPr lang="ar-YE" sz="3200" dirty="0">
              <a:latin typeface="Andalus" panose="02020603050405020304" pitchFamily="18" charset="-78"/>
              <a:cs typeface="Andalus" panose="02020603050405020304" pitchFamily="18" charset="-78"/>
            </a:endParaRPr>
          </a:p>
        </p:txBody>
      </p:sp>
      <p:sp>
        <p:nvSpPr>
          <p:cNvPr id="4" name="عنصر نائب لرقم الشريحة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CD9B9423-CA99-4925-8324-5BC098869A01}" type="slidenum">
              <a:rPr kumimoji="0" lang="ar-YE"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29</a:t>
            </a:fld>
            <a:endParaRPr kumimoji="0" lang="ar-YE" sz="1800" b="0" i="0" u="none" strike="noStrike" kern="0" cap="none" spc="0" normalizeH="0" baseline="0" noProof="0" dirty="0">
              <a:ln>
                <a:noFill/>
              </a:ln>
              <a:solidFill>
                <a:sysClr val="windowText" lastClr="000000"/>
              </a:solidFill>
              <a:effectLst/>
              <a:uLnTx/>
              <a:uFillTx/>
            </a:endParaRPr>
          </a:p>
        </p:txBody>
      </p:sp>
      <p:sp>
        <p:nvSpPr>
          <p:cNvPr id="5" name="Rounded Rectangle 4"/>
          <p:cNvSpPr/>
          <p:nvPr/>
        </p:nvSpPr>
        <p:spPr>
          <a:xfrm>
            <a:off x="395536" y="1340768"/>
            <a:ext cx="8352928" cy="374441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365760" lvl="0" indent="-283464" algn="just">
              <a:spcBef>
                <a:spcPts val="600"/>
              </a:spcBef>
              <a:buClr>
                <a:srgbClr val="3891A7"/>
              </a:buClr>
              <a:buSzPct val="80000"/>
              <a:buFont typeface="Wingdings" pitchFamily="2" charset="2"/>
              <a:buChar char="q"/>
            </a:pPr>
            <a:r>
              <a:rPr lang="ar-YE" sz="3200" b="1" u="sng" dirty="0">
                <a:solidFill>
                  <a:srgbClr val="00B0F0"/>
                </a:solidFill>
              </a:rPr>
              <a:t>المعالجة المحاسبية للحالة الثانية</a:t>
            </a:r>
            <a:r>
              <a:rPr lang="ar-YE" sz="3200" b="1" dirty="0">
                <a:solidFill>
                  <a:prstClr val="black"/>
                </a:solidFill>
              </a:rPr>
              <a:t>: رصيد المخصص لا يكفي لتغطية مصاريف الخصم ويراد تكوين مخصص جديد. في هذه الحالة تتطلب إجراء قيود تسوية بإقفال مصاريف الخصم في حـ/ المخصص، ولما كان المخصص غير كافي لتغطية مصاريف الخصم فإن الفرق سوف يقفل في حـ/ الأرباح والخسائر لتلك السنة.</a:t>
            </a:r>
          </a:p>
        </p:txBody>
      </p:sp>
    </p:spTree>
    <p:extLst>
      <p:ext uri="{BB962C8B-B14F-4D97-AF65-F5344CB8AC3E}">
        <p14:creationId xmlns:p14="http://schemas.microsoft.com/office/powerpoint/2010/main" val="341434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16632"/>
            <a:ext cx="8682168" cy="504056"/>
          </a:xfrm>
        </p:spPr>
        <p:txBody>
          <a:bodyPr>
            <a:noAutofit/>
          </a:bodyPr>
          <a:lstStyle/>
          <a:p>
            <a:pPr algn="ctr"/>
            <a:r>
              <a:rPr lang="ar-SA" sz="3000" b="1" u="sng" dirty="0">
                <a:solidFill>
                  <a:srgbClr val="C00000"/>
                </a:solidFill>
              </a:rPr>
              <a:t>تابع: تسوية الاستثمارات قصيرة الأجل </a:t>
            </a:r>
          </a:p>
        </p:txBody>
      </p:sp>
      <p:sp>
        <p:nvSpPr>
          <p:cNvPr id="3" name="عنصر نائب للمحتوى 2"/>
          <p:cNvSpPr>
            <a:spLocks noGrp="1"/>
          </p:cNvSpPr>
          <p:nvPr>
            <p:ph idx="1"/>
          </p:nvPr>
        </p:nvSpPr>
        <p:spPr>
          <a:xfrm>
            <a:off x="179512" y="764704"/>
            <a:ext cx="8754176" cy="6093296"/>
          </a:xfrm>
        </p:spPr>
        <p:txBody>
          <a:bodyPr>
            <a:normAutofit lnSpcReduction="10000"/>
          </a:bodyPr>
          <a:lstStyle/>
          <a:p>
            <a:pPr algn="just">
              <a:buFont typeface="Wingdings" pitchFamily="2" charset="2"/>
              <a:buChar char="Ø"/>
            </a:pPr>
            <a:r>
              <a:rPr lang="en-US" sz="2800" b="1" u="sng" dirty="0">
                <a:solidFill>
                  <a:srgbClr val="C00000"/>
                </a:solidFill>
              </a:rPr>
              <a:t>1-3</a:t>
            </a:r>
            <a:r>
              <a:rPr lang="ar-YE" sz="2800" b="1" u="sng" dirty="0">
                <a:solidFill>
                  <a:srgbClr val="C00000"/>
                </a:solidFill>
              </a:rPr>
              <a:t> : </a:t>
            </a:r>
            <a:r>
              <a:rPr lang="ar-SA" sz="2800" b="1" u="sng" dirty="0">
                <a:solidFill>
                  <a:srgbClr val="C00000"/>
                </a:solidFill>
              </a:rPr>
              <a:t>المتاجرة بالأسهم والسندات</a:t>
            </a:r>
            <a:r>
              <a:rPr lang="ar-SA" sz="2800" b="1" dirty="0">
                <a:solidFill>
                  <a:srgbClr val="C00000"/>
                </a:solidFill>
              </a:rPr>
              <a:t>: </a:t>
            </a:r>
            <a:r>
              <a:rPr lang="ar-SA" sz="2400" b="1" dirty="0">
                <a:solidFill>
                  <a:srgbClr val="0070C0"/>
                </a:solidFill>
              </a:rPr>
              <a:t>يهدف الاستثمار في الأسهم والسندات بقصد بيعها ل</a:t>
            </a:r>
            <a:r>
              <a:rPr lang="ar-YE" sz="2400" b="1" dirty="0">
                <a:solidFill>
                  <a:srgbClr val="0070C0"/>
                </a:solidFill>
              </a:rPr>
              <a:t>ا</a:t>
            </a:r>
            <a:r>
              <a:rPr lang="ar-SA" sz="2400" b="1" dirty="0">
                <a:solidFill>
                  <a:srgbClr val="0070C0"/>
                </a:solidFill>
              </a:rPr>
              <a:t>حقاً بسعر يكون أعلى من تكلفتها مما يؤدي إلى تحقيق أرباح.</a:t>
            </a:r>
          </a:p>
          <a:p>
            <a:pPr algn="just">
              <a:buFont typeface="Wingdings" pitchFamily="2" charset="2"/>
              <a:buChar char="Ø"/>
            </a:pPr>
            <a:r>
              <a:rPr lang="ar-SA" sz="2400" b="1" dirty="0">
                <a:solidFill>
                  <a:srgbClr val="0070C0"/>
                </a:solidFill>
              </a:rPr>
              <a:t>وعند المتاجرة بالأسهم والسندات يتم إثبات عملية الشراء بالكلفة و</a:t>
            </a:r>
            <a:r>
              <a:rPr lang="ar-YE" sz="2400" b="1" dirty="0">
                <a:solidFill>
                  <a:srgbClr val="0070C0"/>
                </a:solidFill>
              </a:rPr>
              <a:t>هي</a:t>
            </a:r>
            <a:r>
              <a:rPr lang="ar-SA" sz="2400" b="1" dirty="0">
                <a:solidFill>
                  <a:srgbClr val="0070C0"/>
                </a:solidFill>
              </a:rPr>
              <a:t> تمثل المبلغ المدفوع عن الصفقة ويضاف اليها كافة المصاريف المباشرة الأخرى والتي تمثل عمولة الوسيط والأجور وأي مصاريف أخرى تتعلق بعملية الشراء </a:t>
            </a:r>
            <a:r>
              <a:rPr lang="ar-SA" sz="2400" b="1" u="sng" dirty="0">
                <a:solidFill>
                  <a:srgbClr val="FF0000"/>
                </a:solidFill>
              </a:rPr>
              <a:t>بالقيد التالي</a:t>
            </a:r>
            <a:r>
              <a:rPr lang="ar-SA" sz="2400" b="1" dirty="0"/>
              <a:t>:</a:t>
            </a:r>
          </a:p>
          <a:p>
            <a:pPr algn="just">
              <a:buFont typeface="Wingdings" pitchFamily="2" charset="2"/>
              <a:buChar char="Ø"/>
            </a:pPr>
            <a:endParaRPr lang="ar-SA" sz="2800" dirty="0"/>
          </a:p>
          <a:p>
            <a:pPr marL="82296" indent="0" algn="just">
              <a:buNone/>
            </a:pPr>
            <a:endParaRPr lang="ar-SA" sz="2800" dirty="0"/>
          </a:p>
          <a:p>
            <a:pPr marL="82296" indent="0" algn="just">
              <a:buNone/>
            </a:pPr>
            <a:endParaRPr lang="ar-SA" sz="2800" dirty="0"/>
          </a:p>
          <a:p>
            <a:pPr algn="just">
              <a:buFont typeface="Wingdings" pitchFamily="2" charset="2"/>
              <a:buChar char="Ø"/>
            </a:pPr>
            <a:r>
              <a:rPr lang="ar-SA" sz="2400" b="1" u="sng" dirty="0">
                <a:solidFill>
                  <a:srgbClr val="FF0000"/>
                </a:solidFill>
              </a:rPr>
              <a:t>قيد أثبات أرباح الأسهم أو فوائد السندات</a:t>
            </a:r>
            <a:r>
              <a:rPr lang="ar-SA" sz="2400" dirty="0"/>
              <a:t>:</a:t>
            </a:r>
          </a:p>
          <a:p>
            <a:pPr algn="just">
              <a:buFont typeface="Wingdings" pitchFamily="2" charset="2"/>
              <a:buChar char="Ø"/>
            </a:pPr>
            <a:endParaRPr lang="ar-SA" sz="2400" dirty="0"/>
          </a:p>
          <a:p>
            <a:pPr algn="just">
              <a:buFont typeface="Wingdings" pitchFamily="2" charset="2"/>
              <a:buChar char="Ø"/>
            </a:pPr>
            <a:endParaRPr lang="ar-SA" sz="2400" dirty="0"/>
          </a:p>
          <a:p>
            <a:pPr algn="just">
              <a:buFont typeface="Wingdings" pitchFamily="2" charset="2"/>
              <a:buChar char="Ø"/>
            </a:pPr>
            <a:endParaRPr lang="ar-SA" sz="2400" dirty="0"/>
          </a:p>
          <a:p>
            <a:pPr algn="just">
              <a:buFont typeface="Wingdings" pitchFamily="2" charset="2"/>
              <a:buChar char="Ø"/>
            </a:pPr>
            <a:r>
              <a:rPr lang="ar-SA" sz="2400" b="1" dirty="0"/>
              <a:t>وفي نهاية العام يتم إقفال حـ/ إيراد(أرباح الأسهم أو فوائد السندات في حـ/ </a:t>
            </a:r>
            <a:r>
              <a:rPr lang="ar-SA" sz="2400" b="1" dirty="0" err="1"/>
              <a:t>أ.خ</a:t>
            </a:r>
            <a:r>
              <a:rPr lang="ar-SA" sz="2400" b="1" dirty="0"/>
              <a:t>). </a:t>
            </a:r>
            <a:r>
              <a:rPr lang="ar-SA" sz="2400" b="1" u="sng" dirty="0">
                <a:solidFill>
                  <a:srgbClr val="0070C0"/>
                </a:solidFill>
              </a:rPr>
              <a:t>بالقيد التالي</a:t>
            </a:r>
            <a:r>
              <a:rPr lang="ar-YE" sz="2400" b="1" dirty="0"/>
              <a:t>:</a:t>
            </a:r>
            <a:r>
              <a:rPr lang="ar-SA" sz="2400" b="1" u="sng" dirty="0">
                <a:solidFill>
                  <a:srgbClr val="FF0000"/>
                </a:solidFill>
              </a:rPr>
              <a:t>(×× من حـ/ أرباح الأسهم أو فوائد السندات ، ×× إلى حـ/ أ.خ</a:t>
            </a:r>
            <a:r>
              <a:rPr lang="ar-SA" sz="2400" b="1" dirty="0">
                <a:solidFill>
                  <a:srgbClr val="FF0000"/>
                </a:solidFill>
              </a:rPr>
              <a:t>).</a:t>
            </a:r>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3</a:t>
            </a:fld>
            <a:endParaRPr lang="ar-YE" dirty="0"/>
          </a:p>
        </p:txBody>
      </p:sp>
      <p:graphicFrame>
        <p:nvGraphicFramePr>
          <p:cNvPr id="5" name="جدول 4"/>
          <p:cNvGraphicFramePr>
            <a:graphicFrameLocks noGrp="1"/>
          </p:cNvGraphicFramePr>
          <p:nvPr>
            <p:extLst>
              <p:ext uri="{D42A27DB-BD31-4B8C-83A1-F6EECF244321}">
                <p14:modId xmlns:p14="http://schemas.microsoft.com/office/powerpoint/2010/main" val="2223416856"/>
              </p:ext>
            </p:extLst>
          </p:nvPr>
        </p:nvGraphicFramePr>
        <p:xfrm>
          <a:off x="755576" y="2780928"/>
          <a:ext cx="7638862" cy="1097280"/>
        </p:xfrm>
        <a:graphic>
          <a:graphicData uri="http://schemas.openxmlformats.org/drawingml/2006/table">
            <a:tbl>
              <a:tblPr rtl="1" firstRow="1" bandRow="1">
                <a:tableStyleId>{8799B23B-EC83-4686-B30A-512413B5E67A}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3420706">
                  <a:extLst>
                    <a:ext uri="{9D8B030D-6E8A-4147-A177-3AD203B41FA5}">
                      <a16:colId xmlns:a16="http://schemas.microsoft.com/office/drawing/2014/main" val="20002"/>
                    </a:ext>
                  </a:extLst>
                </a:gridCol>
                <a:gridCol w="1170156">
                  <a:extLst>
                    <a:ext uri="{9D8B030D-6E8A-4147-A177-3AD203B41FA5}">
                      <a16:colId xmlns:a16="http://schemas.microsoft.com/office/drawing/2014/main" val="20003"/>
                    </a:ext>
                  </a:extLst>
                </a:gridCol>
              </a:tblGrid>
              <a:tr h="370840">
                <a:tc>
                  <a:txBody>
                    <a:bodyPr/>
                    <a:lstStyle/>
                    <a:p>
                      <a:pPr algn="ctr" rtl="1"/>
                      <a:r>
                        <a:rPr lang="ar-SA" sz="2000" b="1" dirty="0"/>
                        <a:t>مدين</a:t>
                      </a:r>
                    </a:p>
                  </a:txBody>
                  <a:tcPr/>
                </a:tc>
                <a:tc>
                  <a:txBody>
                    <a:bodyPr/>
                    <a:lstStyle/>
                    <a:p>
                      <a:pPr algn="ctr" rtl="1"/>
                      <a:r>
                        <a:rPr lang="ar-SA" sz="2000" b="1" dirty="0"/>
                        <a:t>دائن</a:t>
                      </a:r>
                    </a:p>
                  </a:txBody>
                  <a:tcPr/>
                </a:tc>
                <a:tc>
                  <a:txBody>
                    <a:bodyPr/>
                    <a:lstStyle/>
                    <a:p>
                      <a:pPr algn="ctr" rtl="1"/>
                      <a:r>
                        <a:rPr lang="ar-SA" sz="2000" b="1" dirty="0"/>
                        <a:t>البيـــــــــــــــــــــان</a:t>
                      </a:r>
                    </a:p>
                  </a:txBody>
                  <a:tcPr/>
                </a:tc>
                <a:tc>
                  <a:txBody>
                    <a:bodyPr/>
                    <a:lstStyle/>
                    <a:p>
                      <a:pPr algn="ctr" rtl="1"/>
                      <a:r>
                        <a:rPr lang="ar-SA" sz="2000" b="1" dirty="0"/>
                        <a:t>التاريخ</a:t>
                      </a:r>
                    </a:p>
                  </a:txBody>
                  <a:tcPr/>
                </a:tc>
                <a:extLst>
                  <a:ext uri="{0D108BD9-81ED-4DB2-BD59-A6C34878D82A}">
                    <a16:rowId xmlns:a16="http://schemas.microsoft.com/office/drawing/2014/main" val="10000"/>
                  </a:ext>
                </a:extLst>
              </a:tr>
              <a:tr h="370840">
                <a:tc>
                  <a:txBody>
                    <a:bodyPr/>
                    <a:lstStyle/>
                    <a:p>
                      <a:pPr rtl="1"/>
                      <a:r>
                        <a:rPr lang="ar-SA" sz="2000" b="1" dirty="0"/>
                        <a:t>××××</a:t>
                      </a:r>
                    </a:p>
                  </a:txBody>
                  <a:tcPr/>
                </a:tc>
                <a:tc>
                  <a:txBody>
                    <a:bodyPr/>
                    <a:lstStyle/>
                    <a:p>
                      <a:pPr rtl="1"/>
                      <a:endParaRPr lang="ar-SA" sz="2000" b="1" dirty="0"/>
                    </a:p>
                    <a:p>
                      <a:pPr rtl="1"/>
                      <a:r>
                        <a:rPr lang="ar-SA" sz="2000" b="1" dirty="0"/>
                        <a:t>×××</a:t>
                      </a:r>
                    </a:p>
                  </a:txBody>
                  <a:tcPr/>
                </a:tc>
                <a:tc>
                  <a:txBody>
                    <a:bodyPr/>
                    <a:lstStyle/>
                    <a:p>
                      <a:pPr rtl="1"/>
                      <a:r>
                        <a:rPr lang="ar-SA" sz="2000" b="1" dirty="0"/>
                        <a:t>من حـ/ الاستثمارات في الأوراق المالية</a:t>
                      </a:r>
                    </a:p>
                    <a:p>
                      <a:pPr rtl="1"/>
                      <a:r>
                        <a:rPr lang="ar-SA" sz="2000" b="1" dirty="0"/>
                        <a:t>     إلى حـ/ الصندوق</a:t>
                      </a:r>
                      <a:r>
                        <a:rPr lang="ar-YE" sz="2000" b="1" dirty="0"/>
                        <a:t> </a:t>
                      </a:r>
                      <a:r>
                        <a:rPr lang="ar-SA" sz="2000" b="1" dirty="0"/>
                        <a:t> أو البنك</a:t>
                      </a:r>
                    </a:p>
                  </a:txBody>
                  <a:tcPr/>
                </a:tc>
                <a:tc>
                  <a:txBody>
                    <a:bodyPr/>
                    <a:lstStyle/>
                    <a:p>
                      <a:pPr rtl="1"/>
                      <a:endParaRPr lang="ar-SA" sz="2000" b="1" dirty="0"/>
                    </a:p>
                  </a:txBody>
                  <a:tcPr/>
                </a:tc>
                <a:extLst>
                  <a:ext uri="{0D108BD9-81ED-4DB2-BD59-A6C34878D82A}">
                    <a16:rowId xmlns:a16="http://schemas.microsoft.com/office/drawing/2014/main" val="10001"/>
                  </a:ext>
                </a:extLst>
              </a:tr>
            </a:tbl>
          </a:graphicData>
        </a:graphic>
      </p:graphicFrame>
      <p:graphicFrame>
        <p:nvGraphicFramePr>
          <p:cNvPr id="6" name="جدول 5"/>
          <p:cNvGraphicFramePr>
            <a:graphicFrameLocks noGrp="1"/>
          </p:cNvGraphicFramePr>
          <p:nvPr>
            <p:extLst>
              <p:ext uri="{D42A27DB-BD31-4B8C-83A1-F6EECF244321}">
                <p14:modId xmlns:p14="http://schemas.microsoft.com/office/powerpoint/2010/main" val="2976229081"/>
              </p:ext>
            </p:extLst>
          </p:nvPr>
        </p:nvGraphicFramePr>
        <p:xfrm>
          <a:off x="755575" y="4365104"/>
          <a:ext cx="7794577" cy="1097280"/>
        </p:xfrm>
        <a:graphic>
          <a:graphicData uri="http://schemas.openxmlformats.org/drawingml/2006/table">
            <a:tbl>
              <a:tblPr rtl="1" firstRow="1" bandRow="1">
                <a:tableStyleId>{8799B23B-EC83-4686-B30A-512413B5E67A}</a:tableStyleId>
              </a:tblPr>
              <a:tblGrid>
                <a:gridCol w="1168769">
                  <a:extLst>
                    <a:ext uri="{9D8B030D-6E8A-4147-A177-3AD203B41FA5}">
                      <a16:colId xmlns:a16="http://schemas.microsoft.com/office/drawing/2014/main" val="20000"/>
                    </a:ext>
                  </a:extLst>
                </a:gridCol>
                <a:gridCol w="1242635">
                  <a:extLst>
                    <a:ext uri="{9D8B030D-6E8A-4147-A177-3AD203B41FA5}">
                      <a16:colId xmlns:a16="http://schemas.microsoft.com/office/drawing/2014/main" val="20001"/>
                    </a:ext>
                  </a:extLst>
                </a:gridCol>
                <a:gridCol w="4201408">
                  <a:extLst>
                    <a:ext uri="{9D8B030D-6E8A-4147-A177-3AD203B41FA5}">
                      <a16:colId xmlns:a16="http://schemas.microsoft.com/office/drawing/2014/main" val="20002"/>
                    </a:ext>
                  </a:extLst>
                </a:gridCol>
                <a:gridCol w="1181765">
                  <a:extLst>
                    <a:ext uri="{9D8B030D-6E8A-4147-A177-3AD203B41FA5}">
                      <a16:colId xmlns:a16="http://schemas.microsoft.com/office/drawing/2014/main" val="20003"/>
                    </a:ext>
                  </a:extLst>
                </a:gridCol>
              </a:tblGrid>
              <a:tr h="370840">
                <a:tc>
                  <a:txBody>
                    <a:bodyPr/>
                    <a:lstStyle/>
                    <a:p>
                      <a:pPr algn="ctr" rtl="1"/>
                      <a:r>
                        <a:rPr lang="ar-SA" sz="2000" b="1" dirty="0"/>
                        <a:t>مدين</a:t>
                      </a:r>
                    </a:p>
                  </a:txBody>
                  <a:tcPr/>
                </a:tc>
                <a:tc>
                  <a:txBody>
                    <a:bodyPr/>
                    <a:lstStyle/>
                    <a:p>
                      <a:pPr algn="ctr" rtl="1"/>
                      <a:r>
                        <a:rPr lang="ar-SA" sz="2000" b="1" dirty="0"/>
                        <a:t>دائن</a:t>
                      </a:r>
                    </a:p>
                  </a:txBody>
                  <a:tcPr/>
                </a:tc>
                <a:tc>
                  <a:txBody>
                    <a:bodyPr/>
                    <a:lstStyle/>
                    <a:p>
                      <a:pPr algn="ctr" rtl="1"/>
                      <a:r>
                        <a:rPr lang="ar-SA" sz="2000" b="1" dirty="0"/>
                        <a:t>البيــــــــــــــــــــان</a:t>
                      </a:r>
                    </a:p>
                  </a:txBody>
                  <a:tcPr/>
                </a:tc>
                <a:tc>
                  <a:txBody>
                    <a:bodyPr/>
                    <a:lstStyle/>
                    <a:p>
                      <a:pPr algn="ctr" rtl="1"/>
                      <a:r>
                        <a:rPr lang="ar-SA" sz="2000" b="1" dirty="0"/>
                        <a:t>التاريخ</a:t>
                      </a:r>
                    </a:p>
                  </a:txBody>
                  <a:tcPr/>
                </a:tc>
                <a:extLst>
                  <a:ext uri="{0D108BD9-81ED-4DB2-BD59-A6C34878D82A}">
                    <a16:rowId xmlns:a16="http://schemas.microsoft.com/office/drawing/2014/main" val="10000"/>
                  </a:ext>
                </a:extLst>
              </a:tr>
              <a:tr h="370840">
                <a:tc>
                  <a:txBody>
                    <a:bodyPr/>
                    <a:lstStyle/>
                    <a:p>
                      <a:pPr rtl="1"/>
                      <a:r>
                        <a:rPr lang="ar-SA" sz="2000" b="1" dirty="0"/>
                        <a:t>××××</a:t>
                      </a:r>
                    </a:p>
                  </a:txBody>
                  <a:tcPr/>
                </a:tc>
                <a:tc>
                  <a:txBody>
                    <a:bodyPr/>
                    <a:lstStyle/>
                    <a:p>
                      <a:pPr rtl="1"/>
                      <a:endParaRPr lang="ar-SA" sz="2000" b="1" dirty="0"/>
                    </a:p>
                    <a:p>
                      <a:pPr rtl="1"/>
                      <a:r>
                        <a:rPr lang="ar-SA" sz="2000" b="1" dirty="0"/>
                        <a:t>××××</a:t>
                      </a:r>
                    </a:p>
                  </a:txBody>
                  <a:tcPr/>
                </a:tc>
                <a:tc>
                  <a:txBody>
                    <a:bodyPr/>
                    <a:lstStyle/>
                    <a:p>
                      <a:pPr rtl="1"/>
                      <a:r>
                        <a:rPr lang="ar-SA" sz="2000" b="1" dirty="0"/>
                        <a:t>من حــ/ الصندوق أو البنك</a:t>
                      </a:r>
                    </a:p>
                    <a:p>
                      <a:pPr rtl="1"/>
                      <a:r>
                        <a:rPr lang="ar-SA" sz="2000" b="1" dirty="0"/>
                        <a:t>    إلى حـ/ أرباح الأسهم أو فوائد السندات</a:t>
                      </a:r>
                    </a:p>
                  </a:txBody>
                  <a:tcPr/>
                </a:tc>
                <a:tc>
                  <a:txBody>
                    <a:bodyPr/>
                    <a:lstStyle/>
                    <a:p>
                      <a:pPr rtl="1"/>
                      <a:endParaRPr lang="ar-SA" sz="2000" b="1"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9496603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6652" y="188640"/>
            <a:ext cx="8737036" cy="6336704"/>
          </a:xfrm>
        </p:spPr>
        <p:txBody>
          <a:bodyPr>
            <a:normAutofit lnSpcReduction="10000"/>
          </a:bodyPr>
          <a:lstStyle/>
          <a:p>
            <a:pPr lvl="0" algn="just">
              <a:buClr>
                <a:srgbClr val="3891A7"/>
              </a:buClr>
              <a:buFont typeface="Wingdings" pitchFamily="2" charset="2"/>
              <a:buChar char="q"/>
            </a:pPr>
            <a:r>
              <a:rPr lang="ar-YE" sz="2800" b="1" u="sng" dirty="0">
                <a:solidFill>
                  <a:srgbClr val="00B0F0"/>
                </a:solidFill>
              </a:rPr>
              <a:t>المعالجة المحاسبية للحالة الثانية</a:t>
            </a:r>
            <a:r>
              <a:rPr lang="ar-YE" sz="2800" dirty="0">
                <a:solidFill>
                  <a:prstClr val="black"/>
                </a:solidFill>
              </a:rPr>
              <a:t>: </a:t>
            </a:r>
            <a:r>
              <a:rPr lang="ar-YE" sz="2800" u="sng" dirty="0">
                <a:solidFill>
                  <a:srgbClr val="FF0000"/>
                </a:solidFill>
              </a:rPr>
              <a:t>رصيد المخصص لا يكفي لتغطية </a:t>
            </a:r>
            <a:r>
              <a:rPr lang="ar-YE" sz="2400" b="1" u="sng" dirty="0">
                <a:solidFill>
                  <a:srgbClr val="FF0000"/>
                </a:solidFill>
              </a:rPr>
              <a:t>مصاريف الخصم ويراد تكوين مخصص جديد</a:t>
            </a:r>
            <a:r>
              <a:rPr lang="ar-YE" sz="2400" b="1" dirty="0">
                <a:solidFill>
                  <a:prstClr val="black"/>
                </a:solidFill>
              </a:rPr>
              <a:t>: في هذه الحالة تتطلب إجراء قيود تسوية بإقفال مصاريف الخصم في حـ/ المخصص، ولما كان المخصص غير كافي لتغطية مصاريف الخصم فإن الفرق سوف يقفل في حـ/ الأرباح والخسائر لتلك السنة.</a:t>
            </a:r>
            <a:endParaRPr lang="en-US" sz="2400" b="1" dirty="0">
              <a:solidFill>
                <a:prstClr val="black"/>
              </a:solidFill>
            </a:endParaRPr>
          </a:p>
          <a:p>
            <a:pPr lvl="0" algn="just">
              <a:buClr>
                <a:srgbClr val="3891A7"/>
              </a:buClr>
              <a:buFont typeface="Wingdings" pitchFamily="2" charset="2"/>
              <a:buChar char="q"/>
            </a:pPr>
            <a:r>
              <a:rPr lang="ar-YE" sz="2400" b="1" dirty="0">
                <a:solidFill>
                  <a:prstClr val="black"/>
                </a:solidFill>
              </a:rPr>
              <a:t>مثال: ظهرت الارصدة الآتية في دفاتر شركة أيمن في </a:t>
            </a:r>
            <a:r>
              <a:rPr lang="en-US" sz="2400" b="1" dirty="0">
                <a:solidFill>
                  <a:prstClr val="black"/>
                </a:solidFill>
              </a:rPr>
              <a:t>31</a:t>
            </a:r>
            <a:r>
              <a:rPr lang="ar-YE" sz="2400" b="1" dirty="0">
                <a:solidFill>
                  <a:prstClr val="black"/>
                </a:solidFill>
              </a:rPr>
              <a:t>/</a:t>
            </a:r>
            <a:r>
              <a:rPr lang="en-US" sz="2400" b="1" dirty="0">
                <a:solidFill>
                  <a:prstClr val="black"/>
                </a:solidFill>
              </a:rPr>
              <a:t>12</a:t>
            </a:r>
            <a:r>
              <a:rPr lang="ar-YE" sz="2400" b="1" dirty="0">
                <a:solidFill>
                  <a:prstClr val="black"/>
                </a:solidFill>
              </a:rPr>
              <a:t>/</a:t>
            </a:r>
            <a:r>
              <a:rPr lang="en-US" sz="2400" b="1" dirty="0">
                <a:solidFill>
                  <a:prstClr val="black"/>
                </a:solidFill>
              </a:rPr>
              <a:t>2015</a:t>
            </a:r>
            <a:r>
              <a:rPr lang="ar-YE" sz="2400" b="1" dirty="0">
                <a:solidFill>
                  <a:prstClr val="black"/>
                </a:solidFill>
              </a:rPr>
              <a:t>م: </a:t>
            </a:r>
            <a:r>
              <a:rPr lang="en-US" sz="2400" b="1" dirty="0">
                <a:solidFill>
                  <a:prstClr val="black"/>
                </a:solidFill>
              </a:rPr>
              <a:t>600,000</a:t>
            </a:r>
            <a:r>
              <a:rPr lang="ar-YE" sz="2400" b="1" dirty="0">
                <a:solidFill>
                  <a:prstClr val="black"/>
                </a:solidFill>
              </a:rPr>
              <a:t> ريال أوراق قبض، </a:t>
            </a:r>
            <a:r>
              <a:rPr lang="en-US" sz="2400" b="1" dirty="0">
                <a:solidFill>
                  <a:srgbClr val="FF0000"/>
                </a:solidFill>
              </a:rPr>
              <a:t>25,000 </a:t>
            </a:r>
            <a:r>
              <a:rPr lang="ar-YE" sz="2400" b="1" dirty="0">
                <a:solidFill>
                  <a:srgbClr val="FF0000"/>
                </a:solidFill>
              </a:rPr>
              <a:t> ريال مصاريف خصم </a:t>
            </a:r>
            <a:r>
              <a:rPr lang="ar-YE" sz="2400" b="1" dirty="0">
                <a:solidFill>
                  <a:prstClr val="black"/>
                </a:solidFill>
              </a:rPr>
              <a:t>، </a:t>
            </a:r>
            <a:r>
              <a:rPr lang="en-US" sz="2400" b="1" dirty="0">
                <a:solidFill>
                  <a:prstClr val="black"/>
                </a:solidFill>
              </a:rPr>
              <a:t>22,000</a:t>
            </a:r>
            <a:r>
              <a:rPr lang="ar-YE" sz="2400" b="1" dirty="0">
                <a:solidFill>
                  <a:prstClr val="black"/>
                </a:solidFill>
              </a:rPr>
              <a:t> ريال مخصص خصم أوراق قبض.</a:t>
            </a:r>
          </a:p>
          <a:p>
            <a:pPr lvl="0" algn="just">
              <a:buClr>
                <a:srgbClr val="3891A7"/>
              </a:buClr>
              <a:buFont typeface="Wingdings" pitchFamily="2" charset="2"/>
              <a:buChar char="q"/>
            </a:pPr>
            <a:r>
              <a:rPr lang="ar-YE" sz="2400" b="1" dirty="0">
                <a:solidFill>
                  <a:prstClr val="black"/>
                </a:solidFill>
              </a:rPr>
              <a:t>المطلوب: إجراء قيود التسوية اللازمة ؟ على افتراض ان فترة الاستحقاق </a:t>
            </a:r>
            <a:r>
              <a:rPr lang="en-US" sz="2400" b="1" dirty="0">
                <a:solidFill>
                  <a:prstClr val="black"/>
                </a:solidFill>
              </a:rPr>
              <a:t>4</a:t>
            </a:r>
            <a:r>
              <a:rPr lang="ar-YE" sz="2400" b="1" dirty="0">
                <a:solidFill>
                  <a:prstClr val="black"/>
                </a:solidFill>
              </a:rPr>
              <a:t> أشهر وأن معدل الفائدة </a:t>
            </a:r>
            <a:r>
              <a:rPr lang="en-US" sz="2400" b="1" dirty="0">
                <a:solidFill>
                  <a:prstClr val="black"/>
                </a:solidFill>
              </a:rPr>
              <a:t>%12</a:t>
            </a:r>
            <a:r>
              <a:rPr lang="ar-YE" sz="2400" b="1" dirty="0">
                <a:solidFill>
                  <a:prstClr val="black"/>
                </a:solidFill>
              </a:rPr>
              <a:t>.</a:t>
            </a:r>
          </a:p>
          <a:p>
            <a:pPr lvl="0" algn="just">
              <a:buClr>
                <a:srgbClr val="3891A7"/>
              </a:buClr>
              <a:buFont typeface="Wingdings" pitchFamily="2" charset="2"/>
              <a:buChar char="q"/>
            </a:pPr>
            <a:endParaRPr lang="ar-YE" sz="2400" b="1" dirty="0">
              <a:solidFill>
                <a:prstClr val="black"/>
              </a:solidFill>
            </a:endParaRPr>
          </a:p>
          <a:p>
            <a:pPr lvl="0" algn="just">
              <a:buClr>
                <a:srgbClr val="3891A7"/>
              </a:buClr>
              <a:buFont typeface="Wingdings" pitchFamily="2" charset="2"/>
              <a:buChar char="q"/>
            </a:pPr>
            <a:endParaRPr lang="ar-YE" sz="2400" b="1" dirty="0">
              <a:solidFill>
                <a:prstClr val="black"/>
              </a:solidFill>
            </a:endParaRPr>
          </a:p>
          <a:p>
            <a:pPr lvl="0" algn="just">
              <a:buClr>
                <a:srgbClr val="3891A7"/>
              </a:buClr>
              <a:buFont typeface="Wingdings" pitchFamily="2" charset="2"/>
              <a:buChar char="q"/>
            </a:pPr>
            <a:endParaRPr lang="ar-YE" sz="2400" b="1" dirty="0">
              <a:solidFill>
                <a:prstClr val="black"/>
              </a:solidFill>
            </a:endParaRPr>
          </a:p>
          <a:p>
            <a:pPr lvl="0" algn="just">
              <a:buClr>
                <a:srgbClr val="3891A7"/>
              </a:buClr>
              <a:buFont typeface="Wingdings" pitchFamily="2" charset="2"/>
              <a:buChar char="q"/>
            </a:pPr>
            <a:endParaRPr lang="ar-YE" sz="2400" b="1" dirty="0">
              <a:solidFill>
                <a:prstClr val="black"/>
              </a:solidFill>
            </a:endParaRPr>
          </a:p>
          <a:p>
            <a:pPr lvl="0" algn="just">
              <a:buClr>
                <a:srgbClr val="3891A7"/>
              </a:buClr>
              <a:buFont typeface="Wingdings" pitchFamily="2" charset="2"/>
              <a:buChar char="q"/>
            </a:pPr>
            <a:r>
              <a:rPr lang="ar-YE" sz="2400" b="1" dirty="0">
                <a:solidFill>
                  <a:prstClr val="black"/>
                </a:solidFill>
              </a:rPr>
              <a:t>تكوين مخصص خصم أوراق قبض للفترة القادمة: </a:t>
            </a:r>
          </a:p>
          <a:p>
            <a:pPr lvl="0" algn="just">
              <a:buClr>
                <a:srgbClr val="3891A7"/>
              </a:buClr>
              <a:buFont typeface="Wingdings" pitchFamily="2" charset="2"/>
              <a:buChar char="q"/>
            </a:pPr>
            <a:r>
              <a:rPr lang="ar-YE" sz="2400" b="1" dirty="0">
                <a:solidFill>
                  <a:prstClr val="black"/>
                </a:solidFill>
              </a:rPr>
              <a:t>     = </a:t>
            </a:r>
            <a:r>
              <a:rPr lang="en-US" sz="2400" b="1" dirty="0">
                <a:solidFill>
                  <a:prstClr val="black"/>
                </a:solidFill>
              </a:rPr>
              <a:t>600,000</a:t>
            </a:r>
            <a:r>
              <a:rPr lang="ar-YE" sz="2400" b="1" dirty="0">
                <a:solidFill>
                  <a:prstClr val="black"/>
                </a:solidFill>
              </a:rPr>
              <a:t> × </a:t>
            </a:r>
            <a:r>
              <a:rPr lang="en-US" sz="2400" b="1" dirty="0">
                <a:solidFill>
                  <a:prstClr val="black"/>
                </a:solidFill>
              </a:rPr>
              <a:t>12</a:t>
            </a:r>
            <a:r>
              <a:rPr lang="ar-YE" sz="2400" b="1" dirty="0">
                <a:solidFill>
                  <a:prstClr val="black"/>
                </a:solidFill>
              </a:rPr>
              <a:t>/</a:t>
            </a:r>
            <a:r>
              <a:rPr lang="en-US" sz="2400" b="1" dirty="0">
                <a:solidFill>
                  <a:prstClr val="black"/>
                </a:solidFill>
              </a:rPr>
              <a:t>100</a:t>
            </a:r>
            <a:r>
              <a:rPr lang="ar-YE" sz="2400" b="1" dirty="0">
                <a:solidFill>
                  <a:prstClr val="black"/>
                </a:solidFill>
              </a:rPr>
              <a:t> × </a:t>
            </a:r>
            <a:r>
              <a:rPr lang="en-US" sz="2400" b="1" dirty="0">
                <a:solidFill>
                  <a:prstClr val="black"/>
                </a:solidFill>
              </a:rPr>
              <a:t>4</a:t>
            </a:r>
            <a:r>
              <a:rPr lang="ar-YE" sz="2400" b="1" dirty="0">
                <a:solidFill>
                  <a:prstClr val="black"/>
                </a:solidFill>
              </a:rPr>
              <a:t>/</a:t>
            </a:r>
            <a:r>
              <a:rPr lang="en-US" sz="2400" b="1" dirty="0">
                <a:solidFill>
                  <a:prstClr val="black"/>
                </a:solidFill>
              </a:rPr>
              <a:t>12</a:t>
            </a:r>
            <a:r>
              <a:rPr lang="ar-YE" sz="2400" b="1" dirty="0">
                <a:solidFill>
                  <a:prstClr val="black"/>
                </a:solidFill>
              </a:rPr>
              <a:t> = </a:t>
            </a:r>
            <a:r>
              <a:rPr lang="en-US" sz="2400" b="1" dirty="0">
                <a:solidFill>
                  <a:srgbClr val="FF0000"/>
                </a:solidFill>
              </a:rPr>
              <a:t>24,000</a:t>
            </a:r>
            <a:r>
              <a:rPr lang="ar-YE" sz="2400" b="1" dirty="0">
                <a:solidFill>
                  <a:srgbClr val="FF0000"/>
                </a:solidFill>
              </a:rPr>
              <a:t> ريال.</a:t>
            </a:r>
          </a:p>
          <a:p>
            <a:pPr marL="82296" lvl="0" indent="0" algn="just">
              <a:buClr>
                <a:srgbClr val="3891A7"/>
              </a:buClr>
              <a:buNone/>
            </a:pPr>
            <a:endParaRPr lang="ar-YE" sz="2400" b="1" dirty="0">
              <a:solidFill>
                <a:prstClr val="black"/>
              </a:solidFill>
            </a:endParaRPr>
          </a:p>
          <a:p>
            <a:pPr marL="82296" indent="0">
              <a:buNone/>
            </a:pPr>
            <a:endParaRPr lang="en-US" sz="2800" dirty="0"/>
          </a:p>
        </p:txBody>
      </p:sp>
      <p:sp>
        <p:nvSpPr>
          <p:cNvPr id="4" name="Slide Number Placeholder 3"/>
          <p:cNvSpPr>
            <a:spLocks noGrp="1"/>
          </p:cNvSpPr>
          <p:nvPr>
            <p:ph type="sldNum" sz="quarter" idx="12"/>
          </p:nvPr>
        </p:nvSpPr>
        <p:spPr/>
        <p:txBody>
          <a:bodyPr/>
          <a:lstStyle/>
          <a:p>
            <a:fld id="{CD9B9423-CA99-4925-8324-5BC098869A01}" type="slidenum">
              <a:rPr lang="ar-YE" smtClean="0"/>
              <a:t>30</a:t>
            </a:fld>
            <a:endParaRPr lang="ar-YE" dirty="0"/>
          </a:p>
        </p:txBody>
      </p:sp>
      <p:graphicFrame>
        <p:nvGraphicFramePr>
          <p:cNvPr id="5" name="Table 4"/>
          <p:cNvGraphicFramePr>
            <a:graphicFrameLocks noGrp="1"/>
          </p:cNvGraphicFramePr>
          <p:nvPr>
            <p:extLst>
              <p:ext uri="{D42A27DB-BD31-4B8C-83A1-F6EECF244321}">
                <p14:modId xmlns:p14="http://schemas.microsoft.com/office/powerpoint/2010/main" val="2688224873"/>
              </p:ext>
            </p:extLst>
          </p:nvPr>
        </p:nvGraphicFramePr>
        <p:xfrm>
          <a:off x="467544" y="3717032"/>
          <a:ext cx="8146104" cy="1615440"/>
        </p:xfrm>
        <a:graphic>
          <a:graphicData uri="http://schemas.openxmlformats.org/drawingml/2006/table">
            <a:tbl>
              <a:tblPr firstRow="1" bandRow="1">
                <a:tableStyleId>{5DA37D80-6434-44D0-A028-1B22A696006F}</a:tableStyleId>
              </a:tblPr>
              <a:tblGrid>
                <a:gridCol w="1728192">
                  <a:extLst>
                    <a:ext uri="{9D8B030D-6E8A-4147-A177-3AD203B41FA5}">
                      <a16:colId xmlns:a16="http://schemas.microsoft.com/office/drawing/2014/main" val="2858139906"/>
                    </a:ext>
                  </a:extLst>
                </a:gridCol>
                <a:gridCol w="3528392">
                  <a:extLst>
                    <a:ext uri="{9D8B030D-6E8A-4147-A177-3AD203B41FA5}">
                      <a16:colId xmlns:a16="http://schemas.microsoft.com/office/drawing/2014/main" val="2925289241"/>
                    </a:ext>
                  </a:extLst>
                </a:gridCol>
                <a:gridCol w="1512168">
                  <a:extLst>
                    <a:ext uri="{9D8B030D-6E8A-4147-A177-3AD203B41FA5}">
                      <a16:colId xmlns:a16="http://schemas.microsoft.com/office/drawing/2014/main" val="4054796223"/>
                    </a:ext>
                  </a:extLst>
                </a:gridCol>
                <a:gridCol w="1377352">
                  <a:extLst>
                    <a:ext uri="{9D8B030D-6E8A-4147-A177-3AD203B41FA5}">
                      <a16:colId xmlns:a16="http://schemas.microsoft.com/office/drawing/2014/main" val="2659246658"/>
                    </a:ext>
                  </a:extLst>
                </a:gridCol>
              </a:tblGrid>
              <a:tr h="370840">
                <a:tc>
                  <a:txBody>
                    <a:bodyPr/>
                    <a:lstStyle/>
                    <a:p>
                      <a:r>
                        <a:rPr kumimoji="0" lang="en-US" sz="2000" b="1" i="0" u="none" strike="noStrike" kern="1200" cap="none" spc="0" normalizeH="0" baseline="0" noProof="0" dirty="0">
                          <a:ln>
                            <a:noFill/>
                          </a:ln>
                          <a:solidFill>
                            <a:prstClr val="black"/>
                          </a:solidFill>
                          <a:effectLst/>
                          <a:uLnTx/>
                          <a:uFillTx/>
                          <a:latin typeface="+mn-lt"/>
                          <a:ea typeface="+mn-ea"/>
                          <a:cs typeface="+mn-cs"/>
                        </a:rPr>
                        <a:t>31</a:t>
                      </a:r>
                      <a:r>
                        <a:rPr kumimoji="0" lang="ar-YE" sz="2000" b="1" i="0" u="none" strike="noStrike" kern="1200" cap="none" spc="0" normalizeH="0" baseline="0" noProof="0" dirty="0">
                          <a:ln>
                            <a:noFill/>
                          </a:ln>
                          <a:solidFill>
                            <a:prstClr val="black"/>
                          </a:solidFill>
                          <a:effectLst/>
                          <a:uLnTx/>
                          <a:uFillTx/>
                          <a:latin typeface="+mn-lt"/>
                          <a:ea typeface="+mn-ea"/>
                        </a:rPr>
                        <a:t>/</a:t>
                      </a:r>
                      <a:r>
                        <a:rPr kumimoji="0" lang="en-US" sz="2000" b="1" i="0" u="none" strike="noStrike" kern="1200" cap="none" spc="0" normalizeH="0" baseline="0" noProof="0" dirty="0">
                          <a:ln>
                            <a:noFill/>
                          </a:ln>
                          <a:solidFill>
                            <a:prstClr val="black"/>
                          </a:solidFill>
                          <a:effectLst/>
                          <a:uLnTx/>
                          <a:uFillTx/>
                          <a:latin typeface="+mn-lt"/>
                          <a:ea typeface="+mn-ea"/>
                          <a:cs typeface="+mn-cs"/>
                        </a:rPr>
                        <a:t>12</a:t>
                      </a:r>
                      <a:r>
                        <a:rPr kumimoji="0" lang="ar-YE" sz="2000" b="1" i="0" u="none" strike="noStrike" kern="1200" cap="none" spc="0" normalizeH="0" baseline="0" noProof="0" dirty="0">
                          <a:ln>
                            <a:noFill/>
                          </a:ln>
                          <a:solidFill>
                            <a:prstClr val="black"/>
                          </a:solidFill>
                          <a:effectLst/>
                          <a:uLnTx/>
                          <a:uFillTx/>
                          <a:latin typeface="+mn-lt"/>
                          <a:ea typeface="+mn-ea"/>
                        </a:rPr>
                        <a:t>/</a:t>
                      </a:r>
                      <a:r>
                        <a:rPr kumimoji="0" lang="en-US" sz="2000" b="1" i="0" u="none" strike="noStrike" kern="1200" cap="none" spc="0" normalizeH="0" baseline="0" noProof="0" dirty="0">
                          <a:ln>
                            <a:noFill/>
                          </a:ln>
                          <a:solidFill>
                            <a:prstClr val="black"/>
                          </a:solidFill>
                          <a:effectLst/>
                          <a:uLnTx/>
                          <a:uFillTx/>
                          <a:latin typeface="+mn-lt"/>
                          <a:ea typeface="+mn-ea"/>
                          <a:cs typeface="+mn-cs"/>
                        </a:rPr>
                        <a:t>2015</a:t>
                      </a:r>
                      <a:endParaRPr lang="en-US" sz="2000" dirty="0"/>
                    </a:p>
                  </a:txBody>
                  <a:tcPr/>
                </a:tc>
                <a:tc>
                  <a:txBody>
                    <a:bodyPr/>
                    <a:lstStyle/>
                    <a:p>
                      <a:r>
                        <a:rPr lang="ar-YE" sz="2000" dirty="0"/>
                        <a:t> من مذكورين</a:t>
                      </a:r>
                    </a:p>
                    <a:p>
                      <a:r>
                        <a:rPr lang="ar-YE" sz="2000" dirty="0"/>
                        <a:t>حـ/</a:t>
                      </a:r>
                      <a:r>
                        <a:rPr lang="ar-YE" sz="2000" baseline="0" dirty="0"/>
                        <a:t> مخصص خصم أوراق قبض</a:t>
                      </a:r>
                    </a:p>
                    <a:p>
                      <a:r>
                        <a:rPr lang="ar-YE" sz="2000" baseline="0" dirty="0"/>
                        <a:t>حـ/ الأرباح والخسائر</a:t>
                      </a:r>
                    </a:p>
                    <a:p>
                      <a:r>
                        <a:rPr lang="ar-YE" sz="2000" baseline="0" dirty="0"/>
                        <a:t>    إلى حـ/ مصاريف خصم</a:t>
                      </a:r>
                    </a:p>
                    <a:p>
                      <a:r>
                        <a:rPr lang="ar-YE" sz="2000" baseline="0" dirty="0"/>
                        <a:t>إقفال مصاريف خصم في المخصص</a:t>
                      </a:r>
                      <a:endParaRPr lang="en-US" sz="2000" dirty="0"/>
                    </a:p>
                  </a:txBody>
                  <a:tcPr/>
                </a:tc>
                <a:tc>
                  <a:txBody>
                    <a:bodyPr/>
                    <a:lstStyle/>
                    <a:p>
                      <a:endParaRPr lang="en-US" sz="2000" dirty="0"/>
                    </a:p>
                    <a:p>
                      <a:endParaRPr lang="en-US" sz="2000" dirty="0"/>
                    </a:p>
                    <a:p>
                      <a:endParaRPr lang="en-US" sz="2000" dirty="0"/>
                    </a:p>
                    <a:p>
                      <a:r>
                        <a:rPr lang="en-US" sz="2000" dirty="0"/>
                        <a:t>25,000</a:t>
                      </a:r>
                    </a:p>
                  </a:txBody>
                  <a:tcPr/>
                </a:tc>
                <a:tc>
                  <a:txBody>
                    <a:bodyPr/>
                    <a:lstStyle/>
                    <a:p>
                      <a:endParaRPr lang="en-US" sz="2000" dirty="0"/>
                    </a:p>
                    <a:p>
                      <a:r>
                        <a:rPr lang="en-US" sz="2000" dirty="0"/>
                        <a:t>22,000</a:t>
                      </a:r>
                    </a:p>
                    <a:p>
                      <a:r>
                        <a:rPr lang="en-US" sz="2000" dirty="0"/>
                        <a:t>3,000</a:t>
                      </a:r>
                    </a:p>
                  </a:txBody>
                  <a:tcPr/>
                </a:tc>
                <a:extLst>
                  <a:ext uri="{0D108BD9-81ED-4DB2-BD59-A6C34878D82A}">
                    <a16:rowId xmlns:a16="http://schemas.microsoft.com/office/drawing/2014/main" val="715083174"/>
                  </a:ext>
                </a:extLst>
              </a:tr>
            </a:tbl>
          </a:graphicData>
        </a:graphic>
      </p:graphicFrame>
    </p:spTree>
    <p:extLst>
      <p:ext uri="{BB962C8B-B14F-4D97-AF65-F5344CB8AC3E}">
        <p14:creationId xmlns:p14="http://schemas.microsoft.com/office/powerpoint/2010/main" val="14785158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730462273"/>
              </p:ext>
            </p:extLst>
          </p:nvPr>
        </p:nvGraphicFramePr>
        <p:xfrm>
          <a:off x="179512" y="260350"/>
          <a:ext cx="8754938" cy="2377440"/>
        </p:xfrm>
        <a:graphic>
          <a:graphicData uri="http://schemas.openxmlformats.org/drawingml/2006/table">
            <a:tbl>
              <a:tblPr firstRow="1" bandRow="1">
                <a:tableStyleId>{5DA37D80-6434-44D0-A028-1B22A696006F}</a:tableStyleId>
              </a:tblPr>
              <a:tblGrid>
                <a:gridCol w="1656184">
                  <a:extLst>
                    <a:ext uri="{9D8B030D-6E8A-4147-A177-3AD203B41FA5}">
                      <a16:colId xmlns:a16="http://schemas.microsoft.com/office/drawing/2014/main" val="265574929"/>
                    </a:ext>
                  </a:extLst>
                </a:gridCol>
                <a:gridCol w="4536504">
                  <a:extLst>
                    <a:ext uri="{9D8B030D-6E8A-4147-A177-3AD203B41FA5}">
                      <a16:colId xmlns:a16="http://schemas.microsoft.com/office/drawing/2014/main" val="361258383"/>
                    </a:ext>
                  </a:extLst>
                </a:gridCol>
                <a:gridCol w="1296144">
                  <a:extLst>
                    <a:ext uri="{9D8B030D-6E8A-4147-A177-3AD203B41FA5}">
                      <a16:colId xmlns:a16="http://schemas.microsoft.com/office/drawing/2014/main" val="776861553"/>
                    </a:ext>
                  </a:extLst>
                </a:gridCol>
                <a:gridCol w="1266106">
                  <a:extLst>
                    <a:ext uri="{9D8B030D-6E8A-4147-A177-3AD203B41FA5}">
                      <a16:colId xmlns:a16="http://schemas.microsoft.com/office/drawing/2014/main" val="3049766016"/>
                    </a:ext>
                  </a:extLst>
                </a:gridCol>
              </a:tblGrid>
              <a:tr h="37084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solidFill>
                            <a:prstClr val="black"/>
                          </a:solidFill>
                          <a:effectLst/>
                          <a:uLnTx/>
                          <a:uFillTx/>
                          <a:latin typeface="+mn-lt"/>
                          <a:ea typeface="+mn-ea"/>
                          <a:cs typeface="+mn-cs"/>
                        </a:rPr>
                        <a:t>31</a:t>
                      </a:r>
                      <a:r>
                        <a:rPr kumimoji="0" lang="ar-YE" sz="2200" b="1" i="0" u="none" strike="noStrike" kern="1200" cap="none" spc="0" normalizeH="0" baseline="0" noProof="0" dirty="0">
                          <a:ln>
                            <a:noFill/>
                          </a:ln>
                          <a:solidFill>
                            <a:prstClr val="black"/>
                          </a:solidFill>
                          <a:effectLst/>
                          <a:uLnTx/>
                          <a:uFillTx/>
                          <a:latin typeface="+mn-lt"/>
                          <a:ea typeface="+mn-ea"/>
                        </a:rPr>
                        <a:t>/</a:t>
                      </a:r>
                      <a:r>
                        <a:rPr kumimoji="0" lang="en-US" sz="2200" b="1" i="0" u="none" strike="noStrike" kern="1200" cap="none" spc="0" normalizeH="0" baseline="0" noProof="0" dirty="0">
                          <a:ln>
                            <a:noFill/>
                          </a:ln>
                          <a:solidFill>
                            <a:prstClr val="black"/>
                          </a:solidFill>
                          <a:effectLst/>
                          <a:uLnTx/>
                          <a:uFillTx/>
                          <a:latin typeface="+mn-lt"/>
                          <a:ea typeface="+mn-ea"/>
                          <a:cs typeface="+mn-cs"/>
                        </a:rPr>
                        <a:t>12</a:t>
                      </a:r>
                      <a:r>
                        <a:rPr kumimoji="0" lang="ar-YE" sz="2200" b="1" i="0" u="none" strike="noStrike" kern="1200" cap="none" spc="0" normalizeH="0" baseline="0" noProof="0" dirty="0">
                          <a:ln>
                            <a:noFill/>
                          </a:ln>
                          <a:solidFill>
                            <a:prstClr val="black"/>
                          </a:solidFill>
                          <a:effectLst/>
                          <a:uLnTx/>
                          <a:uFillTx/>
                          <a:latin typeface="+mn-lt"/>
                          <a:ea typeface="+mn-ea"/>
                        </a:rPr>
                        <a:t>/</a:t>
                      </a:r>
                      <a:r>
                        <a:rPr kumimoji="0" lang="en-US" sz="2200" b="1" i="0" u="none" strike="noStrike" kern="1200" cap="none" spc="0" normalizeH="0" baseline="0" noProof="0" dirty="0">
                          <a:ln>
                            <a:noFill/>
                          </a:ln>
                          <a:solidFill>
                            <a:prstClr val="black"/>
                          </a:solidFill>
                          <a:effectLst/>
                          <a:uLnTx/>
                          <a:uFillTx/>
                          <a:latin typeface="+mn-lt"/>
                          <a:ea typeface="+mn-ea"/>
                          <a:cs typeface="+mn-cs"/>
                        </a:rPr>
                        <a:t>2015</a:t>
                      </a:r>
                    </a:p>
                    <a:p>
                      <a:endParaRPr lang="en-US" sz="2200" dirty="0"/>
                    </a:p>
                  </a:txBody>
                  <a:tcPr/>
                </a:tc>
                <a:tc>
                  <a:txBody>
                    <a:bodyPr/>
                    <a:lstStyle/>
                    <a:p>
                      <a:r>
                        <a:rPr lang="ar-YE" sz="2400" dirty="0"/>
                        <a:t>من حـ/ مصاريف خصم أوراق قبض متوقعة</a:t>
                      </a:r>
                    </a:p>
                    <a:p>
                      <a:r>
                        <a:rPr lang="ar-YE" sz="2400" dirty="0"/>
                        <a:t> إلى حـ/ مخصص</a:t>
                      </a:r>
                      <a:r>
                        <a:rPr lang="ar-YE" sz="2400" baseline="0" dirty="0"/>
                        <a:t> خصم اوراق قبض</a:t>
                      </a:r>
                    </a:p>
                    <a:p>
                      <a:r>
                        <a:rPr lang="ar-YE" sz="2400" baseline="0" dirty="0"/>
                        <a:t>تكوين مخصص خصم اوراق فبض</a:t>
                      </a:r>
                      <a:endParaRPr lang="en-US" sz="2400" dirty="0"/>
                    </a:p>
                  </a:txBody>
                  <a:tcPr/>
                </a:tc>
                <a:tc>
                  <a:txBody>
                    <a:bodyPr/>
                    <a:lstStyle/>
                    <a:p>
                      <a:endParaRPr lang="en-US" sz="2400" dirty="0"/>
                    </a:p>
                    <a:p>
                      <a:r>
                        <a:rPr lang="en-US" sz="2400" dirty="0"/>
                        <a:t>24,000</a:t>
                      </a:r>
                    </a:p>
                  </a:txBody>
                  <a:tcPr/>
                </a:tc>
                <a:tc>
                  <a:txBody>
                    <a:bodyPr/>
                    <a:lstStyle/>
                    <a:p>
                      <a:r>
                        <a:rPr lang="en-US" sz="2400" dirty="0"/>
                        <a:t>24,000</a:t>
                      </a:r>
                    </a:p>
                  </a:txBody>
                  <a:tcPr/>
                </a:tc>
                <a:extLst>
                  <a:ext uri="{0D108BD9-81ED-4DB2-BD59-A6C34878D82A}">
                    <a16:rowId xmlns:a16="http://schemas.microsoft.com/office/drawing/2014/main" val="945256895"/>
                  </a:ext>
                </a:extLst>
              </a:tr>
              <a:tr h="37084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solidFill>
                            <a:prstClr val="black"/>
                          </a:solidFill>
                          <a:effectLst/>
                          <a:uLnTx/>
                          <a:uFillTx/>
                          <a:latin typeface="+mn-lt"/>
                          <a:ea typeface="+mn-ea"/>
                          <a:cs typeface="+mn-cs"/>
                        </a:rPr>
                        <a:t>31</a:t>
                      </a:r>
                      <a:r>
                        <a:rPr kumimoji="0" lang="ar-YE" sz="2200" b="1" i="0" u="none" strike="noStrike" kern="1200" cap="none" spc="0" normalizeH="0" baseline="0" noProof="0" dirty="0">
                          <a:ln>
                            <a:noFill/>
                          </a:ln>
                          <a:solidFill>
                            <a:prstClr val="black"/>
                          </a:solidFill>
                          <a:effectLst/>
                          <a:uLnTx/>
                          <a:uFillTx/>
                          <a:latin typeface="+mn-lt"/>
                          <a:ea typeface="+mn-ea"/>
                        </a:rPr>
                        <a:t>/</a:t>
                      </a:r>
                      <a:r>
                        <a:rPr kumimoji="0" lang="en-US" sz="2200" b="1" i="0" u="none" strike="noStrike" kern="1200" cap="none" spc="0" normalizeH="0" baseline="0" noProof="0" dirty="0">
                          <a:ln>
                            <a:noFill/>
                          </a:ln>
                          <a:solidFill>
                            <a:prstClr val="black"/>
                          </a:solidFill>
                          <a:effectLst/>
                          <a:uLnTx/>
                          <a:uFillTx/>
                          <a:latin typeface="+mn-lt"/>
                          <a:ea typeface="+mn-ea"/>
                          <a:cs typeface="+mn-cs"/>
                        </a:rPr>
                        <a:t>12</a:t>
                      </a:r>
                      <a:r>
                        <a:rPr kumimoji="0" lang="ar-YE" sz="2200" b="1" i="0" u="none" strike="noStrike" kern="1200" cap="none" spc="0" normalizeH="0" baseline="0" noProof="0" dirty="0">
                          <a:ln>
                            <a:noFill/>
                          </a:ln>
                          <a:solidFill>
                            <a:prstClr val="black"/>
                          </a:solidFill>
                          <a:effectLst/>
                          <a:uLnTx/>
                          <a:uFillTx/>
                          <a:latin typeface="+mn-lt"/>
                          <a:ea typeface="+mn-ea"/>
                        </a:rPr>
                        <a:t>/</a:t>
                      </a:r>
                      <a:r>
                        <a:rPr kumimoji="0" lang="en-US" sz="2200" b="1" i="0" u="none" strike="noStrike" kern="1200" cap="none" spc="0" normalizeH="0" baseline="0" noProof="0" dirty="0">
                          <a:ln>
                            <a:noFill/>
                          </a:ln>
                          <a:solidFill>
                            <a:prstClr val="black"/>
                          </a:solidFill>
                          <a:effectLst/>
                          <a:uLnTx/>
                          <a:uFillTx/>
                          <a:latin typeface="+mn-lt"/>
                          <a:ea typeface="+mn-ea"/>
                          <a:cs typeface="+mn-cs"/>
                        </a:rPr>
                        <a:t>2015</a:t>
                      </a:r>
                    </a:p>
                    <a:p>
                      <a:endParaRPr lang="en-US" sz="2200"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YE" sz="2400" b="1" i="0" u="none" strike="noStrike" kern="1200" cap="none" spc="0" normalizeH="0" baseline="0" noProof="0" dirty="0">
                          <a:ln>
                            <a:noFill/>
                          </a:ln>
                          <a:solidFill>
                            <a:prstClr val="black"/>
                          </a:solidFill>
                          <a:effectLst/>
                          <a:uLnTx/>
                          <a:uFillTx/>
                          <a:latin typeface="+mn-lt"/>
                          <a:ea typeface="+mn-ea"/>
                        </a:rPr>
                        <a:t>من حـ/ الأرباح والخسائر</a:t>
                      </a:r>
                      <a:endParaRPr kumimoji="0" lang="en-US" sz="2400" b="1" i="0" u="none" strike="noStrike" kern="1200" cap="none" spc="0" normalizeH="0" baseline="0" noProof="0" dirty="0">
                        <a:ln>
                          <a:noFill/>
                        </a:ln>
                        <a:solidFill>
                          <a:prstClr val="black"/>
                        </a:solidFill>
                        <a:effectLst/>
                        <a:uLnTx/>
                        <a:uFillTx/>
                        <a:latin typeface="+mn-lt"/>
                        <a:ea typeface="+mn-ea"/>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YE" sz="2400" b="1" i="0" u="none" strike="noStrike" kern="1200" cap="none" spc="0" normalizeH="0" baseline="0" noProof="0" dirty="0">
                          <a:ln>
                            <a:noFill/>
                          </a:ln>
                          <a:solidFill>
                            <a:prstClr val="black"/>
                          </a:solidFill>
                          <a:effectLst/>
                          <a:uLnTx/>
                          <a:uFillTx/>
                          <a:latin typeface="+mn-lt"/>
                          <a:ea typeface="+mn-ea"/>
                        </a:rPr>
                        <a:t>إلى حـ/ مصاريف خصم أوراق قبض متوقعة</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YE" sz="2400" b="1" i="0" u="none" strike="noStrike" kern="1200" cap="none" spc="0" normalizeH="0" baseline="0" noProof="0" dirty="0">
                          <a:ln>
                            <a:noFill/>
                          </a:ln>
                          <a:solidFill>
                            <a:prstClr val="black"/>
                          </a:solidFill>
                          <a:effectLst/>
                          <a:uLnTx/>
                          <a:uFillTx/>
                          <a:latin typeface="+mn-lt"/>
                          <a:ea typeface="+mn-ea"/>
                        </a:rPr>
                        <a:t>تكوين مخصص خصم اوراق فبض</a:t>
                      </a:r>
                      <a:endParaRPr kumimoji="0" lang="en-US" sz="24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endParaRPr lang="en-US" sz="2400" dirty="0"/>
                    </a:p>
                    <a:p>
                      <a:r>
                        <a:rPr lang="en-US" sz="2400" dirty="0"/>
                        <a:t>24,000</a:t>
                      </a:r>
                    </a:p>
                  </a:txBody>
                  <a:tcPr/>
                </a:tc>
                <a:tc>
                  <a:txBody>
                    <a:bodyPr/>
                    <a:lstStyle/>
                    <a:p>
                      <a:r>
                        <a:rPr lang="en-US" sz="2400" dirty="0"/>
                        <a:t>24,000</a:t>
                      </a:r>
                    </a:p>
                  </a:txBody>
                  <a:tcPr/>
                </a:tc>
                <a:extLst>
                  <a:ext uri="{0D108BD9-81ED-4DB2-BD59-A6C34878D82A}">
                    <a16:rowId xmlns:a16="http://schemas.microsoft.com/office/drawing/2014/main" val="3946476522"/>
                  </a:ext>
                </a:extLst>
              </a:tr>
            </a:tbl>
          </a:graphicData>
        </a:graphic>
      </p:graphicFrame>
      <p:sp>
        <p:nvSpPr>
          <p:cNvPr id="4" name="Slide Number Placeholder 3"/>
          <p:cNvSpPr>
            <a:spLocks noGrp="1"/>
          </p:cNvSpPr>
          <p:nvPr>
            <p:ph type="sldNum" sz="quarter" idx="12"/>
          </p:nvPr>
        </p:nvSpPr>
        <p:spPr/>
        <p:txBody>
          <a:bodyPr/>
          <a:lstStyle/>
          <a:p>
            <a:fld id="{CD9B9423-CA99-4925-8324-5BC098869A01}" type="slidenum">
              <a:rPr lang="ar-YE" smtClean="0"/>
              <a:t>31</a:t>
            </a:fld>
            <a:endParaRPr lang="ar-YE" dirty="0"/>
          </a:p>
        </p:txBody>
      </p:sp>
    </p:spTree>
    <p:extLst>
      <p:ext uri="{BB962C8B-B14F-4D97-AF65-F5344CB8AC3E}">
        <p14:creationId xmlns:p14="http://schemas.microsoft.com/office/powerpoint/2010/main" val="1920156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94912" y="514561"/>
            <a:ext cx="8754176" cy="432048"/>
          </a:xfrm>
        </p:spPr>
        <p:txBody>
          <a:bodyPr>
            <a:noAutofit/>
          </a:bodyPr>
          <a:lstStyle/>
          <a:p>
            <a:pPr algn="ctr"/>
            <a:r>
              <a:rPr lang="ar-YE" sz="3200" b="1" u="sng" dirty="0">
                <a:solidFill>
                  <a:srgbClr val="C00000"/>
                </a:solidFill>
                <a:effectLst/>
                <a:latin typeface="Andalus" panose="02020603050405020304" pitchFamily="18" charset="-78"/>
                <a:ea typeface="+mn-ea"/>
                <a:cs typeface="Andalus" panose="02020603050405020304" pitchFamily="18" charset="-78"/>
              </a:rPr>
              <a:t>تابع: تسوية مخصص خصم أوراق القبض</a:t>
            </a:r>
            <a:endParaRPr lang="ar-YE" sz="3200" dirty="0">
              <a:latin typeface="Andalus" panose="02020603050405020304" pitchFamily="18" charset="-78"/>
              <a:cs typeface="Andalus" panose="02020603050405020304" pitchFamily="18" charset="-78"/>
            </a:endParaRPr>
          </a:p>
        </p:txBody>
      </p:sp>
      <p:sp>
        <p:nvSpPr>
          <p:cNvPr id="4" name="عنصر نائب لرقم الشريحة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CD9B9423-CA99-4925-8324-5BC098869A01}" type="slidenum">
              <a:rPr kumimoji="0" lang="ar-YE"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32</a:t>
            </a:fld>
            <a:endParaRPr kumimoji="0" lang="ar-YE" sz="1800" b="0" i="0" u="none" strike="noStrike" kern="0" cap="none" spc="0" normalizeH="0" baseline="0" noProof="0" dirty="0">
              <a:ln>
                <a:noFill/>
              </a:ln>
              <a:solidFill>
                <a:sysClr val="windowText" lastClr="000000"/>
              </a:solidFill>
              <a:effectLst/>
              <a:uLnTx/>
              <a:uFillTx/>
            </a:endParaRPr>
          </a:p>
        </p:txBody>
      </p:sp>
      <p:sp>
        <p:nvSpPr>
          <p:cNvPr id="5" name="Rounded Rectangle 4"/>
          <p:cNvSpPr/>
          <p:nvPr/>
        </p:nvSpPr>
        <p:spPr>
          <a:xfrm>
            <a:off x="194912" y="1340768"/>
            <a:ext cx="8754176" cy="374441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365760" marR="0" lvl="0" indent="-283464" algn="just" defTabSz="914400" eaLnBrk="1" fontAlgn="auto" latinLnBrk="0" hangingPunct="1">
              <a:lnSpc>
                <a:spcPct val="100000"/>
              </a:lnSpc>
              <a:spcBef>
                <a:spcPts val="600"/>
              </a:spcBef>
              <a:spcAft>
                <a:spcPts val="0"/>
              </a:spcAft>
              <a:buClr>
                <a:srgbClr val="3891A7"/>
              </a:buClr>
              <a:buSzPct val="80000"/>
              <a:buFont typeface="Wingdings" pitchFamily="2" charset="2"/>
              <a:buChar char="q"/>
              <a:tabLst/>
              <a:defRPr/>
            </a:pPr>
            <a:r>
              <a:rPr kumimoji="0" lang="ar-YE" sz="3200" b="1" i="0" u="sng" strike="noStrike" kern="0" cap="none" spc="0" normalizeH="0" baseline="0" noProof="0" dirty="0">
                <a:ln>
                  <a:noFill/>
                </a:ln>
                <a:solidFill>
                  <a:srgbClr val="00B0F0"/>
                </a:solidFill>
                <a:effectLst/>
                <a:uLnTx/>
                <a:uFillTx/>
              </a:rPr>
              <a:t>المعالجة المحاسبية للحالة الثالثة</a:t>
            </a:r>
            <a:r>
              <a:rPr kumimoji="0" lang="ar-YE" sz="3200" b="1" i="0" u="none" strike="noStrike" kern="0" cap="none" spc="0" normalizeH="0" baseline="0" noProof="0" dirty="0">
                <a:ln>
                  <a:noFill/>
                </a:ln>
                <a:solidFill>
                  <a:prstClr val="black"/>
                </a:solidFill>
                <a:effectLst/>
                <a:uLnTx/>
                <a:uFillTx/>
              </a:rPr>
              <a:t>: رصيد المخصص أكبر من مصاريف الخصم ومن المخصص المراد تكوينه. في هذه الحالة يتطلب إجراء قيود تسوية بإقفال مصاريف الخصم في حـ/ المخصص وإن المخصص أكبر من مصاريف الخصم، إصافة إلى أن ما تبقى من المخصص هو أيضاً أكبر من المخصص المراد تكوينه للفترة القادمة وبالتالي رد الزيادة في المخصص إلى حـ/ الارباح والخسائر. </a:t>
            </a:r>
          </a:p>
        </p:txBody>
      </p:sp>
    </p:spTree>
    <p:extLst>
      <p:ext uri="{BB962C8B-B14F-4D97-AF65-F5344CB8AC3E}">
        <p14:creationId xmlns:p14="http://schemas.microsoft.com/office/powerpoint/2010/main" val="15489493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6652" y="188640"/>
            <a:ext cx="8737036" cy="6593160"/>
          </a:xfrm>
        </p:spPr>
        <p:txBody>
          <a:bodyPr>
            <a:normAutofit/>
          </a:bodyPr>
          <a:lstStyle/>
          <a:p>
            <a:pPr algn="just"/>
            <a:r>
              <a:rPr lang="ar-YE" sz="2800" b="1" u="sng" dirty="0">
                <a:solidFill>
                  <a:srgbClr val="C00000"/>
                </a:solidFill>
              </a:rPr>
              <a:t>مثال</a:t>
            </a:r>
            <a:r>
              <a:rPr lang="ar-YE" sz="2800" b="1" dirty="0">
                <a:solidFill>
                  <a:srgbClr val="C00000"/>
                </a:solidFill>
              </a:rPr>
              <a:t>: </a:t>
            </a:r>
            <a:r>
              <a:rPr lang="ar-YE" sz="2800" b="1" dirty="0">
                <a:solidFill>
                  <a:srgbClr val="0070C0"/>
                </a:solidFill>
              </a:rPr>
              <a:t>ظهرت الأرصدة الآتية في دفاتر شركة أيمن في </a:t>
            </a:r>
            <a:r>
              <a:rPr lang="en-US" sz="2800" b="1" dirty="0">
                <a:solidFill>
                  <a:srgbClr val="0070C0"/>
                </a:solidFill>
              </a:rPr>
              <a:t>31</a:t>
            </a:r>
            <a:r>
              <a:rPr lang="ar-YE" sz="2800" b="1" dirty="0">
                <a:solidFill>
                  <a:srgbClr val="0070C0"/>
                </a:solidFill>
              </a:rPr>
              <a:t>/</a:t>
            </a:r>
            <a:r>
              <a:rPr lang="en-US" sz="2800" b="1" dirty="0">
                <a:solidFill>
                  <a:srgbClr val="0070C0"/>
                </a:solidFill>
              </a:rPr>
              <a:t>12</a:t>
            </a:r>
            <a:r>
              <a:rPr lang="ar-YE" sz="2800" b="1" dirty="0">
                <a:solidFill>
                  <a:srgbClr val="0070C0"/>
                </a:solidFill>
              </a:rPr>
              <a:t>/</a:t>
            </a:r>
            <a:r>
              <a:rPr lang="en-US" sz="2800" b="1" dirty="0">
                <a:solidFill>
                  <a:srgbClr val="0070C0"/>
                </a:solidFill>
              </a:rPr>
              <a:t>2015</a:t>
            </a:r>
            <a:r>
              <a:rPr lang="ar-YE" sz="2800" b="1" dirty="0">
                <a:solidFill>
                  <a:srgbClr val="0070C0"/>
                </a:solidFill>
              </a:rPr>
              <a:t>م: </a:t>
            </a:r>
            <a:r>
              <a:rPr lang="en-US" sz="2800" b="1" dirty="0">
                <a:solidFill>
                  <a:srgbClr val="0070C0"/>
                </a:solidFill>
              </a:rPr>
              <a:t>700,000</a:t>
            </a:r>
            <a:r>
              <a:rPr lang="ar-YE" sz="2800" b="1" dirty="0">
                <a:solidFill>
                  <a:srgbClr val="0070C0"/>
                </a:solidFill>
              </a:rPr>
              <a:t> ريال أوراق قبض ، </a:t>
            </a:r>
            <a:r>
              <a:rPr lang="en-US" sz="2800" b="1" dirty="0">
                <a:solidFill>
                  <a:srgbClr val="FF0000"/>
                </a:solidFill>
              </a:rPr>
              <a:t>20,000</a:t>
            </a:r>
            <a:r>
              <a:rPr lang="ar-YE" sz="2800" b="1" dirty="0">
                <a:solidFill>
                  <a:srgbClr val="FF0000"/>
                </a:solidFill>
              </a:rPr>
              <a:t> ريال مصاريف خصم</a:t>
            </a:r>
            <a:r>
              <a:rPr lang="ar-YE" sz="2800" b="1" dirty="0">
                <a:solidFill>
                  <a:srgbClr val="0070C0"/>
                </a:solidFill>
              </a:rPr>
              <a:t>، </a:t>
            </a:r>
            <a:r>
              <a:rPr lang="en-US" sz="2800" b="1" dirty="0">
                <a:solidFill>
                  <a:srgbClr val="FF0000"/>
                </a:solidFill>
              </a:rPr>
              <a:t>45,000</a:t>
            </a:r>
            <a:r>
              <a:rPr lang="ar-YE" sz="2800" b="1" dirty="0">
                <a:solidFill>
                  <a:srgbClr val="FF0000"/>
                </a:solidFill>
              </a:rPr>
              <a:t> ريال مخصص خصم أوراق قبض</a:t>
            </a:r>
            <a:r>
              <a:rPr lang="ar-YE" sz="2800" b="1" dirty="0">
                <a:solidFill>
                  <a:srgbClr val="0070C0"/>
                </a:solidFill>
              </a:rPr>
              <a:t>.</a:t>
            </a:r>
          </a:p>
          <a:p>
            <a:pPr algn="just"/>
            <a:r>
              <a:rPr lang="ar-YE" sz="2800" b="1" u="sng" dirty="0">
                <a:solidFill>
                  <a:srgbClr val="C00000"/>
                </a:solidFill>
              </a:rPr>
              <a:t>المطلوب</a:t>
            </a:r>
            <a:r>
              <a:rPr lang="ar-YE" sz="2800" b="1" dirty="0">
                <a:solidFill>
                  <a:srgbClr val="0070C0"/>
                </a:solidFill>
              </a:rPr>
              <a:t>: إجراء قيود التسوية اللازمة؟ علما بان فترة الاستحقاق </a:t>
            </a:r>
            <a:r>
              <a:rPr lang="en-US" sz="2800" b="1" dirty="0">
                <a:solidFill>
                  <a:srgbClr val="0070C0"/>
                </a:solidFill>
              </a:rPr>
              <a:t>3</a:t>
            </a:r>
            <a:r>
              <a:rPr lang="ar-YE" sz="2800" b="1" dirty="0">
                <a:solidFill>
                  <a:srgbClr val="0070C0"/>
                </a:solidFill>
              </a:rPr>
              <a:t>أشهر وان معدل الفائدة </a:t>
            </a:r>
            <a:r>
              <a:rPr lang="en-US" sz="2800" b="1" dirty="0">
                <a:solidFill>
                  <a:srgbClr val="0070C0"/>
                </a:solidFill>
              </a:rPr>
              <a:t>%12 </a:t>
            </a:r>
            <a:r>
              <a:rPr lang="ar-YE" sz="2800" b="1" dirty="0">
                <a:solidFill>
                  <a:srgbClr val="0070C0"/>
                </a:solidFill>
              </a:rPr>
              <a:t> ؟</a:t>
            </a:r>
          </a:p>
          <a:p>
            <a:pPr algn="just"/>
            <a:endParaRPr lang="ar-YE" sz="2800" b="1" dirty="0"/>
          </a:p>
          <a:p>
            <a:pPr marL="82296" indent="0" algn="just">
              <a:buNone/>
            </a:pPr>
            <a:endParaRPr lang="ar-YE" sz="2800" b="1" dirty="0"/>
          </a:p>
          <a:p>
            <a:pPr algn="just"/>
            <a:r>
              <a:rPr lang="ar-YE" sz="2800" b="1" u="sng" dirty="0">
                <a:solidFill>
                  <a:srgbClr val="C00000"/>
                </a:solidFill>
              </a:rPr>
              <a:t>تكوين مخصص جديد للفترة القادمة</a:t>
            </a:r>
            <a:r>
              <a:rPr lang="ar-YE" sz="2800" b="1" dirty="0"/>
              <a:t>: </a:t>
            </a:r>
          </a:p>
          <a:p>
            <a:pPr algn="just"/>
            <a:r>
              <a:rPr lang="ar-YE" sz="2800" b="1" dirty="0"/>
              <a:t> = </a:t>
            </a:r>
            <a:r>
              <a:rPr lang="en-US" sz="2800" b="1" dirty="0"/>
              <a:t>700,000</a:t>
            </a:r>
            <a:r>
              <a:rPr lang="ar-YE" sz="2800" b="1" dirty="0"/>
              <a:t> × </a:t>
            </a:r>
            <a:r>
              <a:rPr lang="en-US" sz="2800" b="1" dirty="0"/>
              <a:t>12</a:t>
            </a:r>
            <a:r>
              <a:rPr lang="ar-YE" sz="2800" b="1" dirty="0"/>
              <a:t>/</a:t>
            </a:r>
            <a:r>
              <a:rPr lang="en-US" sz="2800" b="1" dirty="0"/>
              <a:t>100</a:t>
            </a:r>
            <a:r>
              <a:rPr lang="ar-YE" sz="2800" b="1" dirty="0"/>
              <a:t>× </a:t>
            </a:r>
            <a:r>
              <a:rPr lang="en-US" sz="2800" b="1" dirty="0"/>
              <a:t>3</a:t>
            </a:r>
            <a:r>
              <a:rPr lang="ar-YE" sz="2800" b="1" dirty="0"/>
              <a:t>/</a:t>
            </a:r>
            <a:r>
              <a:rPr lang="en-US" sz="2800" b="1" dirty="0"/>
              <a:t>12</a:t>
            </a:r>
            <a:r>
              <a:rPr lang="ar-YE" sz="2800" b="1" dirty="0"/>
              <a:t> = </a:t>
            </a:r>
            <a:r>
              <a:rPr lang="en-US" sz="2800" b="1" dirty="0">
                <a:solidFill>
                  <a:srgbClr val="FF0000"/>
                </a:solidFill>
              </a:rPr>
              <a:t>21,000</a:t>
            </a:r>
            <a:r>
              <a:rPr lang="ar-YE" sz="2800" b="1" dirty="0">
                <a:solidFill>
                  <a:srgbClr val="FF0000"/>
                </a:solidFill>
              </a:rPr>
              <a:t> ريال.</a:t>
            </a:r>
          </a:p>
          <a:p>
            <a:pPr marL="82296" indent="0" algn="just">
              <a:buNone/>
            </a:pPr>
            <a:endParaRPr lang="en-US" sz="2800" b="1" dirty="0"/>
          </a:p>
        </p:txBody>
      </p:sp>
      <p:sp>
        <p:nvSpPr>
          <p:cNvPr id="4" name="Slide Number Placeholder 3"/>
          <p:cNvSpPr>
            <a:spLocks noGrp="1"/>
          </p:cNvSpPr>
          <p:nvPr>
            <p:ph type="sldNum" sz="quarter" idx="12"/>
          </p:nvPr>
        </p:nvSpPr>
        <p:spPr/>
        <p:txBody>
          <a:bodyPr/>
          <a:lstStyle/>
          <a:p>
            <a:fld id="{CD9B9423-CA99-4925-8324-5BC098869A01}" type="slidenum">
              <a:rPr lang="ar-YE" smtClean="0"/>
              <a:t>33</a:t>
            </a:fld>
            <a:endParaRPr lang="ar-YE" dirty="0"/>
          </a:p>
        </p:txBody>
      </p:sp>
      <p:graphicFrame>
        <p:nvGraphicFramePr>
          <p:cNvPr id="5" name="Table 4"/>
          <p:cNvGraphicFramePr>
            <a:graphicFrameLocks noGrp="1"/>
          </p:cNvGraphicFramePr>
          <p:nvPr>
            <p:extLst>
              <p:ext uri="{D42A27DB-BD31-4B8C-83A1-F6EECF244321}">
                <p14:modId xmlns:p14="http://schemas.microsoft.com/office/powerpoint/2010/main" val="619959865"/>
              </p:ext>
            </p:extLst>
          </p:nvPr>
        </p:nvGraphicFramePr>
        <p:xfrm>
          <a:off x="60608" y="2481290"/>
          <a:ext cx="8385744" cy="1005840"/>
        </p:xfrm>
        <a:graphic>
          <a:graphicData uri="http://schemas.openxmlformats.org/drawingml/2006/table">
            <a:tbl>
              <a:tblPr firstRow="1" bandRow="1">
                <a:tableStyleId>{8799B23B-EC83-4686-B30A-512413B5E67A}</a:tableStyleId>
              </a:tblPr>
              <a:tblGrid>
                <a:gridCol w="1736616">
                  <a:extLst>
                    <a:ext uri="{9D8B030D-6E8A-4147-A177-3AD203B41FA5}">
                      <a16:colId xmlns:a16="http://schemas.microsoft.com/office/drawing/2014/main" val="4279542062"/>
                    </a:ext>
                  </a:extLst>
                </a:gridCol>
                <a:gridCol w="3286806">
                  <a:extLst>
                    <a:ext uri="{9D8B030D-6E8A-4147-A177-3AD203B41FA5}">
                      <a16:colId xmlns:a16="http://schemas.microsoft.com/office/drawing/2014/main" val="3741623976"/>
                    </a:ext>
                  </a:extLst>
                </a:gridCol>
                <a:gridCol w="1800200">
                  <a:extLst>
                    <a:ext uri="{9D8B030D-6E8A-4147-A177-3AD203B41FA5}">
                      <a16:colId xmlns:a16="http://schemas.microsoft.com/office/drawing/2014/main" val="708869213"/>
                    </a:ext>
                  </a:extLst>
                </a:gridCol>
                <a:gridCol w="1562122">
                  <a:extLst>
                    <a:ext uri="{9D8B030D-6E8A-4147-A177-3AD203B41FA5}">
                      <a16:colId xmlns:a16="http://schemas.microsoft.com/office/drawing/2014/main" val="1532165286"/>
                    </a:ext>
                  </a:extLst>
                </a:gridCol>
              </a:tblGrid>
              <a:tr h="139040">
                <a:tc>
                  <a:txBody>
                    <a:bodyPr/>
                    <a:lstStyle/>
                    <a:p>
                      <a:r>
                        <a:rPr kumimoji="0" lang="en-US" sz="2200" b="1" i="0" u="none" strike="noStrike" kern="1200" cap="none" spc="0" normalizeH="0" baseline="0" noProof="0" dirty="0">
                          <a:ln>
                            <a:noFill/>
                          </a:ln>
                          <a:solidFill>
                            <a:srgbClr val="0070C0"/>
                          </a:solidFill>
                          <a:effectLst/>
                          <a:uLnTx/>
                          <a:uFillTx/>
                          <a:latin typeface="+mn-lt"/>
                          <a:ea typeface="+mn-ea"/>
                          <a:cs typeface="+mn-cs"/>
                        </a:rPr>
                        <a:t>31</a:t>
                      </a:r>
                      <a:r>
                        <a:rPr kumimoji="0" lang="ar-YE" sz="2200" b="1" i="0" u="none" strike="noStrike" kern="1200" cap="none" spc="0" normalizeH="0" baseline="0" noProof="0" dirty="0">
                          <a:ln>
                            <a:noFill/>
                          </a:ln>
                          <a:solidFill>
                            <a:srgbClr val="0070C0"/>
                          </a:solidFill>
                          <a:effectLst/>
                          <a:uLnTx/>
                          <a:uFillTx/>
                          <a:latin typeface="+mn-lt"/>
                          <a:ea typeface="+mn-ea"/>
                        </a:rPr>
                        <a:t>/</a:t>
                      </a:r>
                      <a:r>
                        <a:rPr kumimoji="0" lang="en-US" sz="2200" b="1" i="0" u="none" strike="noStrike" kern="1200" cap="none" spc="0" normalizeH="0" baseline="0" noProof="0" dirty="0">
                          <a:ln>
                            <a:noFill/>
                          </a:ln>
                          <a:solidFill>
                            <a:srgbClr val="0070C0"/>
                          </a:solidFill>
                          <a:effectLst/>
                          <a:uLnTx/>
                          <a:uFillTx/>
                          <a:latin typeface="+mn-lt"/>
                          <a:ea typeface="+mn-ea"/>
                          <a:cs typeface="+mn-cs"/>
                        </a:rPr>
                        <a:t>12</a:t>
                      </a:r>
                      <a:r>
                        <a:rPr kumimoji="0" lang="ar-YE" sz="2200" b="1" i="0" u="none" strike="noStrike" kern="1200" cap="none" spc="0" normalizeH="0" baseline="0" noProof="0" dirty="0">
                          <a:ln>
                            <a:noFill/>
                          </a:ln>
                          <a:solidFill>
                            <a:srgbClr val="0070C0"/>
                          </a:solidFill>
                          <a:effectLst/>
                          <a:uLnTx/>
                          <a:uFillTx/>
                          <a:latin typeface="+mn-lt"/>
                          <a:ea typeface="+mn-ea"/>
                        </a:rPr>
                        <a:t>/</a:t>
                      </a:r>
                      <a:r>
                        <a:rPr kumimoji="0" lang="en-US" sz="2200" b="1" i="0" u="none" strike="noStrike" kern="1200" cap="none" spc="0" normalizeH="0" baseline="0" noProof="0" dirty="0">
                          <a:ln>
                            <a:noFill/>
                          </a:ln>
                          <a:solidFill>
                            <a:srgbClr val="0070C0"/>
                          </a:solidFill>
                          <a:effectLst/>
                          <a:uLnTx/>
                          <a:uFillTx/>
                          <a:latin typeface="+mn-lt"/>
                          <a:ea typeface="+mn-ea"/>
                          <a:cs typeface="+mn-cs"/>
                        </a:rPr>
                        <a:t>2015</a:t>
                      </a:r>
                      <a:endParaRPr lang="en-US" sz="2000" dirty="0">
                        <a:solidFill>
                          <a:srgbClr val="0070C0"/>
                        </a:solidFill>
                      </a:endParaRPr>
                    </a:p>
                  </a:txBody>
                  <a:tcPr/>
                </a:tc>
                <a:tc>
                  <a:txBody>
                    <a:bodyPr/>
                    <a:lstStyle/>
                    <a:p>
                      <a:r>
                        <a:rPr lang="ar-YE" sz="2000" dirty="0">
                          <a:solidFill>
                            <a:srgbClr val="0070C0"/>
                          </a:solidFill>
                        </a:rPr>
                        <a:t>من حـ/ مخصص خصم اوراق قبض</a:t>
                      </a:r>
                    </a:p>
                    <a:p>
                      <a:r>
                        <a:rPr lang="ar-YE" sz="2000" dirty="0">
                          <a:solidFill>
                            <a:srgbClr val="0070C0"/>
                          </a:solidFill>
                        </a:rPr>
                        <a:t>  إلى حـ/ مصاريف</a:t>
                      </a:r>
                      <a:r>
                        <a:rPr lang="ar-YE" sz="2000" baseline="0" dirty="0">
                          <a:solidFill>
                            <a:srgbClr val="0070C0"/>
                          </a:solidFill>
                        </a:rPr>
                        <a:t> خصم</a:t>
                      </a:r>
                    </a:p>
                    <a:p>
                      <a:r>
                        <a:rPr lang="ar-YE" sz="2000" baseline="0" dirty="0">
                          <a:solidFill>
                            <a:srgbClr val="0070C0"/>
                          </a:solidFill>
                        </a:rPr>
                        <a:t>إقفال مصاريف خصم في المخصص</a:t>
                      </a:r>
                      <a:endParaRPr lang="en-US" sz="2000" dirty="0">
                        <a:solidFill>
                          <a:srgbClr val="0070C0"/>
                        </a:solidFill>
                      </a:endParaRPr>
                    </a:p>
                  </a:txBody>
                  <a:tcPr/>
                </a:tc>
                <a:tc>
                  <a:txBody>
                    <a:bodyPr/>
                    <a:lstStyle/>
                    <a:p>
                      <a:endParaRPr lang="en-US" sz="2000" dirty="0">
                        <a:solidFill>
                          <a:srgbClr val="0070C0"/>
                        </a:solidFill>
                      </a:endParaRPr>
                    </a:p>
                    <a:p>
                      <a:r>
                        <a:rPr lang="en-US" sz="2000" dirty="0">
                          <a:solidFill>
                            <a:srgbClr val="0070C0"/>
                          </a:solidFill>
                        </a:rPr>
                        <a:t>20,000</a:t>
                      </a:r>
                    </a:p>
                  </a:txBody>
                  <a:tcPr/>
                </a:tc>
                <a:tc>
                  <a:txBody>
                    <a:bodyPr/>
                    <a:lstStyle/>
                    <a:p>
                      <a:r>
                        <a:rPr lang="en-US" sz="2000" dirty="0">
                          <a:solidFill>
                            <a:srgbClr val="0070C0"/>
                          </a:solidFill>
                        </a:rPr>
                        <a:t>20,000</a:t>
                      </a:r>
                    </a:p>
                  </a:txBody>
                  <a:tcPr/>
                </a:tc>
                <a:extLst>
                  <a:ext uri="{0D108BD9-81ED-4DB2-BD59-A6C34878D82A}">
                    <a16:rowId xmlns:a16="http://schemas.microsoft.com/office/drawing/2014/main" val="1464953325"/>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662233569"/>
              </p:ext>
            </p:extLst>
          </p:nvPr>
        </p:nvGraphicFramePr>
        <p:xfrm>
          <a:off x="163860" y="4631545"/>
          <a:ext cx="8532401" cy="1005840"/>
        </p:xfrm>
        <a:graphic>
          <a:graphicData uri="http://schemas.openxmlformats.org/drawingml/2006/table">
            <a:tbl>
              <a:tblPr firstRow="1" bandRow="1">
                <a:tableStyleId>{8799B23B-EC83-4686-B30A-512413B5E67A}</a:tableStyleId>
              </a:tblPr>
              <a:tblGrid>
                <a:gridCol w="1693633">
                  <a:extLst>
                    <a:ext uri="{9D8B030D-6E8A-4147-A177-3AD203B41FA5}">
                      <a16:colId xmlns:a16="http://schemas.microsoft.com/office/drawing/2014/main" val="1686534508"/>
                    </a:ext>
                  </a:extLst>
                </a:gridCol>
                <a:gridCol w="4021681">
                  <a:extLst>
                    <a:ext uri="{9D8B030D-6E8A-4147-A177-3AD203B41FA5}">
                      <a16:colId xmlns:a16="http://schemas.microsoft.com/office/drawing/2014/main" val="3977532508"/>
                    </a:ext>
                  </a:extLst>
                </a:gridCol>
                <a:gridCol w="1340560">
                  <a:extLst>
                    <a:ext uri="{9D8B030D-6E8A-4147-A177-3AD203B41FA5}">
                      <a16:colId xmlns:a16="http://schemas.microsoft.com/office/drawing/2014/main" val="1436827747"/>
                    </a:ext>
                  </a:extLst>
                </a:gridCol>
                <a:gridCol w="1476527">
                  <a:extLst>
                    <a:ext uri="{9D8B030D-6E8A-4147-A177-3AD203B41FA5}">
                      <a16:colId xmlns:a16="http://schemas.microsoft.com/office/drawing/2014/main" val="1267556385"/>
                    </a:ext>
                  </a:extLst>
                </a:gridCol>
              </a:tblGrid>
              <a:tr h="37084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0000"/>
                          </a:solidFill>
                          <a:effectLst/>
                          <a:uLnTx/>
                          <a:uFillTx/>
                          <a:latin typeface="+mn-lt"/>
                          <a:ea typeface="+mn-ea"/>
                          <a:cs typeface="+mn-cs"/>
                        </a:rPr>
                        <a:t>31</a:t>
                      </a:r>
                      <a:r>
                        <a:rPr kumimoji="0" lang="ar-YE" sz="2000" b="1" i="0" u="none" strike="noStrike" kern="1200" cap="none" spc="0" normalizeH="0" baseline="0" noProof="0" dirty="0">
                          <a:ln>
                            <a:noFill/>
                          </a:ln>
                          <a:solidFill>
                            <a:srgbClr val="FF0000"/>
                          </a:solidFill>
                          <a:effectLst/>
                          <a:uLnTx/>
                          <a:uFillTx/>
                          <a:latin typeface="+mn-lt"/>
                          <a:ea typeface="+mn-ea"/>
                        </a:rPr>
                        <a:t>/</a:t>
                      </a:r>
                      <a:r>
                        <a:rPr kumimoji="0" lang="en-US" sz="2000" b="1" i="0" u="none" strike="noStrike" kern="1200" cap="none" spc="0" normalizeH="0" baseline="0" noProof="0" dirty="0">
                          <a:ln>
                            <a:noFill/>
                          </a:ln>
                          <a:solidFill>
                            <a:srgbClr val="FF0000"/>
                          </a:solidFill>
                          <a:effectLst/>
                          <a:uLnTx/>
                          <a:uFillTx/>
                          <a:latin typeface="+mn-lt"/>
                          <a:ea typeface="+mn-ea"/>
                          <a:cs typeface="+mn-cs"/>
                        </a:rPr>
                        <a:t>12</a:t>
                      </a:r>
                      <a:r>
                        <a:rPr kumimoji="0" lang="ar-YE" sz="2000" b="1" i="0" u="none" strike="noStrike" kern="1200" cap="none" spc="0" normalizeH="0" baseline="0" noProof="0" dirty="0">
                          <a:ln>
                            <a:noFill/>
                          </a:ln>
                          <a:solidFill>
                            <a:srgbClr val="FF0000"/>
                          </a:solidFill>
                          <a:effectLst/>
                          <a:uLnTx/>
                          <a:uFillTx/>
                          <a:latin typeface="+mn-lt"/>
                          <a:ea typeface="+mn-ea"/>
                        </a:rPr>
                        <a:t>/</a:t>
                      </a:r>
                      <a:r>
                        <a:rPr kumimoji="0" lang="en-US" sz="2000" b="1" i="0" u="none" strike="noStrike" kern="1200" cap="none" spc="0" normalizeH="0" baseline="0" noProof="0" dirty="0">
                          <a:ln>
                            <a:noFill/>
                          </a:ln>
                          <a:solidFill>
                            <a:srgbClr val="FF0000"/>
                          </a:solidFill>
                          <a:effectLst/>
                          <a:uLnTx/>
                          <a:uFillTx/>
                          <a:latin typeface="+mn-lt"/>
                          <a:ea typeface="+mn-ea"/>
                          <a:cs typeface="+mn-cs"/>
                        </a:rPr>
                        <a:t>2015</a:t>
                      </a:r>
                    </a:p>
                    <a:p>
                      <a:endParaRPr lang="en-US" sz="2000" b="1" dirty="0">
                        <a:solidFill>
                          <a:srgbClr val="FF0000"/>
                        </a:solidFill>
                      </a:endParaRPr>
                    </a:p>
                  </a:txBody>
                  <a:tcPr/>
                </a:tc>
                <a:tc>
                  <a:txBody>
                    <a:bodyPr/>
                    <a:lstStyle/>
                    <a:p>
                      <a:r>
                        <a:rPr lang="ar-YE" sz="2000" b="1" dirty="0">
                          <a:solidFill>
                            <a:srgbClr val="FF0000"/>
                          </a:solidFill>
                        </a:rPr>
                        <a:t>من حـ/</a:t>
                      </a:r>
                      <a:r>
                        <a:rPr lang="ar-YE" sz="2000" b="1" baseline="0" dirty="0">
                          <a:solidFill>
                            <a:srgbClr val="FF0000"/>
                          </a:solidFill>
                        </a:rPr>
                        <a:t> مخصص خصم اوراق قبض</a:t>
                      </a:r>
                    </a:p>
                    <a:p>
                      <a:r>
                        <a:rPr lang="ar-YE" sz="2000" b="1" baseline="0" dirty="0">
                          <a:solidFill>
                            <a:srgbClr val="FF0000"/>
                          </a:solidFill>
                        </a:rPr>
                        <a:t>  إلى حـ/ الارباح والخسائر</a:t>
                      </a:r>
                    </a:p>
                    <a:p>
                      <a:r>
                        <a:rPr lang="ar-YE" sz="2000" b="1" baseline="0" dirty="0">
                          <a:solidFill>
                            <a:srgbClr val="FF0000"/>
                          </a:solidFill>
                        </a:rPr>
                        <a:t>رد الزيادة في مخصص خصم أوراق قبض</a:t>
                      </a:r>
                      <a:endParaRPr lang="en-US" sz="2000" b="1" dirty="0">
                        <a:solidFill>
                          <a:srgbClr val="FF0000"/>
                        </a:solidFill>
                      </a:endParaRPr>
                    </a:p>
                  </a:txBody>
                  <a:tcPr/>
                </a:tc>
                <a:tc>
                  <a:txBody>
                    <a:bodyPr/>
                    <a:lstStyle/>
                    <a:p>
                      <a:endParaRPr lang="en-US" sz="2000" b="1" dirty="0">
                        <a:solidFill>
                          <a:srgbClr val="FF0000"/>
                        </a:solidFill>
                      </a:endParaRPr>
                    </a:p>
                    <a:p>
                      <a:r>
                        <a:rPr lang="en-US" sz="2000" b="1" dirty="0">
                          <a:solidFill>
                            <a:srgbClr val="FF0000"/>
                          </a:solidFill>
                        </a:rPr>
                        <a:t>4,000</a:t>
                      </a:r>
                    </a:p>
                  </a:txBody>
                  <a:tcPr/>
                </a:tc>
                <a:tc>
                  <a:txBody>
                    <a:bodyPr/>
                    <a:lstStyle/>
                    <a:p>
                      <a:r>
                        <a:rPr lang="en-US" sz="2000" b="1" dirty="0">
                          <a:solidFill>
                            <a:srgbClr val="FF0000"/>
                          </a:solidFill>
                        </a:rPr>
                        <a:t>4,000</a:t>
                      </a:r>
                    </a:p>
                  </a:txBody>
                  <a:tcPr/>
                </a:tc>
                <a:extLst>
                  <a:ext uri="{0D108BD9-81ED-4DB2-BD59-A6C34878D82A}">
                    <a16:rowId xmlns:a16="http://schemas.microsoft.com/office/drawing/2014/main" val="3605120187"/>
                  </a:ext>
                </a:extLst>
              </a:tr>
            </a:tbl>
          </a:graphicData>
        </a:graphic>
      </p:graphicFrame>
    </p:spTree>
    <p:extLst>
      <p:ext uri="{BB962C8B-B14F-4D97-AF65-F5344CB8AC3E}">
        <p14:creationId xmlns:p14="http://schemas.microsoft.com/office/powerpoint/2010/main" val="1264606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03584"/>
            <a:ext cx="8682168" cy="364232"/>
          </a:xfrm>
        </p:spPr>
        <p:txBody>
          <a:bodyPr>
            <a:noAutofit/>
          </a:bodyPr>
          <a:lstStyle/>
          <a:p>
            <a:pPr algn="ctr"/>
            <a:r>
              <a:rPr lang="ar-SA" sz="2400" b="1" u="sng" dirty="0">
                <a:solidFill>
                  <a:srgbClr val="C00000"/>
                </a:solidFill>
              </a:rPr>
              <a:t>تابع: تسوية الاستثمارات قصيرة الأجل </a:t>
            </a:r>
            <a:endParaRPr lang="ar-SA" sz="2400" dirty="0"/>
          </a:p>
        </p:txBody>
      </p:sp>
      <p:sp>
        <p:nvSpPr>
          <p:cNvPr id="3" name="عنصر نائب للمحتوى 2"/>
          <p:cNvSpPr>
            <a:spLocks noGrp="1"/>
          </p:cNvSpPr>
          <p:nvPr>
            <p:ph idx="1"/>
          </p:nvPr>
        </p:nvSpPr>
        <p:spPr>
          <a:xfrm>
            <a:off x="107504" y="3356992"/>
            <a:ext cx="8928992" cy="3240360"/>
          </a:xfrm>
        </p:spPr>
        <p:txBody>
          <a:bodyPr>
            <a:normAutofit/>
          </a:bodyPr>
          <a:lstStyle/>
          <a:p>
            <a:pPr marL="596646" indent="-514350" algn="just">
              <a:buFont typeface="+mj-lt"/>
              <a:buAutoNum type="arabicParenR"/>
            </a:pPr>
            <a:endParaRPr lang="ar-YE" sz="2400" b="1" u="sng" dirty="0">
              <a:solidFill>
                <a:srgbClr val="FF0000"/>
              </a:solidFill>
            </a:endParaRPr>
          </a:p>
          <a:p>
            <a:pPr marL="596646" indent="-514350" algn="just">
              <a:buFont typeface="+mj-lt"/>
              <a:buAutoNum type="arabicParenR"/>
            </a:pPr>
            <a:endParaRPr lang="ar-YE" sz="2400" b="1" u="sng" dirty="0">
              <a:solidFill>
                <a:srgbClr val="FF0000"/>
              </a:solidFill>
            </a:endParaRPr>
          </a:p>
          <a:p>
            <a:pPr marL="596646" lvl="0" indent="-514350" algn="just">
              <a:buClr>
                <a:srgbClr val="3891A7"/>
              </a:buClr>
              <a:buFont typeface="+mj-lt"/>
              <a:buAutoNum type="arabicParenR"/>
            </a:pPr>
            <a:endParaRPr lang="ar-SA" sz="2800" dirty="0">
              <a:solidFill>
                <a:prstClr val="black"/>
              </a:solidFill>
            </a:endParaRPr>
          </a:p>
          <a:p>
            <a:pPr marL="596646" indent="-514350" algn="just">
              <a:buFont typeface="+mj-lt"/>
              <a:buAutoNum type="arabicParenR"/>
            </a:pPr>
            <a:endParaRPr lang="ar-SA" sz="2800" dirty="0"/>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4</a:t>
            </a:fld>
            <a:endParaRPr lang="ar-YE" dirty="0"/>
          </a:p>
        </p:txBody>
      </p:sp>
      <p:sp>
        <p:nvSpPr>
          <p:cNvPr id="5" name="Rounded Rectangle 4"/>
          <p:cNvSpPr/>
          <p:nvPr/>
        </p:nvSpPr>
        <p:spPr>
          <a:xfrm>
            <a:off x="395536" y="1052735"/>
            <a:ext cx="8640960" cy="345638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365760" lvl="0" indent="-283464" algn="just">
              <a:spcBef>
                <a:spcPts val="600"/>
              </a:spcBef>
              <a:buClr>
                <a:srgbClr val="3891A7"/>
              </a:buClr>
              <a:buSzPct val="80000"/>
              <a:buFont typeface="Wingdings" pitchFamily="2" charset="2"/>
              <a:buChar char="Ø"/>
            </a:pPr>
            <a:r>
              <a:rPr lang="en-US" sz="2800" b="1" u="sng" dirty="0">
                <a:solidFill>
                  <a:srgbClr val="C00000"/>
                </a:solidFill>
              </a:rPr>
              <a:t>2-3</a:t>
            </a:r>
            <a:r>
              <a:rPr lang="ar-YE" sz="2800" b="1" u="sng" dirty="0">
                <a:solidFill>
                  <a:srgbClr val="C00000"/>
                </a:solidFill>
              </a:rPr>
              <a:t>: </a:t>
            </a:r>
            <a:r>
              <a:rPr lang="ar-SA" sz="2800" b="1" u="sng" dirty="0">
                <a:solidFill>
                  <a:srgbClr val="C00000"/>
                </a:solidFill>
              </a:rPr>
              <a:t>تقييم الأسهم والسندات</a:t>
            </a:r>
            <a:r>
              <a:rPr lang="ar-SA" sz="2800" b="1" dirty="0">
                <a:solidFill>
                  <a:srgbClr val="C00000"/>
                </a:solidFill>
              </a:rPr>
              <a:t>:</a:t>
            </a:r>
            <a:r>
              <a:rPr lang="ar-SA" sz="2800" b="1" dirty="0">
                <a:solidFill>
                  <a:prstClr val="black"/>
                </a:solidFill>
              </a:rPr>
              <a:t> يتم تقييم الأسهم السندات نهاية العام وفقاً لقاعدة التكلفة أو السوق أيهما أقل، وتجرى المقارنة بين التكلفة وسعر السوق على مستوى محفظة الاوراق المالية قصيرة الأجل.</a:t>
            </a:r>
          </a:p>
          <a:p>
            <a:pPr marL="365760" lvl="0" indent="-283464" algn="just">
              <a:spcBef>
                <a:spcPts val="600"/>
              </a:spcBef>
              <a:buClr>
                <a:srgbClr val="3891A7"/>
              </a:buClr>
              <a:buSzPct val="80000"/>
              <a:buFont typeface="Wingdings" pitchFamily="2" charset="2"/>
              <a:buChar char="Ø"/>
            </a:pPr>
            <a:r>
              <a:rPr lang="ar-SA" sz="2800" b="1" dirty="0">
                <a:solidFill>
                  <a:prstClr val="black"/>
                </a:solidFill>
              </a:rPr>
              <a:t>عملية تقييم الأسهم والسندات وفقاً لقاعدة التكلفة أو السوق أيهما أقل، تتطلب تخفيض التكلفة حتى تصل إلى سعر السوق. </a:t>
            </a:r>
            <a:r>
              <a:rPr lang="ar-SA" sz="2800" b="1" u="sng" dirty="0">
                <a:solidFill>
                  <a:srgbClr val="FF0000"/>
                </a:solidFill>
              </a:rPr>
              <a:t>(الحيطة والحذر)</a:t>
            </a:r>
            <a:r>
              <a:rPr lang="ar-SA" sz="2800" b="1" dirty="0">
                <a:solidFill>
                  <a:srgbClr val="FF0000"/>
                </a:solidFill>
              </a:rPr>
              <a:t>.</a:t>
            </a:r>
          </a:p>
          <a:p>
            <a:pPr marL="82296" lvl="0" algn="just">
              <a:spcBef>
                <a:spcPts val="600"/>
              </a:spcBef>
              <a:buClr>
                <a:srgbClr val="3891A7"/>
              </a:buClr>
              <a:buSzPct val="80000"/>
            </a:pPr>
            <a:endParaRPr lang="ar-SA" sz="2800" b="1" dirty="0">
              <a:solidFill>
                <a:srgbClr val="0070C0"/>
              </a:solidFill>
            </a:endParaRPr>
          </a:p>
        </p:txBody>
      </p:sp>
    </p:spTree>
    <p:extLst>
      <p:ext uri="{BB962C8B-B14F-4D97-AF65-F5344CB8AC3E}">
        <p14:creationId xmlns:p14="http://schemas.microsoft.com/office/powerpoint/2010/main" val="369882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03584"/>
            <a:ext cx="8682168" cy="364232"/>
          </a:xfrm>
        </p:spPr>
        <p:txBody>
          <a:bodyPr>
            <a:noAutofit/>
          </a:bodyPr>
          <a:lstStyle/>
          <a:p>
            <a:pPr algn="ctr"/>
            <a:r>
              <a:rPr lang="ar-SA" sz="2400" b="1" u="sng" dirty="0">
                <a:solidFill>
                  <a:srgbClr val="C00000"/>
                </a:solidFill>
              </a:rPr>
              <a:t>تابع: تسوية الاستثمارات قصيرة الأجل </a:t>
            </a:r>
            <a:endParaRPr lang="ar-SA" sz="2400" dirty="0"/>
          </a:p>
        </p:txBody>
      </p:sp>
      <p:sp>
        <p:nvSpPr>
          <p:cNvPr id="3" name="عنصر نائب للمحتوى 2"/>
          <p:cNvSpPr>
            <a:spLocks noGrp="1"/>
          </p:cNvSpPr>
          <p:nvPr>
            <p:ph idx="1"/>
          </p:nvPr>
        </p:nvSpPr>
        <p:spPr>
          <a:xfrm>
            <a:off x="107504" y="3356992"/>
            <a:ext cx="8928992" cy="3240360"/>
          </a:xfrm>
        </p:spPr>
        <p:txBody>
          <a:bodyPr>
            <a:normAutofit/>
          </a:bodyPr>
          <a:lstStyle/>
          <a:p>
            <a:pPr marL="596646" indent="-514350" algn="just">
              <a:buFont typeface="+mj-lt"/>
              <a:buAutoNum type="arabicParenR"/>
            </a:pPr>
            <a:endParaRPr lang="ar-YE" sz="2400" b="1" u="sng" dirty="0">
              <a:solidFill>
                <a:srgbClr val="FF0000"/>
              </a:solidFill>
            </a:endParaRPr>
          </a:p>
          <a:p>
            <a:pPr marL="596646" indent="-514350" algn="just">
              <a:buFont typeface="+mj-lt"/>
              <a:buAutoNum type="arabicParenR"/>
            </a:pPr>
            <a:endParaRPr lang="ar-YE" sz="2400" b="1" u="sng" dirty="0">
              <a:solidFill>
                <a:srgbClr val="FF0000"/>
              </a:solidFill>
            </a:endParaRPr>
          </a:p>
          <a:p>
            <a:pPr marL="596646" lvl="0" indent="-514350" algn="just">
              <a:buClr>
                <a:srgbClr val="3891A7"/>
              </a:buClr>
              <a:buFont typeface="+mj-lt"/>
              <a:buAutoNum type="arabicParenR"/>
            </a:pPr>
            <a:endParaRPr lang="ar-SA" sz="2800" dirty="0">
              <a:solidFill>
                <a:prstClr val="black"/>
              </a:solidFill>
            </a:endParaRPr>
          </a:p>
          <a:p>
            <a:pPr marL="596646" indent="-514350" algn="just">
              <a:buFont typeface="+mj-lt"/>
              <a:buAutoNum type="arabicParenR"/>
            </a:pPr>
            <a:endParaRPr lang="ar-SA" sz="2800" dirty="0"/>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5</a:t>
            </a:fld>
            <a:endParaRPr lang="ar-YE" dirty="0"/>
          </a:p>
        </p:txBody>
      </p:sp>
      <p:sp>
        <p:nvSpPr>
          <p:cNvPr id="5" name="Rounded Rectangle 4"/>
          <p:cNvSpPr/>
          <p:nvPr/>
        </p:nvSpPr>
        <p:spPr>
          <a:xfrm>
            <a:off x="395536" y="713237"/>
            <a:ext cx="8424936" cy="487600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365760" lvl="0" indent="-283464" algn="just">
              <a:spcBef>
                <a:spcPts val="600"/>
              </a:spcBef>
              <a:buClr>
                <a:srgbClr val="3891A7"/>
              </a:buClr>
              <a:buSzPct val="80000"/>
              <a:buFont typeface="Wingdings" pitchFamily="2" charset="2"/>
              <a:buChar char="Ø"/>
            </a:pPr>
            <a:r>
              <a:rPr lang="ar-SA" sz="2400" b="1" dirty="0">
                <a:solidFill>
                  <a:srgbClr val="C00000"/>
                </a:solidFill>
              </a:rPr>
              <a:t>في نهاية كل فترة مالية يتم تقييم الأسهم أو السندات وتطبيقاً </a:t>
            </a:r>
            <a:r>
              <a:rPr lang="ar-YE" sz="2400" b="1" dirty="0">
                <a:solidFill>
                  <a:srgbClr val="C00000"/>
                </a:solidFill>
              </a:rPr>
              <a:t>ل</a:t>
            </a:r>
            <a:r>
              <a:rPr lang="ar-SA" sz="2400" b="1" dirty="0">
                <a:solidFill>
                  <a:srgbClr val="C00000"/>
                </a:solidFill>
              </a:rPr>
              <a:t>قاعدة الحيطة والحذر حيث يظهر التقييم أحد الاحتمالات التالية:</a:t>
            </a:r>
            <a:endParaRPr lang="ar-YE" sz="2400" b="1" dirty="0">
              <a:solidFill>
                <a:srgbClr val="C00000"/>
              </a:solidFill>
            </a:endParaRPr>
          </a:p>
          <a:p>
            <a:pPr marL="596646" lvl="0" indent="-514350" algn="just">
              <a:spcBef>
                <a:spcPts val="600"/>
              </a:spcBef>
              <a:buClr>
                <a:srgbClr val="3891A7"/>
              </a:buClr>
              <a:buSzPct val="80000"/>
              <a:buFont typeface="+mj-lt"/>
              <a:buAutoNum type="arabicParenR"/>
            </a:pPr>
            <a:r>
              <a:rPr lang="ar-SA" sz="2400" b="1" u="sng" dirty="0">
                <a:solidFill>
                  <a:srgbClr val="FF0000"/>
                </a:solidFill>
              </a:rPr>
              <a:t>الاحتمال الأول</a:t>
            </a:r>
            <a:r>
              <a:rPr lang="ar-SA" sz="2400" b="1" dirty="0">
                <a:solidFill>
                  <a:srgbClr val="FF0000"/>
                </a:solidFill>
              </a:rPr>
              <a:t>: </a:t>
            </a:r>
            <a:r>
              <a:rPr lang="ar-SA" sz="2400" b="1" dirty="0">
                <a:solidFill>
                  <a:srgbClr val="002060"/>
                </a:solidFill>
              </a:rPr>
              <a:t>أن تكلفة الاستثمار في الأوراق المالية تساوي القيمة السوقية لذلك الاستثمار.</a:t>
            </a:r>
            <a:r>
              <a:rPr lang="ar-YE" sz="2400" b="1" dirty="0">
                <a:solidFill>
                  <a:srgbClr val="002060"/>
                </a:solidFill>
              </a:rPr>
              <a:t> </a:t>
            </a:r>
            <a:r>
              <a:rPr lang="ar-SA" sz="2400" b="1" dirty="0">
                <a:solidFill>
                  <a:srgbClr val="002060"/>
                </a:solidFill>
              </a:rPr>
              <a:t>(لذا فإن قيمة الاستثمار يظهر بقائمة المركز المالي ولا حاجة الإجراء أي قيود تسوية بشأن تكوين مخصص هبوط أسعار أوراق مالية).</a:t>
            </a:r>
            <a:endParaRPr lang="ar-YE" sz="2400" b="1" dirty="0">
              <a:solidFill>
                <a:srgbClr val="002060"/>
              </a:solidFill>
            </a:endParaRPr>
          </a:p>
          <a:p>
            <a:pPr marL="596646" lvl="0" indent="-514350" algn="just">
              <a:spcBef>
                <a:spcPts val="600"/>
              </a:spcBef>
              <a:buClr>
                <a:srgbClr val="3891A7"/>
              </a:buClr>
              <a:buSzPct val="80000"/>
              <a:buFont typeface="+mj-lt"/>
              <a:buAutoNum type="arabicParenR"/>
            </a:pPr>
            <a:r>
              <a:rPr lang="ar-SA" sz="2400" b="1" u="sng" dirty="0">
                <a:solidFill>
                  <a:srgbClr val="FF0000"/>
                </a:solidFill>
              </a:rPr>
              <a:t>الاحتمال الثاني</a:t>
            </a:r>
            <a:r>
              <a:rPr lang="ar-SA" sz="2400" b="1" dirty="0">
                <a:solidFill>
                  <a:srgbClr val="FF0000"/>
                </a:solidFill>
              </a:rPr>
              <a:t>: </a:t>
            </a:r>
            <a:r>
              <a:rPr lang="ar-SA" sz="2400" b="1" dirty="0">
                <a:solidFill>
                  <a:srgbClr val="002060"/>
                </a:solidFill>
              </a:rPr>
              <a:t>أن تكلفة الاستثمار في الأوراق المالية أقل من القيمة السوقية لذلك الاستثمار.</a:t>
            </a:r>
            <a:r>
              <a:rPr lang="ar-YE" sz="2400" b="1" dirty="0">
                <a:solidFill>
                  <a:srgbClr val="002060"/>
                </a:solidFill>
              </a:rPr>
              <a:t> </a:t>
            </a:r>
            <a:r>
              <a:rPr lang="ar-SA" sz="2400" b="1" dirty="0">
                <a:solidFill>
                  <a:srgbClr val="002060"/>
                </a:solidFill>
              </a:rPr>
              <a:t>(وتحقيقاً لسياسة الحيطة والحذر يتم تجاهل الإيرادات المحتملة والناتجة عن الزيادة في القيمة السوقية عن تكلفة الاستثمار في الأوراق المالية، وبالتالي تظهر قيمة الاستثمار في الأوراق المالية في قائمة المركز المالي مدرجة بالتكلفة).</a:t>
            </a:r>
          </a:p>
          <a:p>
            <a:pPr marL="82296" lvl="0" algn="just">
              <a:spcBef>
                <a:spcPts val="600"/>
              </a:spcBef>
              <a:buClr>
                <a:srgbClr val="3891A7"/>
              </a:buClr>
              <a:buSzPct val="80000"/>
            </a:pPr>
            <a:endParaRPr lang="ar-SA" sz="2000" b="1" dirty="0">
              <a:solidFill>
                <a:srgbClr val="0070C0"/>
              </a:solidFill>
            </a:endParaRPr>
          </a:p>
        </p:txBody>
      </p:sp>
    </p:spTree>
    <p:extLst>
      <p:ext uri="{BB962C8B-B14F-4D97-AF65-F5344CB8AC3E}">
        <p14:creationId xmlns:p14="http://schemas.microsoft.com/office/powerpoint/2010/main" val="3759449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16632"/>
            <a:ext cx="8682168" cy="360040"/>
          </a:xfrm>
        </p:spPr>
        <p:txBody>
          <a:bodyPr>
            <a:normAutofit fontScale="90000"/>
          </a:bodyPr>
          <a:lstStyle/>
          <a:p>
            <a:pPr algn="ctr"/>
            <a:r>
              <a:rPr lang="ar-SA" sz="2800" b="1" u="sng" dirty="0">
                <a:solidFill>
                  <a:srgbClr val="C00000"/>
                </a:solidFill>
              </a:rPr>
              <a:t>تابع: تسوية الاستثمارات قصيرة الأجل </a:t>
            </a:r>
            <a:endParaRPr lang="ar-SA" dirty="0"/>
          </a:p>
        </p:txBody>
      </p:sp>
      <p:sp>
        <p:nvSpPr>
          <p:cNvPr id="3" name="عنصر نائب للمحتوى 2"/>
          <p:cNvSpPr>
            <a:spLocks noGrp="1"/>
          </p:cNvSpPr>
          <p:nvPr>
            <p:ph idx="1"/>
          </p:nvPr>
        </p:nvSpPr>
        <p:spPr>
          <a:xfrm>
            <a:off x="323528" y="548680"/>
            <a:ext cx="8610160" cy="6192688"/>
          </a:xfrm>
        </p:spPr>
        <p:txBody>
          <a:bodyPr/>
          <a:lstStyle/>
          <a:p>
            <a:pPr marL="82296" lvl="0" indent="0" algn="just">
              <a:buClr>
                <a:srgbClr val="3891A7"/>
              </a:buClr>
              <a:buNone/>
            </a:pPr>
            <a:r>
              <a:rPr lang="ar-SA" dirty="0"/>
              <a:t>3) </a:t>
            </a:r>
            <a:r>
              <a:rPr lang="ar-SA" sz="2200" b="1" u="sng" dirty="0">
                <a:solidFill>
                  <a:srgbClr val="FF0000"/>
                </a:solidFill>
              </a:rPr>
              <a:t>الاحتمال الثالث</a:t>
            </a:r>
            <a:r>
              <a:rPr lang="ar-SA" sz="2200" b="1" dirty="0">
                <a:solidFill>
                  <a:srgbClr val="FF0000"/>
                </a:solidFill>
              </a:rPr>
              <a:t>: </a:t>
            </a:r>
            <a:r>
              <a:rPr lang="ar-SA" sz="2400" b="1" dirty="0">
                <a:solidFill>
                  <a:srgbClr val="0070C0"/>
                </a:solidFill>
              </a:rPr>
              <a:t>أن تكلفة الاستثمار في الأوراق المالية أكبر من القيمة السوقية لذلك الاستثمار.</a:t>
            </a:r>
            <a:r>
              <a:rPr lang="ar-YE" sz="2400" b="1" dirty="0">
                <a:solidFill>
                  <a:srgbClr val="0070C0"/>
                </a:solidFill>
              </a:rPr>
              <a:t> </a:t>
            </a:r>
            <a:r>
              <a:rPr lang="ar-SA" sz="2400" b="1" dirty="0">
                <a:solidFill>
                  <a:srgbClr val="0070C0"/>
                </a:solidFill>
              </a:rPr>
              <a:t>(الأمر الذي يؤشر أن هناك هبوط متوقعاً في قيمة الاستثمار في الأوراق المالية في الفترة القادمة، وبالتالي قد تحصل خسارة محتملة جراء هبوط أسعار تلك الاستثمارات، حيث يتطلب الأمر تكوين مخصص لمواجهة خسارة هبوط أسعار تلك الاستثمارات) كما يلي:</a:t>
            </a:r>
          </a:p>
          <a:p>
            <a:pPr marL="82296" lvl="0" indent="0" algn="just">
              <a:buClr>
                <a:srgbClr val="3891A7"/>
              </a:buClr>
              <a:buNone/>
            </a:pPr>
            <a:r>
              <a:rPr lang="ar-YE" sz="2200" b="1" dirty="0">
                <a:solidFill>
                  <a:srgbClr val="0070C0"/>
                </a:solidFill>
              </a:rPr>
              <a:t>أ- </a:t>
            </a:r>
            <a:r>
              <a:rPr lang="ar-SA" sz="2200" b="1" u="sng" dirty="0">
                <a:solidFill>
                  <a:srgbClr val="FF0000"/>
                </a:solidFill>
              </a:rPr>
              <a:t>قيود تكوين مخصص هبوط أسعار أوراق مالية</a:t>
            </a:r>
            <a:r>
              <a:rPr lang="ar-SA" sz="2200" dirty="0">
                <a:solidFill>
                  <a:prstClr val="black"/>
                </a:solidFill>
              </a:rPr>
              <a:t>:</a:t>
            </a:r>
          </a:p>
          <a:p>
            <a:pPr marL="59436" indent="-342900" fontAlgn="t">
              <a:spcBef>
                <a:spcPts val="0"/>
              </a:spcBef>
              <a:buFont typeface="Wingdings" panose="05000000000000000000" pitchFamily="2" charset="2"/>
              <a:buChar char="v"/>
            </a:pPr>
            <a:r>
              <a:rPr lang="ar-SA" sz="2200" b="1" u="sng" dirty="0">
                <a:solidFill>
                  <a:srgbClr val="FF0000"/>
                </a:solidFill>
              </a:rPr>
              <a:t>إما:</a:t>
            </a:r>
            <a:endParaRPr lang="ar-YE" sz="2200" b="1" u="sng" dirty="0">
              <a:solidFill>
                <a:srgbClr val="FF0000"/>
              </a:solidFill>
            </a:endParaRPr>
          </a:p>
          <a:p>
            <a:pPr marL="0" fontAlgn="t">
              <a:spcBef>
                <a:spcPts val="0"/>
              </a:spcBef>
            </a:pPr>
            <a:endParaRPr lang="ar-SA" sz="2200" b="1" u="sng" dirty="0">
              <a:solidFill>
                <a:srgbClr val="FF0000"/>
              </a:solidFill>
            </a:endParaRPr>
          </a:p>
          <a:p>
            <a:pPr marL="0" fontAlgn="t">
              <a:spcBef>
                <a:spcPts val="0"/>
              </a:spcBef>
            </a:pPr>
            <a:endParaRPr lang="ar-SA" sz="2200" dirty="0">
              <a:solidFill>
                <a:prstClr val="black"/>
              </a:solidFill>
              <a:latin typeface="Arial"/>
            </a:endParaRPr>
          </a:p>
          <a:p>
            <a:pPr marL="0" fontAlgn="t">
              <a:spcBef>
                <a:spcPts val="0"/>
              </a:spcBef>
            </a:pPr>
            <a:endParaRPr lang="ar-SA" sz="2200" dirty="0">
              <a:solidFill>
                <a:prstClr val="black"/>
              </a:solidFill>
              <a:latin typeface="Arial"/>
            </a:endParaRPr>
          </a:p>
          <a:p>
            <a:pPr marL="0" fontAlgn="t">
              <a:spcBef>
                <a:spcPts val="0"/>
              </a:spcBef>
            </a:pPr>
            <a:endParaRPr lang="ar-SA" sz="2200" dirty="0">
              <a:solidFill>
                <a:prstClr val="black"/>
              </a:solidFill>
              <a:latin typeface="Arial"/>
            </a:endParaRPr>
          </a:p>
          <a:p>
            <a:pPr marL="0" fontAlgn="t">
              <a:spcBef>
                <a:spcPts val="0"/>
              </a:spcBef>
            </a:pPr>
            <a:endParaRPr lang="ar-SA" sz="2200" dirty="0">
              <a:solidFill>
                <a:prstClr val="black"/>
              </a:solidFill>
              <a:latin typeface="Arial"/>
            </a:endParaRPr>
          </a:p>
          <a:p>
            <a:pPr marL="0" indent="0" fontAlgn="t">
              <a:spcBef>
                <a:spcPts val="0"/>
              </a:spcBef>
              <a:buNone/>
            </a:pPr>
            <a:endParaRPr lang="ar-SA" sz="2200" b="1" dirty="0">
              <a:solidFill>
                <a:srgbClr val="FF0000"/>
              </a:solidFill>
              <a:latin typeface="Arial"/>
            </a:endParaRPr>
          </a:p>
          <a:p>
            <a:pPr marL="59436" indent="-342900" fontAlgn="t">
              <a:spcBef>
                <a:spcPts val="0"/>
              </a:spcBef>
              <a:buFont typeface="Wingdings" panose="05000000000000000000" pitchFamily="2" charset="2"/>
              <a:buChar char="v"/>
            </a:pPr>
            <a:r>
              <a:rPr lang="ar-SA" sz="2200" b="1" u="sng" dirty="0">
                <a:solidFill>
                  <a:srgbClr val="FF0000"/>
                </a:solidFill>
                <a:latin typeface="Arial"/>
              </a:rPr>
              <a:t>أو : بقيد واحد كالتالي</a:t>
            </a:r>
            <a:r>
              <a:rPr lang="ar-SA" sz="2200" b="1" dirty="0">
                <a:solidFill>
                  <a:srgbClr val="FF0000"/>
                </a:solidFill>
                <a:latin typeface="Arial"/>
              </a:rPr>
              <a:t>: </a:t>
            </a:r>
            <a:endParaRPr lang="ar-SA" sz="2400" b="1" dirty="0">
              <a:solidFill>
                <a:srgbClr val="FF0000"/>
              </a:solidFill>
              <a:latin typeface="Arial"/>
            </a:endParaRPr>
          </a:p>
          <a:p>
            <a:pPr marL="82296" lvl="0" indent="0" algn="just">
              <a:buClr>
                <a:srgbClr val="3891A7"/>
              </a:buClr>
              <a:buNone/>
            </a:pPr>
            <a:endParaRPr lang="ar-SA" sz="2200" dirty="0">
              <a:solidFill>
                <a:prstClr val="black"/>
              </a:solidFill>
            </a:endParaRPr>
          </a:p>
          <a:p>
            <a:pPr marL="82296" indent="0">
              <a:buNone/>
            </a:pPr>
            <a:endParaRPr lang="ar-SA" dirty="0"/>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6</a:t>
            </a:fld>
            <a:endParaRPr lang="ar-YE" dirty="0"/>
          </a:p>
        </p:txBody>
      </p:sp>
      <p:graphicFrame>
        <p:nvGraphicFramePr>
          <p:cNvPr id="5" name="جدول 4"/>
          <p:cNvGraphicFramePr>
            <a:graphicFrameLocks noGrp="1"/>
          </p:cNvGraphicFramePr>
          <p:nvPr>
            <p:extLst>
              <p:ext uri="{D42A27DB-BD31-4B8C-83A1-F6EECF244321}">
                <p14:modId xmlns:p14="http://schemas.microsoft.com/office/powerpoint/2010/main" val="1123652525"/>
              </p:ext>
            </p:extLst>
          </p:nvPr>
        </p:nvGraphicFramePr>
        <p:xfrm>
          <a:off x="652873" y="3068960"/>
          <a:ext cx="7466946" cy="1950720"/>
        </p:xfrm>
        <a:graphic>
          <a:graphicData uri="http://schemas.openxmlformats.org/drawingml/2006/table">
            <a:tbl>
              <a:tblPr rtl="1" firstRow="1" bandRow="1">
                <a:tableStyleId>{8799B23B-EC83-4686-B30A-512413B5E67A}</a:tableStyleId>
              </a:tblPr>
              <a:tblGrid>
                <a:gridCol w="986972">
                  <a:extLst>
                    <a:ext uri="{9D8B030D-6E8A-4147-A177-3AD203B41FA5}">
                      <a16:colId xmlns:a16="http://schemas.microsoft.com/office/drawing/2014/main" val="20000"/>
                    </a:ext>
                  </a:extLst>
                </a:gridCol>
                <a:gridCol w="813760">
                  <a:extLst>
                    <a:ext uri="{9D8B030D-6E8A-4147-A177-3AD203B41FA5}">
                      <a16:colId xmlns:a16="http://schemas.microsoft.com/office/drawing/2014/main" val="20001"/>
                    </a:ext>
                  </a:extLst>
                </a:gridCol>
                <a:gridCol w="4598218">
                  <a:extLst>
                    <a:ext uri="{9D8B030D-6E8A-4147-A177-3AD203B41FA5}">
                      <a16:colId xmlns:a16="http://schemas.microsoft.com/office/drawing/2014/main" val="20002"/>
                    </a:ext>
                  </a:extLst>
                </a:gridCol>
                <a:gridCol w="1067996">
                  <a:extLst>
                    <a:ext uri="{9D8B030D-6E8A-4147-A177-3AD203B41FA5}">
                      <a16:colId xmlns:a16="http://schemas.microsoft.com/office/drawing/2014/main" val="20003"/>
                    </a:ext>
                  </a:extLst>
                </a:gridCol>
              </a:tblGrid>
              <a:tr h="370840">
                <a:tc>
                  <a:txBody>
                    <a:bodyPr/>
                    <a:lstStyle/>
                    <a:p>
                      <a:pPr algn="ctr" rtl="1"/>
                      <a:r>
                        <a:rPr lang="ar-SA" sz="2200" b="1" dirty="0">
                          <a:solidFill>
                            <a:srgbClr val="002060"/>
                          </a:solidFill>
                        </a:rPr>
                        <a:t>مدين</a:t>
                      </a:r>
                    </a:p>
                  </a:txBody>
                  <a:tcPr/>
                </a:tc>
                <a:tc>
                  <a:txBody>
                    <a:bodyPr/>
                    <a:lstStyle/>
                    <a:p>
                      <a:pPr algn="ctr" rtl="1"/>
                      <a:r>
                        <a:rPr lang="ar-SA" sz="2200" b="1" dirty="0">
                          <a:solidFill>
                            <a:srgbClr val="002060"/>
                          </a:solidFill>
                        </a:rPr>
                        <a:t>دائن</a:t>
                      </a:r>
                    </a:p>
                  </a:txBody>
                  <a:tcPr/>
                </a:tc>
                <a:tc>
                  <a:txBody>
                    <a:bodyPr/>
                    <a:lstStyle/>
                    <a:p>
                      <a:pPr algn="ctr" rtl="1"/>
                      <a:r>
                        <a:rPr lang="ar-SA" sz="2200" b="1" dirty="0">
                          <a:solidFill>
                            <a:srgbClr val="002060"/>
                          </a:solidFill>
                        </a:rPr>
                        <a:t>البيـــــــــــــــان</a:t>
                      </a:r>
                    </a:p>
                  </a:txBody>
                  <a:tcPr/>
                </a:tc>
                <a:tc>
                  <a:txBody>
                    <a:bodyPr/>
                    <a:lstStyle/>
                    <a:p>
                      <a:pPr algn="ctr" rtl="1"/>
                      <a:r>
                        <a:rPr lang="ar-SA" sz="2200" b="1" dirty="0">
                          <a:solidFill>
                            <a:srgbClr val="002060"/>
                          </a:solidFill>
                        </a:rPr>
                        <a:t>التاريخ</a:t>
                      </a:r>
                    </a:p>
                  </a:txBody>
                  <a:tcPr/>
                </a:tc>
                <a:extLst>
                  <a:ext uri="{0D108BD9-81ED-4DB2-BD59-A6C34878D82A}">
                    <a16:rowId xmlns:a16="http://schemas.microsoft.com/office/drawing/2014/main" val="10000"/>
                  </a:ext>
                </a:extLst>
              </a:tr>
              <a:tr h="370840">
                <a:tc>
                  <a:txBody>
                    <a:bodyPr/>
                    <a:lstStyle/>
                    <a:p>
                      <a:pPr rtl="1"/>
                      <a:r>
                        <a:rPr lang="ar-SA" sz="2200" b="1" dirty="0">
                          <a:solidFill>
                            <a:srgbClr val="002060"/>
                          </a:solidFill>
                        </a:rPr>
                        <a:t>×××</a:t>
                      </a:r>
                    </a:p>
                  </a:txBody>
                  <a:tcPr/>
                </a:tc>
                <a:tc>
                  <a:txBody>
                    <a:bodyPr/>
                    <a:lstStyle/>
                    <a:p>
                      <a:pPr rtl="1"/>
                      <a:endParaRPr lang="ar-SA" sz="2200" b="1" dirty="0">
                        <a:solidFill>
                          <a:srgbClr val="002060"/>
                        </a:solidFill>
                      </a:endParaRPr>
                    </a:p>
                    <a:p>
                      <a:pPr rtl="1"/>
                      <a:r>
                        <a:rPr lang="ar-SA" sz="2200" b="1" dirty="0">
                          <a:solidFill>
                            <a:srgbClr val="002060"/>
                          </a:solidFill>
                        </a:rPr>
                        <a:t>×××</a:t>
                      </a:r>
                    </a:p>
                  </a:txBody>
                  <a:tcPr/>
                </a:tc>
                <a:tc>
                  <a:txBody>
                    <a:bodyPr/>
                    <a:lstStyle/>
                    <a:p>
                      <a:pPr rtl="1"/>
                      <a:r>
                        <a:rPr lang="ar-SA" sz="2200" b="1" dirty="0">
                          <a:solidFill>
                            <a:srgbClr val="002060"/>
                          </a:solidFill>
                        </a:rPr>
                        <a:t>من حـ/ خسائر هبوط أ</a:t>
                      </a:r>
                      <a:r>
                        <a:rPr lang="ar-YE" sz="2200" b="1" dirty="0">
                          <a:solidFill>
                            <a:srgbClr val="002060"/>
                          </a:solidFill>
                        </a:rPr>
                        <a:t>س</a:t>
                      </a:r>
                      <a:r>
                        <a:rPr lang="ar-SA" sz="2200" b="1" dirty="0">
                          <a:solidFill>
                            <a:srgbClr val="002060"/>
                          </a:solidFill>
                        </a:rPr>
                        <a:t>عار أوراق مالية.</a:t>
                      </a:r>
                    </a:p>
                    <a:p>
                      <a:pPr rtl="1"/>
                      <a:r>
                        <a:rPr lang="ar-SA" sz="2200" b="1" dirty="0">
                          <a:solidFill>
                            <a:srgbClr val="002060"/>
                          </a:solidFill>
                        </a:rPr>
                        <a:t>     إلى حـ/ مخصص هبوط أ</a:t>
                      </a:r>
                      <a:r>
                        <a:rPr lang="ar-YE" sz="2200" b="1" dirty="0">
                          <a:solidFill>
                            <a:srgbClr val="002060"/>
                          </a:solidFill>
                        </a:rPr>
                        <a:t>س</a:t>
                      </a:r>
                      <a:r>
                        <a:rPr lang="ar-SA" sz="2200" b="1" dirty="0">
                          <a:solidFill>
                            <a:srgbClr val="002060"/>
                          </a:solidFill>
                        </a:rPr>
                        <a:t>عار أوراق</a:t>
                      </a:r>
                      <a:r>
                        <a:rPr lang="ar-SA" sz="2200" b="1" baseline="0" dirty="0">
                          <a:solidFill>
                            <a:srgbClr val="002060"/>
                          </a:solidFill>
                        </a:rPr>
                        <a:t> مالية</a:t>
                      </a:r>
                      <a:endParaRPr lang="ar-SA" sz="2200" b="1" dirty="0">
                        <a:solidFill>
                          <a:srgbClr val="002060"/>
                        </a:solidFill>
                      </a:endParaRPr>
                    </a:p>
                  </a:txBody>
                  <a:tcPr/>
                </a:tc>
                <a:tc>
                  <a:txBody>
                    <a:bodyPr/>
                    <a:lstStyle/>
                    <a:p>
                      <a:pPr rtl="1"/>
                      <a:r>
                        <a:rPr lang="ar-SA" sz="2200" b="1" dirty="0">
                          <a:solidFill>
                            <a:srgbClr val="002060"/>
                          </a:solidFill>
                        </a:rPr>
                        <a:t>نهاية السنة</a:t>
                      </a:r>
                    </a:p>
                  </a:txBody>
                  <a:tcPr/>
                </a:tc>
                <a:extLst>
                  <a:ext uri="{0D108BD9-81ED-4DB2-BD59-A6C34878D82A}">
                    <a16:rowId xmlns:a16="http://schemas.microsoft.com/office/drawing/2014/main" val="10001"/>
                  </a:ext>
                </a:extLst>
              </a:tr>
              <a:tr h="370840">
                <a:tc>
                  <a:txBody>
                    <a:bodyPr/>
                    <a:lstStyle/>
                    <a:p>
                      <a:pPr rtl="1"/>
                      <a:r>
                        <a:rPr lang="ar-YE" sz="2200" b="1" dirty="0">
                          <a:solidFill>
                            <a:srgbClr val="002060"/>
                          </a:solidFill>
                        </a:rPr>
                        <a:t>×××</a:t>
                      </a:r>
                      <a:endParaRPr lang="ar-SA" sz="2200" b="1" dirty="0">
                        <a:solidFill>
                          <a:srgbClr val="002060"/>
                        </a:solidFill>
                      </a:endParaRPr>
                    </a:p>
                  </a:txBody>
                  <a:tcPr/>
                </a:tc>
                <a:tc>
                  <a:txBody>
                    <a:bodyPr/>
                    <a:lstStyle/>
                    <a:p>
                      <a:pPr rtl="1"/>
                      <a:endParaRPr lang="ar-YE" sz="2200" b="1" dirty="0">
                        <a:solidFill>
                          <a:srgbClr val="002060"/>
                        </a:solidFill>
                      </a:endParaRPr>
                    </a:p>
                    <a:p>
                      <a:pPr rtl="1"/>
                      <a:r>
                        <a:rPr lang="ar-YE" sz="2200" b="1" dirty="0">
                          <a:solidFill>
                            <a:srgbClr val="002060"/>
                          </a:solidFill>
                        </a:rPr>
                        <a:t>×××</a:t>
                      </a:r>
                      <a:endParaRPr lang="ar-SA" sz="2200" b="1" dirty="0">
                        <a:solidFill>
                          <a:srgbClr val="002060"/>
                        </a:solidFill>
                      </a:endParaRPr>
                    </a:p>
                  </a:txBody>
                  <a:tcPr/>
                </a:tc>
                <a:tc>
                  <a:txBody>
                    <a:bodyPr/>
                    <a:lstStyle/>
                    <a:p>
                      <a:pPr rtl="1"/>
                      <a:r>
                        <a:rPr lang="ar-SA" sz="2200" b="1" dirty="0">
                          <a:solidFill>
                            <a:srgbClr val="002060"/>
                          </a:solidFill>
                        </a:rPr>
                        <a:t>من حـ/ الأرباح والخسائر</a:t>
                      </a:r>
                    </a:p>
                    <a:p>
                      <a:pPr marL="0" marR="0" lvl="0" indent="0" algn="r" defTabSz="914400" rtl="1" eaLnBrk="1" fontAlgn="auto" latinLnBrk="0" hangingPunct="1">
                        <a:lnSpc>
                          <a:spcPct val="100000"/>
                        </a:lnSpc>
                        <a:spcBef>
                          <a:spcPts val="0"/>
                        </a:spcBef>
                        <a:spcAft>
                          <a:spcPts val="0"/>
                        </a:spcAft>
                        <a:buClrTx/>
                        <a:buSzTx/>
                        <a:buFontTx/>
                        <a:buNone/>
                        <a:tabLst/>
                        <a:defRPr/>
                      </a:pPr>
                      <a:r>
                        <a:rPr lang="ar-SA" sz="2200" b="1" dirty="0">
                          <a:solidFill>
                            <a:srgbClr val="002060"/>
                          </a:solidFill>
                        </a:rPr>
                        <a:t>    إلى حـ/ </a:t>
                      </a:r>
                      <a:r>
                        <a:rPr kumimoji="0" lang="ar-SA" sz="2200" b="1" u="none" strike="noStrike" kern="1200" cap="none" spc="0" normalizeH="0" baseline="0" noProof="0" dirty="0">
                          <a:ln>
                            <a:noFill/>
                          </a:ln>
                          <a:solidFill>
                            <a:srgbClr val="002060"/>
                          </a:solidFill>
                          <a:effectLst/>
                          <a:uLnTx/>
                          <a:uFillTx/>
                        </a:rPr>
                        <a:t>خسائر هبوط أ</a:t>
                      </a:r>
                      <a:r>
                        <a:rPr kumimoji="0" lang="ar-YE" sz="2200" b="1" u="none" strike="noStrike" kern="1200" cap="none" spc="0" normalizeH="0" baseline="0" noProof="0" dirty="0">
                          <a:ln>
                            <a:noFill/>
                          </a:ln>
                          <a:solidFill>
                            <a:srgbClr val="002060"/>
                          </a:solidFill>
                          <a:effectLst/>
                          <a:uLnTx/>
                          <a:uFillTx/>
                        </a:rPr>
                        <a:t>س</a:t>
                      </a:r>
                      <a:r>
                        <a:rPr kumimoji="0" lang="ar-SA" sz="2200" b="1" u="none" strike="noStrike" kern="1200" cap="none" spc="0" normalizeH="0" baseline="0" noProof="0" dirty="0">
                          <a:ln>
                            <a:noFill/>
                          </a:ln>
                          <a:solidFill>
                            <a:srgbClr val="002060"/>
                          </a:solidFill>
                          <a:effectLst/>
                          <a:uLnTx/>
                          <a:uFillTx/>
                        </a:rPr>
                        <a:t>عار أوراق مالية.</a:t>
                      </a:r>
                      <a:endParaRPr kumimoji="0" lang="ar-SA" sz="2200" b="1" i="0" u="none" strike="noStrike" kern="1200" cap="none" spc="0" normalizeH="0" baseline="0" noProof="0" dirty="0">
                        <a:ln>
                          <a:noFill/>
                        </a:ln>
                        <a:solidFill>
                          <a:srgbClr val="002060"/>
                        </a:solidFill>
                        <a:effectLst/>
                        <a:uLnTx/>
                        <a:uFillTx/>
                        <a:latin typeface="+mn-lt"/>
                        <a:ea typeface="+mn-ea"/>
                      </a:endParaRPr>
                    </a:p>
                  </a:txBody>
                  <a:tcPr/>
                </a:tc>
                <a:tc>
                  <a:txBody>
                    <a:bodyPr/>
                    <a:lstStyle/>
                    <a:p>
                      <a:pPr rtl="1"/>
                      <a:endParaRPr lang="ar-SA" sz="2200" b="1" dirty="0">
                        <a:solidFill>
                          <a:srgbClr val="002060"/>
                        </a:solidFill>
                      </a:endParaRPr>
                    </a:p>
                  </a:txBody>
                  <a:tcPr/>
                </a:tc>
                <a:extLst>
                  <a:ext uri="{0D108BD9-81ED-4DB2-BD59-A6C34878D82A}">
                    <a16:rowId xmlns:a16="http://schemas.microsoft.com/office/drawing/2014/main" val="10002"/>
                  </a:ext>
                </a:extLst>
              </a:tr>
            </a:tbl>
          </a:graphicData>
        </a:graphic>
      </p:graphicFrame>
      <p:graphicFrame>
        <p:nvGraphicFramePr>
          <p:cNvPr id="6" name="جدول 5"/>
          <p:cNvGraphicFramePr>
            <a:graphicFrameLocks noGrp="1"/>
          </p:cNvGraphicFramePr>
          <p:nvPr>
            <p:extLst>
              <p:ext uri="{D42A27DB-BD31-4B8C-83A1-F6EECF244321}">
                <p14:modId xmlns:p14="http://schemas.microsoft.com/office/powerpoint/2010/main" val="4160241976"/>
              </p:ext>
            </p:extLst>
          </p:nvPr>
        </p:nvGraphicFramePr>
        <p:xfrm>
          <a:off x="652873" y="5746576"/>
          <a:ext cx="7466946" cy="1066800"/>
        </p:xfrm>
        <a:graphic>
          <a:graphicData uri="http://schemas.openxmlformats.org/drawingml/2006/table">
            <a:tbl>
              <a:tblPr rtl="1" firstRow="1" bandRow="1">
                <a:tableStyleId>{8799B23B-EC83-4686-B30A-512413B5E67A}</a:tableStyleId>
              </a:tblPr>
              <a:tblGrid>
                <a:gridCol w="1110859">
                  <a:extLst>
                    <a:ext uri="{9D8B030D-6E8A-4147-A177-3AD203B41FA5}">
                      <a16:colId xmlns:a16="http://schemas.microsoft.com/office/drawing/2014/main" val="20000"/>
                    </a:ext>
                  </a:extLst>
                </a:gridCol>
                <a:gridCol w="1102278">
                  <a:extLst>
                    <a:ext uri="{9D8B030D-6E8A-4147-A177-3AD203B41FA5}">
                      <a16:colId xmlns:a16="http://schemas.microsoft.com/office/drawing/2014/main" val="20001"/>
                    </a:ext>
                  </a:extLst>
                </a:gridCol>
                <a:gridCol w="4121573">
                  <a:extLst>
                    <a:ext uri="{9D8B030D-6E8A-4147-A177-3AD203B41FA5}">
                      <a16:colId xmlns:a16="http://schemas.microsoft.com/office/drawing/2014/main" val="20002"/>
                    </a:ext>
                  </a:extLst>
                </a:gridCol>
                <a:gridCol w="1132236">
                  <a:extLst>
                    <a:ext uri="{9D8B030D-6E8A-4147-A177-3AD203B41FA5}">
                      <a16:colId xmlns:a16="http://schemas.microsoft.com/office/drawing/2014/main" val="20003"/>
                    </a:ext>
                  </a:extLst>
                </a:gridCol>
              </a:tblGrid>
              <a:tr h="370840">
                <a:tc>
                  <a:txBody>
                    <a:bodyPr/>
                    <a:lstStyle/>
                    <a:p>
                      <a:pPr algn="ctr" rtl="1"/>
                      <a:r>
                        <a:rPr lang="ar-SA" sz="2000" b="1" dirty="0">
                          <a:solidFill>
                            <a:srgbClr val="002060"/>
                          </a:solidFill>
                        </a:rPr>
                        <a:t>مدين</a:t>
                      </a:r>
                    </a:p>
                  </a:txBody>
                  <a:tcPr/>
                </a:tc>
                <a:tc>
                  <a:txBody>
                    <a:bodyPr/>
                    <a:lstStyle/>
                    <a:p>
                      <a:pPr algn="ctr" rtl="1"/>
                      <a:r>
                        <a:rPr lang="ar-SA" sz="2000" b="1" dirty="0">
                          <a:solidFill>
                            <a:srgbClr val="002060"/>
                          </a:solidFill>
                        </a:rPr>
                        <a:t>دائن</a:t>
                      </a:r>
                    </a:p>
                  </a:txBody>
                  <a:tcPr/>
                </a:tc>
                <a:tc>
                  <a:txBody>
                    <a:bodyPr/>
                    <a:lstStyle/>
                    <a:p>
                      <a:pPr algn="ctr" rtl="1"/>
                      <a:r>
                        <a:rPr lang="ar-SA" sz="2000" b="1" dirty="0">
                          <a:solidFill>
                            <a:srgbClr val="002060"/>
                          </a:solidFill>
                        </a:rPr>
                        <a:t>البيــــــــــــــــــان</a:t>
                      </a:r>
                    </a:p>
                  </a:txBody>
                  <a:tcPr/>
                </a:tc>
                <a:tc>
                  <a:txBody>
                    <a:bodyPr/>
                    <a:lstStyle/>
                    <a:p>
                      <a:pPr algn="ctr" rtl="1"/>
                      <a:r>
                        <a:rPr lang="ar-SA" sz="2000" b="1" dirty="0">
                          <a:solidFill>
                            <a:srgbClr val="002060"/>
                          </a:solidFill>
                        </a:rPr>
                        <a:t>التاريخ</a:t>
                      </a:r>
                    </a:p>
                  </a:txBody>
                  <a:tcPr/>
                </a:tc>
                <a:extLst>
                  <a:ext uri="{0D108BD9-81ED-4DB2-BD59-A6C34878D82A}">
                    <a16:rowId xmlns:a16="http://schemas.microsoft.com/office/drawing/2014/main" val="10000"/>
                  </a:ext>
                </a:extLst>
              </a:tr>
              <a:tr h="370840">
                <a:tc>
                  <a:txBody>
                    <a:bodyPr/>
                    <a:lstStyle/>
                    <a:p>
                      <a:pPr rtl="1"/>
                      <a:r>
                        <a:rPr lang="ar-SA" b="1" dirty="0">
                          <a:solidFill>
                            <a:srgbClr val="002060"/>
                          </a:solidFill>
                        </a:rPr>
                        <a:t>×××</a:t>
                      </a:r>
                    </a:p>
                  </a:txBody>
                  <a:tcPr/>
                </a:tc>
                <a:tc>
                  <a:txBody>
                    <a:bodyPr/>
                    <a:lstStyle/>
                    <a:p>
                      <a:pPr rtl="1"/>
                      <a:endParaRPr lang="ar-SA" b="1" dirty="0">
                        <a:solidFill>
                          <a:srgbClr val="002060"/>
                        </a:solidFill>
                      </a:endParaRPr>
                    </a:p>
                    <a:p>
                      <a:pPr rtl="1"/>
                      <a:r>
                        <a:rPr lang="ar-SA" b="1" dirty="0">
                          <a:solidFill>
                            <a:srgbClr val="002060"/>
                          </a:solidFill>
                        </a:rPr>
                        <a:t>×××</a:t>
                      </a:r>
                    </a:p>
                  </a:txBody>
                  <a:tcPr/>
                </a:tc>
                <a:tc>
                  <a:txBody>
                    <a:bodyPr/>
                    <a:lstStyle/>
                    <a:p>
                      <a:pPr rtl="1"/>
                      <a:r>
                        <a:rPr lang="ar-SA" b="1" dirty="0">
                          <a:solidFill>
                            <a:srgbClr val="002060"/>
                          </a:solidFill>
                        </a:rPr>
                        <a:t>من حـ/ الأرباح والخسائر</a:t>
                      </a:r>
                    </a:p>
                    <a:p>
                      <a:pPr marL="0" marR="0" lvl="0" indent="0" algn="r" defTabSz="914400" rtl="1" eaLnBrk="1" fontAlgn="auto" latinLnBrk="0" hangingPunct="1">
                        <a:lnSpc>
                          <a:spcPct val="100000"/>
                        </a:lnSpc>
                        <a:spcBef>
                          <a:spcPts val="0"/>
                        </a:spcBef>
                        <a:spcAft>
                          <a:spcPts val="0"/>
                        </a:spcAft>
                        <a:buClrTx/>
                        <a:buSzTx/>
                        <a:buFontTx/>
                        <a:buNone/>
                        <a:tabLst/>
                        <a:defRPr/>
                      </a:pPr>
                      <a:r>
                        <a:rPr lang="ar-SA" b="1" dirty="0">
                          <a:solidFill>
                            <a:srgbClr val="002060"/>
                          </a:solidFill>
                        </a:rPr>
                        <a:t>     إلى حـ/ </a:t>
                      </a:r>
                      <a:r>
                        <a:rPr kumimoji="0" lang="ar-YE" sz="2000" b="1" u="none" strike="noStrike" kern="1200" cap="none" spc="0" normalizeH="0" baseline="0" noProof="0" dirty="0">
                          <a:ln>
                            <a:noFill/>
                          </a:ln>
                          <a:solidFill>
                            <a:srgbClr val="002060"/>
                          </a:solidFill>
                          <a:effectLst/>
                          <a:uLnTx/>
                          <a:uFillTx/>
                        </a:rPr>
                        <a:t>مخصص</a:t>
                      </a:r>
                      <a:r>
                        <a:rPr kumimoji="0" lang="ar-SA" sz="2000" b="1" u="none" strike="noStrike" kern="1200" cap="none" spc="0" normalizeH="0" baseline="0" noProof="0" dirty="0">
                          <a:ln>
                            <a:noFill/>
                          </a:ln>
                          <a:solidFill>
                            <a:srgbClr val="002060"/>
                          </a:solidFill>
                          <a:effectLst/>
                          <a:uLnTx/>
                          <a:uFillTx/>
                        </a:rPr>
                        <a:t> هبوط أ</a:t>
                      </a:r>
                      <a:r>
                        <a:rPr kumimoji="0" lang="ar-YE" sz="2000" b="1" u="none" strike="noStrike" kern="1200" cap="none" spc="0" normalizeH="0" baseline="0" noProof="0" dirty="0">
                          <a:ln>
                            <a:noFill/>
                          </a:ln>
                          <a:solidFill>
                            <a:srgbClr val="002060"/>
                          </a:solidFill>
                          <a:effectLst/>
                          <a:uLnTx/>
                          <a:uFillTx/>
                        </a:rPr>
                        <a:t>س</a:t>
                      </a:r>
                      <a:r>
                        <a:rPr kumimoji="0" lang="ar-SA" sz="2000" b="1" u="none" strike="noStrike" kern="1200" cap="none" spc="0" normalizeH="0" baseline="0" noProof="0" dirty="0">
                          <a:ln>
                            <a:noFill/>
                          </a:ln>
                          <a:solidFill>
                            <a:srgbClr val="002060"/>
                          </a:solidFill>
                          <a:effectLst/>
                          <a:uLnTx/>
                          <a:uFillTx/>
                        </a:rPr>
                        <a:t>عار أوراق مالية.</a:t>
                      </a:r>
                      <a:endParaRPr kumimoji="0" lang="ar-SA" sz="2000" b="1" i="0" u="none" strike="noStrike" kern="1200" cap="none" spc="0" normalizeH="0" baseline="0" noProof="0" dirty="0">
                        <a:ln>
                          <a:noFill/>
                        </a:ln>
                        <a:solidFill>
                          <a:srgbClr val="002060"/>
                        </a:solidFill>
                        <a:effectLst/>
                        <a:uLnTx/>
                        <a:uFillTx/>
                        <a:latin typeface="+mn-lt"/>
                        <a:ea typeface="+mn-ea"/>
                      </a:endParaRPr>
                    </a:p>
                  </a:txBody>
                  <a:tcPr/>
                </a:tc>
                <a:tc>
                  <a:txBody>
                    <a:bodyPr/>
                    <a:lstStyle/>
                    <a:p>
                      <a:pPr rtl="1"/>
                      <a:endParaRPr lang="ar-SA" b="1" dirty="0">
                        <a:solidFill>
                          <a:srgbClr val="002060"/>
                        </a:solidFill>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722497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88640"/>
            <a:ext cx="8682168" cy="360040"/>
          </a:xfrm>
        </p:spPr>
        <p:txBody>
          <a:bodyPr>
            <a:normAutofit fontScale="90000"/>
          </a:bodyPr>
          <a:lstStyle/>
          <a:p>
            <a:pPr algn="ctr"/>
            <a:r>
              <a:rPr lang="ar-SA" sz="2800" b="1" u="sng" dirty="0">
                <a:solidFill>
                  <a:srgbClr val="C00000"/>
                </a:solidFill>
              </a:rPr>
              <a:t>تابع: تسوية الاستثمارات قصيرة الأجل </a:t>
            </a:r>
            <a:endParaRPr lang="ar-SA" dirty="0"/>
          </a:p>
        </p:txBody>
      </p:sp>
      <p:sp>
        <p:nvSpPr>
          <p:cNvPr id="3" name="عنصر نائب للمحتوى 2"/>
          <p:cNvSpPr>
            <a:spLocks noGrp="1"/>
          </p:cNvSpPr>
          <p:nvPr>
            <p:ph idx="1"/>
          </p:nvPr>
        </p:nvSpPr>
        <p:spPr>
          <a:xfrm>
            <a:off x="107504" y="620688"/>
            <a:ext cx="8963344" cy="5627712"/>
          </a:xfrm>
        </p:spPr>
        <p:txBody>
          <a:bodyPr>
            <a:normAutofit lnSpcReduction="10000"/>
          </a:bodyPr>
          <a:lstStyle/>
          <a:p>
            <a:pPr marL="82296" indent="0">
              <a:buNone/>
            </a:pPr>
            <a:r>
              <a:rPr lang="ar-YE" sz="2400" b="1" dirty="0">
                <a:solidFill>
                  <a:srgbClr val="0070C0"/>
                </a:solidFill>
              </a:rPr>
              <a:t>ب - </a:t>
            </a:r>
            <a:r>
              <a:rPr lang="ar-SA" sz="2400" b="1" u="sng" dirty="0">
                <a:solidFill>
                  <a:srgbClr val="FF0000"/>
                </a:solidFill>
              </a:rPr>
              <a:t>طريقة احتساب مخصص هبوط أوراق مالية</a:t>
            </a:r>
            <a:r>
              <a:rPr lang="ar-SA" sz="2400" u="sng" dirty="0">
                <a:solidFill>
                  <a:srgbClr val="FF0000"/>
                </a:solidFill>
              </a:rPr>
              <a:t>:</a:t>
            </a:r>
          </a:p>
          <a:p>
            <a:pPr marL="82296" indent="0">
              <a:buNone/>
            </a:pPr>
            <a:r>
              <a:rPr lang="ar-SA" sz="2400" b="1" u="sng" dirty="0">
                <a:solidFill>
                  <a:srgbClr val="0070C0"/>
                </a:solidFill>
              </a:rPr>
              <a:t>مخصص هبوط أسعار أ. م</a:t>
            </a:r>
            <a:r>
              <a:rPr lang="ar-YE" sz="2400" b="1" u="sng" dirty="0">
                <a:solidFill>
                  <a:srgbClr val="0070C0"/>
                </a:solidFill>
              </a:rPr>
              <a:t> </a:t>
            </a:r>
            <a:r>
              <a:rPr lang="ar-SA" sz="2400" b="1" u="sng" dirty="0">
                <a:solidFill>
                  <a:srgbClr val="0070C0"/>
                </a:solidFill>
              </a:rPr>
              <a:t>=</a:t>
            </a:r>
            <a:r>
              <a:rPr lang="ar-YE" sz="2400" b="1" u="sng" dirty="0">
                <a:solidFill>
                  <a:srgbClr val="0070C0"/>
                </a:solidFill>
              </a:rPr>
              <a:t> </a:t>
            </a:r>
            <a:r>
              <a:rPr lang="ar-SA" sz="2400" b="1" u="sng" dirty="0">
                <a:solidFill>
                  <a:srgbClr val="0070C0"/>
                </a:solidFill>
              </a:rPr>
              <a:t>كلفة الاستثمارات في أ.م – القيمة السوقية للاستثمار في أ.م</a:t>
            </a:r>
          </a:p>
          <a:p>
            <a:pPr>
              <a:buFont typeface="Wingdings" pitchFamily="2" charset="2"/>
              <a:buChar char="ü"/>
            </a:pPr>
            <a:endParaRPr lang="ar-YE" sz="2400" b="1" u="sng" dirty="0">
              <a:solidFill>
                <a:srgbClr val="FF0000"/>
              </a:solidFill>
            </a:endParaRPr>
          </a:p>
          <a:p>
            <a:pPr>
              <a:buFont typeface="Wingdings" panose="05000000000000000000" pitchFamily="2" charset="2"/>
              <a:buChar char="v"/>
            </a:pPr>
            <a:r>
              <a:rPr lang="ar-SA" sz="2400" b="1" u="sng" dirty="0">
                <a:solidFill>
                  <a:srgbClr val="FF0000"/>
                </a:solidFill>
              </a:rPr>
              <a:t>إظهار مخصص أسعار اوراق مالية في قائمة المركز المالي:</a:t>
            </a:r>
          </a:p>
          <a:p>
            <a:pPr marL="82296" indent="0">
              <a:buNone/>
            </a:pPr>
            <a:endParaRPr lang="ar-SA" sz="2400" b="1" u="sng" dirty="0">
              <a:solidFill>
                <a:srgbClr val="0070C0"/>
              </a:solidFill>
            </a:endParaRPr>
          </a:p>
          <a:p>
            <a:pPr>
              <a:buFont typeface="Wingdings" pitchFamily="2" charset="2"/>
              <a:buChar char="ü"/>
            </a:pPr>
            <a:endParaRPr lang="ar-SA" sz="2400" b="1" u="sng" dirty="0">
              <a:solidFill>
                <a:srgbClr val="0070C0"/>
              </a:solidFill>
            </a:endParaRPr>
          </a:p>
          <a:p>
            <a:pPr>
              <a:buFont typeface="Wingdings" pitchFamily="2" charset="2"/>
              <a:buChar char="ü"/>
            </a:pPr>
            <a:endParaRPr lang="ar-SA" sz="2400" b="1" u="sng" dirty="0">
              <a:solidFill>
                <a:srgbClr val="0070C0"/>
              </a:solidFill>
            </a:endParaRPr>
          </a:p>
          <a:p>
            <a:pPr>
              <a:buFont typeface="Wingdings" pitchFamily="2" charset="2"/>
              <a:buChar char="ü"/>
            </a:pPr>
            <a:endParaRPr lang="ar-SA" sz="2400" b="1" u="sng" dirty="0">
              <a:solidFill>
                <a:srgbClr val="0070C0"/>
              </a:solidFill>
            </a:endParaRPr>
          </a:p>
          <a:p>
            <a:pPr>
              <a:buFont typeface="Wingdings" pitchFamily="2" charset="2"/>
              <a:buChar char="ü"/>
            </a:pPr>
            <a:endParaRPr lang="ar-SA" sz="2400" b="1" u="sng" dirty="0">
              <a:solidFill>
                <a:srgbClr val="0070C0"/>
              </a:solidFill>
            </a:endParaRPr>
          </a:p>
          <a:p>
            <a:pPr>
              <a:buFont typeface="Wingdings" pitchFamily="2" charset="2"/>
              <a:buChar char="ü"/>
            </a:pPr>
            <a:endParaRPr lang="ar-SA" sz="2400" b="1" u="sng" dirty="0">
              <a:solidFill>
                <a:srgbClr val="0070C0"/>
              </a:solidFill>
            </a:endParaRPr>
          </a:p>
          <a:p>
            <a:pPr>
              <a:buFont typeface="Wingdings" pitchFamily="2" charset="2"/>
              <a:buChar char="ü"/>
            </a:pPr>
            <a:endParaRPr lang="ar-SA" sz="2400" b="1" u="sng" dirty="0">
              <a:solidFill>
                <a:srgbClr val="0070C0"/>
              </a:solidFill>
            </a:endParaRPr>
          </a:p>
          <a:p>
            <a:pPr>
              <a:buFont typeface="Wingdings" pitchFamily="2" charset="2"/>
              <a:buChar char="ü"/>
            </a:pPr>
            <a:endParaRPr lang="ar-SA" sz="2400" b="1" u="sng" dirty="0">
              <a:solidFill>
                <a:srgbClr val="0070C0"/>
              </a:solidFill>
            </a:endParaRPr>
          </a:p>
          <a:p>
            <a:pPr algn="just">
              <a:buFont typeface="Wingdings" panose="05000000000000000000" pitchFamily="2" charset="2"/>
              <a:buChar char="v"/>
            </a:pPr>
            <a:r>
              <a:rPr lang="ar-SA" sz="2400" b="1" dirty="0"/>
              <a:t>أو قد يظهر مخصص هبوط أسعار أوراق مالية في جانب الالتزامات في قائمة المركز المالي.</a:t>
            </a:r>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7</a:t>
            </a:fld>
            <a:endParaRPr lang="ar-YE" dirty="0"/>
          </a:p>
        </p:txBody>
      </p:sp>
      <p:graphicFrame>
        <p:nvGraphicFramePr>
          <p:cNvPr id="5" name="جدول 4"/>
          <p:cNvGraphicFramePr>
            <a:graphicFrameLocks noGrp="1"/>
          </p:cNvGraphicFramePr>
          <p:nvPr>
            <p:extLst>
              <p:ext uri="{D42A27DB-BD31-4B8C-83A1-F6EECF244321}">
                <p14:modId xmlns:p14="http://schemas.microsoft.com/office/powerpoint/2010/main" val="855699269"/>
              </p:ext>
            </p:extLst>
          </p:nvPr>
        </p:nvGraphicFramePr>
        <p:xfrm>
          <a:off x="182186" y="2420888"/>
          <a:ext cx="8751502" cy="2865120"/>
        </p:xfrm>
        <a:graphic>
          <a:graphicData uri="http://schemas.openxmlformats.org/drawingml/2006/table">
            <a:tbl>
              <a:tblPr rtl="1" firstRow="1" bandRow="1">
                <a:tableStyleId>{8799B23B-EC83-4686-B30A-512413B5E67A}</a:tableStyleId>
              </a:tblPr>
              <a:tblGrid>
                <a:gridCol w="720620">
                  <a:extLst>
                    <a:ext uri="{9D8B030D-6E8A-4147-A177-3AD203B41FA5}">
                      <a16:colId xmlns:a16="http://schemas.microsoft.com/office/drawing/2014/main" val="20000"/>
                    </a:ext>
                  </a:extLst>
                </a:gridCol>
                <a:gridCol w="1002116">
                  <a:extLst>
                    <a:ext uri="{9D8B030D-6E8A-4147-A177-3AD203B41FA5}">
                      <a16:colId xmlns:a16="http://schemas.microsoft.com/office/drawing/2014/main" val="20001"/>
                    </a:ext>
                  </a:extLst>
                </a:gridCol>
                <a:gridCol w="3355132">
                  <a:extLst>
                    <a:ext uri="{9D8B030D-6E8A-4147-A177-3AD203B41FA5}">
                      <a16:colId xmlns:a16="http://schemas.microsoft.com/office/drawing/2014/main" val="20002"/>
                    </a:ext>
                  </a:extLst>
                </a:gridCol>
                <a:gridCol w="499808">
                  <a:extLst>
                    <a:ext uri="{9D8B030D-6E8A-4147-A177-3AD203B41FA5}">
                      <a16:colId xmlns:a16="http://schemas.microsoft.com/office/drawing/2014/main" val="20003"/>
                    </a:ext>
                  </a:extLst>
                </a:gridCol>
                <a:gridCol w="745298">
                  <a:extLst>
                    <a:ext uri="{9D8B030D-6E8A-4147-A177-3AD203B41FA5}">
                      <a16:colId xmlns:a16="http://schemas.microsoft.com/office/drawing/2014/main" val="20004"/>
                    </a:ext>
                  </a:extLst>
                </a:gridCol>
                <a:gridCol w="2428528">
                  <a:extLst>
                    <a:ext uri="{9D8B030D-6E8A-4147-A177-3AD203B41FA5}">
                      <a16:colId xmlns:a16="http://schemas.microsoft.com/office/drawing/2014/main" val="20005"/>
                    </a:ext>
                  </a:extLst>
                </a:gridCol>
              </a:tblGrid>
              <a:tr h="370840">
                <a:tc gridSpan="6">
                  <a:txBody>
                    <a:bodyPr/>
                    <a:lstStyle/>
                    <a:p>
                      <a:pPr algn="ctr" rtl="1"/>
                      <a:r>
                        <a:rPr lang="ar-SA" sz="2400" b="1" u="sng" dirty="0">
                          <a:solidFill>
                            <a:srgbClr val="7030A0"/>
                          </a:solidFill>
                        </a:rPr>
                        <a:t>قائمة المركز</a:t>
                      </a:r>
                      <a:r>
                        <a:rPr lang="ar-SA" sz="2400" b="1" u="sng" baseline="0" dirty="0">
                          <a:solidFill>
                            <a:srgbClr val="7030A0"/>
                          </a:solidFill>
                        </a:rPr>
                        <a:t> المالي كما في </a:t>
                      </a:r>
                      <a:r>
                        <a:rPr lang="en-US" sz="2400" b="1" u="sng" baseline="0" dirty="0">
                          <a:solidFill>
                            <a:srgbClr val="7030A0"/>
                          </a:solidFill>
                        </a:rPr>
                        <a:t>31</a:t>
                      </a:r>
                      <a:r>
                        <a:rPr lang="ar-SA" sz="2400" b="1" u="sng" baseline="0" dirty="0">
                          <a:solidFill>
                            <a:srgbClr val="7030A0"/>
                          </a:solidFill>
                        </a:rPr>
                        <a:t>/</a:t>
                      </a:r>
                      <a:r>
                        <a:rPr lang="en-US" sz="2400" b="1" u="sng" baseline="0" dirty="0">
                          <a:solidFill>
                            <a:srgbClr val="7030A0"/>
                          </a:solidFill>
                        </a:rPr>
                        <a:t>12</a:t>
                      </a:r>
                      <a:r>
                        <a:rPr lang="ar-SA" sz="2400" b="1" u="sng" baseline="0" dirty="0">
                          <a:solidFill>
                            <a:srgbClr val="7030A0"/>
                          </a:solidFill>
                        </a:rPr>
                        <a:t>/ </a:t>
                      </a:r>
                      <a:r>
                        <a:rPr lang="en-US" sz="2400" b="1" u="sng" baseline="0" dirty="0">
                          <a:solidFill>
                            <a:srgbClr val="7030A0"/>
                          </a:solidFill>
                        </a:rPr>
                        <a:t>2000</a:t>
                      </a:r>
                      <a:r>
                        <a:rPr lang="ar-YE" sz="2400" b="1" u="sng" baseline="0" dirty="0">
                          <a:solidFill>
                            <a:srgbClr val="7030A0"/>
                          </a:solidFill>
                        </a:rPr>
                        <a:t>م</a:t>
                      </a:r>
                      <a:endParaRPr lang="ar-SA" sz="2400" b="1" u="sng" dirty="0">
                        <a:solidFill>
                          <a:srgbClr val="7030A0"/>
                        </a:solidFill>
                      </a:endParaRPr>
                    </a:p>
                  </a:txBody>
                  <a:tcPr/>
                </a:tc>
                <a:tc hMerge="1">
                  <a:txBody>
                    <a:bodyPr/>
                    <a:lstStyle/>
                    <a:p>
                      <a:pPr rtl="1"/>
                      <a:endParaRPr lang="ar-SA"/>
                    </a:p>
                  </a:txBody>
                  <a:tcPr/>
                </a:tc>
                <a:tc hMerge="1">
                  <a:txBody>
                    <a:bodyPr/>
                    <a:lstStyle/>
                    <a:p>
                      <a:pPr rtl="1"/>
                      <a:endParaRPr lang="ar-SA" dirty="0"/>
                    </a:p>
                  </a:txBody>
                  <a:tcPr/>
                </a:tc>
                <a:tc hMerge="1">
                  <a:txBody>
                    <a:bodyPr/>
                    <a:lstStyle/>
                    <a:p>
                      <a:pPr rtl="1"/>
                      <a:endParaRPr lang="ar-SA" dirty="0"/>
                    </a:p>
                  </a:txBody>
                  <a:tcPr/>
                </a:tc>
                <a:tc hMerge="1">
                  <a:txBody>
                    <a:bodyPr/>
                    <a:lstStyle/>
                    <a:p>
                      <a:pPr rtl="1"/>
                      <a:endParaRPr lang="ar-SA" dirty="0"/>
                    </a:p>
                  </a:txBody>
                  <a:tcPr/>
                </a:tc>
                <a:tc hMerge="1">
                  <a:txBody>
                    <a:bodyPr/>
                    <a:lstStyle/>
                    <a:p>
                      <a:pPr rtl="1"/>
                      <a:endParaRPr lang="ar-SA" dirty="0"/>
                    </a:p>
                  </a:txBody>
                  <a:tcPr/>
                </a:tc>
                <a:extLst>
                  <a:ext uri="{0D108BD9-81ED-4DB2-BD59-A6C34878D82A}">
                    <a16:rowId xmlns:a16="http://schemas.microsoft.com/office/drawing/2014/main" val="10000"/>
                  </a:ext>
                </a:extLst>
              </a:tr>
              <a:tr h="370840">
                <a:tc>
                  <a:txBody>
                    <a:bodyPr/>
                    <a:lstStyle/>
                    <a:p>
                      <a:pPr rtl="1"/>
                      <a:r>
                        <a:rPr lang="ar-SA" sz="2000" b="1" u="sng" dirty="0">
                          <a:solidFill>
                            <a:srgbClr val="0070C0"/>
                          </a:solidFill>
                        </a:rPr>
                        <a:t>كلي</a:t>
                      </a:r>
                    </a:p>
                  </a:txBody>
                  <a:tcPr/>
                </a:tc>
                <a:tc>
                  <a:txBody>
                    <a:bodyPr/>
                    <a:lstStyle/>
                    <a:p>
                      <a:pPr rtl="1"/>
                      <a:r>
                        <a:rPr lang="ar-SA" sz="2000" b="1" u="sng" dirty="0">
                          <a:solidFill>
                            <a:srgbClr val="0070C0"/>
                          </a:solidFill>
                        </a:rPr>
                        <a:t>جزئي</a:t>
                      </a:r>
                    </a:p>
                  </a:txBody>
                  <a:tcPr/>
                </a:tc>
                <a:tc>
                  <a:txBody>
                    <a:bodyPr/>
                    <a:lstStyle/>
                    <a:p>
                      <a:pPr rtl="1"/>
                      <a:r>
                        <a:rPr lang="ar-SA" sz="2000" b="1" u="sng" dirty="0">
                          <a:solidFill>
                            <a:srgbClr val="0070C0"/>
                          </a:solidFill>
                        </a:rPr>
                        <a:t>الأصول</a:t>
                      </a:r>
                    </a:p>
                  </a:txBody>
                  <a:tcPr/>
                </a:tc>
                <a:tc>
                  <a:txBody>
                    <a:bodyPr/>
                    <a:lstStyle/>
                    <a:p>
                      <a:pPr rtl="1"/>
                      <a:r>
                        <a:rPr lang="ar-SA" sz="2000" b="1" u="sng" dirty="0">
                          <a:solidFill>
                            <a:srgbClr val="0070C0"/>
                          </a:solidFill>
                        </a:rPr>
                        <a:t>كلي</a:t>
                      </a:r>
                    </a:p>
                  </a:txBody>
                  <a:tcPr/>
                </a:tc>
                <a:tc>
                  <a:txBody>
                    <a:bodyPr/>
                    <a:lstStyle/>
                    <a:p>
                      <a:pPr rtl="1"/>
                      <a:r>
                        <a:rPr lang="ar-SA" sz="2000" b="1" u="sng" dirty="0">
                          <a:solidFill>
                            <a:srgbClr val="0070C0"/>
                          </a:solidFill>
                        </a:rPr>
                        <a:t>جزئي</a:t>
                      </a:r>
                    </a:p>
                  </a:txBody>
                  <a:tcPr/>
                </a:tc>
                <a:tc>
                  <a:txBody>
                    <a:bodyPr/>
                    <a:lstStyle/>
                    <a:p>
                      <a:pPr rtl="1"/>
                      <a:r>
                        <a:rPr lang="ar-SA" sz="2000" b="1" u="sng" dirty="0">
                          <a:solidFill>
                            <a:srgbClr val="0070C0"/>
                          </a:solidFill>
                        </a:rPr>
                        <a:t>الالتزامات وحقوق</a:t>
                      </a:r>
                      <a:r>
                        <a:rPr lang="ar-SA" sz="2000" b="1" u="sng" baseline="0" dirty="0">
                          <a:solidFill>
                            <a:srgbClr val="0070C0"/>
                          </a:solidFill>
                        </a:rPr>
                        <a:t> الملكية</a:t>
                      </a:r>
                      <a:endParaRPr lang="ar-SA" sz="2000" b="1" u="sng" dirty="0">
                        <a:solidFill>
                          <a:srgbClr val="0070C0"/>
                        </a:solidFill>
                      </a:endParaRPr>
                    </a:p>
                  </a:txBody>
                  <a:tcPr/>
                </a:tc>
                <a:extLst>
                  <a:ext uri="{0D108BD9-81ED-4DB2-BD59-A6C34878D82A}">
                    <a16:rowId xmlns:a16="http://schemas.microsoft.com/office/drawing/2014/main" val="10001"/>
                  </a:ext>
                </a:extLst>
              </a:tr>
              <a:tr h="370840">
                <a:tc>
                  <a:txBody>
                    <a:bodyPr/>
                    <a:lstStyle/>
                    <a:p>
                      <a:pPr rtl="1"/>
                      <a:endParaRPr lang="ar-SA" b="1" dirty="0">
                        <a:solidFill>
                          <a:srgbClr val="0070C0"/>
                        </a:solidFill>
                      </a:endParaRPr>
                    </a:p>
                  </a:txBody>
                  <a:tcPr/>
                </a:tc>
                <a:tc>
                  <a:txBody>
                    <a:bodyPr/>
                    <a:lstStyle/>
                    <a:p>
                      <a:pPr rtl="1"/>
                      <a:endParaRPr lang="ar-SA" b="1" dirty="0">
                        <a:solidFill>
                          <a:srgbClr val="0070C0"/>
                        </a:solidFill>
                      </a:endParaRPr>
                    </a:p>
                    <a:p>
                      <a:pPr rtl="1"/>
                      <a:r>
                        <a:rPr lang="ar-SA" b="1" dirty="0">
                          <a:solidFill>
                            <a:srgbClr val="0070C0"/>
                          </a:solidFill>
                        </a:rPr>
                        <a:t>×××</a:t>
                      </a:r>
                    </a:p>
                    <a:p>
                      <a:pPr rtl="1"/>
                      <a:endParaRPr lang="ar-SA" b="1" dirty="0">
                        <a:solidFill>
                          <a:srgbClr val="0070C0"/>
                        </a:solidFill>
                      </a:endParaRPr>
                    </a:p>
                    <a:p>
                      <a:pPr rtl="1"/>
                      <a:r>
                        <a:rPr lang="ar-YE" b="1" dirty="0">
                          <a:solidFill>
                            <a:srgbClr val="0070C0"/>
                          </a:solidFill>
                        </a:rPr>
                        <a:t>(</a:t>
                      </a:r>
                      <a:r>
                        <a:rPr lang="ar-SA" b="1" dirty="0">
                          <a:solidFill>
                            <a:srgbClr val="0070C0"/>
                          </a:solidFill>
                        </a:rPr>
                        <a:t>×××</a:t>
                      </a:r>
                      <a:r>
                        <a:rPr lang="ar-YE" b="1" dirty="0">
                          <a:solidFill>
                            <a:srgbClr val="0070C0"/>
                          </a:solidFill>
                        </a:rPr>
                        <a:t>)</a:t>
                      </a:r>
                      <a:endParaRPr lang="ar-SA" b="1" dirty="0">
                        <a:solidFill>
                          <a:srgbClr val="0070C0"/>
                        </a:solidFill>
                      </a:endParaRPr>
                    </a:p>
                  </a:txBody>
                  <a:tcPr/>
                </a:tc>
                <a:tc>
                  <a:txBody>
                    <a:bodyPr/>
                    <a:lstStyle/>
                    <a:p>
                      <a:pPr rtl="1"/>
                      <a:r>
                        <a:rPr lang="ar-SA" sz="2000" b="1" u="sng" dirty="0">
                          <a:solidFill>
                            <a:srgbClr val="0070C0"/>
                          </a:solidFill>
                        </a:rPr>
                        <a:t>الأصول المتداولة</a:t>
                      </a:r>
                      <a:r>
                        <a:rPr lang="ar-SA" b="1" dirty="0">
                          <a:solidFill>
                            <a:srgbClr val="0070C0"/>
                          </a:solidFill>
                        </a:rPr>
                        <a:t>:</a:t>
                      </a:r>
                    </a:p>
                    <a:p>
                      <a:pPr rtl="1"/>
                      <a:r>
                        <a:rPr lang="ar-SA" sz="2000" b="1" dirty="0">
                          <a:solidFill>
                            <a:srgbClr val="0070C0"/>
                          </a:solidFill>
                        </a:rPr>
                        <a:t>الاستثمارات في الأوراق المالية.</a:t>
                      </a:r>
                    </a:p>
                    <a:p>
                      <a:pPr rtl="1"/>
                      <a:endParaRPr lang="ar-SA" sz="2000" b="1" dirty="0">
                        <a:solidFill>
                          <a:srgbClr val="0070C0"/>
                        </a:solidFill>
                      </a:endParaRPr>
                    </a:p>
                    <a:p>
                      <a:pPr rtl="1"/>
                      <a:r>
                        <a:rPr lang="ar-SA" sz="2000" b="1" dirty="0">
                          <a:solidFill>
                            <a:srgbClr val="0070C0"/>
                          </a:solidFill>
                        </a:rPr>
                        <a:t>(-) مخصص هبوط أسعار أوراق مالية</a:t>
                      </a:r>
                    </a:p>
                    <a:p>
                      <a:pPr rtl="1"/>
                      <a:endParaRPr lang="ar-SA" sz="2000" b="1" dirty="0">
                        <a:solidFill>
                          <a:srgbClr val="0070C0"/>
                        </a:solidFill>
                      </a:endParaRPr>
                    </a:p>
                  </a:txBody>
                  <a:tcPr/>
                </a:tc>
                <a:tc>
                  <a:txBody>
                    <a:bodyPr/>
                    <a:lstStyle/>
                    <a:p>
                      <a:pPr rtl="1"/>
                      <a:endParaRPr lang="ar-SA" b="1" dirty="0">
                        <a:solidFill>
                          <a:srgbClr val="0070C0"/>
                        </a:solidFill>
                      </a:endParaRPr>
                    </a:p>
                  </a:txBody>
                  <a:tcPr/>
                </a:tc>
                <a:tc>
                  <a:txBody>
                    <a:bodyPr/>
                    <a:lstStyle/>
                    <a:p>
                      <a:pPr rtl="1"/>
                      <a:endParaRPr lang="ar-SA" b="1" dirty="0">
                        <a:solidFill>
                          <a:srgbClr val="0070C0"/>
                        </a:solidFill>
                      </a:endParaRPr>
                    </a:p>
                  </a:txBody>
                  <a:tcPr/>
                </a:tc>
                <a:tc>
                  <a:txBody>
                    <a:bodyPr/>
                    <a:lstStyle/>
                    <a:p>
                      <a:pPr rtl="1"/>
                      <a:endParaRPr lang="ar-SA" b="1" dirty="0">
                        <a:solidFill>
                          <a:srgbClr val="0070C0"/>
                        </a:solidFill>
                      </a:endParaRPr>
                    </a:p>
                  </a:txBody>
                  <a:tcPr/>
                </a:tc>
                <a:extLst>
                  <a:ext uri="{0D108BD9-81ED-4DB2-BD59-A6C34878D82A}">
                    <a16:rowId xmlns:a16="http://schemas.microsoft.com/office/drawing/2014/main" val="10002"/>
                  </a:ext>
                </a:extLst>
              </a:tr>
              <a:tr h="370840">
                <a:tc>
                  <a:txBody>
                    <a:bodyPr/>
                    <a:lstStyle/>
                    <a:p>
                      <a:pPr rtl="1"/>
                      <a:r>
                        <a:rPr lang="ar-SA" b="1" dirty="0"/>
                        <a:t>×××</a:t>
                      </a:r>
                    </a:p>
                  </a:txBody>
                  <a:tcPr/>
                </a:tc>
                <a:tc>
                  <a:txBody>
                    <a:bodyPr/>
                    <a:lstStyle/>
                    <a:p>
                      <a:pPr rtl="1"/>
                      <a:endParaRPr lang="ar-SA" b="1"/>
                    </a:p>
                  </a:txBody>
                  <a:tcPr/>
                </a:tc>
                <a:tc>
                  <a:txBody>
                    <a:bodyPr/>
                    <a:lstStyle/>
                    <a:p>
                      <a:pPr rtl="1"/>
                      <a:endParaRPr lang="ar-SA" sz="2000" b="1" dirty="0"/>
                    </a:p>
                  </a:txBody>
                  <a:tcPr/>
                </a:tc>
                <a:tc>
                  <a:txBody>
                    <a:bodyPr/>
                    <a:lstStyle/>
                    <a:p>
                      <a:pPr rtl="1"/>
                      <a:endParaRPr lang="ar-SA" b="1" dirty="0"/>
                    </a:p>
                  </a:txBody>
                  <a:tcPr/>
                </a:tc>
                <a:tc>
                  <a:txBody>
                    <a:bodyPr/>
                    <a:lstStyle/>
                    <a:p>
                      <a:pPr rtl="1"/>
                      <a:endParaRPr lang="ar-SA" b="1"/>
                    </a:p>
                  </a:txBody>
                  <a:tcPr/>
                </a:tc>
                <a:tc>
                  <a:txBody>
                    <a:bodyPr/>
                    <a:lstStyle/>
                    <a:p>
                      <a:pPr rtl="1"/>
                      <a:endParaRPr lang="ar-SA" b="1"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082402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6632"/>
            <a:ext cx="8754176" cy="6665168"/>
          </a:xfrm>
        </p:spPr>
        <p:txBody>
          <a:bodyPr>
            <a:normAutofit lnSpcReduction="10000"/>
          </a:bodyPr>
          <a:lstStyle/>
          <a:p>
            <a:pPr algn="just">
              <a:buFont typeface="Wingdings" panose="05000000000000000000" pitchFamily="2" charset="2"/>
              <a:buChar char="§"/>
            </a:pPr>
            <a:r>
              <a:rPr lang="ar-YE" sz="2400" b="1" u="sng" dirty="0">
                <a:solidFill>
                  <a:srgbClr val="C00000"/>
                </a:solidFill>
              </a:rPr>
              <a:t>مثــــال:</a:t>
            </a:r>
          </a:p>
          <a:p>
            <a:pPr algn="just"/>
            <a:r>
              <a:rPr lang="ar-YE" sz="2200" b="1" dirty="0">
                <a:solidFill>
                  <a:srgbClr val="0070C0"/>
                </a:solidFill>
              </a:rPr>
              <a:t>العمليات الآتية حدثت في منشأة ايمن خلال شهر مارس </a:t>
            </a:r>
            <a:r>
              <a:rPr lang="en-US" sz="2200" b="1" dirty="0">
                <a:solidFill>
                  <a:srgbClr val="0070C0"/>
                </a:solidFill>
              </a:rPr>
              <a:t>2007</a:t>
            </a:r>
            <a:r>
              <a:rPr lang="ar-YE" sz="2200" b="1" dirty="0">
                <a:solidFill>
                  <a:srgbClr val="0070C0"/>
                </a:solidFill>
              </a:rPr>
              <a:t>م، والتي تتعلق بعمليات شراء وتقييم الاستشمار قصيرة الأجل:</a:t>
            </a:r>
          </a:p>
          <a:p>
            <a:pPr algn="just"/>
            <a:r>
              <a:rPr lang="ar-YE" sz="2200" b="1" dirty="0">
                <a:solidFill>
                  <a:srgbClr val="0070C0"/>
                </a:solidFill>
              </a:rPr>
              <a:t>في </a:t>
            </a:r>
            <a:r>
              <a:rPr lang="en-US" sz="2200" b="1" dirty="0">
                <a:solidFill>
                  <a:srgbClr val="0070C0"/>
                </a:solidFill>
              </a:rPr>
              <a:t>1</a:t>
            </a:r>
            <a:r>
              <a:rPr lang="ar-YE" sz="2200" b="1" dirty="0">
                <a:solidFill>
                  <a:srgbClr val="0070C0"/>
                </a:solidFill>
              </a:rPr>
              <a:t>/</a:t>
            </a:r>
            <a:r>
              <a:rPr lang="en-US" sz="2200" b="1" dirty="0">
                <a:solidFill>
                  <a:srgbClr val="0070C0"/>
                </a:solidFill>
              </a:rPr>
              <a:t>3</a:t>
            </a:r>
            <a:r>
              <a:rPr lang="ar-YE" sz="2200" b="1" dirty="0">
                <a:solidFill>
                  <a:srgbClr val="0070C0"/>
                </a:solidFill>
              </a:rPr>
              <a:t>/</a:t>
            </a:r>
            <a:r>
              <a:rPr lang="en-US" sz="2200" b="1" dirty="0">
                <a:solidFill>
                  <a:srgbClr val="0070C0"/>
                </a:solidFill>
              </a:rPr>
              <a:t>2007</a:t>
            </a:r>
            <a:r>
              <a:rPr lang="ar-YE" sz="2200" b="1" dirty="0">
                <a:solidFill>
                  <a:srgbClr val="0070C0"/>
                </a:solidFill>
              </a:rPr>
              <a:t>م تم شراء </a:t>
            </a:r>
            <a:r>
              <a:rPr lang="en-US" sz="2200" b="1" dirty="0">
                <a:solidFill>
                  <a:srgbClr val="0070C0"/>
                </a:solidFill>
              </a:rPr>
              <a:t>1,000</a:t>
            </a:r>
            <a:r>
              <a:rPr lang="ar-YE" sz="2200" b="1" dirty="0">
                <a:solidFill>
                  <a:srgbClr val="0070C0"/>
                </a:solidFill>
              </a:rPr>
              <a:t> سهم من أسهم منشأة الرمال بسعر </a:t>
            </a:r>
            <a:r>
              <a:rPr lang="en-US" sz="2200" b="1" dirty="0">
                <a:solidFill>
                  <a:srgbClr val="0070C0"/>
                </a:solidFill>
              </a:rPr>
              <a:t>5,000</a:t>
            </a:r>
            <a:r>
              <a:rPr lang="ar-YE" sz="2200" b="1" dirty="0">
                <a:solidFill>
                  <a:srgbClr val="0070C0"/>
                </a:solidFill>
              </a:rPr>
              <a:t> ريال للسهم بلغت عمولة شراء الأسهم </a:t>
            </a:r>
            <a:r>
              <a:rPr lang="en-US" sz="2200" b="1" dirty="0">
                <a:solidFill>
                  <a:srgbClr val="0070C0"/>
                </a:solidFill>
              </a:rPr>
              <a:t>10,000</a:t>
            </a:r>
            <a:r>
              <a:rPr lang="ar-YE" sz="2200" b="1" dirty="0">
                <a:solidFill>
                  <a:srgbClr val="0070C0"/>
                </a:solidFill>
              </a:rPr>
              <a:t> ريال دفعت نقداً.</a:t>
            </a:r>
          </a:p>
          <a:p>
            <a:pPr algn="just"/>
            <a:r>
              <a:rPr lang="ar-YE" sz="2200" b="1" dirty="0">
                <a:solidFill>
                  <a:srgbClr val="0070C0"/>
                </a:solidFill>
              </a:rPr>
              <a:t>في </a:t>
            </a:r>
            <a:r>
              <a:rPr lang="en-US" sz="2200" b="1" dirty="0">
                <a:solidFill>
                  <a:srgbClr val="0070C0"/>
                </a:solidFill>
              </a:rPr>
              <a:t>10</a:t>
            </a:r>
            <a:r>
              <a:rPr lang="ar-YE" sz="2200" b="1" dirty="0">
                <a:solidFill>
                  <a:srgbClr val="0070C0"/>
                </a:solidFill>
              </a:rPr>
              <a:t>/</a:t>
            </a:r>
            <a:r>
              <a:rPr lang="en-US" sz="2200" b="1" dirty="0">
                <a:solidFill>
                  <a:srgbClr val="0070C0"/>
                </a:solidFill>
              </a:rPr>
              <a:t>3</a:t>
            </a:r>
            <a:r>
              <a:rPr lang="ar-YE" sz="2200" b="1" dirty="0">
                <a:solidFill>
                  <a:srgbClr val="0070C0"/>
                </a:solidFill>
              </a:rPr>
              <a:t>/</a:t>
            </a:r>
            <a:r>
              <a:rPr lang="en-US" sz="2200" b="1" dirty="0">
                <a:solidFill>
                  <a:srgbClr val="0070C0"/>
                </a:solidFill>
              </a:rPr>
              <a:t>2007</a:t>
            </a:r>
            <a:r>
              <a:rPr lang="ar-YE" sz="2200" b="1" dirty="0">
                <a:solidFill>
                  <a:srgbClr val="0070C0"/>
                </a:solidFill>
              </a:rPr>
              <a:t>م تم شراء </a:t>
            </a:r>
            <a:r>
              <a:rPr lang="en-US" sz="2200" b="1" dirty="0">
                <a:solidFill>
                  <a:srgbClr val="0070C0"/>
                </a:solidFill>
              </a:rPr>
              <a:t>2,000</a:t>
            </a:r>
            <a:r>
              <a:rPr lang="ar-YE" sz="2200" b="1" dirty="0">
                <a:solidFill>
                  <a:srgbClr val="0070C0"/>
                </a:solidFill>
              </a:rPr>
              <a:t> سهم من اسهم منشأة صديق بسعر </a:t>
            </a:r>
            <a:r>
              <a:rPr lang="en-US" sz="2200" b="1" dirty="0">
                <a:solidFill>
                  <a:srgbClr val="0070C0"/>
                </a:solidFill>
              </a:rPr>
              <a:t>1,000</a:t>
            </a:r>
            <a:r>
              <a:rPr lang="ar-YE" sz="2200" b="1" dirty="0">
                <a:solidFill>
                  <a:srgbClr val="0070C0"/>
                </a:solidFill>
              </a:rPr>
              <a:t> ريال للسهم وبلغت عمولة شراء الأسهم </a:t>
            </a:r>
            <a:r>
              <a:rPr lang="en-US" sz="2200" b="1" dirty="0">
                <a:solidFill>
                  <a:srgbClr val="0070C0"/>
                </a:solidFill>
              </a:rPr>
              <a:t>13,000</a:t>
            </a:r>
            <a:r>
              <a:rPr lang="ar-YE" sz="2200" b="1" dirty="0">
                <a:solidFill>
                  <a:srgbClr val="0070C0"/>
                </a:solidFill>
              </a:rPr>
              <a:t> ريال، دفعت القيمة بشيك.</a:t>
            </a:r>
          </a:p>
          <a:p>
            <a:pPr lvl="0" algn="just">
              <a:buClr>
                <a:srgbClr val="3891A7"/>
              </a:buClr>
            </a:pPr>
            <a:r>
              <a:rPr lang="ar-YE" sz="2200" b="1" dirty="0">
                <a:solidFill>
                  <a:srgbClr val="0070C0"/>
                </a:solidFill>
              </a:rPr>
              <a:t>في </a:t>
            </a:r>
            <a:r>
              <a:rPr lang="en-US" sz="2200" b="1" dirty="0">
                <a:solidFill>
                  <a:srgbClr val="0070C0"/>
                </a:solidFill>
              </a:rPr>
              <a:t>17</a:t>
            </a:r>
            <a:r>
              <a:rPr lang="ar-YE" sz="2200" b="1" dirty="0">
                <a:solidFill>
                  <a:srgbClr val="0070C0"/>
                </a:solidFill>
              </a:rPr>
              <a:t>/</a:t>
            </a:r>
            <a:r>
              <a:rPr lang="en-US" sz="2200" b="1" dirty="0">
                <a:solidFill>
                  <a:srgbClr val="0070C0"/>
                </a:solidFill>
              </a:rPr>
              <a:t>3</a:t>
            </a:r>
            <a:r>
              <a:rPr lang="ar-YE" sz="2200" b="1" dirty="0">
                <a:solidFill>
                  <a:srgbClr val="0070C0"/>
                </a:solidFill>
              </a:rPr>
              <a:t>/</a:t>
            </a:r>
            <a:r>
              <a:rPr lang="en-US" sz="2200" b="1" dirty="0">
                <a:solidFill>
                  <a:srgbClr val="0070C0"/>
                </a:solidFill>
              </a:rPr>
              <a:t>2007</a:t>
            </a:r>
            <a:r>
              <a:rPr lang="ar-YE" sz="2200" b="1" dirty="0">
                <a:solidFill>
                  <a:srgbClr val="0070C0"/>
                </a:solidFill>
              </a:rPr>
              <a:t>م تم شراء </a:t>
            </a:r>
            <a:r>
              <a:rPr lang="en-US" sz="2200" b="1" dirty="0">
                <a:solidFill>
                  <a:srgbClr val="0070C0"/>
                </a:solidFill>
              </a:rPr>
              <a:t>3,000</a:t>
            </a:r>
            <a:r>
              <a:rPr lang="ar-YE" sz="2200" b="1" dirty="0">
                <a:solidFill>
                  <a:srgbClr val="0070C0"/>
                </a:solidFill>
              </a:rPr>
              <a:t> سهم من أسهم منشأة حمدان بسعر </a:t>
            </a:r>
            <a:r>
              <a:rPr lang="en-US" sz="2200" b="1" dirty="0">
                <a:solidFill>
                  <a:srgbClr val="0070C0"/>
                </a:solidFill>
              </a:rPr>
              <a:t>1,500</a:t>
            </a:r>
            <a:r>
              <a:rPr lang="ar-YE" sz="2200" b="1" dirty="0">
                <a:solidFill>
                  <a:srgbClr val="0070C0"/>
                </a:solidFill>
              </a:rPr>
              <a:t> ريال للسهم بلغت عمولة شراء الأسهم </a:t>
            </a:r>
            <a:r>
              <a:rPr lang="en-US" sz="2200" b="1" dirty="0">
                <a:solidFill>
                  <a:srgbClr val="0070C0"/>
                </a:solidFill>
              </a:rPr>
              <a:t>20,000</a:t>
            </a:r>
            <a:r>
              <a:rPr lang="ar-YE" sz="2200" b="1" dirty="0">
                <a:solidFill>
                  <a:srgbClr val="0070C0"/>
                </a:solidFill>
              </a:rPr>
              <a:t> ريال دفعت نقداً.</a:t>
            </a:r>
            <a:endParaRPr lang="en-US" sz="2200" b="1" dirty="0">
              <a:solidFill>
                <a:srgbClr val="0070C0"/>
              </a:solidFill>
            </a:endParaRPr>
          </a:p>
          <a:p>
            <a:pPr lvl="0" algn="just">
              <a:buClr>
                <a:srgbClr val="3891A7"/>
              </a:buClr>
            </a:pPr>
            <a:r>
              <a:rPr lang="ar-YE" sz="2200" b="1" u="sng" dirty="0">
                <a:solidFill>
                  <a:srgbClr val="002060"/>
                </a:solidFill>
              </a:rPr>
              <a:t>في </a:t>
            </a:r>
            <a:r>
              <a:rPr lang="en-US" sz="2200" b="1" u="sng" dirty="0">
                <a:solidFill>
                  <a:srgbClr val="002060"/>
                </a:solidFill>
              </a:rPr>
              <a:t>31</a:t>
            </a:r>
            <a:r>
              <a:rPr lang="ar-YE" sz="2200" b="1" u="sng" dirty="0">
                <a:solidFill>
                  <a:srgbClr val="002060"/>
                </a:solidFill>
              </a:rPr>
              <a:t>/</a:t>
            </a:r>
            <a:r>
              <a:rPr lang="en-US" sz="2200" b="1" u="sng" dirty="0">
                <a:solidFill>
                  <a:srgbClr val="002060"/>
                </a:solidFill>
              </a:rPr>
              <a:t>3</a:t>
            </a:r>
            <a:r>
              <a:rPr lang="ar-YE" sz="2200" b="1" u="sng" dirty="0">
                <a:solidFill>
                  <a:srgbClr val="002060"/>
                </a:solidFill>
              </a:rPr>
              <a:t>/</a:t>
            </a:r>
            <a:r>
              <a:rPr lang="en-US" sz="2200" b="1" u="sng" dirty="0">
                <a:solidFill>
                  <a:srgbClr val="002060"/>
                </a:solidFill>
              </a:rPr>
              <a:t>2007</a:t>
            </a:r>
            <a:r>
              <a:rPr lang="ar-YE" sz="2200" b="1" u="sng" dirty="0">
                <a:solidFill>
                  <a:srgbClr val="002060"/>
                </a:solidFill>
              </a:rPr>
              <a:t>م تم تقويم الاستثمارات في الاسهم أعلاه بالقيمة السوقية فظهرت كالآتي:</a:t>
            </a:r>
          </a:p>
          <a:p>
            <a:pPr lvl="0" algn="just">
              <a:buClr>
                <a:srgbClr val="3891A7"/>
              </a:buClr>
            </a:pPr>
            <a:endParaRPr lang="ar-YE" sz="2200" b="1" dirty="0">
              <a:solidFill>
                <a:prstClr val="black"/>
              </a:solidFill>
            </a:endParaRPr>
          </a:p>
          <a:p>
            <a:pPr lvl="0" algn="just">
              <a:buClr>
                <a:srgbClr val="3891A7"/>
              </a:buClr>
            </a:pPr>
            <a:endParaRPr lang="ar-YE" sz="2200" b="1" dirty="0">
              <a:solidFill>
                <a:prstClr val="black"/>
              </a:solidFill>
            </a:endParaRPr>
          </a:p>
          <a:p>
            <a:pPr marL="82296" lvl="0" indent="0" algn="just">
              <a:buClr>
                <a:srgbClr val="3891A7"/>
              </a:buClr>
              <a:buNone/>
            </a:pPr>
            <a:endParaRPr lang="ar-YE" sz="2200" b="1" dirty="0">
              <a:solidFill>
                <a:prstClr val="black"/>
              </a:solidFill>
            </a:endParaRPr>
          </a:p>
          <a:p>
            <a:pPr marL="82296" lvl="0" indent="0" algn="just">
              <a:buClr>
                <a:srgbClr val="3891A7"/>
              </a:buClr>
              <a:buNone/>
            </a:pPr>
            <a:r>
              <a:rPr lang="ar-YE" sz="2200" b="1" u="sng" dirty="0">
                <a:solidFill>
                  <a:srgbClr val="C00000"/>
                </a:solidFill>
              </a:rPr>
              <a:t>المطلوب:</a:t>
            </a:r>
          </a:p>
          <a:p>
            <a:pPr marL="539496" lvl="0" indent="-457200" algn="just">
              <a:buClr>
                <a:srgbClr val="3891A7"/>
              </a:buClr>
              <a:buFont typeface="+mj-lt"/>
              <a:buAutoNum type="arabicParenR"/>
            </a:pPr>
            <a:r>
              <a:rPr lang="ar-YE" sz="2200" b="1" dirty="0">
                <a:solidFill>
                  <a:srgbClr val="C00000"/>
                </a:solidFill>
              </a:rPr>
              <a:t>إثبات قيود اليومية اللازمة بعمليات شراء الأسهم؟</a:t>
            </a:r>
          </a:p>
          <a:p>
            <a:pPr marL="539496" lvl="0" indent="-457200" algn="just">
              <a:buClr>
                <a:srgbClr val="3891A7"/>
              </a:buClr>
              <a:buFont typeface="+mj-lt"/>
              <a:buAutoNum type="arabicParenR"/>
            </a:pPr>
            <a:r>
              <a:rPr lang="ar-YE" sz="2200" b="1" dirty="0">
                <a:solidFill>
                  <a:srgbClr val="C00000"/>
                </a:solidFill>
              </a:rPr>
              <a:t>إجراء قيود التسوية اللازمة لعملية تقييم الأسهم بالقيمة السوقية على أساس محفظة الاستثمار في </a:t>
            </a:r>
            <a:r>
              <a:rPr lang="en-US" sz="2200" b="1" dirty="0">
                <a:solidFill>
                  <a:srgbClr val="C00000"/>
                </a:solidFill>
              </a:rPr>
              <a:t>31</a:t>
            </a:r>
            <a:r>
              <a:rPr lang="ar-YE" sz="2200" b="1" dirty="0">
                <a:solidFill>
                  <a:srgbClr val="C00000"/>
                </a:solidFill>
              </a:rPr>
              <a:t>/</a:t>
            </a:r>
            <a:r>
              <a:rPr lang="en-US" sz="2200" b="1" dirty="0">
                <a:solidFill>
                  <a:srgbClr val="C00000"/>
                </a:solidFill>
              </a:rPr>
              <a:t>3</a:t>
            </a:r>
            <a:r>
              <a:rPr lang="ar-YE" sz="2200" b="1" dirty="0">
                <a:solidFill>
                  <a:srgbClr val="C00000"/>
                </a:solidFill>
              </a:rPr>
              <a:t>/</a:t>
            </a:r>
            <a:r>
              <a:rPr lang="en-US" sz="2200" b="1" dirty="0">
                <a:solidFill>
                  <a:srgbClr val="C00000"/>
                </a:solidFill>
              </a:rPr>
              <a:t>2007</a:t>
            </a:r>
            <a:r>
              <a:rPr lang="ar-YE" sz="2200" b="1" dirty="0">
                <a:solidFill>
                  <a:srgbClr val="C00000"/>
                </a:solidFill>
              </a:rPr>
              <a:t>م؟</a:t>
            </a:r>
          </a:p>
          <a:p>
            <a:pPr marL="539496" lvl="0" indent="-457200" algn="just">
              <a:buClr>
                <a:srgbClr val="3891A7"/>
              </a:buClr>
              <a:buFont typeface="+mj-lt"/>
              <a:buAutoNum type="arabicParenR"/>
            </a:pPr>
            <a:r>
              <a:rPr lang="ar-YE" sz="2200" b="1" dirty="0">
                <a:solidFill>
                  <a:srgbClr val="C00000"/>
                </a:solidFill>
              </a:rPr>
              <a:t>تصوير قائمة المركز المالي في </a:t>
            </a:r>
            <a:r>
              <a:rPr lang="en-US" sz="2200" b="1" dirty="0">
                <a:solidFill>
                  <a:srgbClr val="C00000"/>
                </a:solidFill>
              </a:rPr>
              <a:t>31</a:t>
            </a:r>
            <a:r>
              <a:rPr lang="ar-YE" sz="2200" b="1" dirty="0">
                <a:solidFill>
                  <a:srgbClr val="C00000"/>
                </a:solidFill>
              </a:rPr>
              <a:t>/</a:t>
            </a:r>
            <a:r>
              <a:rPr lang="en-US" sz="2200" b="1" dirty="0">
                <a:solidFill>
                  <a:srgbClr val="C00000"/>
                </a:solidFill>
              </a:rPr>
              <a:t>3</a:t>
            </a:r>
            <a:r>
              <a:rPr lang="ar-YE" sz="2200" b="1" dirty="0">
                <a:solidFill>
                  <a:srgbClr val="C00000"/>
                </a:solidFill>
              </a:rPr>
              <a:t>/</a:t>
            </a:r>
            <a:r>
              <a:rPr lang="en-US" sz="2200" b="1" dirty="0">
                <a:solidFill>
                  <a:srgbClr val="C00000"/>
                </a:solidFill>
              </a:rPr>
              <a:t>2007</a:t>
            </a:r>
            <a:r>
              <a:rPr lang="ar-YE" sz="2200" b="1" dirty="0">
                <a:solidFill>
                  <a:srgbClr val="C00000"/>
                </a:solidFill>
              </a:rPr>
              <a:t>م؟</a:t>
            </a:r>
          </a:p>
          <a:p>
            <a:pPr marL="539496" lvl="0" indent="-457200" algn="just">
              <a:buClr>
                <a:srgbClr val="3891A7"/>
              </a:buClr>
              <a:buFont typeface="+mj-lt"/>
              <a:buAutoNum type="arabicParenR"/>
            </a:pPr>
            <a:endParaRPr lang="ar-YE" sz="2200" dirty="0">
              <a:solidFill>
                <a:srgbClr val="C00000"/>
              </a:solidFill>
            </a:endParaRPr>
          </a:p>
          <a:p>
            <a:pPr lvl="0" algn="just">
              <a:buClr>
                <a:srgbClr val="3891A7"/>
              </a:buClr>
            </a:pPr>
            <a:endParaRPr lang="ar-YE" sz="2400" b="1" dirty="0">
              <a:solidFill>
                <a:prstClr val="black"/>
              </a:solidFill>
            </a:endParaRPr>
          </a:p>
          <a:p>
            <a:pPr algn="just"/>
            <a:endParaRPr lang="en-US" sz="2400" b="1" dirty="0"/>
          </a:p>
        </p:txBody>
      </p:sp>
      <p:sp>
        <p:nvSpPr>
          <p:cNvPr id="4" name="Slide Number Placeholder 3"/>
          <p:cNvSpPr>
            <a:spLocks noGrp="1"/>
          </p:cNvSpPr>
          <p:nvPr>
            <p:ph type="sldNum" sz="quarter" idx="12"/>
          </p:nvPr>
        </p:nvSpPr>
        <p:spPr/>
        <p:txBody>
          <a:bodyPr/>
          <a:lstStyle/>
          <a:p>
            <a:fld id="{CD9B9423-CA99-4925-8324-5BC098869A01}" type="slidenum">
              <a:rPr lang="ar-YE" smtClean="0"/>
              <a:t>8</a:t>
            </a:fld>
            <a:endParaRPr lang="ar-YE" dirty="0"/>
          </a:p>
        </p:txBody>
      </p:sp>
      <p:graphicFrame>
        <p:nvGraphicFramePr>
          <p:cNvPr id="6" name="Table 5"/>
          <p:cNvGraphicFramePr>
            <a:graphicFrameLocks noGrp="1"/>
          </p:cNvGraphicFramePr>
          <p:nvPr>
            <p:extLst>
              <p:ext uri="{D42A27DB-BD31-4B8C-83A1-F6EECF244321}">
                <p14:modId xmlns:p14="http://schemas.microsoft.com/office/powerpoint/2010/main" val="3419273334"/>
              </p:ext>
            </p:extLst>
          </p:nvPr>
        </p:nvGraphicFramePr>
        <p:xfrm>
          <a:off x="1763688" y="3717032"/>
          <a:ext cx="6096000" cy="1188720"/>
        </p:xfrm>
        <a:graphic>
          <a:graphicData uri="http://schemas.openxmlformats.org/drawingml/2006/table">
            <a:tbl>
              <a:tblPr firstRow="1" bandRow="1">
                <a:tableStyleId>{8799B23B-EC83-4686-B30A-512413B5E67A}</a:tableStyleId>
              </a:tblPr>
              <a:tblGrid>
                <a:gridCol w="1839264">
                  <a:extLst>
                    <a:ext uri="{9D8B030D-6E8A-4147-A177-3AD203B41FA5}">
                      <a16:colId xmlns:a16="http://schemas.microsoft.com/office/drawing/2014/main" val="3039571066"/>
                    </a:ext>
                  </a:extLst>
                </a:gridCol>
                <a:gridCol w="3744416">
                  <a:extLst>
                    <a:ext uri="{9D8B030D-6E8A-4147-A177-3AD203B41FA5}">
                      <a16:colId xmlns:a16="http://schemas.microsoft.com/office/drawing/2014/main" val="3460137441"/>
                    </a:ext>
                  </a:extLst>
                </a:gridCol>
                <a:gridCol w="512320">
                  <a:extLst>
                    <a:ext uri="{9D8B030D-6E8A-4147-A177-3AD203B41FA5}">
                      <a16:colId xmlns:a16="http://schemas.microsoft.com/office/drawing/2014/main" val="628656002"/>
                    </a:ext>
                  </a:extLst>
                </a:gridCol>
              </a:tblGrid>
              <a:tr h="370840">
                <a:tc>
                  <a:txBody>
                    <a:bodyPr/>
                    <a:lstStyle/>
                    <a:p>
                      <a:r>
                        <a:rPr lang="en-US" sz="2000" b="1" dirty="0">
                          <a:solidFill>
                            <a:srgbClr val="002060"/>
                          </a:solidFill>
                        </a:rPr>
                        <a:t>5,020,000</a:t>
                      </a:r>
                      <a:r>
                        <a:rPr lang="ar-YE" sz="2000" b="1" dirty="0">
                          <a:solidFill>
                            <a:srgbClr val="002060"/>
                          </a:solidFill>
                        </a:rPr>
                        <a:t> ريال</a:t>
                      </a:r>
                      <a:endParaRPr lang="en-US" sz="2000" b="1" dirty="0">
                        <a:solidFill>
                          <a:srgbClr val="002060"/>
                        </a:solidFill>
                      </a:endParaRPr>
                    </a:p>
                  </a:txBody>
                  <a:tcPr/>
                </a:tc>
                <a:tc>
                  <a:txBody>
                    <a:bodyPr/>
                    <a:lstStyle/>
                    <a:p>
                      <a:r>
                        <a:rPr lang="ar-YE" sz="2000" b="1" dirty="0">
                          <a:solidFill>
                            <a:srgbClr val="002060"/>
                          </a:solidFill>
                        </a:rPr>
                        <a:t>القيمة السوقية لأسهم شركة الرمال</a:t>
                      </a:r>
                      <a:endParaRPr lang="en-US" sz="2000" b="1" dirty="0">
                        <a:solidFill>
                          <a:srgbClr val="002060"/>
                        </a:solidFill>
                      </a:endParaRPr>
                    </a:p>
                  </a:txBody>
                  <a:tcPr/>
                </a:tc>
                <a:tc>
                  <a:txBody>
                    <a:bodyPr/>
                    <a:lstStyle/>
                    <a:p>
                      <a:r>
                        <a:rPr lang="ar-YE" sz="2000" b="1" dirty="0">
                          <a:solidFill>
                            <a:srgbClr val="002060"/>
                          </a:solidFill>
                        </a:rPr>
                        <a:t>أ</a:t>
                      </a:r>
                      <a:endParaRPr lang="en-US" sz="2000" b="1" dirty="0">
                        <a:solidFill>
                          <a:srgbClr val="002060"/>
                        </a:solidFill>
                      </a:endParaRPr>
                    </a:p>
                  </a:txBody>
                  <a:tcPr/>
                </a:tc>
                <a:extLst>
                  <a:ext uri="{0D108BD9-81ED-4DB2-BD59-A6C34878D82A}">
                    <a16:rowId xmlns:a16="http://schemas.microsoft.com/office/drawing/2014/main" val="90586673"/>
                  </a:ext>
                </a:extLst>
              </a:tr>
              <a:tr h="370840">
                <a:tc>
                  <a:txBody>
                    <a:bodyPr/>
                    <a:lstStyle/>
                    <a:p>
                      <a:r>
                        <a:rPr lang="en-US" sz="2000" b="1" dirty="0">
                          <a:solidFill>
                            <a:srgbClr val="002060"/>
                          </a:solidFill>
                        </a:rPr>
                        <a:t>2,000,000</a:t>
                      </a:r>
                      <a:r>
                        <a:rPr lang="ar-YE" sz="2000" b="1" dirty="0">
                          <a:solidFill>
                            <a:srgbClr val="002060"/>
                          </a:solidFill>
                        </a:rPr>
                        <a:t> ريال</a:t>
                      </a:r>
                      <a:endParaRPr lang="en-US" sz="2000" b="1" dirty="0">
                        <a:solidFill>
                          <a:srgbClr val="002060"/>
                        </a:solidFill>
                      </a:endParaRPr>
                    </a:p>
                  </a:txBody>
                  <a:tcPr/>
                </a:tc>
                <a:tc>
                  <a:txBody>
                    <a:bodyPr/>
                    <a:lstStyle/>
                    <a:p>
                      <a:r>
                        <a:rPr lang="ar-YE" sz="2000" b="1" dirty="0">
                          <a:solidFill>
                            <a:srgbClr val="002060"/>
                          </a:solidFill>
                        </a:rPr>
                        <a:t>القيمة السوقية لأسهم شركة صديق</a:t>
                      </a:r>
                      <a:endParaRPr lang="en-US" sz="2000" b="1" dirty="0">
                        <a:solidFill>
                          <a:srgbClr val="002060"/>
                        </a:solidFill>
                      </a:endParaRPr>
                    </a:p>
                  </a:txBody>
                  <a:tcPr/>
                </a:tc>
                <a:tc>
                  <a:txBody>
                    <a:bodyPr/>
                    <a:lstStyle/>
                    <a:p>
                      <a:r>
                        <a:rPr lang="ar-YE" sz="2000" b="1" dirty="0">
                          <a:solidFill>
                            <a:srgbClr val="002060"/>
                          </a:solidFill>
                        </a:rPr>
                        <a:t>ب</a:t>
                      </a:r>
                      <a:endParaRPr lang="en-US" sz="2000" b="1" dirty="0">
                        <a:solidFill>
                          <a:srgbClr val="002060"/>
                        </a:solidFill>
                      </a:endParaRPr>
                    </a:p>
                  </a:txBody>
                  <a:tcPr/>
                </a:tc>
                <a:extLst>
                  <a:ext uri="{0D108BD9-81ED-4DB2-BD59-A6C34878D82A}">
                    <a16:rowId xmlns:a16="http://schemas.microsoft.com/office/drawing/2014/main" val="4266486553"/>
                  </a:ext>
                </a:extLst>
              </a:tr>
              <a:tr h="370840">
                <a:tc>
                  <a:txBody>
                    <a:bodyPr/>
                    <a:lstStyle/>
                    <a:p>
                      <a:r>
                        <a:rPr lang="en-US" sz="2000" b="1" dirty="0">
                          <a:solidFill>
                            <a:srgbClr val="002060"/>
                          </a:solidFill>
                        </a:rPr>
                        <a:t>4,500,000</a:t>
                      </a:r>
                      <a:r>
                        <a:rPr lang="ar-YE" sz="2000" b="1" dirty="0">
                          <a:solidFill>
                            <a:srgbClr val="002060"/>
                          </a:solidFill>
                        </a:rPr>
                        <a:t> ريال</a:t>
                      </a:r>
                      <a:endParaRPr lang="en-US" sz="2000" b="1" dirty="0">
                        <a:solidFill>
                          <a:srgbClr val="002060"/>
                        </a:solidFill>
                      </a:endParaRPr>
                    </a:p>
                  </a:txBody>
                  <a:tcPr/>
                </a:tc>
                <a:tc>
                  <a:txBody>
                    <a:bodyPr/>
                    <a:lstStyle/>
                    <a:p>
                      <a:r>
                        <a:rPr kumimoji="0" lang="ar-YE" sz="2000" b="1" i="0" u="none" strike="noStrike" kern="1200" cap="none" spc="0" normalizeH="0" baseline="0" noProof="0" dirty="0">
                          <a:ln>
                            <a:noFill/>
                          </a:ln>
                          <a:solidFill>
                            <a:srgbClr val="002060"/>
                          </a:solidFill>
                          <a:effectLst/>
                          <a:uLnTx/>
                          <a:uFillTx/>
                          <a:latin typeface="+mn-lt"/>
                          <a:ea typeface="+mn-ea"/>
                        </a:rPr>
                        <a:t>القيمة السوقية لأسهم شركة حمدان</a:t>
                      </a:r>
                      <a:endParaRPr lang="en-US" sz="2000" b="1" dirty="0">
                        <a:solidFill>
                          <a:srgbClr val="002060"/>
                        </a:solidFill>
                      </a:endParaRPr>
                    </a:p>
                  </a:txBody>
                  <a:tcPr/>
                </a:tc>
                <a:tc>
                  <a:txBody>
                    <a:bodyPr/>
                    <a:lstStyle/>
                    <a:p>
                      <a:r>
                        <a:rPr lang="ar-YE" sz="2000" b="1" dirty="0">
                          <a:solidFill>
                            <a:srgbClr val="002060"/>
                          </a:solidFill>
                        </a:rPr>
                        <a:t>ج</a:t>
                      </a:r>
                      <a:endParaRPr lang="en-US" sz="2000" b="1" dirty="0">
                        <a:solidFill>
                          <a:srgbClr val="002060"/>
                        </a:solidFill>
                      </a:endParaRPr>
                    </a:p>
                  </a:txBody>
                  <a:tcPr/>
                </a:tc>
                <a:extLst>
                  <a:ext uri="{0D108BD9-81ED-4DB2-BD59-A6C34878D82A}">
                    <a16:rowId xmlns:a16="http://schemas.microsoft.com/office/drawing/2014/main" val="3017559869"/>
                  </a:ext>
                </a:extLst>
              </a:tr>
            </a:tbl>
          </a:graphicData>
        </a:graphic>
      </p:graphicFrame>
    </p:spTree>
    <p:extLst>
      <p:ext uri="{BB962C8B-B14F-4D97-AF65-F5344CB8AC3E}">
        <p14:creationId xmlns:p14="http://schemas.microsoft.com/office/powerpoint/2010/main" val="1243076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0"/>
            <a:ext cx="8682168" cy="6597352"/>
          </a:xfrm>
        </p:spPr>
        <p:txBody>
          <a:bodyPr>
            <a:normAutofit/>
          </a:bodyPr>
          <a:lstStyle/>
          <a:p>
            <a:pPr algn="just">
              <a:buFont typeface="Wingdings" panose="05000000000000000000" pitchFamily="2" charset="2"/>
              <a:buChar char="§"/>
            </a:pPr>
            <a:r>
              <a:rPr lang="ar-YE" sz="2400" b="1" u="sng" dirty="0">
                <a:solidFill>
                  <a:srgbClr val="C00000"/>
                </a:solidFill>
              </a:rPr>
              <a:t>الحل:</a:t>
            </a:r>
          </a:p>
          <a:p>
            <a:pPr marL="596646" indent="-514350" algn="just">
              <a:buFont typeface="+mj-lt"/>
              <a:buAutoNum type="arabicParenR"/>
            </a:pPr>
            <a:r>
              <a:rPr lang="ar-YE" sz="2200" b="1" dirty="0">
                <a:solidFill>
                  <a:srgbClr val="002060"/>
                </a:solidFill>
              </a:rPr>
              <a:t>إثبات قيود اليومية المتعلقة بشراء الأسهم بحسب تواريخها التي احتسبت على أساس الكلفة مضافاً إليها عمولة الشراء:</a:t>
            </a:r>
            <a:endParaRPr lang="en-US" sz="2200" b="1" dirty="0">
              <a:solidFill>
                <a:srgbClr val="002060"/>
              </a:solidFill>
            </a:endParaRPr>
          </a:p>
          <a:p>
            <a:pPr marL="596646" indent="-514350" algn="just">
              <a:buFont typeface="+mj-lt"/>
              <a:buAutoNum type="arabicParenR"/>
            </a:pPr>
            <a:endParaRPr lang="en-US" sz="2000" b="1" dirty="0"/>
          </a:p>
          <a:p>
            <a:pPr marL="596646" indent="-514350" algn="just">
              <a:buFont typeface="+mj-lt"/>
              <a:buAutoNum type="arabicParenR"/>
            </a:pPr>
            <a:endParaRPr lang="en-US" sz="2000" b="1" dirty="0"/>
          </a:p>
          <a:p>
            <a:pPr marL="596646" indent="-514350" algn="just">
              <a:buFont typeface="+mj-lt"/>
              <a:buAutoNum type="arabicParenR"/>
            </a:pPr>
            <a:endParaRPr lang="en-US" sz="2000" b="1" dirty="0"/>
          </a:p>
          <a:p>
            <a:pPr marL="596646" indent="-514350" algn="just">
              <a:buFont typeface="+mj-lt"/>
              <a:buAutoNum type="arabicParenR"/>
            </a:pPr>
            <a:endParaRPr lang="en-US" sz="2000" b="1" dirty="0"/>
          </a:p>
          <a:p>
            <a:pPr marL="596646" indent="-514350" algn="just">
              <a:buFont typeface="+mj-lt"/>
              <a:buAutoNum type="arabicParenR"/>
            </a:pPr>
            <a:endParaRPr lang="en-US" sz="2000" b="1" dirty="0"/>
          </a:p>
          <a:p>
            <a:pPr marL="596646" indent="-514350" algn="just">
              <a:buFont typeface="+mj-lt"/>
              <a:buAutoNum type="arabicParenR"/>
            </a:pPr>
            <a:endParaRPr lang="en-US" sz="2000" b="1" dirty="0"/>
          </a:p>
          <a:p>
            <a:pPr marL="596646" indent="-514350" algn="just">
              <a:buFont typeface="+mj-lt"/>
              <a:buAutoNum type="arabicParenR"/>
            </a:pPr>
            <a:endParaRPr lang="en-US" sz="2000" b="1" dirty="0"/>
          </a:p>
          <a:p>
            <a:pPr marL="596646" indent="-514350" algn="just">
              <a:buFont typeface="+mj-lt"/>
              <a:buAutoNum type="arabicParenR"/>
            </a:pPr>
            <a:endParaRPr lang="en-US" sz="2000" b="1" dirty="0"/>
          </a:p>
          <a:p>
            <a:pPr marL="596646" indent="-514350" algn="just">
              <a:buFont typeface="+mj-lt"/>
              <a:buAutoNum type="arabicParenR"/>
            </a:pPr>
            <a:r>
              <a:rPr lang="ar-YE" sz="2200" b="1" dirty="0">
                <a:solidFill>
                  <a:srgbClr val="002060"/>
                </a:solidFill>
              </a:rPr>
              <a:t>عند تقييم الأسهم بالمقارنة مع القيمة السوقية على أساس محفظة الأستثمار كوحدة واحدة يظهر الجدول الآتي:</a:t>
            </a:r>
            <a:endParaRPr lang="en-US" sz="2200" b="1" dirty="0">
              <a:solidFill>
                <a:srgbClr val="002060"/>
              </a:solidFill>
            </a:endParaRPr>
          </a:p>
        </p:txBody>
      </p:sp>
      <p:sp>
        <p:nvSpPr>
          <p:cNvPr id="4" name="Slide Number Placeholder 3"/>
          <p:cNvSpPr>
            <a:spLocks noGrp="1"/>
          </p:cNvSpPr>
          <p:nvPr>
            <p:ph type="sldNum" sz="quarter" idx="12"/>
          </p:nvPr>
        </p:nvSpPr>
        <p:spPr/>
        <p:txBody>
          <a:bodyPr/>
          <a:lstStyle/>
          <a:p>
            <a:fld id="{CD9B9423-CA99-4925-8324-5BC098869A01}" type="slidenum">
              <a:rPr lang="ar-YE" smtClean="0"/>
              <a:t>9</a:t>
            </a:fld>
            <a:endParaRPr lang="ar-YE" dirty="0"/>
          </a:p>
        </p:txBody>
      </p:sp>
      <p:graphicFrame>
        <p:nvGraphicFramePr>
          <p:cNvPr id="5" name="Table 4"/>
          <p:cNvGraphicFramePr>
            <a:graphicFrameLocks noGrp="1"/>
          </p:cNvGraphicFramePr>
          <p:nvPr>
            <p:extLst>
              <p:ext uri="{D42A27DB-BD31-4B8C-83A1-F6EECF244321}">
                <p14:modId xmlns:p14="http://schemas.microsoft.com/office/powerpoint/2010/main" val="2347824024"/>
              </p:ext>
            </p:extLst>
          </p:nvPr>
        </p:nvGraphicFramePr>
        <p:xfrm>
          <a:off x="0" y="1124744"/>
          <a:ext cx="8820473" cy="3114040"/>
        </p:xfrm>
        <a:graphic>
          <a:graphicData uri="http://schemas.openxmlformats.org/drawingml/2006/table">
            <a:tbl>
              <a:tblPr firstRow="1" bandRow="1">
                <a:tableStyleId>{8799B23B-EC83-4686-B30A-512413B5E67A}</a:tableStyleId>
              </a:tblPr>
              <a:tblGrid>
                <a:gridCol w="1396575">
                  <a:extLst>
                    <a:ext uri="{9D8B030D-6E8A-4147-A177-3AD203B41FA5}">
                      <a16:colId xmlns:a16="http://schemas.microsoft.com/office/drawing/2014/main" val="1431004461"/>
                    </a:ext>
                  </a:extLst>
                </a:gridCol>
                <a:gridCol w="4851260">
                  <a:extLst>
                    <a:ext uri="{9D8B030D-6E8A-4147-A177-3AD203B41FA5}">
                      <a16:colId xmlns:a16="http://schemas.microsoft.com/office/drawing/2014/main" val="3112572468"/>
                    </a:ext>
                  </a:extLst>
                </a:gridCol>
                <a:gridCol w="1323071">
                  <a:extLst>
                    <a:ext uri="{9D8B030D-6E8A-4147-A177-3AD203B41FA5}">
                      <a16:colId xmlns:a16="http://schemas.microsoft.com/office/drawing/2014/main" val="2321557125"/>
                    </a:ext>
                  </a:extLst>
                </a:gridCol>
                <a:gridCol w="1249567">
                  <a:extLst>
                    <a:ext uri="{9D8B030D-6E8A-4147-A177-3AD203B41FA5}">
                      <a16:colId xmlns:a16="http://schemas.microsoft.com/office/drawing/2014/main" val="1651412892"/>
                    </a:ext>
                  </a:extLst>
                </a:gridCol>
              </a:tblGrid>
              <a:tr h="370840">
                <a:tc>
                  <a:txBody>
                    <a:bodyPr/>
                    <a:lstStyle/>
                    <a:p>
                      <a:pPr algn="ctr"/>
                      <a:r>
                        <a:rPr lang="ar-YE" sz="1800" b="1" dirty="0"/>
                        <a:t>التاريخ</a:t>
                      </a:r>
                      <a:endParaRPr lang="en-US" sz="1800" b="1" dirty="0"/>
                    </a:p>
                  </a:txBody>
                  <a:tcPr/>
                </a:tc>
                <a:tc>
                  <a:txBody>
                    <a:bodyPr/>
                    <a:lstStyle/>
                    <a:p>
                      <a:pPr algn="ctr"/>
                      <a:r>
                        <a:rPr lang="ar-YE" sz="1800" b="1" dirty="0"/>
                        <a:t>البيــــــــــــــــــــــــان</a:t>
                      </a:r>
                      <a:endParaRPr lang="en-US" sz="1800" b="1" dirty="0"/>
                    </a:p>
                  </a:txBody>
                  <a:tcPr/>
                </a:tc>
                <a:tc>
                  <a:txBody>
                    <a:bodyPr/>
                    <a:lstStyle/>
                    <a:p>
                      <a:pPr algn="ctr"/>
                      <a:r>
                        <a:rPr lang="ar-YE" sz="1800" b="1" dirty="0"/>
                        <a:t>دائــــن</a:t>
                      </a:r>
                      <a:endParaRPr lang="en-US" sz="1800" b="1" dirty="0"/>
                    </a:p>
                  </a:txBody>
                  <a:tcPr/>
                </a:tc>
                <a:tc>
                  <a:txBody>
                    <a:bodyPr/>
                    <a:lstStyle/>
                    <a:p>
                      <a:pPr algn="ctr"/>
                      <a:r>
                        <a:rPr lang="ar-YE" sz="1800" b="1" dirty="0"/>
                        <a:t>مـــدين</a:t>
                      </a:r>
                      <a:endParaRPr lang="en-US" sz="1800" b="1" dirty="0"/>
                    </a:p>
                  </a:txBody>
                  <a:tcPr/>
                </a:tc>
                <a:extLst>
                  <a:ext uri="{0D108BD9-81ED-4DB2-BD59-A6C34878D82A}">
                    <a16:rowId xmlns:a16="http://schemas.microsoft.com/office/drawing/2014/main" val="1234808198"/>
                  </a:ext>
                </a:extLst>
              </a:tr>
              <a:tr h="370840">
                <a:tc>
                  <a:txBody>
                    <a:bodyPr/>
                    <a:lstStyle/>
                    <a:p>
                      <a:r>
                        <a:rPr kumimoji="0" lang="en-US" sz="1800" b="1" i="0" u="none" strike="noStrike" kern="1200" cap="none" spc="0" normalizeH="0" baseline="0" noProof="0">
                          <a:ln>
                            <a:noFill/>
                          </a:ln>
                          <a:solidFill>
                            <a:prstClr val="black"/>
                          </a:solidFill>
                          <a:effectLst/>
                          <a:uLnTx/>
                          <a:uFillTx/>
                          <a:latin typeface="+mn-lt"/>
                          <a:ea typeface="+mn-ea"/>
                          <a:cs typeface="+mn-cs"/>
                        </a:rPr>
                        <a:t>1</a:t>
                      </a:r>
                      <a:r>
                        <a:rPr kumimoji="0" lang="ar-YE" sz="1800" b="1" i="0" u="none" strike="noStrike" kern="1200" cap="none" spc="0" normalizeH="0" baseline="0" noProof="0">
                          <a:ln>
                            <a:noFill/>
                          </a:ln>
                          <a:solidFill>
                            <a:prstClr val="black"/>
                          </a:solidFill>
                          <a:effectLst/>
                          <a:uLnTx/>
                          <a:uFillTx/>
                          <a:latin typeface="+mn-lt"/>
                          <a:ea typeface="+mn-ea"/>
                        </a:rPr>
                        <a:t>/</a:t>
                      </a:r>
                      <a:r>
                        <a:rPr kumimoji="0" lang="en-US" sz="1800" b="1" i="0" u="none" strike="noStrike" kern="1200" cap="none" spc="0" normalizeH="0" baseline="0" noProof="0">
                          <a:ln>
                            <a:noFill/>
                          </a:ln>
                          <a:solidFill>
                            <a:prstClr val="black"/>
                          </a:solidFill>
                          <a:effectLst/>
                          <a:uLnTx/>
                          <a:uFillTx/>
                          <a:latin typeface="+mn-lt"/>
                          <a:ea typeface="+mn-ea"/>
                          <a:cs typeface="+mn-cs"/>
                        </a:rPr>
                        <a:t>3</a:t>
                      </a:r>
                      <a:r>
                        <a:rPr kumimoji="0" lang="ar-YE" sz="1800" b="1" i="0" u="none" strike="noStrike" kern="1200" cap="none" spc="0" normalizeH="0" baseline="0" noProof="0">
                          <a:ln>
                            <a:noFill/>
                          </a:ln>
                          <a:solidFill>
                            <a:prstClr val="black"/>
                          </a:solidFill>
                          <a:effectLst/>
                          <a:uLnTx/>
                          <a:uFillTx/>
                          <a:latin typeface="+mn-lt"/>
                          <a:ea typeface="+mn-ea"/>
                        </a:rPr>
                        <a:t>/</a:t>
                      </a:r>
                      <a:r>
                        <a:rPr kumimoji="0" lang="en-US" sz="1800" b="1" i="0" u="none" strike="noStrike" kern="1200" cap="none" spc="0" normalizeH="0" baseline="0" noProof="0">
                          <a:ln>
                            <a:noFill/>
                          </a:ln>
                          <a:solidFill>
                            <a:prstClr val="black"/>
                          </a:solidFill>
                          <a:effectLst/>
                          <a:uLnTx/>
                          <a:uFillTx/>
                          <a:latin typeface="+mn-lt"/>
                          <a:ea typeface="+mn-ea"/>
                          <a:cs typeface="+mn-cs"/>
                        </a:rPr>
                        <a:t>2007</a:t>
                      </a:r>
                      <a:r>
                        <a:rPr kumimoji="0" lang="ar-YE" sz="1800" b="1" i="0" u="none" strike="noStrike" kern="1200" cap="none" spc="0" normalizeH="0" baseline="0" noProof="0">
                          <a:ln>
                            <a:noFill/>
                          </a:ln>
                          <a:solidFill>
                            <a:prstClr val="black"/>
                          </a:solidFill>
                          <a:effectLst/>
                          <a:uLnTx/>
                          <a:uFillTx/>
                          <a:latin typeface="+mn-lt"/>
                          <a:ea typeface="+mn-ea"/>
                        </a:rPr>
                        <a:t>م </a:t>
                      </a:r>
                      <a:endParaRPr lang="en-US" sz="1800" b="1" dirty="0"/>
                    </a:p>
                  </a:txBody>
                  <a:tcPr/>
                </a:tc>
                <a:tc>
                  <a:txBody>
                    <a:bodyPr/>
                    <a:lstStyle/>
                    <a:p>
                      <a:r>
                        <a:rPr lang="ar-YE" sz="1800" b="1" dirty="0"/>
                        <a:t>من حــ/ الاستثمار</a:t>
                      </a:r>
                      <a:r>
                        <a:rPr lang="ar-YE" sz="1800" b="1" baseline="0" dirty="0"/>
                        <a:t> في الأسهم (شركة الرمال)</a:t>
                      </a:r>
                    </a:p>
                    <a:p>
                      <a:r>
                        <a:rPr lang="ar-YE" sz="1800" b="1" baseline="0" dirty="0"/>
                        <a:t>   إلى حـــ/ الصندوق</a:t>
                      </a:r>
                    </a:p>
                    <a:p>
                      <a:r>
                        <a:rPr lang="ar-YE" sz="1800" b="1" baseline="0" dirty="0"/>
                        <a:t>إثبات شراء اسهم شركة الرمال</a:t>
                      </a:r>
                      <a:r>
                        <a:rPr lang="en-US" sz="1800" b="1" baseline="0" dirty="0"/>
                        <a:t> </a:t>
                      </a:r>
                      <a:r>
                        <a:rPr lang="ar-YE" sz="1800" b="1" baseline="0" dirty="0"/>
                        <a:t>(</a:t>
                      </a:r>
                      <a:r>
                        <a:rPr lang="en-US" sz="1800" b="1" baseline="0" dirty="0"/>
                        <a:t>1,000</a:t>
                      </a:r>
                      <a:r>
                        <a:rPr lang="ar-YE" sz="1800" b="1" baseline="0" dirty="0"/>
                        <a:t>×</a:t>
                      </a:r>
                      <a:r>
                        <a:rPr lang="en-US" sz="1800" b="1" baseline="0" dirty="0"/>
                        <a:t>5000</a:t>
                      </a:r>
                      <a:r>
                        <a:rPr lang="ar-YE" sz="1800" b="1" baseline="0" dirty="0"/>
                        <a:t>+</a:t>
                      </a:r>
                      <a:r>
                        <a:rPr lang="en-US" sz="1800" b="1" baseline="0" dirty="0"/>
                        <a:t>10,000</a:t>
                      </a:r>
                      <a:r>
                        <a:rPr lang="ar-YE" sz="1800" b="1" baseline="0" dirty="0"/>
                        <a:t>)</a:t>
                      </a:r>
                      <a:endParaRPr lang="en-US" sz="1800" b="1" dirty="0"/>
                    </a:p>
                  </a:txBody>
                  <a:tcPr/>
                </a:tc>
                <a:tc>
                  <a:txBody>
                    <a:bodyPr/>
                    <a:lstStyle/>
                    <a:p>
                      <a:endParaRPr lang="en-US" sz="1800" b="1" dirty="0"/>
                    </a:p>
                    <a:p>
                      <a:r>
                        <a:rPr lang="en-US" sz="1800" b="1" dirty="0"/>
                        <a:t>5,010,000</a:t>
                      </a:r>
                    </a:p>
                  </a:txBody>
                  <a:tcPr/>
                </a:tc>
                <a:tc>
                  <a:txBody>
                    <a:bodyPr/>
                    <a:lstStyle/>
                    <a:p>
                      <a:r>
                        <a:rPr lang="en-US" sz="1800" b="1" dirty="0"/>
                        <a:t>5,010,000</a:t>
                      </a:r>
                    </a:p>
                  </a:txBody>
                  <a:tcPr/>
                </a:tc>
                <a:extLst>
                  <a:ext uri="{0D108BD9-81ED-4DB2-BD59-A6C34878D82A}">
                    <a16:rowId xmlns:a16="http://schemas.microsoft.com/office/drawing/2014/main" val="1711222718"/>
                  </a:ext>
                </a:extLst>
              </a:tr>
              <a:tr h="370840">
                <a:tc>
                  <a:txBody>
                    <a:bodyPr/>
                    <a:lstStyle/>
                    <a:p>
                      <a:r>
                        <a:rPr kumimoji="0" lang="en-US" sz="1800" b="1" i="0" u="none" strike="noStrike" kern="1200" cap="none" spc="0" normalizeH="0" baseline="0" noProof="0" dirty="0">
                          <a:ln>
                            <a:noFill/>
                          </a:ln>
                          <a:solidFill>
                            <a:prstClr val="black"/>
                          </a:solidFill>
                          <a:effectLst/>
                          <a:uLnTx/>
                          <a:uFillTx/>
                          <a:latin typeface="+mn-lt"/>
                          <a:ea typeface="+mn-ea"/>
                          <a:cs typeface="+mn-cs"/>
                        </a:rPr>
                        <a:t>10</a:t>
                      </a:r>
                      <a:r>
                        <a:rPr kumimoji="0" lang="ar-YE" sz="1800" b="1" i="0" u="none" strike="noStrike" kern="1200" cap="none" spc="0" normalizeH="0" baseline="0" noProof="0" dirty="0">
                          <a:ln>
                            <a:noFill/>
                          </a:ln>
                          <a:solidFill>
                            <a:prstClr val="black"/>
                          </a:solidFill>
                          <a:effectLst/>
                          <a:uLnTx/>
                          <a:uFillTx/>
                          <a:latin typeface="+mn-lt"/>
                          <a:ea typeface="+mn-ea"/>
                        </a:rPr>
                        <a:t>/</a:t>
                      </a:r>
                      <a:r>
                        <a:rPr kumimoji="0" lang="en-US" sz="1800" b="1" i="0" u="none" strike="noStrike" kern="1200" cap="none" spc="0" normalizeH="0" baseline="0" noProof="0" dirty="0">
                          <a:ln>
                            <a:noFill/>
                          </a:ln>
                          <a:solidFill>
                            <a:prstClr val="black"/>
                          </a:solidFill>
                          <a:effectLst/>
                          <a:uLnTx/>
                          <a:uFillTx/>
                          <a:latin typeface="+mn-lt"/>
                          <a:ea typeface="+mn-ea"/>
                          <a:cs typeface="+mn-cs"/>
                        </a:rPr>
                        <a:t>3</a:t>
                      </a:r>
                      <a:r>
                        <a:rPr kumimoji="0" lang="ar-YE" sz="1800" b="1" i="0" u="none" strike="noStrike" kern="1200" cap="none" spc="0" normalizeH="0" baseline="0" noProof="0" dirty="0">
                          <a:ln>
                            <a:noFill/>
                          </a:ln>
                          <a:solidFill>
                            <a:prstClr val="black"/>
                          </a:solidFill>
                          <a:effectLst/>
                          <a:uLnTx/>
                          <a:uFillTx/>
                          <a:latin typeface="+mn-lt"/>
                          <a:ea typeface="+mn-ea"/>
                        </a:rPr>
                        <a:t>/</a:t>
                      </a:r>
                      <a:r>
                        <a:rPr kumimoji="0" lang="en-US" sz="1800" b="1" i="0" u="none" strike="noStrike" kern="1200" cap="none" spc="0" normalizeH="0" baseline="0" noProof="0" dirty="0">
                          <a:ln>
                            <a:noFill/>
                          </a:ln>
                          <a:solidFill>
                            <a:prstClr val="black"/>
                          </a:solidFill>
                          <a:effectLst/>
                          <a:uLnTx/>
                          <a:uFillTx/>
                          <a:latin typeface="+mn-lt"/>
                          <a:ea typeface="+mn-ea"/>
                          <a:cs typeface="+mn-cs"/>
                        </a:rPr>
                        <a:t>2007</a:t>
                      </a:r>
                      <a:r>
                        <a:rPr kumimoji="0" lang="ar-YE" sz="1800" b="1" i="0" u="none" strike="noStrike" kern="1200" cap="none" spc="0" normalizeH="0" baseline="0" noProof="0" dirty="0">
                          <a:ln>
                            <a:noFill/>
                          </a:ln>
                          <a:solidFill>
                            <a:prstClr val="black"/>
                          </a:solidFill>
                          <a:effectLst/>
                          <a:uLnTx/>
                          <a:uFillTx/>
                          <a:latin typeface="+mn-lt"/>
                          <a:ea typeface="+mn-ea"/>
                        </a:rPr>
                        <a:t>م </a:t>
                      </a:r>
                      <a:endParaRPr lang="en-US" sz="1800" b="1" dirty="0"/>
                    </a:p>
                  </a:txBody>
                  <a:tcPr/>
                </a:tc>
                <a:tc>
                  <a:txBody>
                    <a:bodyPr/>
                    <a:lstStyle/>
                    <a:p>
                      <a:r>
                        <a:rPr lang="ar-YE" sz="1800" b="1" dirty="0"/>
                        <a:t>من حــ/ الاستثمار</a:t>
                      </a:r>
                      <a:r>
                        <a:rPr lang="ar-YE" sz="1800" b="1" baseline="0" dirty="0"/>
                        <a:t> في الأسهم (شركة صديق)</a:t>
                      </a:r>
                    </a:p>
                    <a:p>
                      <a:r>
                        <a:rPr lang="ar-YE" sz="1800" b="1" baseline="0" dirty="0"/>
                        <a:t>   إلى حـــ/ البنك</a:t>
                      </a:r>
                    </a:p>
                    <a:p>
                      <a:r>
                        <a:rPr lang="ar-YE" sz="1800" b="1" baseline="0" dirty="0"/>
                        <a:t>إثبات شراء اسهم شركة صديق</a:t>
                      </a:r>
                      <a:r>
                        <a:rPr lang="en-US" sz="1800" b="1" baseline="0" dirty="0"/>
                        <a:t> </a:t>
                      </a:r>
                      <a:r>
                        <a:rPr lang="ar-YE" sz="1800" b="1" baseline="0" dirty="0"/>
                        <a:t>(</a:t>
                      </a:r>
                      <a:r>
                        <a:rPr lang="en-US" sz="1800" b="1" baseline="0" dirty="0"/>
                        <a:t>2,000</a:t>
                      </a:r>
                      <a:r>
                        <a:rPr lang="ar-YE" sz="1800" b="1" baseline="0" dirty="0"/>
                        <a:t>×</a:t>
                      </a:r>
                      <a:r>
                        <a:rPr lang="en-US" sz="1800" b="1" baseline="0" dirty="0"/>
                        <a:t>1,000</a:t>
                      </a:r>
                      <a:r>
                        <a:rPr lang="ar-YE" sz="1800" b="1" baseline="0" dirty="0"/>
                        <a:t> +</a:t>
                      </a:r>
                      <a:r>
                        <a:rPr lang="en-US" sz="1800" b="1" baseline="0" dirty="0"/>
                        <a:t>13,000</a:t>
                      </a:r>
                      <a:r>
                        <a:rPr lang="ar-YE" sz="1800" b="1" baseline="0" dirty="0"/>
                        <a:t>)</a:t>
                      </a:r>
                      <a:endParaRPr lang="en-US" sz="1800" b="1" dirty="0"/>
                    </a:p>
                  </a:txBody>
                  <a:tcPr/>
                </a:tc>
                <a:tc>
                  <a:txBody>
                    <a:bodyPr/>
                    <a:lstStyle/>
                    <a:p>
                      <a:endParaRPr lang="en-US" sz="1800" b="1" dirty="0"/>
                    </a:p>
                    <a:p>
                      <a:r>
                        <a:rPr lang="en-US" sz="1800" b="1" dirty="0"/>
                        <a:t>2,013,000</a:t>
                      </a:r>
                    </a:p>
                  </a:txBody>
                  <a:tcPr/>
                </a:tc>
                <a:tc>
                  <a:txBody>
                    <a:bodyPr/>
                    <a:lstStyle/>
                    <a:p>
                      <a:r>
                        <a:rPr lang="en-US" sz="1800" b="1" dirty="0"/>
                        <a:t>2,013,000</a:t>
                      </a:r>
                    </a:p>
                  </a:txBody>
                  <a:tcPr/>
                </a:tc>
                <a:extLst>
                  <a:ext uri="{0D108BD9-81ED-4DB2-BD59-A6C34878D82A}">
                    <a16:rowId xmlns:a16="http://schemas.microsoft.com/office/drawing/2014/main" val="504173064"/>
                  </a:ext>
                </a:extLst>
              </a:tr>
              <a:tr h="370840">
                <a:tc>
                  <a:txBody>
                    <a:bodyPr/>
                    <a:lstStyle/>
                    <a:p>
                      <a:r>
                        <a:rPr kumimoji="0" lang="en-US" sz="1800" b="1" i="0" u="none" strike="noStrike" kern="1200" cap="none" spc="0" normalizeH="0" baseline="0" noProof="0" dirty="0">
                          <a:ln>
                            <a:noFill/>
                          </a:ln>
                          <a:solidFill>
                            <a:prstClr val="black"/>
                          </a:solidFill>
                          <a:effectLst/>
                          <a:uLnTx/>
                          <a:uFillTx/>
                          <a:latin typeface="+mn-lt"/>
                          <a:ea typeface="+mn-ea"/>
                          <a:cs typeface="+mn-cs"/>
                        </a:rPr>
                        <a:t>17</a:t>
                      </a:r>
                      <a:r>
                        <a:rPr kumimoji="0" lang="ar-YE" sz="1800" b="1" i="0" u="none" strike="noStrike" kern="1200" cap="none" spc="0" normalizeH="0" baseline="0" noProof="0" dirty="0">
                          <a:ln>
                            <a:noFill/>
                          </a:ln>
                          <a:solidFill>
                            <a:prstClr val="black"/>
                          </a:solidFill>
                          <a:effectLst/>
                          <a:uLnTx/>
                          <a:uFillTx/>
                          <a:latin typeface="+mn-lt"/>
                          <a:ea typeface="+mn-ea"/>
                        </a:rPr>
                        <a:t>/</a:t>
                      </a:r>
                      <a:r>
                        <a:rPr kumimoji="0" lang="en-US" sz="1800" b="1" i="0" u="none" strike="noStrike" kern="1200" cap="none" spc="0" normalizeH="0" baseline="0" noProof="0" dirty="0">
                          <a:ln>
                            <a:noFill/>
                          </a:ln>
                          <a:solidFill>
                            <a:prstClr val="black"/>
                          </a:solidFill>
                          <a:effectLst/>
                          <a:uLnTx/>
                          <a:uFillTx/>
                          <a:latin typeface="+mn-lt"/>
                          <a:ea typeface="+mn-ea"/>
                          <a:cs typeface="+mn-cs"/>
                        </a:rPr>
                        <a:t>3</a:t>
                      </a:r>
                      <a:r>
                        <a:rPr kumimoji="0" lang="ar-YE" sz="1800" b="1" i="0" u="none" strike="noStrike" kern="1200" cap="none" spc="0" normalizeH="0" baseline="0" noProof="0" dirty="0">
                          <a:ln>
                            <a:noFill/>
                          </a:ln>
                          <a:solidFill>
                            <a:prstClr val="black"/>
                          </a:solidFill>
                          <a:effectLst/>
                          <a:uLnTx/>
                          <a:uFillTx/>
                          <a:latin typeface="+mn-lt"/>
                          <a:ea typeface="+mn-ea"/>
                        </a:rPr>
                        <a:t>/</a:t>
                      </a:r>
                      <a:r>
                        <a:rPr kumimoji="0" lang="en-US" sz="1800" b="1" i="0" u="none" strike="noStrike" kern="1200" cap="none" spc="0" normalizeH="0" baseline="0" noProof="0" dirty="0">
                          <a:ln>
                            <a:noFill/>
                          </a:ln>
                          <a:solidFill>
                            <a:prstClr val="black"/>
                          </a:solidFill>
                          <a:effectLst/>
                          <a:uLnTx/>
                          <a:uFillTx/>
                          <a:latin typeface="+mn-lt"/>
                          <a:ea typeface="+mn-ea"/>
                          <a:cs typeface="+mn-cs"/>
                        </a:rPr>
                        <a:t>2007</a:t>
                      </a:r>
                      <a:r>
                        <a:rPr kumimoji="0" lang="ar-YE" sz="1800" b="1" i="0" u="none" strike="noStrike" kern="1200" cap="none" spc="0" normalizeH="0" baseline="0" noProof="0" dirty="0">
                          <a:ln>
                            <a:noFill/>
                          </a:ln>
                          <a:solidFill>
                            <a:prstClr val="black"/>
                          </a:solidFill>
                          <a:effectLst/>
                          <a:uLnTx/>
                          <a:uFillTx/>
                          <a:latin typeface="+mn-lt"/>
                          <a:ea typeface="+mn-ea"/>
                        </a:rPr>
                        <a:t>م </a:t>
                      </a:r>
                      <a:endParaRPr lang="en-US" sz="1800" b="1" dirty="0"/>
                    </a:p>
                  </a:txBody>
                  <a:tcPr/>
                </a:tc>
                <a:tc>
                  <a:txBody>
                    <a:bodyPr/>
                    <a:lstStyle/>
                    <a:p>
                      <a:r>
                        <a:rPr lang="ar-YE" sz="1800" b="1" dirty="0"/>
                        <a:t>من حــ/ الاستثمار</a:t>
                      </a:r>
                      <a:r>
                        <a:rPr lang="ar-YE" sz="1800" b="1" baseline="0" dirty="0"/>
                        <a:t> في الأسهم (شركة حمدان)</a:t>
                      </a:r>
                    </a:p>
                    <a:p>
                      <a:r>
                        <a:rPr lang="ar-YE" sz="1800" b="1" baseline="0" dirty="0"/>
                        <a:t>   إلى حـــ/ الصندوق</a:t>
                      </a:r>
                    </a:p>
                    <a:p>
                      <a:r>
                        <a:rPr lang="ar-YE" sz="1800" b="1" baseline="0" dirty="0"/>
                        <a:t>إثبات شراء اسهم شركة حمدان(</a:t>
                      </a:r>
                      <a:r>
                        <a:rPr lang="en-US" sz="1800" b="1" baseline="0" dirty="0"/>
                        <a:t>3,000</a:t>
                      </a:r>
                      <a:r>
                        <a:rPr lang="ar-YE" sz="1800" b="1" baseline="0" dirty="0"/>
                        <a:t>×</a:t>
                      </a:r>
                      <a:r>
                        <a:rPr lang="en-US" sz="1800" b="1" baseline="0" dirty="0"/>
                        <a:t>1,500</a:t>
                      </a:r>
                      <a:r>
                        <a:rPr lang="ar-YE" sz="1800" b="1" baseline="0" dirty="0"/>
                        <a:t>+ </a:t>
                      </a:r>
                      <a:r>
                        <a:rPr lang="en-US" sz="1800" b="1" baseline="0" dirty="0"/>
                        <a:t>20,000</a:t>
                      </a:r>
                      <a:r>
                        <a:rPr lang="ar-YE" sz="1800" b="1" baseline="0" dirty="0"/>
                        <a:t>)</a:t>
                      </a:r>
                      <a:endParaRPr lang="en-US" sz="1800" b="1" dirty="0"/>
                    </a:p>
                  </a:txBody>
                  <a:tcPr/>
                </a:tc>
                <a:tc>
                  <a:txBody>
                    <a:bodyPr/>
                    <a:lstStyle/>
                    <a:p>
                      <a:endParaRPr lang="en-US" sz="1800" b="1" dirty="0"/>
                    </a:p>
                    <a:p>
                      <a:r>
                        <a:rPr lang="en-US" sz="1800" b="1" dirty="0"/>
                        <a:t>4,520,000</a:t>
                      </a:r>
                    </a:p>
                  </a:txBody>
                  <a:tcPr/>
                </a:tc>
                <a:tc>
                  <a:txBody>
                    <a:bodyPr/>
                    <a:lstStyle/>
                    <a:p>
                      <a:r>
                        <a:rPr lang="en-US" sz="1800" b="1" dirty="0"/>
                        <a:t>4,520,000</a:t>
                      </a:r>
                    </a:p>
                  </a:txBody>
                  <a:tcPr/>
                </a:tc>
                <a:extLst>
                  <a:ext uri="{0D108BD9-81ED-4DB2-BD59-A6C34878D82A}">
                    <a16:rowId xmlns:a16="http://schemas.microsoft.com/office/drawing/2014/main" val="31955849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651969869"/>
              </p:ext>
            </p:extLst>
          </p:nvPr>
        </p:nvGraphicFramePr>
        <p:xfrm>
          <a:off x="395536" y="4911926"/>
          <a:ext cx="7824194" cy="1854200"/>
        </p:xfrm>
        <a:graphic>
          <a:graphicData uri="http://schemas.openxmlformats.org/drawingml/2006/table">
            <a:tbl>
              <a:tblPr firstRow="1" bandRow="1">
                <a:tableStyleId>{8799B23B-EC83-4686-B30A-512413B5E67A}</a:tableStyleId>
              </a:tblPr>
              <a:tblGrid>
                <a:gridCol w="2592288">
                  <a:extLst>
                    <a:ext uri="{9D8B030D-6E8A-4147-A177-3AD203B41FA5}">
                      <a16:colId xmlns:a16="http://schemas.microsoft.com/office/drawing/2014/main" val="2653312507"/>
                    </a:ext>
                  </a:extLst>
                </a:gridCol>
                <a:gridCol w="1440160">
                  <a:extLst>
                    <a:ext uri="{9D8B030D-6E8A-4147-A177-3AD203B41FA5}">
                      <a16:colId xmlns:a16="http://schemas.microsoft.com/office/drawing/2014/main" val="395895415"/>
                    </a:ext>
                  </a:extLst>
                </a:gridCol>
                <a:gridCol w="1368152">
                  <a:extLst>
                    <a:ext uri="{9D8B030D-6E8A-4147-A177-3AD203B41FA5}">
                      <a16:colId xmlns:a16="http://schemas.microsoft.com/office/drawing/2014/main" val="753348180"/>
                    </a:ext>
                  </a:extLst>
                </a:gridCol>
                <a:gridCol w="936104">
                  <a:extLst>
                    <a:ext uri="{9D8B030D-6E8A-4147-A177-3AD203B41FA5}">
                      <a16:colId xmlns:a16="http://schemas.microsoft.com/office/drawing/2014/main" val="630516106"/>
                    </a:ext>
                  </a:extLst>
                </a:gridCol>
                <a:gridCol w="1487490">
                  <a:extLst>
                    <a:ext uri="{9D8B030D-6E8A-4147-A177-3AD203B41FA5}">
                      <a16:colId xmlns:a16="http://schemas.microsoft.com/office/drawing/2014/main" val="3288852280"/>
                    </a:ext>
                  </a:extLst>
                </a:gridCol>
              </a:tblGrid>
              <a:tr h="370840">
                <a:tc>
                  <a:txBody>
                    <a:bodyPr/>
                    <a:lstStyle/>
                    <a:p>
                      <a:pPr algn="ctr"/>
                      <a:r>
                        <a:rPr lang="ar-YE" b="1" dirty="0">
                          <a:solidFill>
                            <a:srgbClr val="002060"/>
                          </a:solidFill>
                        </a:rPr>
                        <a:t>المكاسب والخسائر غير المحققة</a:t>
                      </a:r>
                      <a:endParaRPr lang="en-US" b="1" dirty="0">
                        <a:solidFill>
                          <a:srgbClr val="002060"/>
                        </a:solidFill>
                      </a:endParaRPr>
                    </a:p>
                  </a:txBody>
                  <a:tcPr/>
                </a:tc>
                <a:tc>
                  <a:txBody>
                    <a:bodyPr/>
                    <a:lstStyle/>
                    <a:p>
                      <a:pPr algn="ctr"/>
                      <a:r>
                        <a:rPr lang="ar-YE" b="1" dirty="0">
                          <a:solidFill>
                            <a:srgbClr val="002060"/>
                          </a:solidFill>
                        </a:rPr>
                        <a:t>القيمة السوقية</a:t>
                      </a:r>
                      <a:endParaRPr lang="en-US" b="1" dirty="0">
                        <a:solidFill>
                          <a:srgbClr val="002060"/>
                        </a:solidFill>
                      </a:endParaRPr>
                    </a:p>
                  </a:txBody>
                  <a:tcPr/>
                </a:tc>
                <a:tc>
                  <a:txBody>
                    <a:bodyPr/>
                    <a:lstStyle/>
                    <a:p>
                      <a:pPr algn="ctr"/>
                      <a:r>
                        <a:rPr lang="ar-YE" b="1" dirty="0">
                          <a:solidFill>
                            <a:srgbClr val="002060"/>
                          </a:solidFill>
                        </a:rPr>
                        <a:t>الكلفة</a:t>
                      </a:r>
                      <a:endParaRPr lang="en-US" b="1" dirty="0">
                        <a:solidFill>
                          <a:srgbClr val="002060"/>
                        </a:solidFill>
                      </a:endParaRPr>
                    </a:p>
                  </a:txBody>
                  <a:tcPr/>
                </a:tc>
                <a:tc>
                  <a:txBody>
                    <a:bodyPr/>
                    <a:lstStyle/>
                    <a:p>
                      <a:pPr algn="ctr"/>
                      <a:r>
                        <a:rPr lang="ar-YE" b="1" dirty="0">
                          <a:solidFill>
                            <a:srgbClr val="002060"/>
                          </a:solidFill>
                        </a:rPr>
                        <a:t>العدد</a:t>
                      </a:r>
                      <a:endParaRPr lang="en-US" b="1" dirty="0">
                        <a:solidFill>
                          <a:srgbClr val="002060"/>
                        </a:solidFill>
                      </a:endParaRPr>
                    </a:p>
                  </a:txBody>
                  <a:tcPr/>
                </a:tc>
                <a:tc>
                  <a:txBody>
                    <a:bodyPr/>
                    <a:lstStyle/>
                    <a:p>
                      <a:pPr algn="ctr"/>
                      <a:r>
                        <a:rPr lang="ar-YE" b="1" dirty="0">
                          <a:solidFill>
                            <a:srgbClr val="002060"/>
                          </a:solidFill>
                        </a:rPr>
                        <a:t>الأســـهم</a:t>
                      </a:r>
                      <a:endParaRPr lang="en-US" b="1" dirty="0">
                        <a:solidFill>
                          <a:srgbClr val="002060"/>
                        </a:solidFill>
                      </a:endParaRPr>
                    </a:p>
                  </a:txBody>
                  <a:tcPr/>
                </a:tc>
                <a:extLst>
                  <a:ext uri="{0D108BD9-81ED-4DB2-BD59-A6C34878D82A}">
                    <a16:rowId xmlns:a16="http://schemas.microsoft.com/office/drawing/2014/main" val="3663295413"/>
                  </a:ext>
                </a:extLst>
              </a:tr>
              <a:tr h="370840">
                <a:tc>
                  <a:txBody>
                    <a:bodyPr/>
                    <a:lstStyle/>
                    <a:p>
                      <a:pPr algn="ctr"/>
                      <a:r>
                        <a:rPr lang="en-US" b="1" dirty="0">
                          <a:solidFill>
                            <a:srgbClr val="002060"/>
                          </a:solidFill>
                        </a:rPr>
                        <a:t>10,000</a:t>
                      </a:r>
                    </a:p>
                  </a:txBody>
                  <a:tcPr/>
                </a:tc>
                <a:tc>
                  <a:txBody>
                    <a:bodyPr/>
                    <a:lstStyle/>
                    <a:p>
                      <a:pPr algn="ctr"/>
                      <a:r>
                        <a:rPr lang="en-US" b="1" dirty="0">
                          <a:solidFill>
                            <a:srgbClr val="002060"/>
                          </a:solidFill>
                        </a:rPr>
                        <a:t>5,020,000</a:t>
                      </a:r>
                    </a:p>
                  </a:txBody>
                  <a:tcPr/>
                </a:tc>
                <a:tc>
                  <a:txBody>
                    <a:bodyPr/>
                    <a:lstStyle/>
                    <a:p>
                      <a:pPr algn="ctr"/>
                      <a:r>
                        <a:rPr lang="en-US" b="1" dirty="0">
                          <a:solidFill>
                            <a:srgbClr val="002060"/>
                          </a:solidFill>
                        </a:rPr>
                        <a:t>5,010,000</a:t>
                      </a:r>
                    </a:p>
                  </a:txBody>
                  <a:tcPr/>
                </a:tc>
                <a:tc>
                  <a:txBody>
                    <a:bodyPr/>
                    <a:lstStyle/>
                    <a:p>
                      <a:pPr algn="ctr"/>
                      <a:r>
                        <a:rPr lang="en-US" b="1" dirty="0">
                          <a:solidFill>
                            <a:srgbClr val="002060"/>
                          </a:solidFill>
                        </a:rPr>
                        <a:t>1,000</a:t>
                      </a:r>
                    </a:p>
                  </a:txBody>
                  <a:tcPr/>
                </a:tc>
                <a:tc>
                  <a:txBody>
                    <a:bodyPr/>
                    <a:lstStyle/>
                    <a:p>
                      <a:pPr algn="ctr"/>
                      <a:r>
                        <a:rPr lang="ar-YE" b="1" dirty="0">
                          <a:solidFill>
                            <a:srgbClr val="002060"/>
                          </a:solidFill>
                        </a:rPr>
                        <a:t>1) شركة الرمال</a:t>
                      </a:r>
                      <a:endParaRPr lang="en-US" b="1" dirty="0">
                        <a:solidFill>
                          <a:srgbClr val="002060"/>
                        </a:solidFill>
                      </a:endParaRPr>
                    </a:p>
                  </a:txBody>
                  <a:tcPr/>
                </a:tc>
                <a:extLst>
                  <a:ext uri="{0D108BD9-81ED-4DB2-BD59-A6C34878D82A}">
                    <a16:rowId xmlns:a16="http://schemas.microsoft.com/office/drawing/2014/main" val="1320203271"/>
                  </a:ext>
                </a:extLst>
              </a:tr>
              <a:tr h="370840">
                <a:tc>
                  <a:txBody>
                    <a:bodyPr/>
                    <a:lstStyle/>
                    <a:p>
                      <a:pPr algn="ctr"/>
                      <a:r>
                        <a:rPr lang="ar-YE" b="1" dirty="0">
                          <a:solidFill>
                            <a:srgbClr val="002060"/>
                          </a:solidFill>
                        </a:rPr>
                        <a:t>(</a:t>
                      </a:r>
                      <a:r>
                        <a:rPr lang="en-US" b="1" dirty="0">
                          <a:solidFill>
                            <a:srgbClr val="002060"/>
                          </a:solidFill>
                        </a:rPr>
                        <a:t>13,000</a:t>
                      </a:r>
                      <a:r>
                        <a:rPr lang="ar-YE" b="1" dirty="0">
                          <a:solidFill>
                            <a:srgbClr val="002060"/>
                          </a:solidFill>
                        </a:rPr>
                        <a:t>)</a:t>
                      </a:r>
                      <a:endParaRPr lang="en-US" b="1" dirty="0">
                        <a:solidFill>
                          <a:srgbClr val="002060"/>
                        </a:solidFill>
                      </a:endParaRPr>
                    </a:p>
                  </a:txBody>
                  <a:tcPr/>
                </a:tc>
                <a:tc>
                  <a:txBody>
                    <a:bodyPr/>
                    <a:lstStyle/>
                    <a:p>
                      <a:pPr algn="ctr"/>
                      <a:r>
                        <a:rPr lang="en-US" b="1" dirty="0">
                          <a:solidFill>
                            <a:srgbClr val="002060"/>
                          </a:solidFill>
                        </a:rPr>
                        <a:t>2,000,000</a:t>
                      </a:r>
                    </a:p>
                  </a:txBody>
                  <a:tcPr/>
                </a:tc>
                <a:tc>
                  <a:txBody>
                    <a:bodyPr/>
                    <a:lstStyle/>
                    <a:p>
                      <a:pPr algn="ctr"/>
                      <a:r>
                        <a:rPr lang="en-US" b="1" dirty="0">
                          <a:solidFill>
                            <a:srgbClr val="002060"/>
                          </a:solidFill>
                        </a:rPr>
                        <a:t>2,013,000</a:t>
                      </a:r>
                    </a:p>
                  </a:txBody>
                  <a:tcPr/>
                </a:tc>
                <a:tc>
                  <a:txBody>
                    <a:bodyPr/>
                    <a:lstStyle/>
                    <a:p>
                      <a:pPr algn="ctr"/>
                      <a:r>
                        <a:rPr lang="en-US" b="1" dirty="0">
                          <a:solidFill>
                            <a:srgbClr val="002060"/>
                          </a:solidFill>
                        </a:rPr>
                        <a:t>2,000</a:t>
                      </a:r>
                    </a:p>
                  </a:txBody>
                  <a:tcPr/>
                </a:tc>
                <a:tc>
                  <a:txBody>
                    <a:bodyPr/>
                    <a:lstStyle/>
                    <a:p>
                      <a:pPr algn="ctr"/>
                      <a:r>
                        <a:rPr lang="ar-YE" b="1" dirty="0">
                          <a:solidFill>
                            <a:srgbClr val="002060"/>
                          </a:solidFill>
                        </a:rPr>
                        <a:t>2)</a:t>
                      </a:r>
                      <a:r>
                        <a:rPr lang="en-US" b="1" dirty="0">
                          <a:solidFill>
                            <a:srgbClr val="002060"/>
                          </a:solidFill>
                        </a:rPr>
                        <a:t> </a:t>
                      </a:r>
                      <a:r>
                        <a:rPr lang="ar-YE" b="1" dirty="0">
                          <a:solidFill>
                            <a:srgbClr val="002060"/>
                          </a:solidFill>
                        </a:rPr>
                        <a:t>شركة صديق</a:t>
                      </a:r>
                      <a:endParaRPr lang="en-US" b="1" dirty="0">
                        <a:solidFill>
                          <a:srgbClr val="002060"/>
                        </a:solidFill>
                      </a:endParaRPr>
                    </a:p>
                  </a:txBody>
                  <a:tcPr/>
                </a:tc>
                <a:extLst>
                  <a:ext uri="{0D108BD9-81ED-4DB2-BD59-A6C34878D82A}">
                    <a16:rowId xmlns:a16="http://schemas.microsoft.com/office/drawing/2014/main" val="3974031439"/>
                  </a:ext>
                </a:extLst>
              </a:tr>
              <a:tr h="370840">
                <a:tc>
                  <a:txBody>
                    <a:bodyPr/>
                    <a:lstStyle/>
                    <a:p>
                      <a:pPr algn="ctr"/>
                      <a:r>
                        <a:rPr lang="ar-YE" b="1" dirty="0">
                          <a:solidFill>
                            <a:srgbClr val="002060"/>
                          </a:solidFill>
                        </a:rPr>
                        <a:t>(</a:t>
                      </a:r>
                      <a:r>
                        <a:rPr lang="en-US" b="1" dirty="0">
                          <a:solidFill>
                            <a:srgbClr val="002060"/>
                          </a:solidFill>
                        </a:rPr>
                        <a:t>20,000</a:t>
                      </a:r>
                      <a:r>
                        <a:rPr lang="ar-YE" b="1" dirty="0">
                          <a:solidFill>
                            <a:srgbClr val="002060"/>
                          </a:solidFill>
                        </a:rPr>
                        <a:t>)</a:t>
                      </a:r>
                      <a:endParaRPr lang="en-US" b="1" dirty="0">
                        <a:solidFill>
                          <a:srgbClr val="002060"/>
                        </a:solidFill>
                      </a:endParaRPr>
                    </a:p>
                  </a:txBody>
                  <a:tcPr/>
                </a:tc>
                <a:tc>
                  <a:txBody>
                    <a:bodyPr/>
                    <a:lstStyle/>
                    <a:p>
                      <a:pPr algn="ctr"/>
                      <a:r>
                        <a:rPr lang="en-US" b="1" dirty="0">
                          <a:solidFill>
                            <a:srgbClr val="002060"/>
                          </a:solidFill>
                        </a:rPr>
                        <a:t>4,500,000</a:t>
                      </a:r>
                    </a:p>
                  </a:txBody>
                  <a:tcPr/>
                </a:tc>
                <a:tc>
                  <a:txBody>
                    <a:bodyPr/>
                    <a:lstStyle/>
                    <a:p>
                      <a:pPr algn="ctr"/>
                      <a:r>
                        <a:rPr lang="en-US" b="1" dirty="0">
                          <a:solidFill>
                            <a:srgbClr val="002060"/>
                          </a:solidFill>
                        </a:rPr>
                        <a:t>4,520,000</a:t>
                      </a:r>
                    </a:p>
                  </a:txBody>
                  <a:tcPr/>
                </a:tc>
                <a:tc>
                  <a:txBody>
                    <a:bodyPr/>
                    <a:lstStyle/>
                    <a:p>
                      <a:pPr algn="ctr"/>
                      <a:r>
                        <a:rPr lang="en-US" b="1" dirty="0">
                          <a:solidFill>
                            <a:srgbClr val="002060"/>
                          </a:solidFill>
                        </a:rPr>
                        <a:t>3,000</a:t>
                      </a:r>
                    </a:p>
                  </a:txBody>
                  <a:tcPr/>
                </a:tc>
                <a:tc>
                  <a:txBody>
                    <a:bodyPr/>
                    <a:lstStyle/>
                    <a:p>
                      <a:pPr algn="ctr"/>
                      <a:r>
                        <a:rPr lang="ar-YE" b="1" dirty="0">
                          <a:solidFill>
                            <a:srgbClr val="002060"/>
                          </a:solidFill>
                        </a:rPr>
                        <a:t>3) شركة حمدان</a:t>
                      </a:r>
                      <a:endParaRPr lang="en-US" b="1" dirty="0">
                        <a:solidFill>
                          <a:srgbClr val="002060"/>
                        </a:solidFill>
                      </a:endParaRPr>
                    </a:p>
                  </a:txBody>
                  <a:tcPr/>
                </a:tc>
                <a:extLst>
                  <a:ext uri="{0D108BD9-81ED-4DB2-BD59-A6C34878D82A}">
                    <a16:rowId xmlns:a16="http://schemas.microsoft.com/office/drawing/2014/main" val="3280420483"/>
                  </a:ext>
                </a:extLst>
              </a:tr>
              <a:tr h="370840">
                <a:tc>
                  <a:txBody>
                    <a:bodyPr/>
                    <a:lstStyle/>
                    <a:p>
                      <a:pPr algn="ctr"/>
                      <a:r>
                        <a:rPr lang="ar-YE" b="1" dirty="0">
                          <a:solidFill>
                            <a:srgbClr val="002060"/>
                          </a:solidFill>
                        </a:rPr>
                        <a:t>(</a:t>
                      </a:r>
                      <a:r>
                        <a:rPr lang="en-US" b="1" dirty="0">
                          <a:solidFill>
                            <a:srgbClr val="002060"/>
                          </a:solidFill>
                        </a:rPr>
                        <a:t>23,000</a:t>
                      </a:r>
                      <a:r>
                        <a:rPr lang="ar-YE" b="1" dirty="0">
                          <a:solidFill>
                            <a:srgbClr val="002060"/>
                          </a:solidFill>
                        </a:rPr>
                        <a:t>)</a:t>
                      </a:r>
                      <a:endParaRPr lang="en-US" b="1" dirty="0">
                        <a:solidFill>
                          <a:srgbClr val="002060"/>
                        </a:solidFill>
                      </a:endParaRPr>
                    </a:p>
                  </a:txBody>
                  <a:tcPr/>
                </a:tc>
                <a:tc>
                  <a:txBody>
                    <a:bodyPr/>
                    <a:lstStyle/>
                    <a:p>
                      <a:pPr algn="ctr"/>
                      <a:r>
                        <a:rPr lang="en-US" b="1" dirty="0">
                          <a:solidFill>
                            <a:srgbClr val="002060"/>
                          </a:solidFill>
                        </a:rPr>
                        <a:t>11,520,000</a:t>
                      </a:r>
                    </a:p>
                  </a:txBody>
                  <a:tcPr/>
                </a:tc>
                <a:tc>
                  <a:txBody>
                    <a:bodyPr/>
                    <a:lstStyle/>
                    <a:p>
                      <a:pPr algn="ctr"/>
                      <a:r>
                        <a:rPr lang="en-US" b="1" dirty="0">
                          <a:solidFill>
                            <a:srgbClr val="002060"/>
                          </a:solidFill>
                        </a:rPr>
                        <a:t>11,543,000</a:t>
                      </a:r>
                    </a:p>
                  </a:txBody>
                  <a:tcPr/>
                </a:tc>
                <a:tc gridSpan="2">
                  <a:txBody>
                    <a:bodyPr/>
                    <a:lstStyle/>
                    <a:p>
                      <a:pPr algn="ctr"/>
                      <a:r>
                        <a:rPr lang="ar-YE" b="1" dirty="0">
                          <a:solidFill>
                            <a:srgbClr val="002060"/>
                          </a:solidFill>
                        </a:rPr>
                        <a:t>التقييم</a:t>
                      </a:r>
                      <a:r>
                        <a:rPr lang="ar-YE" b="1" baseline="0" dirty="0">
                          <a:solidFill>
                            <a:srgbClr val="002060"/>
                          </a:solidFill>
                        </a:rPr>
                        <a:t> بأقل الأسعار</a:t>
                      </a:r>
                      <a:endParaRPr lang="en-US" b="1" dirty="0">
                        <a:solidFill>
                          <a:srgbClr val="002060"/>
                        </a:solidFill>
                      </a:endParaRPr>
                    </a:p>
                  </a:txBody>
                  <a:tcPr/>
                </a:tc>
                <a:tc hMerge="1">
                  <a:txBody>
                    <a:bodyPr/>
                    <a:lstStyle/>
                    <a:p>
                      <a:pPr algn="ctr"/>
                      <a:endParaRPr lang="en-US" b="1" dirty="0">
                        <a:solidFill>
                          <a:srgbClr val="002060"/>
                        </a:solidFill>
                      </a:endParaRPr>
                    </a:p>
                  </a:txBody>
                  <a:tcPr/>
                </a:tc>
                <a:extLst>
                  <a:ext uri="{0D108BD9-81ED-4DB2-BD59-A6C34878D82A}">
                    <a16:rowId xmlns:a16="http://schemas.microsoft.com/office/drawing/2014/main" val="3279021814"/>
                  </a:ext>
                </a:extLst>
              </a:tr>
            </a:tbl>
          </a:graphicData>
        </a:graphic>
      </p:graphicFrame>
    </p:spTree>
    <p:extLst>
      <p:ext uri="{BB962C8B-B14F-4D97-AF65-F5344CB8AC3E}">
        <p14:creationId xmlns:p14="http://schemas.microsoft.com/office/powerpoint/2010/main" val="14541461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12952</TotalTime>
  <Words>3505</Words>
  <Application>Microsoft Office PowerPoint</Application>
  <PresentationFormat>On-screen Show (4:3)</PresentationFormat>
  <Paragraphs>667</Paragraphs>
  <Slides>33</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33</vt:i4>
      </vt:variant>
    </vt:vector>
  </HeadingPairs>
  <TitlesOfParts>
    <vt:vector size="43" baseType="lpstr">
      <vt:lpstr>Andalus</vt:lpstr>
      <vt:lpstr>Arial</vt:lpstr>
      <vt:lpstr>Calibri</vt:lpstr>
      <vt:lpstr>Courier New</vt:lpstr>
      <vt:lpstr>Gill Sans MT</vt:lpstr>
      <vt:lpstr>Majalla UI</vt:lpstr>
      <vt:lpstr>Verdana</vt:lpstr>
      <vt:lpstr>Wingdings</vt:lpstr>
      <vt:lpstr>Wingdings 2</vt:lpstr>
      <vt:lpstr>انقلاب</vt:lpstr>
      <vt:lpstr>المحاسبة المالية  (الجزء الثاني- ب) الوحدة الثانية. الاستثمارات قصيرة الأجل، أوراق القبض م4</vt:lpstr>
      <vt:lpstr>تسوية الاستثمارات قصيرة الأجل</vt:lpstr>
      <vt:lpstr>تابع: تسوية الاستثمارات قصيرة الأجل </vt:lpstr>
      <vt:lpstr>تابع: تسوية الاستثمارات قصيرة الأجل </vt:lpstr>
      <vt:lpstr>تابع: تسوية الاستثمارات قصيرة الأجل </vt:lpstr>
      <vt:lpstr>تابع: تسوية الاستثمارات قصيرة الأجل </vt:lpstr>
      <vt:lpstr>تابع: تسوية الاستثمارات قصيرة الأجل </vt:lpstr>
      <vt:lpstr>PowerPoint Presentation</vt:lpstr>
      <vt:lpstr>PowerPoint Presentation</vt:lpstr>
      <vt:lpstr>PowerPoint Presentation</vt:lpstr>
      <vt:lpstr>تابع: تسوية الاستثمارات قصيرة الأجل </vt:lpstr>
      <vt:lpstr>PowerPoint Presentation</vt:lpstr>
      <vt:lpstr>PowerPoint Presentation</vt:lpstr>
      <vt:lpstr>PowerPoint Presentation</vt:lpstr>
      <vt:lpstr>مثال: (حالة زيادة المخصص)</vt:lpstr>
      <vt:lpstr>PowerPoint Presentation</vt:lpstr>
      <vt:lpstr>PowerPoint Presentation</vt:lpstr>
      <vt:lpstr>مثال: (حالة تخفيض المخصص)</vt:lpstr>
      <vt:lpstr>PowerPoint Presentation</vt:lpstr>
      <vt:lpstr>تسوية اوراق القبض</vt:lpstr>
      <vt:lpstr>تسوية اوراق القبض</vt:lpstr>
      <vt:lpstr>تابع: تسوية اوراق القبض</vt:lpstr>
      <vt:lpstr>تابع: تسوية اوراق القبض</vt:lpstr>
      <vt:lpstr>تابع: تسوية اوراق القبض</vt:lpstr>
      <vt:lpstr>تابع: تسوية مخصص خصم أوراق القبض</vt:lpstr>
      <vt:lpstr>PowerPoint Presentation</vt:lpstr>
      <vt:lpstr>PowerPoint Presentation</vt:lpstr>
      <vt:lpstr>PowerPoint Presentation</vt:lpstr>
      <vt:lpstr>تابع: تسوية مخصص خصم أوراق القبض</vt:lpstr>
      <vt:lpstr>PowerPoint Presentation</vt:lpstr>
      <vt:lpstr>PowerPoint Presentation</vt:lpstr>
      <vt:lpstr>تابع: تسوية مخصص خصم أوراق القبض</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التكاليف التسويقية</dc:title>
  <dc:creator>TOSHIBA</dc:creator>
  <cp:lastModifiedBy>Owner</cp:lastModifiedBy>
  <cp:revision>1621</cp:revision>
  <cp:lastPrinted>2017-02-28T18:47:28Z</cp:lastPrinted>
  <dcterms:created xsi:type="dcterms:W3CDTF">2013-12-02T15:08:16Z</dcterms:created>
  <dcterms:modified xsi:type="dcterms:W3CDTF">2020-06-17T17:41:22Z</dcterms:modified>
</cp:coreProperties>
</file>