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23"/>
  </p:notesMasterIdLst>
  <p:handoutMasterIdLst>
    <p:handoutMasterId r:id="rId24"/>
  </p:handoutMasterIdLst>
  <p:sldIdLst>
    <p:sldId id="256" r:id="rId2"/>
    <p:sldId id="497" r:id="rId3"/>
    <p:sldId id="587" r:id="rId4"/>
    <p:sldId id="588" r:id="rId5"/>
    <p:sldId id="589" r:id="rId6"/>
    <p:sldId id="623" r:id="rId7"/>
    <p:sldId id="590" r:id="rId8"/>
    <p:sldId id="622" r:id="rId9"/>
    <p:sldId id="591" r:id="rId10"/>
    <p:sldId id="592" r:id="rId11"/>
    <p:sldId id="624" r:id="rId12"/>
    <p:sldId id="593" r:id="rId13"/>
    <p:sldId id="627" r:id="rId14"/>
    <p:sldId id="594" r:id="rId15"/>
    <p:sldId id="626" r:id="rId16"/>
    <p:sldId id="595" r:id="rId17"/>
    <p:sldId id="596" r:id="rId18"/>
    <p:sldId id="597" r:id="rId19"/>
    <p:sldId id="598" r:id="rId20"/>
    <p:sldId id="610" r:id="rId21"/>
    <p:sldId id="625" r:id="rId22"/>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56" autoAdjust="0"/>
    <p:restoredTop sz="90053" autoAdjust="0"/>
  </p:normalViewPr>
  <p:slideViewPr>
    <p:cSldViewPr>
      <p:cViewPr varScale="1">
        <p:scale>
          <a:sx n="65" d="100"/>
          <a:sy n="65" d="100"/>
        </p:scale>
        <p:origin x="1332" y="72"/>
      </p:cViewPr>
      <p:guideLst/>
    </p:cSldViewPr>
  </p:slideViewPr>
  <p:notesTextViewPr>
    <p:cViewPr>
      <p:scale>
        <a:sx n="1" d="1"/>
        <a:sy n="1" d="1"/>
      </p:scale>
      <p:origin x="0" y="0"/>
    </p:cViewPr>
  </p:notesTextViewPr>
  <p:sorterViewPr>
    <p:cViewPr>
      <p:scale>
        <a:sx n="90" d="100"/>
        <a:sy n="90" d="100"/>
      </p:scale>
      <p:origin x="0" y="-19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16/11/1441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16/11/1441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06 تموز،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06 تموز،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80728"/>
            <a:ext cx="7416824" cy="3356992"/>
          </a:xfrm>
        </p:spPr>
        <p:txBody>
          <a:bodyPr>
            <a:noAutofit/>
          </a:bodyPr>
          <a:lstStyle/>
          <a:p>
            <a:pPr algn="ctr"/>
            <a:r>
              <a:rPr lang="ar-YE" sz="4400" u="sng" dirty="0">
                <a:latin typeface="Andalus" panose="02020603050405020304" pitchFamily="18" charset="-78"/>
                <a:cs typeface="Andalus" panose="02020603050405020304" pitchFamily="18" charset="-78"/>
              </a:rPr>
              <a:t>المحاسبة المالية</a:t>
            </a:r>
            <a:r>
              <a:rPr lang="en-US" sz="4400" u="sng" dirty="0">
                <a:latin typeface="Andalus" panose="02020603050405020304" pitchFamily="18" charset="-78"/>
                <a:cs typeface="Andalus" panose="02020603050405020304" pitchFamily="18" charset="-78"/>
              </a:rPr>
              <a:t> </a:t>
            </a:r>
            <a:br>
              <a:rPr lang="en-US" sz="4400" u="sng" dirty="0">
                <a:latin typeface="Andalus" panose="02020603050405020304" pitchFamily="18" charset="-78"/>
                <a:cs typeface="Andalus" panose="02020603050405020304" pitchFamily="18" charset="-78"/>
              </a:rPr>
            </a:br>
            <a:r>
              <a:rPr lang="ar-YE" sz="4400" u="sng" dirty="0">
                <a:latin typeface="Andalus" panose="02020603050405020304" pitchFamily="18" charset="-78"/>
                <a:cs typeface="Andalus" panose="02020603050405020304" pitchFamily="18" charset="-78"/>
              </a:rPr>
              <a:t>(الجزء الثاني-</a:t>
            </a:r>
            <a:r>
              <a:rPr lang="en-US" sz="4400" u="sng" dirty="0">
                <a:latin typeface="Andalus" panose="02020603050405020304" pitchFamily="18" charset="-78"/>
                <a:cs typeface="Andalus" panose="02020603050405020304" pitchFamily="18" charset="-78"/>
              </a:rPr>
              <a:t> </a:t>
            </a:r>
            <a:r>
              <a:rPr lang="ar-YE" sz="4400" u="sng" dirty="0">
                <a:latin typeface="Andalus" panose="02020603050405020304" pitchFamily="18" charset="-78"/>
                <a:cs typeface="Andalus" panose="02020603050405020304" pitchFamily="18" charset="-78"/>
              </a:rPr>
              <a:t>ب)</a:t>
            </a:r>
            <a:br>
              <a:rPr lang="en-US" sz="4400" u="sng" dirty="0">
                <a:latin typeface="Andalus" panose="02020603050405020304" pitchFamily="18" charset="-78"/>
                <a:cs typeface="Andalus" panose="02020603050405020304" pitchFamily="18" charset="-78"/>
              </a:rPr>
            </a:br>
            <a:r>
              <a:rPr lang="ar-YE" sz="4400" u="sng" dirty="0">
                <a:solidFill>
                  <a:srgbClr val="0070C0"/>
                </a:solidFill>
                <a:latin typeface="Andalus" panose="02020603050405020304" pitchFamily="18" charset="-78"/>
                <a:cs typeface="Andalus" panose="02020603050405020304" pitchFamily="18" charset="-78"/>
              </a:rPr>
              <a:t>الوحدة الثالثة.</a:t>
            </a:r>
            <a:br>
              <a:rPr lang="ar-YE" sz="4400" u="sng" dirty="0">
                <a:latin typeface="Andalus" panose="02020603050405020304" pitchFamily="18" charset="-78"/>
                <a:cs typeface="Andalus" panose="02020603050405020304" pitchFamily="18" charset="-78"/>
              </a:rPr>
            </a:br>
            <a:r>
              <a:rPr lang="ar-YE" sz="4400" u="sng" dirty="0">
                <a:solidFill>
                  <a:srgbClr val="FF0000"/>
                </a:solidFill>
                <a:latin typeface="Andalus" panose="02020603050405020304" pitchFamily="18" charset="-78"/>
                <a:cs typeface="Andalus" panose="02020603050405020304" pitchFamily="18" charset="-78"/>
              </a:rPr>
              <a:t>تسوية المدينين</a:t>
            </a:r>
            <a:br>
              <a:rPr lang="ar-YE" sz="4400" u="sng" dirty="0">
                <a:solidFill>
                  <a:srgbClr val="FF0000"/>
                </a:solidFill>
                <a:latin typeface="Andalus" panose="02020603050405020304" pitchFamily="18" charset="-78"/>
                <a:cs typeface="Andalus" panose="02020603050405020304" pitchFamily="18" charset="-78"/>
              </a:rPr>
            </a:br>
            <a:r>
              <a:rPr lang="ar-YE" sz="4400" u="sng" dirty="0">
                <a:solidFill>
                  <a:srgbClr val="FF0000"/>
                </a:solidFill>
                <a:latin typeface="Andalus" panose="02020603050405020304" pitchFamily="18" charset="-78"/>
                <a:cs typeface="Andalus" panose="02020603050405020304" pitchFamily="18" charset="-78"/>
              </a:rPr>
              <a:t>م</a:t>
            </a:r>
            <a:r>
              <a:rPr lang="en-US" sz="4400" u="sng" dirty="0">
                <a:solidFill>
                  <a:srgbClr val="FF0000"/>
                </a:solidFill>
                <a:latin typeface="Andalus" panose="02020603050405020304" pitchFamily="18" charset="-78"/>
                <a:cs typeface="Andalus" panose="02020603050405020304" pitchFamily="18" charset="-78"/>
              </a:rPr>
              <a:t>5</a:t>
            </a:r>
            <a:endParaRPr lang="ar-YE" sz="4400" u="sng" dirty="0">
              <a:solidFill>
                <a:srgbClr val="FF0000"/>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31640" y="4653136"/>
            <a:ext cx="5668652" cy="1440160"/>
          </a:xfrm>
        </p:spPr>
        <p:txBody>
          <a:bodyPr>
            <a:noAutofit/>
          </a:bodyPr>
          <a:lstStyle/>
          <a:p>
            <a:pPr algn="ctr"/>
            <a:r>
              <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 الهاشمي</a:t>
            </a:r>
          </a:p>
          <a:p>
            <a:pPr algn="ctr"/>
            <a:r>
              <a:rPr lang="en-US"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t>
            </a:r>
            <a:r>
              <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7</a:t>
            </a:r>
            <a:r>
              <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endParaRPr lang="en-US"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endParaRPr lang="en-US"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endParaRPr lang="ar-YE" sz="2400" b="1" dirty="0">
              <a:solidFill>
                <a:srgbClr val="C0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10" name="Slide Number Placeholder 9"/>
          <p:cNvSpPr>
            <a:spLocks noGrp="1"/>
          </p:cNvSpPr>
          <p:nvPr>
            <p:ph type="sldNum" sz="quarter" idx="12"/>
          </p:nvPr>
        </p:nvSpPr>
        <p:spPr/>
        <p:txBody>
          <a:bodyPr/>
          <a:lstStyle/>
          <a:p>
            <a:fld id="{CD9B9423-CA99-4925-8324-5BC098869A01}" type="slidenum">
              <a:rPr lang="ar-YE" smtClean="0"/>
              <a:t>1</a:t>
            </a:fld>
            <a:endParaRPr lang="ar-YE" dirty="0"/>
          </a:p>
        </p:txBody>
      </p:sp>
    </p:spTree>
    <p:extLst>
      <p:ext uri="{BB962C8B-B14F-4D97-AF65-F5344CB8AC3E}">
        <p14:creationId xmlns:p14="http://schemas.microsoft.com/office/powerpoint/2010/main" val="37853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Autofit/>
          </a:bodyPr>
          <a:lstStyle/>
          <a:p>
            <a:pPr algn="ctr"/>
            <a:r>
              <a:rPr lang="ar-YE" sz="3200" b="1" u="sng" dirty="0">
                <a:solidFill>
                  <a:srgbClr val="C00000"/>
                </a:solidFill>
              </a:rPr>
              <a:t>المعالجة المحاسبية للديون المعدومة</a:t>
            </a:r>
          </a:p>
        </p:txBody>
      </p:sp>
      <p:sp>
        <p:nvSpPr>
          <p:cNvPr id="3" name="عنصر نائب للمحتوى 2"/>
          <p:cNvSpPr>
            <a:spLocks noGrp="1"/>
          </p:cNvSpPr>
          <p:nvPr>
            <p:ph idx="1"/>
          </p:nvPr>
        </p:nvSpPr>
        <p:spPr>
          <a:xfrm>
            <a:off x="179512" y="980728"/>
            <a:ext cx="8754176" cy="5324822"/>
          </a:xfrm>
        </p:spPr>
        <p:txBody>
          <a:bodyPr>
            <a:normAutofit/>
          </a:bodyPr>
          <a:lstStyle/>
          <a:p>
            <a:pPr algn="just">
              <a:buFont typeface="Wingdings" pitchFamily="2" charset="2"/>
              <a:buChar char="q"/>
            </a:pPr>
            <a:r>
              <a:rPr lang="ar-YE" b="1" dirty="0"/>
              <a:t>يترتب على البيع الآجل ظهور مشكلة عدم تحصيل بعض ديون المنشأة لدى العملاء- كما سبق ايضاحه - وتمثل هذه الديون خسائر باعتبارها تؤدي إلى تخفيض في قيمة احد أصول المنشأة وهو المدينون، ويطلق علي هذه الخسائر مصطلح (الديون المعدومة).</a:t>
            </a:r>
          </a:p>
          <a:p>
            <a:pPr algn="just">
              <a:buFont typeface="Wingdings" pitchFamily="2" charset="2"/>
              <a:buChar char="q"/>
            </a:pPr>
            <a:r>
              <a:rPr lang="ar-YE" sz="2800" b="1" u="sng" dirty="0">
                <a:solidFill>
                  <a:srgbClr val="C00000"/>
                </a:solidFill>
              </a:rPr>
              <a:t>تتم المعالجة المحاسبية للديون المعدومة بإحدى الطريقتين التاليتين</a:t>
            </a:r>
            <a:r>
              <a:rPr lang="ar-YE" sz="2800" b="1" dirty="0"/>
              <a:t>:</a:t>
            </a:r>
          </a:p>
          <a:p>
            <a:pPr algn="just">
              <a:buFont typeface="Wingdings" pitchFamily="2" charset="2"/>
              <a:buChar char="ü"/>
            </a:pPr>
            <a:r>
              <a:rPr lang="ar-YE" b="1" dirty="0">
                <a:solidFill>
                  <a:srgbClr val="0070C0"/>
                </a:solidFill>
              </a:rPr>
              <a:t>الطريقة المباشرة.</a:t>
            </a:r>
          </a:p>
          <a:p>
            <a:pPr algn="just">
              <a:buFont typeface="Wingdings" pitchFamily="2" charset="2"/>
              <a:buChar char="ü"/>
            </a:pPr>
            <a:r>
              <a:rPr lang="ar-YE" b="1" dirty="0">
                <a:solidFill>
                  <a:srgbClr val="0070C0"/>
                </a:solidFill>
              </a:rPr>
              <a:t>الطريقة غير المباشرة (المخصص).</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10</a:t>
            </a:fld>
            <a:endParaRPr lang="ar-YE" dirty="0"/>
          </a:p>
        </p:txBody>
      </p:sp>
    </p:spTree>
    <p:extLst>
      <p:ext uri="{BB962C8B-B14F-4D97-AF65-F5344CB8AC3E}">
        <p14:creationId xmlns:p14="http://schemas.microsoft.com/office/powerpoint/2010/main" val="319983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Autofit/>
          </a:bodyPr>
          <a:lstStyle/>
          <a:p>
            <a:pPr algn="ctr"/>
            <a:r>
              <a:rPr lang="ar-YE" sz="3200" b="1" u="sng" dirty="0">
                <a:solidFill>
                  <a:srgbClr val="C00000"/>
                </a:solidFill>
              </a:rPr>
              <a:t>المعالجة المحاسبية للديون المعدومة</a:t>
            </a:r>
          </a:p>
        </p:txBody>
      </p:sp>
      <p:sp>
        <p:nvSpPr>
          <p:cNvPr id="3" name="عنصر نائب للمحتوى 2"/>
          <p:cNvSpPr>
            <a:spLocks noGrp="1"/>
          </p:cNvSpPr>
          <p:nvPr>
            <p:ph idx="1"/>
          </p:nvPr>
        </p:nvSpPr>
        <p:spPr>
          <a:xfrm>
            <a:off x="179512" y="620688"/>
            <a:ext cx="8754176" cy="5472608"/>
          </a:xfrm>
        </p:spPr>
        <p:txBody>
          <a:bodyPr>
            <a:noAutofit/>
          </a:bodyPr>
          <a:lstStyle/>
          <a:p>
            <a:pPr marL="82296" indent="0" algn="just">
              <a:buNone/>
            </a:pPr>
            <a:r>
              <a:rPr lang="ar-YE" sz="2800" b="1" u="sng" dirty="0">
                <a:solidFill>
                  <a:srgbClr val="C00000"/>
                </a:solidFill>
              </a:rPr>
              <a:t>أولاً: الطريقة المباشرة</a:t>
            </a:r>
            <a:r>
              <a:rPr lang="ar-YE" sz="2800" b="1" dirty="0"/>
              <a:t>: </a:t>
            </a:r>
          </a:p>
          <a:p>
            <a:pPr algn="just">
              <a:buFont typeface="Wingdings" pitchFamily="2" charset="2"/>
              <a:buChar char="Ø"/>
            </a:pPr>
            <a:r>
              <a:rPr lang="ar-YE" sz="2800" b="1" dirty="0"/>
              <a:t>وفقاً لهذه الطريقة لا يتم الاعتراف بالديون المعدومة حتى يتم التأكد فعلاً من عدم امكانية تحصيل دين عميل معين. وهنا يتم تخفيض حسابات المدينين بمقدار تلك الديون التي تأكدنا من عدم إمكانية تحصيلها. ويتم </a:t>
            </a:r>
            <a:r>
              <a:rPr lang="ar-YE" sz="2800" b="1" u="sng" dirty="0">
                <a:solidFill>
                  <a:srgbClr val="0070C0"/>
                </a:solidFill>
              </a:rPr>
              <a:t>إثبات القيد المحاسبي كما يلي</a:t>
            </a:r>
            <a:r>
              <a:rPr lang="ar-YE" sz="2800" b="1" dirty="0"/>
              <a:t>:</a:t>
            </a:r>
          </a:p>
          <a:p>
            <a:pPr algn="just">
              <a:buFont typeface="Wingdings" pitchFamily="2" charset="2"/>
              <a:buChar char="Ø"/>
            </a:pPr>
            <a:endParaRPr lang="ar-YE" sz="2800" dirty="0"/>
          </a:p>
          <a:p>
            <a:pPr algn="just">
              <a:buFont typeface="Wingdings" pitchFamily="2" charset="2"/>
              <a:buChar char="Ø"/>
            </a:pPr>
            <a:endParaRPr lang="ar-YE" sz="2800" dirty="0"/>
          </a:p>
          <a:p>
            <a:pPr algn="just">
              <a:buFont typeface="Wingdings" pitchFamily="2" charset="2"/>
              <a:buChar char="Ø"/>
            </a:pPr>
            <a:endParaRPr lang="ar-YE" sz="2800" dirty="0"/>
          </a:p>
          <a:p>
            <a:pPr algn="just">
              <a:buFont typeface="Wingdings" pitchFamily="2" charset="2"/>
              <a:buChar char="Ø"/>
            </a:pPr>
            <a:endParaRPr lang="ar-YE" sz="2800" dirty="0"/>
          </a:p>
          <a:p>
            <a:pPr algn="just">
              <a:buFont typeface="Wingdings" pitchFamily="2" charset="2"/>
              <a:buChar char="Ø"/>
            </a:pPr>
            <a:r>
              <a:rPr lang="ar-YE" sz="2800" b="1" dirty="0"/>
              <a:t>في نهاية الفترة المالية يتم إقفال حـ/ الديون المعدومة في قائمة الدخل (حـ/الأرباح والخسائر)باعتبارها خسارة بموجب القيد التالي: </a:t>
            </a:r>
            <a:r>
              <a:rPr lang="ar-YE" sz="2800" b="1" u="sng" dirty="0">
                <a:solidFill>
                  <a:srgbClr val="C00000"/>
                </a:solidFill>
              </a:rPr>
              <a:t>(×× من حـ/ الأرباح والخسائر،    ×××إلى حـ/ الديون المعدومة).</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11</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625017390"/>
              </p:ext>
            </p:extLst>
          </p:nvPr>
        </p:nvGraphicFramePr>
        <p:xfrm>
          <a:off x="1475656" y="3068960"/>
          <a:ext cx="7032104" cy="1402080"/>
        </p:xfrm>
        <a:graphic>
          <a:graphicData uri="http://schemas.openxmlformats.org/drawingml/2006/table">
            <a:tbl>
              <a:tblPr rtl="1" firstRow="1" bandRow="1">
                <a:tableStyleId>{BDBED569-4797-4DF1-A0F4-6AAB3CD982D8}</a:tableStyleId>
              </a:tblPr>
              <a:tblGrid>
                <a:gridCol w="952308">
                  <a:extLst>
                    <a:ext uri="{9D8B030D-6E8A-4147-A177-3AD203B41FA5}">
                      <a16:colId xmlns:a16="http://schemas.microsoft.com/office/drawing/2014/main" val="20000"/>
                    </a:ext>
                  </a:extLst>
                </a:gridCol>
                <a:gridCol w="1127178">
                  <a:extLst>
                    <a:ext uri="{9D8B030D-6E8A-4147-A177-3AD203B41FA5}">
                      <a16:colId xmlns:a16="http://schemas.microsoft.com/office/drawing/2014/main" val="20001"/>
                    </a:ext>
                  </a:extLst>
                </a:gridCol>
                <a:gridCol w="4022418">
                  <a:extLst>
                    <a:ext uri="{9D8B030D-6E8A-4147-A177-3AD203B41FA5}">
                      <a16:colId xmlns:a16="http://schemas.microsoft.com/office/drawing/2014/main" val="20002"/>
                    </a:ext>
                  </a:extLst>
                </a:gridCol>
                <a:gridCol w="930200">
                  <a:extLst>
                    <a:ext uri="{9D8B030D-6E8A-4147-A177-3AD203B41FA5}">
                      <a16:colId xmlns:a16="http://schemas.microsoft.com/office/drawing/2014/main" val="20003"/>
                    </a:ext>
                  </a:extLst>
                </a:gridCol>
              </a:tblGrid>
              <a:tr h="370840">
                <a:tc>
                  <a:txBody>
                    <a:bodyPr/>
                    <a:lstStyle/>
                    <a:p>
                      <a:pPr algn="ctr" rtl="1"/>
                      <a:r>
                        <a:rPr lang="ar-YE" sz="2000" b="1" dirty="0"/>
                        <a:t>مدين</a:t>
                      </a:r>
                    </a:p>
                  </a:txBody>
                  <a:tcPr/>
                </a:tc>
                <a:tc>
                  <a:txBody>
                    <a:bodyPr/>
                    <a:lstStyle/>
                    <a:p>
                      <a:pPr algn="ctr" rtl="1"/>
                      <a:r>
                        <a:rPr lang="ar-YE" sz="2000" b="1" dirty="0"/>
                        <a:t>دائن</a:t>
                      </a:r>
                    </a:p>
                  </a:txBody>
                  <a:tcPr/>
                </a:tc>
                <a:tc>
                  <a:txBody>
                    <a:bodyPr/>
                    <a:lstStyle/>
                    <a:p>
                      <a:pPr algn="ctr" rtl="1"/>
                      <a:r>
                        <a:rPr lang="ar-YE" sz="2000" b="1" dirty="0"/>
                        <a:t>البيـــــــــــــــــــــــــــان</a:t>
                      </a:r>
                    </a:p>
                  </a:txBody>
                  <a:tcPr/>
                </a:tc>
                <a:tc>
                  <a:txBody>
                    <a:bodyPr/>
                    <a:lstStyle/>
                    <a:p>
                      <a:pPr algn="ctr" rtl="1"/>
                      <a:r>
                        <a:rPr lang="ar-YE" sz="2000" b="1" dirty="0"/>
                        <a:t>التاريخ</a:t>
                      </a:r>
                    </a:p>
                  </a:txBody>
                  <a:tcPr/>
                </a:tc>
                <a:extLst>
                  <a:ext uri="{0D108BD9-81ED-4DB2-BD59-A6C34878D82A}">
                    <a16:rowId xmlns:a16="http://schemas.microsoft.com/office/drawing/2014/main" val="10000"/>
                  </a:ext>
                </a:extLst>
              </a:tr>
              <a:tr h="370840">
                <a:tc>
                  <a:txBody>
                    <a:bodyPr/>
                    <a:lstStyle/>
                    <a:p>
                      <a:pPr rtl="1"/>
                      <a:r>
                        <a:rPr lang="ar-YE" sz="2000" b="1" dirty="0"/>
                        <a:t>××××</a:t>
                      </a:r>
                    </a:p>
                  </a:txBody>
                  <a:tcPr/>
                </a:tc>
                <a:tc>
                  <a:txBody>
                    <a:bodyPr/>
                    <a:lstStyle/>
                    <a:p>
                      <a:pPr rtl="1"/>
                      <a:endParaRPr lang="ar-YE" sz="2000" b="1" dirty="0"/>
                    </a:p>
                    <a:p>
                      <a:pPr rtl="1"/>
                      <a:r>
                        <a:rPr lang="ar-YE" sz="2000" b="1" dirty="0"/>
                        <a:t>××××</a:t>
                      </a:r>
                    </a:p>
                  </a:txBody>
                  <a:tcPr/>
                </a:tc>
                <a:tc>
                  <a:txBody>
                    <a:bodyPr/>
                    <a:lstStyle/>
                    <a:p>
                      <a:pPr rtl="1"/>
                      <a:r>
                        <a:rPr lang="ar-YE" sz="2000" b="1" dirty="0"/>
                        <a:t>من حـ/ الديون المعدومة</a:t>
                      </a:r>
                    </a:p>
                    <a:p>
                      <a:pPr rtl="1"/>
                      <a:r>
                        <a:rPr lang="ar-YE" sz="2000" b="1" dirty="0"/>
                        <a:t>  إلى حـ/ المدينين (العميل..)</a:t>
                      </a:r>
                    </a:p>
                    <a:p>
                      <a:pPr rtl="1"/>
                      <a:r>
                        <a:rPr lang="ar-YE" sz="2000" b="1" dirty="0"/>
                        <a:t>إثبات تخفيض المدينين بقيمة الديون المعدومة.</a:t>
                      </a:r>
                    </a:p>
                  </a:txBody>
                  <a:tcPr/>
                </a:tc>
                <a:tc>
                  <a:txBody>
                    <a:bodyPr/>
                    <a:lstStyle/>
                    <a:p>
                      <a:pPr rtl="1"/>
                      <a:endParaRPr lang="ar-YE"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403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73434"/>
          </a:xfrm>
        </p:spPr>
        <p:txBody>
          <a:bodyPr>
            <a:normAutofit fontScale="90000"/>
          </a:bodyPr>
          <a:lstStyle/>
          <a:p>
            <a:pPr algn="ctr"/>
            <a:r>
              <a:rPr lang="ar-YE" sz="3200" b="1" u="sng" dirty="0">
                <a:solidFill>
                  <a:srgbClr val="C00000"/>
                </a:solidFill>
              </a:rPr>
              <a:t>تابع: المعالجة المحاسبية للديون المعدومة</a:t>
            </a:r>
            <a:endParaRPr lang="ar-YE" dirty="0"/>
          </a:p>
        </p:txBody>
      </p:sp>
      <p:sp>
        <p:nvSpPr>
          <p:cNvPr id="3" name="عنصر نائب للمحتوى 2"/>
          <p:cNvSpPr>
            <a:spLocks noGrp="1"/>
          </p:cNvSpPr>
          <p:nvPr>
            <p:ph idx="1"/>
          </p:nvPr>
        </p:nvSpPr>
        <p:spPr>
          <a:xfrm>
            <a:off x="107504" y="620688"/>
            <a:ext cx="8826184" cy="5976664"/>
          </a:xfrm>
        </p:spPr>
        <p:txBody>
          <a:bodyPr>
            <a:normAutofit/>
          </a:bodyPr>
          <a:lstStyle/>
          <a:p>
            <a:pPr algn="just">
              <a:buFont typeface="Wingdings" pitchFamily="2" charset="2"/>
              <a:buChar char="Ø"/>
            </a:pPr>
            <a:r>
              <a:rPr lang="ar-YE" b="1" u="sng" dirty="0">
                <a:solidFill>
                  <a:srgbClr val="C00000"/>
                </a:solidFill>
              </a:rPr>
              <a:t>تابع الطريقة المباشرة</a:t>
            </a:r>
            <a:r>
              <a:rPr lang="ar-YE" dirty="0"/>
              <a:t>:</a:t>
            </a:r>
          </a:p>
          <a:p>
            <a:pPr marL="82296" indent="0" algn="just">
              <a:buNone/>
            </a:pPr>
            <a:r>
              <a:rPr lang="ar-YE" b="1" u="sng" dirty="0"/>
              <a:t>وإذا ما تم تقييم هذه الطريقة فإنه يلاحظ عليها الآتي</a:t>
            </a:r>
            <a:r>
              <a:rPr lang="ar-YE" dirty="0"/>
              <a:t>:</a:t>
            </a:r>
          </a:p>
          <a:p>
            <a:pPr marL="596646" indent="-514350" algn="just">
              <a:buFont typeface="+mj-lt"/>
              <a:buAutoNum type="arabicParenR"/>
            </a:pPr>
            <a:r>
              <a:rPr lang="ar-YE" b="1" dirty="0"/>
              <a:t>تمتاز هذه الطريقة بسهولة التطبيق، ولكن يعاب عليها بصورة أساسية أنها لا تتفق مع مبدأ مقابلة الإيرادات بالنفقات.</a:t>
            </a:r>
          </a:p>
          <a:p>
            <a:pPr marL="596646" indent="-514350" algn="just">
              <a:buFont typeface="+mj-lt"/>
              <a:buAutoNum type="arabicParenR"/>
            </a:pPr>
            <a:r>
              <a:rPr lang="ar-YE" b="1" dirty="0"/>
              <a:t>أنها لا تتفق مع سياسة الحيطة والحذر(التحفظ) التي تقضي بأخذ المصروفات والخسائر المحتملة في الاعتبار، وتجاهل الإيرادات والأرباح المتوقعة (تتجاهل الديون المتوقع إعدامها في المستقبل الأمر الذي يترتب عليها ظهور المدينين في الميزانية العمومية على غير حقيقتها أو لا يتم الإفصاح عنها بصورة عادلة).</a:t>
            </a:r>
          </a:p>
          <a:p>
            <a:pPr marL="82296" indent="0" algn="just">
              <a:buNone/>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12</a:t>
            </a:fld>
            <a:endParaRPr lang="ar-YE" dirty="0"/>
          </a:p>
        </p:txBody>
      </p:sp>
    </p:spTree>
    <p:extLst>
      <p:ext uri="{BB962C8B-B14F-4D97-AF65-F5344CB8AC3E}">
        <p14:creationId xmlns:p14="http://schemas.microsoft.com/office/powerpoint/2010/main" val="367973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73434"/>
          </a:xfrm>
        </p:spPr>
        <p:txBody>
          <a:bodyPr>
            <a:normAutofit fontScale="90000"/>
          </a:bodyPr>
          <a:lstStyle/>
          <a:p>
            <a:pPr algn="ctr"/>
            <a:r>
              <a:rPr lang="ar-YE" sz="3200" b="1" u="sng" dirty="0">
                <a:solidFill>
                  <a:srgbClr val="C00000"/>
                </a:solidFill>
              </a:rPr>
              <a:t>تابع: المعالجة المحاسبية للديون المعدومة</a:t>
            </a:r>
            <a:endParaRPr lang="ar-YE" dirty="0"/>
          </a:p>
        </p:txBody>
      </p:sp>
      <p:sp>
        <p:nvSpPr>
          <p:cNvPr id="3" name="عنصر نائب للمحتوى 2"/>
          <p:cNvSpPr>
            <a:spLocks noGrp="1"/>
          </p:cNvSpPr>
          <p:nvPr>
            <p:ph idx="1"/>
          </p:nvPr>
        </p:nvSpPr>
        <p:spPr>
          <a:xfrm>
            <a:off x="107504" y="620688"/>
            <a:ext cx="8826184" cy="5976664"/>
          </a:xfrm>
        </p:spPr>
        <p:txBody>
          <a:bodyPr>
            <a:normAutofit/>
          </a:bodyPr>
          <a:lstStyle/>
          <a:p>
            <a:pPr marL="82296" lvl="0" indent="0">
              <a:buClr>
                <a:srgbClr val="3891A7"/>
              </a:buClr>
              <a:buNone/>
            </a:pPr>
            <a:r>
              <a:rPr lang="ar-YE" sz="2800" b="1" u="sng" dirty="0">
                <a:solidFill>
                  <a:srgbClr val="C00000"/>
                </a:solidFill>
              </a:rPr>
              <a:t>ثانياً: الطريقة غير المباشرة (طريقة المخصص</a:t>
            </a:r>
            <a:r>
              <a:rPr lang="ar-YE" sz="2800" b="1" dirty="0">
                <a:solidFill>
                  <a:srgbClr val="C00000"/>
                </a:solidFill>
              </a:rPr>
              <a:t>):</a:t>
            </a:r>
            <a:r>
              <a:rPr lang="ar-YE" sz="2800" b="1" u="sng" dirty="0">
                <a:solidFill>
                  <a:srgbClr val="C00000"/>
                </a:solidFill>
              </a:rPr>
              <a:t> </a:t>
            </a:r>
          </a:p>
          <a:p>
            <a:pPr lvl="0" algn="just">
              <a:buClr>
                <a:srgbClr val="3891A7"/>
              </a:buClr>
              <a:buFont typeface="Wingdings" pitchFamily="2" charset="2"/>
              <a:buChar char="q"/>
            </a:pPr>
            <a:r>
              <a:rPr lang="ar-YE" b="1" dirty="0">
                <a:solidFill>
                  <a:prstClr val="black"/>
                </a:solidFill>
              </a:rPr>
              <a:t>تعتمد هذه الطريقة علي تقدير الخسائر المتوقعة من عدم تحصيل بعض حسابات المدينين، ويطلق على هذه الخسائر المحتملة (الديون المشكوك في تحصيلها) بحيث يتم أخذها في الحسبان عند إعداد الحسابات الختامية وقائمة المركز المالي، وذلك بخصمها من أرباح الفترة الحالية، في حـ/ مخصص الديون المشكوك في تحصيلها، حيث يعبر هذا المخصص عن الديون المعدومة المتوقعة مستقبلاً وبصورة تقريبية. وذلك تماشيا مع مبدأ مقابلة الإيرادات بالنفقات واتباع سياسة الحيطة والحذر. </a:t>
            </a:r>
          </a:p>
          <a:p>
            <a:pPr marL="82296" indent="0" algn="just">
              <a:buNone/>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13</a:t>
            </a:fld>
            <a:endParaRPr lang="ar-YE" dirty="0"/>
          </a:p>
        </p:txBody>
      </p:sp>
    </p:spTree>
    <p:extLst>
      <p:ext uri="{BB962C8B-B14F-4D97-AF65-F5344CB8AC3E}">
        <p14:creationId xmlns:p14="http://schemas.microsoft.com/office/powerpoint/2010/main" val="291441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0"/>
            <a:ext cx="8682168" cy="332656"/>
          </a:xfrm>
        </p:spPr>
        <p:txBody>
          <a:bodyPr>
            <a:normAutofit fontScale="90000"/>
          </a:bodyPr>
          <a:lstStyle/>
          <a:p>
            <a:pPr algn="ctr"/>
            <a:r>
              <a:rPr lang="ar-YE" sz="3200" b="1" u="sng" dirty="0">
                <a:solidFill>
                  <a:srgbClr val="C00000"/>
                </a:solidFill>
              </a:rPr>
              <a:t>تابع: المعالجة المحاسبية للديون المعدومة</a:t>
            </a:r>
            <a:endParaRPr lang="ar-YE" dirty="0"/>
          </a:p>
        </p:txBody>
      </p:sp>
      <p:sp>
        <p:nvSpPr>
          <p:cNvPr id="3" name="عنصر نائب للمحتوى 2"/>
          <p:cNvSpPr>
            <a:spLocks noGrp="1"/>
          </p:cNvSpPr>
          <p:nvPr>
            <p:ph idx="1"/>
          </p:nvPr>
        </p:nvSpPr>
        <p:spPr>
          <a:xfrm>
            <a:off x="107504" y="764704"/>
            <a:ext cx="8826184" cy="5540846"/>
          </a:xfrm>
        </p:spPr>
        <p:txBody>
          <a:bodyPr>
            <a:normAutofit/>
          </a:bodyPr>
          <a:lstStyle/>
          <a:p>
            <a:pPr marL="82296" indent="0">
              <a:buNone/>
            </a:pPr>
            <a:r>
              <a:rPr lang="ar-YE" sz="2800" b="1" u="sng" dirty="0">
                <a:solidFill>
                  <a:srgbClr val="C00000"/>
                </a:solidFill>
              </a:rPr>
              <a:t>تابع: الطريقة غير المباشرة (طريقة المخصص): </a:t>
            </a:r>
          </a:p>
          <a:p>
            <a:pPr algn="just">
              <a:buFont typeface="Wingdings" pitchFamily="2" charset="2"/>
              <a:buChar char="q"/>
            </a:pPr>
            <a:r>
              <a:rPr lang="ar-YE" sz="2800" b="1" u="sng" dirty="0">
                <a:solidFill>
                  <a:srgbClr val="0070C0"/>
                </a:solidFill>
              </a:rPr>
              <a:t>يتم تطبيق هذه الطريقة وفقاً للإجراءات التالية</a:t>
            </a:r>
            <a:r>
              <a:rPr lang="ar-YE" sz="2800" b="1" dirty="0"/>
              <a:t>:</a:t>
            </a:r>
          </a:p>
          <a:p>
            <a:pPr marL="539496" indent="-457200" algn="just">
              <a:buFont typeface="+mj-cs"/>
              <a:buAutoNum type="arabic2Minus"/>
            </a:pPr>
            <a:r>
              <a:rPr lang="ar-YE" b="1" dirty="0"/>
              <a:t>تقدير قيمة الديون المشكوك في تحصيلها وذلك في نهاية الفترة المالية، ويتم في ضوء ذلك تحديد مبلغ مخصص الديون المشكوك في تحصيلها المطلوب تكوينه.</a:t>
            </a:r>
          </a:p>
          <a:p>
            <a:pPr marL="539496" indent="-457200" algn="just">
              <a:buFont typeface="+mj-cs"/>
              <a:buAutoNum type="arabic2Minus"/>
            </a:pPr>
            <a:r>
              <a:rPr lang="ar-YE" sz="2800" b="1" u="sng" dirty="0">
                <a:solidFill>
                  <a:srgbClr val="FF0000"/>
                </a:solidFill>
              </a:rPr>
              <a:t>يتم إثبات تكوين المخصص في دفتر اليومية بموجب قيد التسوية التالي</a:t>
            </a:r>
            <a:r>
              <a:rPr lang="ar-YE" sz="2800" b="1" dirty="0"/>
              <a:t>:</a:t>
            </a:r>
          </a:p>
          <a:p>
            <a:pPr marL="539496" indent="-457200" algn="just">
              <a:buFont typeface="+mj-cs"/>
              <a:buAutoNum type="arabic2Minus"/>
            </a:pPr>
            <a:endParaRPr lang="ar-YE" sz="2800" b="1" dirty="0"/>
          </a:p>
          <a:p>
            <a:pPr marL="539496" indent="-457200" algn="just">
              <a:buFont typeface="+mj-cs"/>
              <a:buAutoNum type="arabic2Minus"/>
            </a:pPr>
            <a:endParaRPr lang="ar-YE" sz="2800" b="1" dirty="0"/>
          </a:p>
          <a:p>
            <a:pPr marL="539496" indent="-457200" algn="just">
              <a:buFont typeface="+mj-cs"/>
              <a:buAutoNum type="arabic2Minus"/>
            </a:pPr>
            <a:endParaRPr lang="ar-YE" sz="2800" b="1" dirty="0"/>
          </a:p>
          <a:p>
            <a:pPr marL="539496" indent="-457200" algn="just">
              <a:buFont typeface="+mj-cs"/>
              <a:buAutoNum type="arabic2Minus"/>
            </a:pPr>
            <a:endParaRPr lang="ar-YE" sz="2800" b="1" dirty="0"/>
          </a:p>
          <a:p>
            <a:pPr marL="82296" indent="0" algn="just">
              <a:buNone/>
            </a:pPr>
            <a:endParaRPr lang="ar-YE" sz="2800" b="1" dirty="0"/>
          </a:p>
          <a:p>
            <a:pPr algn="just">
              <a:buFont typeface="Wingdings" pitchFamily="2" charset="2"/>
              <a:buChar char="q"/>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14</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010382160"/>
              </p:ext>
            </p:extLst>
          </p:nvPr>
        </p:nvGraphicFramePr>
        <p:xfrm>
          <a:off x="174450" y="4149080"/>
          <a:ext cx="8229432" cy="1645920"/>
        </p:xfrm>
        <a:graphic>
          <a:graphicData uri="http://schemas.openxmlformats.org/drawingml/2006/table">
            <a:tbl>
              <a:tblPr rtl="1" firstRow="1" bandRow="1">
                <a:tableStyleId>{E8B1032C-EA38-4F05-BA0D-38AFFFC7BED3}</a:tableStyleId>
              </a:tblPr>
              <a:tblGrid>
                <a:gridCol w="1100832">
                  <a:extLst>
                    <a:ext uri="{9D8B030D-6E8A-4147-A177-3AD203B41FA5}">
                      <a16:colId xmlns:a16="http://schemas.microsoft.com/office/drawing/2014/main" val="20000"/>
                    </a:ext>
                  </a:extLst>
                </a:gridCol>
                <a:gridCol w="936802">
                  <a:extLst>
                    <a:ext uri="{9D8B030D-6E8A-4147-A177-3AD203B41FA5}">
                      <a16:colId xmlns:a16="http://schemas.microsoft.com/office/drawing/2014/main" val="20001"/>
                    </a:ext>
                  </a:extLst>
                </a:gridCol>
                <a:gridCol w="4921724">
                  <a:extLst>
                    <a:ext uri="{9D8B030D-6E8A-4147-A177-3AD203B41FA5}">
                      <a16:colId xmlns:a16="http://schemas.microsoft.com/office/drawing/2014/main" val="20002"/>
                    </a:ext>
                  </a:extLst>
                </a:gridCol>
                <a:gridCol w="1270074">
                  <a:extLst>
                    <a:ext uri="{9D8B030D-6E8A-4147-A177-3AD203B41FA5}">
                      <a16:colId xmlns:a16="http://schemas.microsoft.com/office/drawing/2014/main" val="20003"/>
                    </a:ext>
                  </a:extLst>
                </a:gridCol>
              </a:tblGrid>
              <a:tr h="370840">
                <a:tc>
                  <a:txBody>
                    <a:bodyPr/>
                    <a:lstStyle/>
                    <a:p>
                      <a:pPr algn="ctr" rtl="1"/>
                      <a:r>
                        <a:rPr lang="ar-YE" sz="2400" b="1" dirty="0"/>
                        <a:t>مدين</a:t>
                      </a:r>
                    </a:p>
                  </a:txBody>
                  <a:tcPr/>
                </a:tc>
                <a:tc>
                  <a:txBody>
                    <a:bodyPr/>
                    <a:lstStyle/>
                    <a:p>
                      <a:pPr algn="ctr" rtl="1"/>
                      <a:r>
                        <a:rPr lang="ar-YE" sz="2400" b="1" dirty="0"/>
                        <a:t>دائن</a:t>
                      </a:r>
                    </a:p>
                  </a:txBody>
                  <a:tcPr/>
                </a:tc>
                <a:tc>
                  <a:txBody>
                    <a:bodyPr/>
                    <a:lstStyle/>
                    <a:p>
                      <a:pPr algn="ctr" rtl="1"/>
                      <a:r>
                        <a:rPr lang="ar-YE" sz="2400" b="1" dirty="0"/>
                        <a:t>البيــــــــــــــــــان</a:t>
                      </a:r>
                    </a:p>
                  </a:txBody>
                  <a:tcPr/>
                </a:tc>
                <a:tc>
                  <a:txBody>
                    <a:bodyPr/>
                    <a:lstStyle/>
                    <a:p>
                      <a:pPr algn="ctr" rtl="1"/>
                      <a:r>
                        <a:rPr lang="ar-YE" sz="2400" b="1" dirty="0"/>
                        <a:t>التاريخ</a:t>
                      </a:r>
                    </a:p>
                  </a:txBody>
                  <a:tcPr/>
                </a:tc>
                <a:extLst>
                  <a:ext uri="{0D108BD9-81ED-4DB2-BD59-A6C34878D82A}">
                    <a16:rowId xmlns:a16="http://schemas.microsoft.com/office/drawing/2014/main" val="10000"/>
                  </a:ext>
                </a:extLst>
              </a:tr>
              <a:tr h="370840">
                <a:tc>
                  <a:txBody>
                    <a:bodyPr/>
                    <a:lstStyle/>
                    <a:p>
                      <a:pPr rtl="1"/>
                      <a:r>
                        <a:rPr lang="ar-YE" sz="2400" b="1" dirty="0"/>
                        <a:t>×××</a:t>
                      </a:r>
                    </a:p>
                  </a:txBody>
                  <a:tcPr/>
                </a:tc>
                <a:tc>
                  <a:txBody>
                    <a:bodyPr/>
                    <a:lstStyle/>
                    <a:p>
                      <a:pPr rtl="1"/>
                      <a:endParaRPr lang="ar-YE" sz="2400" b="1" dirty="0"/>
                    </a:p>
                    <a:p>
                      <a:pPr rtl="1"/>
                      <a:r>
                        <a:rPr lang="ar-YE" sz="2400" b="1" dirty="0"/>
                        <a:t>×××</a:t>
                      </a:r>
                    </a:p>
                  </a:txBody>
                  <a:tcPr/>
                </a:tc>
                <a:tc>
                  <a:txBody>
                    <a:bodyPr/>
                    <a:lstStyle/>
                    <a:p>
                      <a:pPr rtl="1"/>
                      <a:r>
                        <a:rPr lang="ar-YE" sz="2400" b="1" dirty="0"/>
                        <a:t>من حـ/ مصروف الديون المشكوك في تحصيلها.</a:t>
                      </a:r>
                    </a:p>
                    <a:p>
                      <a:pPr rtl="1"/>
                      <a:r>
                        <a:rPr lang="ar-YE" sz="2400" b="1" dirty="0"/>
                        <a:t> إلى حـ/</a:t>
                      </a:r>
                      <a:r>
                        <a:rPr lang="ar-YE" sz="2400" b="1" baseline="0" dirty="0"/>
                        <a:t> مخصص الديون المشكوك في تحصيلها.</a:t>
                      </a:r>
                    </a:p>
                    <a:p>
                      <a:pPr rtl="1"/>
                      <a:r>
                        <a:rPr lang="ar-YE" sz="2400" b="1" baseline="0" dirty="0"/>
                        <a:t>(إثبات الديون المشكوك في تحصيلها)</a:t>
                      </a:r>
                      <a:endParaRPr lang="ar-YE" sz="2400" b="1" dirty="0"/>
                    </a:p>
                  </a:txBody>
                  <a:tcPr/>
                </a:tc>
                <a:tc>
                  <a:txBody>
                    <a:bodyPr/>
                    <a:lstStyle/>
                    <a:p>
                      <a:pPr rtl="1"/>
                      <a:r>
                        <a:rPr lang="en-US" sz="2400" b="1" dirty="0"/>
                        <a:t>31</a:t>
                      </a:r>
                      <a:r>
                        <a:rPr lang="ar-YE" sz="2400" b="1" dirty="0"/>
                        <a:t>/</a:t>
                      </a:r>
                      <a:r>
                        <a:rPr lang="en-US" sz="2400" b="1" dirty="0"/>
                        <a:t>12</a:t>
                      </a:r>
                      <a:endParaRPr lang="ar-YE" sz="24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755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47600"/>
            <a:ext cx="8682168" cy="332656"/>
          </a:xfrm>
        </p:spPr>
        <p:txBody>
          <a:bodyPr>
            <a:normAutofit fontScale="90000"/>
          </a:bodyPr>
          <a:lstStyle/>
          <a:p>
            <a:pPr algn="ctr"/>
            <a:r>
              <a:rPr lang="ar-YE" sz="3200" b="1" u="sng" dirty="0">
                <a:solidFill>
                  <a:srgbClr val="C00000"/>
                </a:solidFill>
              </a:rPr>
              <a:t>تابع: المعالجة المحاسبية للديون المعدومة</a:t>
            </a:r>
            <a:endParaRPr lang="ar-YE" dirty="0"/>
          </a:p>
        </p:txBody>
      </p:sp>
      <p:sp>
        <p:nvSpPr>
          <p:cNvPr id="3" name="عنصر نائب للمحتوى 2"/>
          <p:cNvSpPr>
            <a:spLocks noGrp="1"/>
          </p:cNvSpPr>
          <p:nvPr>
            <p:ph idx="1"/>
          </p:nvPr>
        </p:nvSpPr>
        <p:spPr>
          <a:xfrm>
            <a:off x="107504" y="764704"/>
            <a:ext cx="8826184" cy="5832648"/>
          </a:xfrm>
        </p:spPr>
        <p:txBody>
          <a:bodyPr>
            <a:noAutofit/>
          </a:bodyPr>
          <a:lstStyle/>
          <a:p>
            <a:pPr marL="82296" indent="0" algn="just">
              <a:buNone/>
            </a:pPr>
            <a:r>
              <a:rPr lang="ar-YE" sz="2800" b="1" dirty="0">
                <a:solidFill>
                  <a:srgbClr val="0070C0"/>
                </a:solidFill>
              </a:rPr>
              <a:t>ج - </a:t>
            </a:r>
            <a:r>
              <a:rPr lang="ar-YE" sz="2800" b="1" u="sng" dirty="0">
                <a:solidFill>
                  <a:srgbClr val="FF0000"/>
                </a:solidFill>
              </a:rPr>
              <a:t>يتم إقفال حـ/ المصروف في حـ/الأرباح والخسائر بموجب القيد التالي</a:t>
            </a:r>
            <a:r>
              <a:rPr lang="ar-YE" sz="2800" b="1" dirty="0"/>
              <a:t>:</a:t>
            </a:r>
          </a:p>
          <a:p>
            <a:pPr marL="539496" indent="-457200" algn="just">
              <a:buFont typeface="+mj-cs"/>
              <a:buAutoNum type="arabic2Minus"/>
            </a:pPr>
            <a:endParaRPr lang="ar-YE" sz="2800" b="1" dirty="0"/>
          </a:p>
          <a:p>
            <a:pPr marL="539496" indent="-457200" algn="just">
              <a:buFont typeface="+mj-cs"/>
              <a:buAutoNum type="arabic2Minus"/>
            </a:pPr>
            <a:endParaRPr lang="ar-YE" sz="2800" b="1" dirty="0"/>
          </a:p>
          <a:p>
            <a:pPr marL="82296" indent="0" algn="just">
              <a:buNone/>
            </a:pPr>
            <a:endParaRPr lang="ar-YE" sz="2800" b="1" dirty="0"/>
          </a:p>
          <a:p>
            <a:pPr marL="82296" indent="0" algn="just">
              <a:buNone/>
            </a:pPr>
            <a:r>
              <a:rPr lang="ar-YE" sz="2800" b="1" dirty="0">
                <a:solidFill>
                  <a:srgbClr val="0070C0"/>
                </a:solidFill>
              </a:rPr>
              <a:t>د - </a:t>
            </a:r>
            <a:r>
              <a:rPr lang="ar-YE" sz="2800" b="1" dirty="0"/>
              <a:t>يظهر حـ/ مصروف الديون المشكوك في تحصيلها ضمن المصروفات الإدارية والعمومية في قائمة الدخل، أما بالنسبة لحساب المخصص الديون المشكوك في تحصيلها فإنه يظهر في الميزانية العمومية(قائمة المركز المالي) في نهاية الفترة، ويتم الإفصاح عنه بإحدى الأسلوبين:</a:t>
            </a:r>
          </a:p>
          <a:p>
            <a:pPr algn="just">
              <a:buFont typeface="Wingdings" pitchFamily="2" charset="2"/>
              <a:buChar char="ü"/>
            </a:pPr>
            <a:r>
              <a:rPr lang="ar-YE" sz="2800" b="1" u="sng" dirty="0">
                <a:solidFill>
                  <a:srgbClr val="FF0000"/>
                </a:solidFill>
              </a:rPr>
              <a:t>الأول: ضمن الالتزامات</a:t>
            </a:r>
            <a:r>
              <a:rPr lang="ar-YE" sz="2800" b="1" dirty="0"/>
              <a:t>.</a:t>
            </a:r>
          </a:p>
          <a:p>
            <a:pPr algn="just">
              <a:buFont typeface="Wingdings" pitchFamily="2" charset="2"/>
              <a:buChar char="ü"/>
            </a:pPr>
            <a:r>
              <a:rPr lang="ar-YE" sz="2800" b="1" u="sng" dirty="0">
                <a:solidFill>
                  <a:srgbClr val="FF0000"/>
                </a:solidFill>
              </a:rPr>
              <a:t>الثاني: في جانب الأصول مطروحاً من بند المدينين </a:t>
            </a:r>
            <a:r>
              <a:rPr lang="ar-YE" sz="2800" b="1" dirty="0"/>
              <a:t>(وهذا الأسلوب أفضل الأنه يظهر الديون الجيدة أو ما يسمى بالقيمة القابلة للتحقق).</a:t>
            </a:r>
          </a:p>
          <a:p>
            <a:pPr marL="82296" indent="0" algn="just">
              <a:buNone/>
            </a:pPr>
            <a:endParaRPr lang="ar-YE" sz="2800" b="1" dirty="0"/>
          </a:p>
          <a:p>
            <a:pPr algn="just">
              <a:buFont typeface="Wingdings" pitchFamily="2" charset="2"/>
              <a:buChar char="q"/>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15</a:t>
            </a:fld>
            <a:endParaRPr lang="ar-YE" dirty="0"/>
          </a:p>
        </p:txBody>
      </p:sp>
      <p:graphicFrame>
        <p:nvGraphicFramePr>
          <p:cNvPr id="6" name="جدول 5"/>
          <p:cNvGraphicFramePr>
            <a:graphicFrameLocks noGrp="1"/>
          </p:cNvGraphicFramePr>
          <p:nvPr>
            <p:extLst>
              <p:ext uri="{D42A27DB-BD31-4B8C-83A1-F6EECF244321}">
                <p14:modId xmlns:p14="http://schemas.microsoft.com/office/powerpoint/2010/main" val="1986251233"/>
              </p:ext>
            </p:extLst>
          </p:nvPr>
        </p:nvGraphicFramePr>
        <p:xfrm>
          <a:off x="1115616" y="1340768"/>
          <a:ext cx="7271474" cy="1285240"/>
        </p:xfrm>
        <a:graphic>
          <a:graphicData uri="http://schemas.openxmlformats.org/drawingml/2006/table">
            <a:tbl>
              <a:tblPr rtl="1" firstRow="1" bandRow="1">
                <a:tableStyleId>{BDBED569-4797-4DF1-A0F4-6AAB3CD982D8}</a:tableStyleId>
              </a:tblPr>
              <a:tblGrid>
                <a:gridCol w="1187918">
                  <a:extLst>
                    <a:ext uri="{9D8B030D-6E8A-4147-A177-3AD203B41FA5}">
                      <a16:colId xmlns:a16="http://schemas.microsoft.com/office/drawing/2014/main" val="20000"/>
                    </a:ext>
                  </a:extLst>
                </a:gridCol>
                <a:gridCol w="1052916">
                  <a:extLst>
                    <a:ext uri="{9D8B030D-6E8A-4147-A177-3AD203B41FA5}">
                      <a16:colId xmlns:a16="http://schemas.microsoft.com/office/drawing/2014/main" val="20001"/>
                    </a:ext>
                  </a:extLst>
                </a:gridCol>
                <a:gridCol w="3877274">
                  <a:extLst>
                    <a:ext uri="{9D8B030D-6E8A-4147-A177-3AD203B41FA5}">
                      <a16:colId xmlns:a16="http://schemas.microsoft.com/office/drawing/2014/main" val="20002"/>
                    </a:ext>
                  </a:extLst>
                </a:gridCol>
                <a:gridCol w="1153366">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الأرباح والخسائر</a:t>
                      </a:r>
                    </a:p>
                    <a:p>
                      <a:pPr rtl="1"/>
                      <a:r>
                        <a:rPr lang="ar-YE" b="1" dirty="0"/>
                        <a:t> إلى حـ/ مصروف الديون المشكوك في تحصيلها.</a:t>
                      </a:r>
                    </a:p>
                    <a:p>
                      <a:pPr rtl="1"/>
                      <a:r>
                        <a:rPr lang="ar-YE" b="1" dirty="0"/>
                        <a:t>(إقفال حـ/ المصروف)</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endParaRPr kumimoji="0" lang="ar-YE" sz="1800" b="1" i="0" u="none" strike="noStrike" kern="1200" cap="none" spc="0" normalizeH="0" baseline="0" noProof="0" dirty="0">
                        <a:ln>
                          <a:noFill/>
                        </a:ln>
                        <a:solidFill>
                          <a:prstClr val="black"/>
                        </a:solidFill>
                        <a:effectLst/>
                        <a:uLnTx/>
                        <a:uFillTx/>
                        <a:latin typeface="+mn-lt"/>
                        <a:ea typeface="+mn-ea"/>
                      </a:endParaRPr>
                    </a:p>
                    <a:p>
                      <a:pPr rtl="1"/>
                      <a:endParaRPr lang="ar-YE"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26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rmAutofit/>
          </a:bodyPr>
          <a:lstStyle/>
          <a:p>
            <a:pPr marL="82296" lvl="0" algn="ctr">
              <a:spcBef>
                <a:spcPts val="600"/>
              </a:spcBef>
            </a:pPr>
            <a:r>
              <a:rPr lang="ar-YE" sz="2200" b="1" u="sng" dirty="0">
                <a:solidFill>
                  <a:srgbClr val="C00000"/>
                </a:solidFill>
                <a:effectLst/>
                <a:ea typeface="+mn-ea"/>
              </a:rPr>
              <a:t>تابع: الطريقة غير المباشرة (طريقة المخصص): </a:t>
            </a:r>
            <a:endParaRPr lang="ar-YE" dirty="0"/>
          </a:p>
        </p:txBody>
      </p:sp>
      <p:sp>
        <p:nvSpPr>
          <p:cNvPr id="3" name="عنصر نائب للمحتوى 2"/>
          <p:cNvSpPr>
            <a:spLocks noGrp="1"/>
          </p:cNvSpPr>
          <p:nvPr>
            <p:ph idx="1"/>
          </p:nvPr>
        </p:nvSpPr>
        <p:spPr>
          <a:xfrm>
            <a:off x="179512" y="548680"/>
            <a:ext cx="8754176" cy="5976664"/>
          </a:xfrm>
        </p:spPr>
        <p:txBody>
          <a:bodyPr>
            <a:normAutofit/>
          </a:bodyPr>
          <a:lstStyle/>
          <a:p>
            <a:pPr marL="82296" indent="0" algn="just">
              <a:buNone/>
            </a:pPr>
            <a:r>
              <a:rPr lang="ar-YE" sz="2800" dirty="0">
                <a:solidFill>
                  <a:srgbClr val="00B0F0"/>
                </a:solidFill>
              </a:rPr>
              <a:t>هـ-</a:t>
            </a:r>
            <a:r>
              <a:rPr lang="ar-YE" sz="2800" dirty="0"/>
              <a:t> </a:t>
            </a:r>
            <a:r>
              <a:rPr lang="ar-YE" sz="2000" b="1" u="sng" dirty="0">
                <a:solidFill>
                  <a:srgbClr val="FF0000"/>
                </a:solidFill>
              </a:rPr>
              <a:t>عند إعدام ديون في الفترة التالية (السنة التالية مثلاً)</a:t>
            </a:r>
            <a:r>
              <a:rPr lang="ar-YE" sz="2000" b="1" dirty="0">
                <a:solidFill>
                  <a:srgbClr val="FF0000"/>
                </a:solidFill>
              </a:rPr>
              <a:t>:</a:t>
            </a:r>
          </a:p>
          <a:p>
            <a:pPr algn="just">
              <a:buFont typeface="Wingdings" pitchFamily="2" charset="2"/>
              <a:buChar char="Ø"/>
            </a:pPr>
            <a:r>
              <a:rPr lang="ar-YE" sz="2400" dirty="0"/>
              <a:t>يتم استبعادها من حسابات المدينين، ويتم إثباتها في دفتر اليومية بالقيد التالي:</a:t>
            </a:r>
          </a:p>
          <a:p>
            <a:pPr algn="just">
              <a:buFont typeface="Wingdings" pitchFamily="2" charset="2"/>
              <a:buChar char="Ø"/>
            </a:pPr>
            <a:endParaRPr lang="ar-YE" sz="2400" dirty="0"/>
          </a:p>
          <a:p>
            <a:pPr algn="just">
              <a:buFont typeface="Wingdings" pitchFamily="2" charset="2"/>
              <a:buChar char="Ø"/>
            </a:pPr>
            <a:endParaRPr lang="ar-YE" sz="2400" dirty="0"/>
          </a:p>
          <a:p>
            <a:pPr algn="just">
              <a:buFont typeface="Wingdings" pitchFamily="2" charset="2"/>
              <a:buChar char="Ø"/>
            </a:pPr>
            <a:endParaRPr lang="ar-YE" sz="2400" dirty="0"/>
          </a:p>
          <a:p>
            <a:pPr marL="82296" indent="0" algn="just">
              <a:buNone/>
            </a:pPr>
            <a:r>
              <a:rPr lang="ar-YE" sz="2400" dirty="0">
                <a:solidFill>
                  <a:srgbClr val="00B0F0"/>
                </a:solidFill>
              </a:rPr>
              <a:t>و-</a:t>
            </a:r>
            <a:r>
              <a:rPr lang="ar-YE" sz="2400" dirty="0"/>
              <a:t> </a:t>
            </a:r>
            <a:r>
              <a:rPr lang="ar-YE" sz="2000" b="1" u="sng" dirty="0">
                <a:solidFill>
                  <a:srgbClr val="FF0000"/>
                </a:solidFill>
              </a:rPr>
              <a:t>في نهاية الفترة المالية:</a:t>
            </a:r>
          </a:p>
          <a:p>
            <a:pPr algn="just">
              <a:buFont typeface="Wingdings" pitchFamily="2" charset="2"/>
              <a:buChar char="Ø"/>
            </a:pPr>
            <a:r>
              <a:rPr lang="ar-YE" sz="2200" dirty="0"/>
              <a:t>يتم إقفال حـ/ الديون المعدومة في حـ/ مخصص الديون المشكوك في تحصيلها بالقيد التالي:</a:t>
            </a:r>
          </a:p>
          <a:p>
            <a:pPr algn="just">
              <a:buFont typeface="Wingdings" pitchFamily="2" charset="2"/>
              <a:buChar char="Ø"/>
            </a:pPr>
            <a:endParaRPr lang="ar-YE" sz="2200" dirty="0"/>
          </a:p>
          <a:p>
            <a:pPr algn="just">
              <a:buFont typeface="Wingdings" pitchFamily="2" charset="2"/>
              <a:buChar char="Ø"/>
            </a:pPr>
            <a:endParaRPr lang="ar-YE" sz="2200" dirty="0"/>
          </a:p>
          <a:p>
            <a:pPr algn="just">
              <a:buFont typeface="Wingdings" pitchFamily="2" charset="2"/>
              <a:buChar char="Ø"/>
            </a:pPr>
            <a:endParaRPr lang="ar-YE" sz="2200" dirty="0"/>
          </a:p>
          <a:p>
            <a:pPr algn="just">
              <a:buFont typeface="Wingdings" pitchFamily="2" charset="2"/>
              <a:buChar char="Ø"/>
            </a:pPr>
            <a:endParaRPr lang="ar-YE" sz="2200" dirty="0"/>
          </a:p>
          <a:p>
            <a:pPr marL="82296" indent="0" algn="just">
              <a:buNone/>
            </a:pPr>
            <a:r>
              <a:rPr lang="ar-YE" sz="2200" dirty="0">
                <a:solidFill>
                  <a:srgbClr val="0070C0"/>
                </a:solidFill>
              </a:rPr>
              <a:t>ز- </a:t>
            </a:r>
            <a:r>
              <a:rPr lang="ar-YE" sz="2200" b="1" u="sng" dirty="0">
                <a:solidFill>
                  <a:srgbClr val="FF0000"/>
                </a:solidFill>
              </a:rPr>
              <a:t>يتم في نهاية الفترة المالية إعادة تقدير الديون المشكوك في تحصيلها </a:t>
            </a:r>
            <a:r>
              <a:rPr lang="ar-YE" sz="2200" dirty="0"/>
              <a:t>وتعديل المخصص بالزيادة أو النقصان، من خلال (مقارنة رصيده بعد إقفال الديون المعدومة مع الرصيد المطلوب تكوينه لمواجهة الديون المحتملة في الفترة التالية).</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16</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714255493"/>
              </p:ext>
            </p:extLst>
          </p:nvPr>
        </p:nvGraphicFramePr>
        <p:xfrm>
          <a:off x="1043608" y="1484784"/>
          <a:ext cx="7245286" cy="1285240"/>
        </p:xfrm>
        <a:graphic>
          <a:graphicData uri="http://schemas.openxmlformats.org/drawingml/2006/table">
            <a:tbl>
              <a:tblPr rtl="1" firstRow="1" bandRow="1">
                <a:tableStyleId>{BDBED569-4797-4DF1-A0F4-6AAB3CD982D8}</a:tableStyleId>
              </a:tblPr>
              <a:tblGrid>
                <a:gridCol w="1130988">
                  <a:extLst>
                    <a:ext uri="{9D8B030D-6E8A-4147-A177-3AD203B41FA5}">
                      <a16:colId xmlns:a16="http://schemas.microsoft.com/office/drawing/2014/main" val="20000"/>
                    </a:ext>
                  </a:extLst>
                </a:gridCol>
                <a:gridCol w="1155080">
                  <a:extLst>
                    <a:ext uri="{9D8B030D-6E8A-4147-A177-3AD203B41FA5}">
                      <a16:colId xmlns:a16="http://schemas.microsoft.com/office/drawing/2014/main" val="20001"/>
                    </a:ext>
                  </a:extLst>
                </a:gridCol>
                <a:gridCol w="3130848">
                  <a:extLst>
                    <a:ext uri="{9D8B030D-6E8A-4147-A177-3AD203B41FA5}">
                      <a16:colId xmlns:a16="http://schemas.microsoft.com/office/drawing/2014/main" val="20002"/>
                    </a:ext>
                  </a:extLst>
                </a:gridCol>
                <a:gridCol w="1828370">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الديون المعدومة</a:t>
                      </a:r>
                    </a:p>
                    <a:p>
                      <a:pPr rtl="1"/>
                      <a:r>
                        <a:rPr lang="ar-YE" b="1" dirty="0"/>
                        <a:t> إلى حـ/ المدينين (باسم العميل)</a:t>
                      </a:r>
                    </a:p>
                    <a:p>
                      <a:pPr rtl="1"/>
                      <a:r>
                        <a:rPr lang="ar-YE" b="1" dirty="0"/>
                        <a:t>   (إثبات الديون المعدومة)</a:t>
                      </a:r>
                    </a:p>
                  </a:txBody>
                  <a:tcPr/>
                </a:tc>
                <a:tc>
                  <a:txBody>
                    <a:bodyPr/>
                    <a:lstStyle/>
                    <a:p>
                      <a:pPr rtl="1"/>
                      <a:r>
                        <a:rPr lang="ar-YE" b="1" dirty="0"/>
                        <a:t>تاريخ إعدام</a:t>
                      </a:r>
                      <a:r>
                        <a:rPr lang="ar-YE" b="1" baseline="0" dirty="0"/>
                        <a:t> الدين</a:t>
                      </a:r>
                      <a:endParaRPr lang="ar-YE" b="1" dirty="0"/>
                    </a:p>
                  </a:txBody>
                  <a:tcPr/>
                </a:tc>
                <a:extLst>
                  <a:ext uri="{0D108BD9-81ED-4DB2-BD59-A6C34878D82A}">
                    <a16:rowId xmlns:a16="http://schemas.microsoft.com/office/drawing/2014/main" val="10001"/>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4023325425"/>
              </p:ext>
            </p:extLst>
          </p:nvPr>
        </p:nvGraphicFramePr>
        <p:xfrm>
          <a:off x="988392" y="3789040"/>
          <a:ext cx="7519368" cy="1285240"/>
        </p:xfrm>
        <a:graphic>
          <a:graphicData uri="http://schemas.openxmlformats.org/drawingml/2006/table">
            <a:tbl>
              <a:tblPr rtl="1" firstRow="1" bandRow="1">
                <a:tableStyleId>{BDBED569-4797-4DF1-A0F4-6AAB3CD982D8}</a:tableStyleId>
              </a:tblPr>
              <a:tblGrid>
                <a:gridCol w="995288">
                  <a:extLst>
                    <a:ext uri="{9D8B030D-6E8A-4147-A177-3AD203B41FA5}">
                      <a16:colId xmlns:a16="http://schemas.microsoft.com/office/drawing/2014/main" val="20000"/>
                    </a:ext>
                  </a:extLst>
                </a:gridCol>
                <a:gridCol w="921724">
                  <a:extLst>
                    <a:ext uri="{9D8B030D-6E8A-4147-A177-3AD203B41FA5}">
                      <a16:colId xmlns:a16="http://schemas.microsoft.com/office/drawing/2014/main" val="20001"/>
                    </a:ext>
                  </a:extLst>
                </a:gridCol>
                <a:gridCol w="4271978">
                  <a:extLst>
                    <a:ext uri="{9D8B030D-6E8A-4147-A177-3AD203B41FA5}">
                      <a16:colId xmlns:a16="http://schemas.microsoft.com/office/drawing/2014/main" val="20002"/>
                    </a:ext>
                  </a:extLst>
                </a:gridCol>
                <a:gridCol w="1330378">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مخصص الديون المشكوك في تحصيلها.</a:t>
                      </a:r>
                    </a:p>
                    <a:p>
                      <a:pPr rtl="1"/>
                      <a:r>
                        <a:rPr lang="ar-YE" b="1" dirty="0"/>
                        <a:t> إلى حـ/الديون المعدومة.</a:t>
                      </a:r>
                    </a:p>
                    <a:p>
                      <a:pPr rtl="1"/>
                      <a:r>
                        <a:rPr lang="ar-YE" b="1" dirty="0"/>
                        <a:t>(إقفال حـ/الديون المعدومة).</a:t>
                      </a:r>
                    </a:p>
                  </a:txBody>
                  <a:tcPr/>
                </a:tc>
                <a:tc>
                  <a:txBody>
                    <a:bodyPr/>
                    <a:lstStyle/>
                    <a:p>
                      <a:pPr rtl="1"/>
                      <a:r>
                        <a:rPr lang="ar-YE" b="1" dirty="0"/>
                        <a:t>في نهاية الفترة</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5625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8826184" cy="6858000"/>
          </a:xfrm>
        </p:spPr>
        <p:txBody>
          <a:bodyPr>
            <a:normAutofit fontScale="92500" lnSpcReduction="10000"/>
          </a:bodyPr>
          <a:lstStyle/>
          <a:p>
            <a:pPr algn="just">
              <a:buFont typeface="Wingdings" pitchFamily="2" charset="2"/>
              <a:buChar char="Ø"/>
            </a:pPr>
            <a:r>
              <a:rPr lang="ar-YE" sz="2800" u="sng" dirty="0">
                <a:solidFill>
                  <a:srgbClr val="4F271C">
                    <a:satMod val="130000"/>
                  </a:srgbClr>
                </a:solidFill>
                <a:effectLst>
                  <a:outerShdw blurRad="50000" dist="30000" dir="5400000" algn="tl" rotWithShape="0">
                    <a:srgbClr val="000000">
                      <a:alpha val="30000"/>
                    </a:srgbClr>
                  </a:outerShdw>
                </a:effectLst>
                <a:ea typeface="+mj-ea"/>
              </a:rPr>
              <a:t>مثال</a:t>
            </a:r>
            <a:endParaRPr lang="ar-YE" sz="1800" b="1" dirty="0"/>
          </a:p>
          <a:p>
            <a:pPr algn="just">
              <a:buFont typeface="Wingdings" pitchFamily="2" charset="2"/>
              <a:buChar char="Ø"/>
            </a:pPr>
            <a:r>
              <a:rPr lang="ar-YE" sz="2000" b="1" dirty="0"/>
              <a:t>في 2008/1/1م تم تأسيس إحدى المنشآت الخدمية، فيما يلي بعض العمليات التي تمت في المنشأة:</a:t>
            </a:r>
          </a:p>
          <a:p>
            <a:pPr algn="just">
              <a:buFont typeface="Wingdings" pitchFamily="2" charset="2"/>
              <a:buChar char="Ø"/>
            </a:pPr>
            <a:r>
              <a:rPr lang="ar-YE" sz="2000" b="1" u="sng" dirty="0">
                <a:solidFill>
                  <a:srgbClr val="FF0000"/>
                </a:solidFill>
              </a:rPr>
              <a:t>سنة2008م</a:t>
            </a:r>
            <a:r>
              <a:rPr lang="ar-YE" sz="2000" b="1" dirty="0"/>
              <a:t>: </a:t>
            </a:r>
          </a:p>
          <a:p>
            <a:pPr marL="539496" indent="-457200" algn="just">
              <a:buFont typeface="+mj-lt"/>
              <a:buAutoNum type="arabicPeriod"/>
            </a:pPr>
            <a:r>
              <a:rPr lang="ar-YE" sz="2000" b="1" dirty="0"/>
              <a:t>بلغت إيرادات المنشأة خلال السنة نظير الخدمات التي قدمتها للزبائن والعملاء مبلغ (</a:t>
            </a:r>
            <a:r>
              <a:rPr lang="en-US" sz="2000" b="1" dirty="0"/>
              <a:t>12,400,000</a:t>
            </a:r>
            <a:r>
              <a:rPr lang="ar-YE" sz="2000" b="1" dirty="0"/>
              <a:t>) ريال، منها (</a:t>
            </a:r>
            <a:r>
              <a:rPr lang="en-US" sz="2000" b="1" dirty="0"/>
              <a:t>3,500,000</a:t>
            </a:r>
            <a:r>
              <a:rPr lang="ar-YE" sz="2000" b="1" dirty="0"/>
              <a:t>) ريال تمت على الحساب والباقي تم تحصيلها بموجب شيكات.</a:t>
            </a:r>
          </a:p>
          <a:p>
            <a:pPr marL="539496" indent="-457200" algn="just">
              <a:buFont typeface="+mj-lt"/>
              <a:buAutoNum type="arabicPeriod"/>
            </a:pPr>
            <a:r>
              <a:rPr lang="ar-YE" sz="2000" b="1" dirty="0"/>
              <a:t>تم تحصيل (</a:t>
            </a:r>
            <a:r>
              <a:rPr lang="en-US" sz="2000" b="1" dirty="0"/>
              <a:t>%60</a:t>
            </a:r>
            <a:r>
              <a:rPr lang="ar-YE" sz="2000" b="1" dirty="0"/>
              <a:t>) من المبالغ المستحقة على العملاء نقداً خلال السنة، ويمثل باقي المبلغ رصيد حساب المدينين في </a:t>
            </a:r>
            <a:r>
              <a:rPr lang="en-US" sz="2000" b="1" dirty="0"/>
              <a:t>31</a:t>
            </a:r>
            <a:r>
              <a:rPr lang="ar-YE" sz="2000" b="1" dirty="0"/>
              <a:t>/</a:t>
            </a:r>
            <a:r>
              <a:rPr lang="en-US" sz="2000" b="1" dirty="0"/>
              <a:t>12</a:t>
            </a:r>
            <a:r>
              <a:rPr lang="ar-YE" sz="2000" b="1" dirty="0"/>
              <a:t>/</a:t>
            </a:r>
            <a:r>
              <a:rPr lang="en-US" sz="2000" b="1" dirty="0"/>
              <a:t>2008</a:t>
            </a:r>
            <a:r>
              <a:rPr lang="ar-YE" sz="2000" b="1" dirty="0"/>
              <a:t>م.</a:t>
            </a:r>
          </a:p>
          <a:p>
            <a:pPr algn="just">
              <a:buFont typeface="Wingdings" pitchFamily="2" charset="2"/>
              <a:buChar char="Ø"/>
            </a:pPr>
            <a:r>
              <a:rPr lang="ar-YE" sz="2000" b="1" u="sng" dirty="0">
                <a:solidFill>
                  <a:srgbClr val="FF0000"/>
                </a:solidFill>
              </a:rPr>
              <a:t>سنة 2009م</a:t>
            </a:r>
            <a:r>
              <a:rPr lang="ar-YE" sz="2000" b="1" dirty="0"/>
              <a:t>:</a:t>
            </a:r>
          </a:p>
          <a:p>
            <a:pPr marL="82296" indent="0" algn="just">
              <a:buNone/>
            </a:pPr>
            <a:r>
              <a:rPr lang="ar-YE" sz="2000" b="1" dirty="0">
                <a:solidFill>
                  <a:srgbClr val="00B0F0"/>
                </a:solidFill>
              </a:rPr>
              <a:t>3-  </a:t>
            </a:r>
            <a:r>
              <a:rPr lang="ar-YE" sz="2000" b="1" dirty="0"/>
              <a:t>في 3/1 تم إعدام دين بمبلغ (</a:t>
            </a:r>
            <a:r>
              <a:rPr lang="en-US" sz="2000" b="1" dirty="0"/>
              <a:t>30,000</a:t>
            </a:r>
            <a:r>
              <a:rPr lang="ar-YE" sz="2000" b="1" dirty="0"/>
              <a:t>) ريال يمثل رصيد العميل (صالح) المرحل من العام السابق.</a:t>
            </a:r>
          </a:p>
          <a:p>
            <a:pPr marL="82296" indent="0" algn="just">
              <a:buNone/>
            </a:pPr>
            <a:r>
              <a:rPr lang="ar-YE" sz="2000" b="1" dirty="0">
                <a:solidFill>
                  <a:srgbClr val="00B0F0"/>
                </a:solidFill>
              </a:rPr>
              <a:t>4-</a:t>
            </a:r>
            <a:r>
              <a:rPr lang="ar-YE" sz="2000" b="1" dirty="0"/>
              <a:t>  في 12/31 تم إعدام دين بمبلغ(</a:t>
            </a:r>
            <a:r>
              <a:rPr lang="en-US" sz="2000" b="1" dirty="0"/>
              <a:t>50,000</a:t>
            </a:r>
            <a:r>
              <a:rPr lang="ar-YE" sz="2000" b="1" dirty="0"/>
              <a:t>) ريال يمثل رصيد العميل (حامد) المرحل من العام السابق.</a:t>
            </a:r>
          </a:p>
          <a:p>
            <a:pPr marL="82296" indent="0" algn="just">
              <a:buNone/>
            </a:pPr>
            <a:r>
              <a:rPr lang="ar-YE" sz="2000" b="1" u="sng" dirty="0">
                <a:solidFill>
                  <a:srgbClr val="C00000"/>
                </a:solidFill>
              </a:rPr>
              <a:t>المطلوب: </a:t>
            </a:r>
          </a:p>
          <a:p>
            <a:pPr marL="539496" indent="-457200" algn="just">
              <a:buFont typeface="+mj-lt"/>
              <a:buAutoNum type="arabicParenR"/>
            </a:pPr>
            <a:r>
              <a:rPr lang="ar-YE" sz="2000" b="1" dirty="0"/>
              <a:t>إثبات قيود اليومية المتعلقة بإيرادات المنشأة والمبالغ المحصلة من العملاء خلال سنة2008م، وإقفال حـ/ الإيرادات في نهاية السنة؟</a:t>
            </a:r>
          </a:p>
          <a:p>
            <a:pPr marL="539496" indent="-457200" algn="just">
              <a:buFont typeface="+mj-lt"/>
              <a:buAutoNum type="arabicParenR"/>
            </a:pPr>
            <a:r>
              <a:rPr lang="ar-YE" sz="2000" b="1" dirty="0"/>
              <a:t>معالجة الديون المعدومة خلال سنة2009م بافتراض:</a:t>
            </a:r>
          </a:p>
          <a:p>
            <a:pPr marL="539496" indent="-457200" algn="just">
              <a:buFont typeface="+mj-cs"/>
              <a:buAutoNum type="arabic2Minus"/>
            </a:pPr>
            <a:r>
              <a:rPr lang="ar-YE" sz="2000" b="1" u="sng" dirty="0"/>
              <a:t>أن المنشأة تتبع الطريقة المباشرة</a:t>
            </a:r>
            <a:r>
              <a:rPr lang="ar-YE" sz="2000" b="1" dirty="0"/>
              <a:t>.</a:t>
            </a:r>
          </a:p>
          <a:p>
            <a:pPr marL="539496" indent="-457200" algn="just">
              <a:buFont typeface="+mj-cs"/>
              <a:buAutoNum type="arabic2Minus"/>
            </a:pPr>
            <a:r>
              <a:rPr lang="ar-YE" sz="2000" b="1" u="sng" dirty="0"/>
              <a:t>أن المنشأة تتبع طريقة المخصص </a:t>
            </a:r>
            <a:r>
              <a:rPr lang="ar-YE" sz="2000" b="1" dirty="0"/>
              <a:t>(وأنه تم تقدير الديون المشكوك في تحصيلها في 2008/12/31م، بمبلغ </a:t>
            </a:r>
            <a:r>
              <a:rPr lang="en-US" sz="2000" b="1" dirty="0"/>
              <a:t>90,000</a:t>
            </a:r>
            <a:r>
              <a:rPr lang="ar-YE" sz="2000" b="1" dirty="0"/>
              <a:t> ريال)؟</a:t>
            </a:r>
          </a:p>
          <a:p>
            <a:pPr marL="82296" lvl="0" indent="0">
              <a:buClr>
                <a:srgbClr val="3891A7"/>
              </a:buClr>
              <a:buNone/>
            </a:pPr>
            <a:r>
              <a:rPr lang="ar-YE" sz="2000" b="1" dirty="0">
                <a:solidFill>
                  <a:srgbClr val="00B0F0"/>
                </a:solidFill>
              </a:rPr>
              <a:t>3) </a:t>
            </a:r>
            <a:r>
              <a:rPr lang="ar-YE" sz="2000" b="1" dirty="0">
                <a:solidFill>
                  <a:prstClr val="black"/>
                </a:solidFill>
              </a:rPr>
              <a:t>بيان الأثر على حـ/ أ. خ. في 2008/12/31م، 2009/12/31م؟ </a:t>
            </a:r>
          </a:p>
          <a:p>
            <a:pPr marL="425196" lvl="0" indent="-342900">
              <a:buClr>
                <a:srgbClr val="3891A7"/>
              </a:buClr>
              <a:buAutoNum type="arabicParenR" startAt="4"/>
            </a:pPr>
            <a:r>
              <a:rPr lang="ar-YE" sz="2000" b="1" dirty="0">
                <a:solidFill>
                  <a:prstClr val="black"/>
                </a:solidFill>
              </a:rPr>
              <a:t>بيان الاثر على الميزانية العمومية في 2008/12/31م؟ </a:t>
            </a:r>
          </a:p>
          <a:p>
            <a:pPr marL="425196" lvl="0" indent="-342900">
              <a:buClr>
                <a:srgbClr val="3891A7"/>
              </a:buClr>
              <a:buAutoNum type="arabicParenR" startAt="4"/>
            </a:pPr>
            <a:r>
              <a:rPr lang="ar-YE" sz="2000" b="1" dirty="0">
                <a:solidFill>
                  <a:prstClr val="black"/>
                </a:solidFill>
              </a:rPr>
              <a:t>ما هو باعتقادك أوجه الاختلاف بين الطريقتين في ضوء حل المثال؟</a:t>
            </a:r>
          </a:p>
          <a:p>
            <a:pPr marL="82296" indent="0" algn="just">
              <a:buNone/>
            </a:pPr>
            <a:endParaRPr lang="ar-YE" sz="1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17</a:t>
            </a:fld>
            <a:endParaRPr lang="ar-YE" dirty="0"/>
          </a:p>
        </p:txBody>
      </p:sp>
    </p:spTree>
    <p:extLst>
      <p:ext uri="{BB962C8B-B14F-4D97-AF65-F5344CB8AC3E}">
        <p14:creationId xmlns:p14="http://schemas.microsoft.com/office/powerpoint/2010/main" val="1199937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682168" cy="6741368"/>
          </a:xfrm>
        </p:spPr>
        <p:txBody>
          <a:bodyPr>
            <a:normAutofit/>
          </a:bodyPr>
          <a:lstStyle/>
          <a:p>
            <a:pPr marL="539496" lvl="0" indent="-457200" algn="just">
              <a:buClr>
                <a:srgbClr val="3891A7"/>
              </a:buClr>
              <a:buFont typeface="+mj-cs"/>
              <a:buAutoNum type="arabic2Minus"/>
            </a:pPr>
            <a:r>
              <a:rPr lang="ar-YE" sz="2400" b="1" dirty="0"/>
              <a:t>الحل: </a:t>
            </a:r>
            <a:r>
              <a:rPr lang="ar-YE" sz="2400" b="1" u="sng" dirty="0">
                <a:solidFill>
                  <a:srgbClr val="00B0F0"/>
                </a:solidFill>
              </a:rPr>
              <a:t>في ظل الافتراض الأول</a:t>
            </a:r>
            <a:r>
              <a:rPr lang="ar-YE" sz="2400" b="1" dirty="0">
                <a:solidFill>
                  <a:srgbClr val="00B0F0"/>
                </a:solidFill>
              </a:rPr>
              <a:t>: </a:t>
            </a:r>
            <a:r>
              <a:rPr lang="ar-YE" sz="2400" b="1" u="sng" dirty="0">
                <a:solidFill>
                  <a:srgbClr val="00B0F0"/>
                </a:solidFill>
              </a:rPr>
              <a:t>أن المنشأة تتبع الطريقة المباشرة</a:t>
            </a:r>
            <a:r>
              <a:rPr lang="ar-YE" sz="2400" b="1" dirty="0">
                <a:solidFill>
                  <a:srgbClr val="00B0F0"/>
                </a:solidFill>
              </a:rPr>
              <a:t>.</a:t>
            </a:r>
          </a:p>
          <a:p>
            <a:pPr marL="82296" indent="0">
              <a:buNone/>
            </a:pPr>
            <a:endParaRPr lang="ar-YE" sz="24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18</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513889055"/>
              </p:ext>
            </p:extLst>
          </p:nvPr>
        </p:nvGraphicFramePr>
        <p:xfrm>
          <a:off x="971600" y="620688"/>
          <a:ext cx="7705618" cy="6120680"/>
        </p:xfrm>
        <a:graphic>
          <a:graphicData uri="http://schemas.openxmlformats.org/drawingml/2006/table">
            <a:tbl>
              <a:tblPr rtl="1" firstRow="1" bandRow="1">
                <a:tableStyleId>{BDBED569-4797-4DF1-A0F4-6AAB3CD982D8}</a:tableStyleId>
              </a:tblPr>
              <a:tblGrid>
                <a:gridCol w="1545116">
                  <a:extLst>
                    <a:ext uri="{9D8B030D-6E8A-4147-A177-3AD203B41FA5}">
                      <a16:colId xmlns:a16="http://schemas.microsoft.com/office/drawing/2014/main" val="20000"/>
                    </a:ext>
                  </a:extLst>
                </a:gridCol>
                <a:gridCol w="1286272">
                  <a:extLst>
                    <a:ext uri="{9D8B030D-6E8A-4147-A177-3AD203B41FA5}">
                      <a16:colId xmlns:a16="http://schemas.microsoft.com/office/drawing/2014/main" val="20001"/>
                    </a:ext>
                  </a:extLst>
                </a:gridCol>
                <a:gridCol w="222628">
                  <a:extLst>
                    <a:ext uri="{9D8B030D-6E8A-4147-A177-3AD203B41FA5}">
                      <a16:colId xmlns:a16="http://schemas.microsoft.com/office/drawing/2014/main" val="20002"/>
                    </a:ext>
                  </a:extLst>
                </a:gridCol>
                <a:gridCol w="3627714">
                  <a:extLst>
                    <a:ext uri="{9D8B030D-6E8A-4147-A177-3AD203B41FA5}">
                      <a16:colId xmlns:a16="http://schemas.microsoft.com/office/drawing/2014/main" val="20003"/>
                    </a:ext>
                  </a:extLst>
                </a:gridCol>
                <a:gridCol w="1023888">
                  <a:extLst>
                    <a:ext uri="{9D8B030D-6E8A-4147-A177-3AD203B41FA5}">
                      <a16:colId xmlns:a16="http://schemas.microsoft.com/office/drawing/2014/main" val="20004"/>
                    </a:ext>
                  </a:extLst>
                </a:gridCol>
              </a:tblGrid>
              <a:tr h="370840">
                <a:tc gridSpan="5">
                  <a:txBody>
                    <a:bodyPr/>
                    <a:lstStyle/>
                    <a:p>
                      <a:pPr rtl="1"/>
                      <a:r>
                        <a:rPr lang="ar-YE" sz="1800" b="1" dirty="0"/>
                        <a:t>1- </a:t>
                      </a:r>
                      <a:r>
                        <a:rPr lang="ar-YE" sz="1800" b="1" u="sng" dirty="0">
                          <a:solidFill>
                            <a:srgbClr val="C00000"/>
                          </a:solidFill>
                        </a:rPr>
                        <a:t>قيود اليومية في سنة 2008م</a:t>
                      </a:r>
                      <a:r>
                        <a:rPr lang="ar-YE" sz="1800" b="1" dirty="0">
                          <a:solidFill>
                            <a:srgbClr val="C00000"/>
                          </a:solidFill>
                        </a:rPr>
                        <a:t>:</a:t>
                      </a:r>
                    </a:p>
                  </a:txBody>
                  <a:tcPr/>
                </a:tc>
                <a:tc hMerge="1">
                  <a:txBody>
                    <a:bodyPr/>
                    <a:lstStyle/>
                    <a:p>
                      <a:pPr rtl="1"/>
                      <a:endParaRPr lang="ar-YE"/>
                    </a:p>
                  </a:txBody>
                  <a:tcPr/>
                </a:tc>
                <a:tc hMerge="1">
                  <a:txBody>
                    <a:bodyPr/>
                    <a:lstStyle/>
                    <a:p>
                      <a:pPr rtl="1"/>
                      <a:endParaRPr lang="ar-YE"/>
                    </a:p>
                  </a:txBody>
                  <a:tcPr/>
                </a:tc>
                <a:tc hMerge="1">
                  <a:txBody>
                    <a:bodyPr/>
                    <a:lstStyle/>
                    <a:p>
                      <a:pPr rtl="1"/>
                      <a:endParaRPr lang="ar-YE"/>
                    </a:p>
                  </a:txBody>
                  <a:tcPr/>
                </a:tc>
                <a:tc hMerge="1">
                  <a:txBody>
                    <a:bodyPr/>
                    <a:lstStyle/>
                    <a:p>
                      <a:pPr rtl="1"/>
                      <a:endParaRPr lang="ar-YE"/>
                    </a:p>
                  </a:txBody>
                  <a:tcPr/>
                </a:tc>
                <a:extLst>
                  <a:ext uri="{0D108BD9-81ED-4DB2-BD59-A6C34878D82A}">
                    <a16:rowId xmlns:a16="http://schemas.microsoft.com/office/drawing/2014/main" val="10000"/>
                  </a:ext>
                </a:extLst>
              </a:tr>
              <a:tr h="370840">
                <a:tc>
                  <a:txBody>
                    <a:bodyPr/>
                    <a:lstStyle/>
                    <a:p>
                      <a:pPr rtl="1"/>
                      <a:endParaRPr lang="ar-YE" sz="1600" b="1" dirty="0"/>
                    </a:p>
                    <a:p>
                      <a:pPr rtl="1"/>
                      <a:r>
                        <a:rPr lang="en-US" sz="1600" b="1" dirty="0"/>
                        <a:t>8,900,000</a:t>
                      </a:r>
                    </a:p>
                    <a:p>
                      <a:pPr rtl="1"/>
                      <a:r>
                        <a:rPr lang="en-US" sz="1600" b="1" dirty="0"/>
                        <a:t>3,500,000</a:t>
                      </a:r>
                      <a:endParaRPr lang="ar-YE" sz="1600" b="1" dirty="0"/>
                    </a:p>
                  </a:txBody>
                  <a:tcPr/>
                </a:tc>
                <a:tc gridSpan="2">
                  <a:txBody>
                    <a:bodyPr/>
                    <a:lstStyle/>
                    <a:p>
                      <a:pPr rtl="1"/>
                      <a:endParaRPr lang="en-US" sz="1600" b="1" dirty="0"/>
                    </a:p>
                    <a:p>
                      <a:pPr rtl="1"/>
                      <a:endParaRPr lang="en-US" sz="1600" b="1" dirty="0"/>
                    </a:p>
                    <a:p>
                      <a:pPr rtl="1"/>
                      <a:endParaRPr lang="en-US" sz="1600" b="1" dirty="0"/>
                    </a:p>
                    <a:p>
                      <a:pPr rtl="1"/>
                      <a:r>
                        <a:rPr lang="en-US" sz="1600" b="1" dirty="0"/>
                        <a:t>12,400,000</a:t>
                      </a:r>
                      <a:endParaRPr lang="ar-YE" sz="1600" b="1" dirty="0"/>
                    </a:p>
                  </a:txBody>
                  <a:tcPr/>
                </a:tc>
                <a:tc hMerge="1">
                  <a:txBody>
                    <a:bodyPr/>
                    <a:lstStyle/>
                    <a:p>
                      <a:pPr rtl="1"/>
                      <a:endParaRPr lang="ar-YE" sz="1800" b="1" dirty="0"/>
                    </a:p>
                  </a:txBody>
                  <a:tcPr/>
                </a:tc>
                <a:tc>
                  <a:txBody>
                    <a:bodyPr/>
                    <a:lstStyle/>
                    <a:p>
                      <a:pPr rtl="1"/>
                      <a:r>
                        <a:rPr lang="ar-YE" sz="1600" b="1" dirty="0"/>
                        <a:t>من مذكورين</a:t>
                      </a:r>
                    </a:p>
                    <a:p>
                      <a:pPr rtl="1"/>
                      <a:r>
                        <a:rPr lang="ar-YE" sz="1600" b="1" dirty="0"/>
                        <a:t>حـ/ النقدية بالبنك</a:t>
                      </a:r>
                    </a:p>
                    <a:p>
                      <a:pPr rtl="1"/>
                      <a:r>
                        <a:rPr lang="ar-YE" sz="1600" b="1" dirty="0"/>
                        <a:t>حـ/ المدينين</a:t>
                      </a:r>
                    </a:p>
                    <a:p>
                      <a:pPr rtl="1"/>
                      <a:r>
                        <a:rPr lang="ar-YE" sz="1600" b="1" dirty="0"/>
                        <a:t>    إلى حـ/ الإيرادات</a:t>
                      </a:r>
                    </a:p>
                    <a:p>
                      <a:pPr rtl="1"/>
                      <a:r>
                        <a:rPr lang="ar-YE" sz="1600" b="1" dirty="0"/>
                        <a:t>(إثبات إيرادات المنشأة خلال السنة)</a:t>
                      </a:r>
                    </a:p>
                  </a:txBody>
                  <a:tcPr/>
                </a:tc>
                <a:tc>
                  <a:txBody>
                    <a:bodyPr/>
                    <a:lstStyle/>
                    <a:p>
                      <a:pPr rtl="1"/>
                      <a:r>
                        <a:rPr lang="ar-YE" sz="1800" b="1" dirty="0"/>
                        <a:t>خلال</a:t>
                      </a:r>
                      <a:r>
                        <a:rPr lang="ar-YE" sz="1800" b="1" baseline="0" dirty="0"/>
                        <a:t> السنة</a:t>
                      </a:r>
                      <a:endParaRPr lang="ar-YE" sz="1800" b="1" dirty="0"/>
                    </a:p>
                  </a:txBody>
                  <a:tcPr/>
                </a:tc>
                <a:extLst>
                  <a:ext uri="{0D108BD9-81ED-4DB2-BD59-A6C34878D82A}">
                    <a16:rowId xmlns:a16="http://schemas.microsoft.com/office/drawing/2014/main" val="10001"/>
                  </a:ext>
                </a:extLst>
              </a:tr>
              <a:tr h="370840">
                <a:tc>
                  <a:txBody>
                    <a:bodyPr/>
                    <a:lstStyle/>
                    <a:p>
                      <a:pPr rtl="1"/>
                      <a:r>
                        <a:rPr lang="en-US" sz="1600" b="1" dirty="0"/>
                        <a:t>2,100,000</a:t>
                      </a:r>
                      <a:endParaRPr lang="ar-YE" sz="1600" b="1" dirty="0"/>
                    </a:p>
                  </a:txBody>
                  <a:tcPr/>
                </a:tc>
                <a:tc gridSpan="2">
                  <a:txBody>
                    <a:bodyPr/>
                    <a:lstStyle/>
                    <a:p>
                      <a:pPr rtl="1"/>
                      <a:endParaRPr lang="en-US" sz="1600" b="1" dirty="0"/>
                    </a:p>
                    <a:p>
                      <a:pPr rtl="1"/>
                      <a:r>
                        <a:rPr lang="en-US" sz="1600" b="1" dirty="0"/>
                        <a:t>2,100,000</a:t>
                      </a:r>
                      <a:endParaRPr lang="ar-YE" sz="1600" b="1" dirty="0"/>
                    </a:p>
                  </a:txBody>
                  <a:tcPr/>
                </a:tc>
                <a:tc hMerge="1">
                  <a:txBody>
                    <a:bodyPr/>
                    <a:lstStyle/>
                    <a:p>
                      <a:pPr rtl="1"/>
                      <a:endParaRPr lang="ar-YE" sz="1800" b="1" dirty="0"/>
                    </a:p>
                  </a:txBody>
                  <a:tcPr/>
                </a:tc>
                <a:tc>
                  <a:txBody>
                    <a:bodyPr/>
                    <a:lstStyle/>
                    <a:p>
                      <a:pPr rtl="1"/>
                      <a:r>
                        <a:rPr lang="ar-YE" sz="1600" b="1" dirty="0"/>
                        <a:t>من حـ/ النقدية في الخزينة</a:t>
                      </a:r>
                    </a:p>
                    <a:p>
                      <a:pPr rtl="1"/>
                      <a:r>
                        <a:rPr lang="ar-YE" sz="1600" b="1" dirty="0"/>
                        <a:t>   إلى حـ/</a:t>
                      </a:r>
                      <a:r>
                        <a:rPr lang="ar-YE" sz="1600" b="1" baseline="0" dirty="0"/>
                        <a:t> المدينين</a:t>
                      </a:r>
                    </a:p>
                    <a:p>
                      <a:pPr rtl="1"/>
                      <a:r>
                        <a:rPr lang="ar-YE" sz="1600" b="1" baseline="0" dirty="0"/>
                        <a:t>(إثبات المبالغ المحصلة من العملاء)</a:t>
                      </a:r>
                      <a:endParaRPr lang="ar-YE" sz="1600" b="1" dirty="0"/>
                    </a:p>
                  </a:txBody>
                  <a:tcPr/>
                </a:tc>
                <a:tc>
                  <a:txBody>
                    <a:bodyPr/>
                    <a:lstStyle/>
                    <a:p>
                      <a:pPr rtl="1"/>
                      <a:r>
                        <a:rPr lang="ar-YE" sz="1800" b="1" dirty="0"/>
                        <a:t>خلال السنة</a:t>
                      </a:r>
                    </a:p>
                  </a:txBody>
                  <a:tcPr/>
                </a:tc>
                <a:extLst>
                  <a:ext uri="{0D108BD9-81ED-4DB2-BD59-A6C34878D82A}">
                    <a16:rowId xmlns:a16="http://schemas.microsoft.com/office/drawing/2014/main" val="10002"/>
                  </a:ext>
                </a:extLst>
              </a:tr>
              <a:tr h="370840">
                <a:tc>
                  <a:txBody>
                    <a:bodyPr/>
                    <a:lstStyle/>
                    <a:p>
                      <a:pPr rtl="1"/>
                      <a:r>
                        <a:rPr lang="en-US" sz="1600" b="1" dirty="0"/>
                        <a:t>12,400,000</a:t>
                      </a:r>
                      <a:endParaRPr lang="ar-YE" sz="1600" b="1" dirty="0"/>
                    </a:p>
                  </a:txBody>
                  <a:tcPr/>
                </a:tc>
                <a:tc gridSpan="2">
                  <a:txBody>
                    <a:bodyPr/>
                    <a:lstStyle/>
                    <a:p>
                      <a:pPr rtl="1"/>
                      <a:endParaRPr lang="en-US" sz="1600" b="1" dirty="0"/>
                    </a:p>
                    <a:p>
                      <a:pPr rtl="1"/>
                      <a:r>
                        <a:rPr lang="en-US" sz="1600" b="1" dirty="0"/>
                        <a:t>12,400,000</a:t>
                      </a:r>
                      <a:endParaRPr lang="ar-YE" sz="1600" b="1" dirty="0"/>
                    </a:p>
                  </a:txBody>
                  <a:tcPr/>
                </a:tc>
                <a:tc hMerge="1">
                  <a:txBody>
                    <a:bodyPr/>
                    <a:lstStyle/>
                    <a:p>
                      <a:pPr rtl="1"/>
                      <a:endParaRPr lang="ar-YE" sz="1800" b="1" dirty="0"/>
                    </a:p>
                  </a:txBody>
                  <a:tcPr/>
                </a:tc>
                <a:tc>
                  <a:txBody>
                    <a:bodyPr/>
                    <a:lstStyle/>
                    <a:p>
                      <a:pPr rtl="1"/>
                      <a:r>
                        <a:rPr lang="ar-YE" sz="1600" b="1" dirty="0"/>
                        <a:t>من</a:t>
                      </a:r>
                      <a:r>
                        <a:rPr lang="ar-YE" sz="1600" b="1" baseline="0" dirty="0"/>
                        <a:t> حـ/ الإيرادات</a:t>
                      </a:r>
                    </a:p>
                    <a:p>
                      <a:pPr rtl="1"/>
                      <a:r>
                        <a:rPr lang="ar-YE" sz="1600" b="1" baseline="0" dirty="0"/>
                        <a:t>   إلى حـ/ الأرباح والخسائر</a:t>
                      </a:r>
                    </a:p>
                    <a:p>
                      <a:pPr rtl="1"/>
                      <a:r>
                        <a:rPr lang="ar-YE" sz="1600" b="1" baseline="0" dirty="0"/>
                        <a:t>(إقفال حـ/ الإيرادات)</a:t>
                      </a:r>
                      <a:endParaRPr lang="ar-YE" sz="16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p>
                    <a:p>
                      <a:pPr rtl="1"/>
                      <a:endParaRPr lang="ar-YE" dirty="0"/>
                    </a:p>
                  </a:txBody>
                  <a:tcPr/>
                </a:tc>
                <a:extLst>
                  <a:ext uri="{0D108BD9-81ED-4DB2-BD59-A6C34878D82A}">
                    <a16:rowId xmlns:a16="http://schemas.microsoft.com/office/drawing/2014/main" val="10003"/>
                  </a:ext>
                </a:extLst>
              </a:tr>
              <a:tr h="370840">
                <a:tc gridSpan="5">
                  <a:txBody>
                    <a:bodyPr/>
                    <a:lstStyle/>
                    <a:p>
                      <a:pPr rtl="1"/>
                      <a:r>
                        <a:rPr lang="ar-YE" sz="1800" b="1" u="none" dirty="0"/>
                        <a:t>2- </a:t>
                      </a:r>
                      <a:r>
                        <a:rPr lang="ar-YE" sz="1800" b="1" u="sng" dirty="0">
                          <a:solidFill>
                            <a:srgbClr val="C00000"/>
                          </a:solidFill>
                        </a:rPr>
                        <a:t>معالجة</a:t>
                      </a:r>
                      <a:r>
                        <a:rPr lang="ar-YE" sz="1800" b="1" u="sng" baseline="0" dirty="0">
                          <a:solidFill>
                            <a:srgbClr val="C00000"/>
                          </a:solidFill>
                        </a:rPr>
                        <a:t> الديون المعدومة خلال 2009م:</a:t>
                      </a:r>
                      <a:endParaRPr lang="ar-YE" sz="1800" b="1" u="sng" dirty="0">
                        <a:solidFill>
                          <a:srgbClr val="C00000"/>
                        </a:solidFill>
                      </a:endParaRPr>
                    </a:p>
                  </a:txBody>
                  <a:tcPr/>
                </a:tc>
                <a:tc hMerge="1">
                  <a:txBody>
                    <a:bodyPr/>
                    <a:lstStyle/>
                    <a:p>
                      <a:pPr rtl="1"/>
                      <a:endParaRPr lang="ar-YE"/>
                    </a:p>
                  </a:txBody>
                  <a:tcPr/>
                </a:tc>
                <a:tc hMerge="1">
                  <a:txBody>
                    <a:bodyPr/>
                    <a:lstStyle/>
                    <a:p>
                      <a:pPr rtl="1"/>
                      <a:endParaRPr lang="ar-YE"/>
                    </a:p>
                  </a:txBody>
                  <a:tcPr/>
                </a:tc>
                <a:tc hMerge="1">
                  <a:txBody>
                    <a:bodyPr/>
                    <a:lstStyle/>
                    <a:p>
                      <a:pPr rtl="1"/>
                      <a:endParaRPr lang="ar-YE"/>
                    </a:p>
                  </a:txBody>
                  <a:tcPr/>
                </a:tc>
                <a:tc hMerge="1">
                  <a:txBody>
                    <a:bodyPr/>
                    <a:lstStyle/>
                    <a:p>
                      <a:pPr rtl="1"/>
                      <a:endParaRPr lang="ar-YE"/>
                    </a:p>
                  </a:txBody>
                  <a:tcPr/>
                </a:tc>
                <a:extLst>
                  <a:ext uri="{0D108BD9-81ED-4DB2-BD59-A6C34878D82A}">
                    <a16:rowId xmlns:a16="http://schemas.microsoft.com/office/drawing/2014/main" val="10004"/>
                  </a:ext>
                </a:extLst>
              </a:tr>
              <a:tr h="370840">
                <a:tc>
                  <a:txBody>
                    <a:bodyPr/>
                    <a:lstStyle/>
                    <a:p>
                      <a:pPr rtl="1"/>
                      <a:r>
                        <a:rPr lang="en-US" sz="1600" b="1" dirty="0"/>
                        <a:t>30,000</a:t>
                      </a:r>
                      <a:endParaRPr lang="ar-YE" sz="1600" b="1" dirty="0"/>
                    </a:p>
                  </a:txBody>
                  <a:tcPr/>
                </a:tc>
                <a:tc>
                  <a:txBody>
                    <a:bodyPr/>
                    <a:lstStyle/>
                    <a:p>
                      <a:pPr rtl="1"/>
                      <a:endParaRPr lang="en-US" sz="1600" b="1" dirty="0"/>
                    </a:p>
                    <a:p>
                      <a:pPr rtl="1"/>
                      <a:r>
                        <a:rPr lang="en-US" sz="1600" b="1" dirty="0"/>
                        <a:t>30,000</a:t>
                      </a:r>
                      <a:endParaRPr lang="ar-YE" sz="1600" b="1" dirty="0"/>
                    </a:p>
                  </a:txBody>
                  <a:tcPr/>
                </a:tc>
                <a:tc gridSpan="2">
                  <a:txBody>
                    <a:bodyPr/>
                    <a:lstStyle/>
                    <a:p>
                      <a:pPr rtl="1"/>
                      <a:r>
                        <a:rPr lang="ar-YE" sz="1600" b="1" dirty="0"/>
                        <a:t>من حـ/ الديون المعدومة</a:t>
                      </a:r>
                    </a:p>
                    <a:p>
                      <a:pPr rtl="1"/>
                      <a:r>
                        <a:rPr lang="ar-YE" sz="1600" b="1" dirty="0"/>
                        <a:t>  إلى حـ/ المدينين (صالح)</a:t>
                      </a:r>
                    </a:p>
                    <a:p>
                      <a:pPr rtl="1"/>
                      <a:r>
                        <a:rPr lang="ar-YE" sz="1600" b="1" dirty="0"/>
                        <a:t>(إعدام دين العميل صالح)</a:t>
                      </a:r>
                    </a:p>
                  </a:txBody>
                  <a:tcPr/>
                </a:tc>
                <a:tc hMerge="1">
                  <a:txBody>
                    <a:bodyPr/>
                    <a:lstStyle/>
                    <a:p>
                      <a:pPr rtl="1"/>
                      <a:endParaRPr lang="ar-YE"/>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3</a:t>
                      </a:r>
                      <a:endParaRPr kumimoji="0" lang="ar-YE" sz="1800" b="0" i="0" u="none" strike="noStrike" kern="1200" cap="none" spc="0" normalizeH="0" baseline="0" noProof="0" dirty="0">
                        <a:ln>
                          <a:noFill/>
                        </a:ln>
                        <a:solidFill>
                          <a:prstClr val="black"/>
                        </a:solidFill>
                        <a:effectLst/>
                        <a:uLnTx/>
                        <a:uFillTx/>
                        <a:latin typeface="+mn-lt"/>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YE" sz="1800" b="0" i="0" u="none" strike="noStrike" kern="1200" cap="none" spc="0" normalizeH="0" baseline="0" noProof="0" dirty="0">
                        <a:ln>
                          <a:noFill/>
                        </a:ln>
                        <a:solidFill>
                          <a:prstClr val="black"/>
                        </a:solidFill>
                        <a:effectLst/>
                        <a:uLnTx/>
                        <a:uFillTx/>
                        <a:latin typeface="+mn-lt"/>
                        <a:ea typeface="+mn-ea"/>
                      </a:endParaRPr>
                    </a:p>
                    <a:p>
                      <a:pPr rtl="1"/>
                      <a:endParaRPr lang="ar-YE" dirty="0"/>
                    </a:p>
                  </a:txBody>
                  <a:tcPr/>
                </a:tc>
                <a:extLst>
                  <a:ext uri="{0D108BD9-81ED-4DB2-BD59-A6C34878D82A}">
                    <a16:rowId xmlns:a16="http://schemas.microsoft.com/office/drawing/2014/main" val="10005"/>
                  </a:ext>
                </a:extLst>
              </a:tr>
              <a:tr h="370840">
                <a:tc>
                  <a:txBody>
                    <a:bodyPr/>
                    <a:lstStyle/>
                    <a:p>
                      <a:pPr rtl="1"/>
                      <a:r>
                        <a:rPr lang="en-US" sz="1600" b="1" dirty="0"/>
                        <a:t>50,000</a:t>
                      </a:r>
                      <a:endParaRPr lang="ar-YE" sz="1600" b="1" dirty="0"/>
                    </a:p>
                  </a:txBody>
                  <a:tcPr/>
                </a:tc>
                <a:tc>
                  <a:txBody>
                    <a:bodyPr/>
                    <a:lstStyle/>
                    <a:p>
                      <a:pPr rtl="1"/>
                      <a:endParaRPr lang="en-US" sz="1600" b="1" dirty="0"/>
                    </a:p>
                    <a:p>
                      <a:pPr rtl="1"/>
                      <a:r>
                        <a:rPr lang="en-US" sz="1600" b="1" dirty="0"/>
                        <a:t>50,000</a:t>
                      </a:r>
                      <a:endParaRPr lang="ar-YE" sz="1600" b="1" dirty="0"/>
                    </a:p>
                  </a:txBody>
                  <a:tcPr/>
                </a:tc>
                <a:tc grid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600" b="1" i="0" u="none" strike="noStrike" kern="1200" cap="none" spc="0" normalizeH="0" baseline="0" noProof="0" dirty="0">
                          <a:ln>
                            <a:noFill/>
                          </a:ln>
                          <a:solidFill>
                            <a:prstClr val="black"/>
                          </a:solidFill>
                          <a:effectLst/>
                          <a:uLnTx/>
                          <a:uFillTx/>
                          <a:latin typeface="+mn-lt"/>
                          <a:ea typeface="+mn-ea"/>
                        </a:rPr>
                        <a:t>من حـ/ الديون المعدومة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600" b="1" i="0" u="none" strike="noStrike" kern="1200" cap="none" spc="0" normalizeH="0" baseline="0" noProof="0" dirty="0">
                          <a:ln>
                            <a:noFill/>
                          </a:ln>
                          <a:solidFill>
                            <a:prstClr val="black"/>
                          </a:solidFill>
                          <a:effectLst/>
                          <a:uLnTx/>
                          <a:uFillTx/>
                          <a:latin typeface="+mn-lt"/>
                          <a:ea typeface="+mn-ea"/>
                        </a:rPr>
                        <a:t>  إلى حـ/ المدينين (حامد)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600" b="1" i="0" u="none" strike="noStrike" kern="1200" cap="none" spc="0" normalizeH="0" baseline="0" noProof="0" dirty="0">
                          <a:ln>
                            <a:noFill/>
                          </a:ln>
                          <a:solidFill>
                            <a:prstClr val="black"/>
                          </a:solidFill>
                          <a:effectLst/>
                          <a:uLnTx/>
                          <a:uFillTx/>
                          <a:latin typeface="+mn-lt"/>
                          <a:ea typeface="+mn-ea"/>
                        </a:rPr>
                        <a:t>(إعدام دين العميل حامد)</a:t>
                      </a:r>
                    </a:p>
                  </a:txBody>
                  <a:tcPr/>
                </a:tc>
                <a:tc hMerge="1">
                  <a:txBody>
                    <a:bodyPr/>
                    <a:lstStyle/>
                    <a:p>
                      <a:pPr rtl="1"/>
                      <a:endParaRPr lang="ar-YE"/>
                    </a:p>
                  </a:txBody>
                  <a:tcPr/>
                </a:tc>
                <a:tc>
                  <a:txBody>
                    <a:bodyPr/>
                    <a:lstStyle/>
                    <a:p>
                      <a:pPr rtl="1"/>
                      <a:r>
                        <a:rPr lang="en-US" dirty="0"/>
                        <a:t>31</a:t>
                      </a:r>
                      <a:r>
                        <a:rPr lang="ar-YE" dirty="0"/>
                        <a:t>/</a:t>
                      </a:r>
                      <a:r>
                        <a:rPr lang="en-US" dirty="0"/>
                        <a:t>12</a:t>
                      </a:r>
                      <a:endParaRPr lang="ar-YE" dirty="0"/>
                    </a:p>
                  </a:txBody>
                  <a:tcPr/>
                </a:tc>
                <a:extLst>
                  <a:ext uri="{0D108BD9-81ED-4DB2-BD59-A6C34878D82A}">
                    <a16:rowId xmlns:a16="http://schemas.microsoft.com/office/drawing/2014/main" val="10006"/>
                  </a:ext>
                </a:extLst>
              </a:tr>
              <a:tr h="685080">
                <a:tc>
                  <a:txBody>
                    <a:bodyPr/>
                    <a:lstStyle/>
                    <a:p>
                      <a:pPr rtl="1"/>
                      <a:r>
                        <a:rPr lang="en-US" sz="1600" b="1" dirty="0"/>
                        <a:t>80,000</a:t>
                      </a:r>
                      <a:endParaRPr lang="ar-YE" sz="1600" b="1" dirty="0"/>
                    </a:p>
                  </a:txBody>
                  <a:tcPr/>
                </a:tc>
                <a:tc>
                  <a:txBody>
                    <a:bodyPr/>
                    <a:lstStyle/>
                    <a:p>
                      <a:pPr rtl="1"/>
                      <a:endParaRPr lang="en-US" sz="1600" b="1" dirty="0"/>
                    </a:p>
                    <a:p>
                      <a:pPr rtl="1"/>
                      <a:r>
                        <a:rPr lang="en-US" sz="1600" b="1" dirty="0"/>
                        <a:t>80,000</a:t>
                      </a:r>
                      <a:endParaRPr lang="ar-YE" sz="1600" b="1" dirty="0"/>
                    </a:p>
                  </a:txBody>
                  <a:tcPr/>
                </a:tc>
                <a:tc gridSpan="2">
                  <a:txBody>
                    <a:bodyPr/>
                    <a:lstStyle/>
                    <a:p>
                      <a:pPr rtl="1"/>
                      <a:r>
                        <a:rPr lang="ar-YE" sz="1600" b="1" dirty="0"/>
                        <a:t>من حـ/ أ. خ</a:t>
                      </a:r>
                    </a:p>
                    <a:p>
                      <a:pPr rtl="1"/>
                      <a:r>
                        <a:rPr lang="ar-YE" sz="1600" b="1" dirty="0"/>
                        <a:t>إلى حـ/ الديون المعدومة</a:t>
                      </a:r>
                      <a:r>
                        <a:rPr lang="ar-YE" sz="1600" b="1" baseline="0" dirty="0"/>
                        <a:t> </a:t>
                      </a:r>
                      <a:r>
                        <a:rPr lang="ar-YE" sz="1600" b="1" dirty="0"/>
                        <a:t>(إقفال حـ/ الديون المعدومة)</a:t>
                      </a:r>
                    </a:p>
                  </a:txBody>
                  <a:tcPr/>
                </a:tc>
                <a:tc hMerge="1">
                  <a:txBody>
                    <a:bodyPr/>
                    <a:lstStyle/>
                    <a:p>
                      <a:pPr rtl="1"/>
                      <a:endParaRPr lang="ar-YE"/>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endParaRPr kumimoji="0" lang="ar-YE" sz="1800" b="0" i="0" u="none" strike="noStrike" kern="1200" cap="none" spc="0" normalizeH="0" baseline="0" noProof="0" dirty="0">
                        <a:ln>
                          <a:noFill/>
                        </a:ln>
                        <a:solidFill>
                          <a:prstClr val="black"/>
                        </a:solidFill>
                        <a:effectLst/>
                        <a:uLnTx/>
                        <a:uFillTx/>
                        <a:latin typeface="+mn-lt"/>
                        <a:ea typeface="+mn-ea"/>
                      </a:endParaRPr>
                    </a:p>
                    <a:p>
                      <a:pPr rtl="1"/>
                      <a:endParaRPr lang="ar-YE"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48172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0"/>
            <a:ext cx="8682168" cy="6597352"/>
          </a:xfrm>
        </p:spPr>
        <p:txBody>
          <a:bodyPr>
            <a:normAutofit/>
          </a:bodyPr>
          <a:lstStyle/>
          <a:p>
            <a:pPr algn="just">
              <a:buFont typeface="Wingdings" pitchFamily="2" charset="2"/>
              <a:buChar char="Ø"/>
            </a:pPr>
            <a:r>
              <a:rPr lang="ar-YE" sz="2400" b="1" u="sng" dirty="0">
                <a:solidFill>
                  <a:srgbClr val="FF0000"/>
                </a:solidFill>
              </a:rPr>
              <a:t>الحل: </a:t>
            </a:r>
            <a:r>
              <a:rPr lang="ar-YE" sz="2400" b="1" u="sng" dirty="0">
                <a:solidFill>
                  <a:srgbClr val="00B0F0"/>
                </a:solidFill>
              </a:rPr>
              <a:t>في ظل الافتراض الثاني: أن المنشأة تتبع طريقة المخصص :</a:t>
            </a:r>
          </a:p>
          <a:p>
            <a:pPr marL="539496" indent="-457200" algn="just">
              <a:buFont typeface="+mj-lt"/>
              <a:buAutoNum type="arabicParenR"/>
            </a:pPr>
            <a:r>
              <a:rPr lang="ar-YE" sz="2400" b="1" u="sng" dirty="0">
                <a:solidFill>
                  <a:srgbClr val="FF0000"/>
                </a:solidFill>
              </a:rPr>
              <a:t>قيود اليومية 2008م</a:t>
            </a:r>
            <a:r>
              <a:rPr lang="ar-YE" sz="2400" b="1" dirty="0"/>
              <a:t>: نفس القيود في ظل الافتراض الأول، حيث لا يوجد اختلاف فيما بين الطريقتين بالنسبة لإثبات الإيرادات أو التحصيل أو إقفال الإيرادات، الاختلاف يتمثل في إثبات تكوين مخصص الديون المشكوك في تحصيلها والذي </a:t>
            </a:r>
            <a:r>
              <a:rPr lang="ar-YE" sz="2400" b="1" u="sng" dirty="0">
                <a:solidFill>
                  <a:srgbClr val="0070C0"/>
                </a:solidFill>
              </a:rPr>
              <a:t>سيتم على النحو التالي</a:t>
            </a:r>
            <a:r>
              <a:rPr lang="ar-YE" sz="2400" b="1" dirty="0"/>
              <a:t>:</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19</a:t>
            </a:fld>
            <a:endParaRPr lang="ar-YE" dirty="0"/>
          </a:p>
        </p:txBody>
      </p:sp>
      <p:graphicFrame>
        <p:nvGraphicFramePr>
          <p:cNvPr id="7" name="جدول 6"/>
          <p:cNvGraphicFramePr>
            <a:graphicFrameLocks noGrp="1"/>
          </p:cNvGraphicFramePr>
          <p:nvPr>
            <p:extLst>
              <p:ext uri="{D42A27DB-BD31-4B8C-83A1-F6EECF244321}">
                <p14:modId xmlns:p14="http://schemas.microsoft.com/office/powerpoint/2010/main" val="3326285808"/>
              </p:ext>
            </p:extLst>
          </p:nvPr>
        </p:nvGraphicFramePr>
        <p:xfrm>
          <a:off x="251520" y="1924248"/>
          <a:ext cx="7404920" cy="4942840"/>
        </p:xfrm>
        <a:graphic>
          <a:graphicData uri="http://schemas.openxmlformats.org/drawingml/2006/table">
            <a:tbl>
              <a:tblPr rtl="1" firstRow="1" bandRow="1">
                <a:tableStyleId>{E8B1032C-EA38-4F05-BA0D-38AFFFC7BED3}</a:tableStyleId>
              </a:tblPr>
              <a:tblGrid>
                <a:gridCol w="1070676">
                  <a:extLst>
                    <a:ext uri="{9D8B030D-6E8A-4147-A177-3AD203B41FA5}">
                      <a16:colId xmlns:a16="http://schemas.microsoft.com/office/drawing/2014/main" val="20000"/>
                    </a:ext>
                  </a:extLst>
                </a:gridCol>
                <a:gridCol w="1229342">
                  <a:extLst>
                    <a:ext uri="{9D8B030D-6E8A-4147-A177-3AD203B41FA5}">
                      <a16:colId xmlns:a16="http://schemas.microsoft.com/office/drawing/2014/main" val="20001"/>
                    </a:ext>
                  </a:extLst>
                </a:gridCol>
                <a:gridCol w="4299880">
                  <a:extLst>
                    <a:ext uri="{9D8B030D-6E8A-4147-A177-3AD203B41FA5}">
                      <a16:colId xmlns:a16="http://schemas.microsoft.com/office/drawing/2014/main" val="20002"/>
                    </a:ext>
                  </a:extLst>
                </a:gridCol>
                <a:gridCol w="805022">
                  <a:extLst>
                    <a:ext uri="{9D8B030D-6E8A-4147-A177-3AD203B41FA5}">
                      <a16:colId xmlns:a16="http://schemas.microsoft.com/office/drawing/2014/main" val="20003"/>
                    </a:ext>
                  </a:extLst>
                </a:gridCol>
              </a:tblGrid>
              <a:tr h="370840">
                <a:tc>
                  <a:txBody>
                    <a:bodyPr/>
                    <a:lstStyle/>
                    <a:p>
                      <a:pPr rtl="1"/>
                      <a:r>
                        <a:rPr lang="en-US" sz="1800" b="1" dirty="0"/>
                        <a:t>90,000</a:t>
                      </a:r>
                      <a:endParaRPr lang="ar-YE" sz="1800" b="1" dirty="0"/>
                    </a:p>
                  </a:txBody>
                  <a:tcPr/>
                </a:tc>
                <a:tc>
                  <a:txBody>
                    <a:bodyPr/>
                    <a:lstStyle/>
                    <a:p>
                      <a:pPr rtl="1"/>
                      <a:endParaRPr lang="en-US" sz="1800" b="1" dirty="0"/>
                    </a:p>
                    <a:p>
                      <a:pPr rtl="1"/>
                      <a:r>
                        <a:rPr lang="en-US" sz="1800" b="1" dirty="0"/>
                        <a:t>90,000</a:t>
                      </a:r>
                      <a:endParaRPr lang="ar-YE" sz="1800" b="1" dirty="0"/>
                    </a:p>
                  </a:txBody>
                  <a:tcPr/>
                </a:tc>
                <a:tc>
                  <a:txBody>
                    <a:bodyPr/>
                    <a:lstStyle/>
                    <a:p>
                      <a:pPr rtl="1"/>
                      <a:r>
                        <a:rPr lang="ar-YE" sz="1800" b="1" dirty="0"/>
                        <a:t>من حـ/ مصروف الديون المشكوك في تحصيلها</a:t>
                      </a:r>
                    </a:p>
                    <a:p>
                      <a:pPr rtl="1"/>
                      <a:r>
                        <a:rPr lang="ar-YE" sz="1800" b="1" dirty="0"/>
                        <a:t>  إلى حـ/</a:t>
                      </a:r>
                      <a:r>
                        <a:rPr lang="ar-YE" sz="1800" b="1" baseline="0" dirty="0"/>
                        <a:t> مخصص الديون المشكوك في تحصيلها.</a:t>
                      </a:r>
                    </a:p>
                    <a:p>
                      <a:pPr rtl="1"/>
                      <a:r>
                        <a:rPr lang="ar-YE" sz="1800" b="1" baseline="0" dirty="0"/>
                        <a:t>(إثبات تكوين المخصص بالمبلغ المطلوب)</a:t>
                      </a:r>
                      <a:endParaRPr lang="ar-YE" sz="18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p>
                    <a:p>
                      <a:pPr rtl="1"/>
                      <a:endParaRPr lang="ar-YE" sz="1800" b="1" dirty="0"/>
                    </a:p>
                  </a:txBody>
                  <a:tcPr/>
                </a:tc>
                <a:extLst>
                  <a:ext uri="{0D108BD9-81ED-4DB2-BD59-A6C34878D82A}">
                    <a16:rowId xmlns:a16="http://schemas.microsoft.com/office/drawing/2014/main" val="10000"/>
                  </a:ext>
                </a:extLst>
              </a:tr>
              <a:tr h="370840">
                <a:tc>
                  <a:txBody>
                    <a:bodyPr/>
                    <a:lstStyle/>
                    <a:p>
                      <a:pPr rtl="1"/>
                      <a:r>
                        <a:rPr lang="en-US" sz="1800" b="1" dirty="0"/>
                        <a:t>90,000</a:t>
                      </a:r>
                      <a:endParaRPr lang="ar-YE" sz="1800" b="1" dirty="0"/>
                    </a:p>
                  </a:txBody>
                  <a:tcPr/>
                </a:tc>
                <a:tc>
                  <a:txBody>
                    <a:bodyPr/>
                    <a:lstStyle/>
                    <a:p>
                      <a:pPr rtl="1"/>
                      <a:endParaRPr lang="en-US" sz="1800" b="1" dirty="0"/>
                    </a:p>
                    <a:p>
                      <a:pPr rtl="1"/>
                      <a:r>
                        <a:rPr lang="en-US" sz="1800" b="1" dirty="0"/>
                        <a:t>90,000</a:t>
                      </a:r>
                      <a:endParaRPr lang="ar-YE" sz="1800" b="1" dirty="0"/>
                    </a:p>
                  </a:txBody>
                  <a:tcPr/>
                </a:tc>
                <a:tc>
                  <a:txBody>
                    <a:bodyPr/>
                    <a:lstStyle/>
                    <a:p>
                      <a:pPr rtl="1"/>
                      <a:r>
                        <a:rPr lang="ar-YE" sz="1800" b="1" dirty="0"/>
                        <a:t>من حـ/ أ.</a:t>
                      </a:r>
                      <a:r>
                        <a:rPr lang="en-US" sz="1800" b="1" dirty="0"/>
                        <a:t> </a:t>
                      </a:r>
                      <a:r>
                        <a:rPr lang="ar-YE" sz="1800" b="1" dirty="0"/>
                        <a:t>خ</a:t>
                      </a:r>
                    </a:p>
                    <a:p>
                      <a:pPr rtl="1"/>
                      <a:r>
                        <a:rPr lang="ar-YE" sz="1800" b="1" dirty="0"/>
                        <a:t>   إلى حـ/ مصروف الديون المشكوك في تحصيلها.</a:t>
                      </a:r>
                    </a:p>
                    <a:p>
                      <a:pPr rtl="1"/>
                      <a:r>
                        <a:rPr lang="ar-YE" sz="1800" b="1" dirty="0"/>
                        <a:t>(إقفال حـ/ المصروف)</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p>
                    <a:p>
                      <a:pPr rtl="1"/>
                      <a:endParaRPr lang="ar-YE" sz="1800" b="1" dirty="0"/>
                    </a:p>
                  </a:txBody>
                  <a:tcPr/>
                </a:tc>
                <a:extLst>
                  <a:ext uri="{0D108BD9-81ED-4DB2-BD59-A6C34878D82A}">
                    <a16:rowId xmlns:a16="http://schemas.microsoft.com/office/drawing/2014/main" val="10001"/>
                  </a:ext>
                </a:extLst>
              </a:tr>
              <a:tr h="370840">
                <a:tc gridSpan="4">
                  <a:txBody>
                    <a:bodyPr/>
                    <a:lstStyle/>
                    <a:p>
                      <a:pPr rtl="1"/>
                      <a:r>
                        <a:rPr lang="en-US" sz="1800" b="1" u="sng" dirty="0"/>
                        <a:t>(2</a:t>
                      </a:r>
                      <a:r>
                        <a:rPr lang="ar-YE" sz="1800" b="1" u="sng" dirty="0"/>
                        <a:t> </a:t>
                      </a:r>
                      <a:r>
                        <a:rPr lang="ar-YE" sz="1800" b="1" u="sng" dirty="0">
                          <a:solidFill>
                            <a:srgbClr val="C00000"/>
                          </a:solidFill>
                        </a:rPr>
                        <a:t>معالجة الديون المعدومة في 2009م:</a:t>
                      </a:r>
                    </a:p>
                  </a:txBody>
                  <a:tcPr/>
                </a:tc>
                <a:tc hMerge="1">
                  <a:txBody>
                    <a:bodyPr/>
                    <a:lstStyle/>
                    <a:p>
                      <a:pPr rtl="1"/>
                      <a:endParaRPr lang="ar-YE" b="1" dirty="0"/>
                    </a:p>
                  </a:txBody>
                  <a:tcPr/>
                </a:tc>
                <a:tc hMerge="1">
                  <a:txBody>
                    <a:bodyPr/>
                    <a:lstStyle/>
                    <a:p>
                      <a:pPr rtl="1"/>
                      <a:endParaRPr lang="ar-YE" b="1" dirty="0"/>
                    </a:p>
                  </a:txBody>
                  <a:tcPr/>
                </a:tc>
                <a:tc hMerge="1">
                  <a:txBody>
                    <a:bodyPr/>
                    <a:lstStyle/>
                    <a:p>
                      <a:pPr rtl="1"/>
                      <a:endParaRPr lang="ar-YE" b="1" dirty="0"/>
                    </a:p>
                  </a:txBody>
                  <a:tcPr/>
                </a:tc>
                <a:extLst>
                  <a:ext uri="{0D108BD9-81ED-4DB2-BD59-A6C34878D82A}">
                    <a16:rowId xmlns:a16="http://schemas.microsoft.com/office/drawing/2014/main" val="10002"/>
                  </a:ext>
                </a:extLst>
              </a:tr>
              <a:tr h="370840">
                <a:tc>
                  <a:txBody>
                    <a:bodyPr/>
                    <a:lstStyle/>
                    <a:p>
                      <a:pPr rtl="1"/>
                      <a:r>
                        <a:rPr lang="en-US" sz="1800" b="1" dirty="0"/>
                        <a:t>30,000</a:t>
                      </a:r>
                      <a:endParaRPr lang="ar-YE" sz="1800" b="1" dirty="0"/>
                    </a:p>
                  </a:txBody>
                  <a:tcPr/>
                </a:tc>
                <a:tc>
                  <a:txBody>
                    <a:bodyPr/>
                    <a:lstStyle/>
                    <a:p>
                      <a:pPr rtl="1"/>
                      <a:endParaRPr lang="en-US" sz="1800" b="1" dirty="0"/>
                    </a:p>
                    <a:p>
                      <a:pPr rtl="1"/>
                      <a:r>
                        <a:rPr lang="en-US" sz="1800" b="1" dirty="0"/>
                        <a:t>30,000</a:t>
                      </a:r>
                      <a:endParaRPr lang="ar-YE" sz="1800" b="1" dirty="0"/>
                    </a:p>
                  </a:txBody>
                  <a:tcPr/>
                </a:tc>
                <a:tc>
                  <a:txBody>
                    <a:bodyPr/>
                    <a:lstStyle/>
                    <a:p>
                      <a:pPr rtl="1"/>
                      <a:r>
                        <a:rPr lang="ar-YE" sz="1800" b="1" dirty="0"/>
                        <a:t>من حـ/ الديون المعدومة</a:t>
                      </a:r>
                    </a:p>
                    <a:p>
                      <a:pPr rtl="1"/>
                      <a:r>
                        <a:rPr lang="ar-YE" sz="1800" b="1" dirty="0"/>
                        <a:t>  إلى حـ/</a:t>
                      </a:r>
                      <a:r>
                        <a:rPr lang="ar-YE" sz="1800" b="1" baseline="0" dirty="0"/>
                        <a:t> المدينين</a:t>
                      </a:r>
                    </a:p>
                    <a:p>
                      <a:pPr rtl="1"/>
                      <a:r>
                        <a:rPr lang="ar-YE" sz="1800" b="1" baseline="0" dirty="0"/>
                        <a:t>(إعدام دين العميل صالح)</a:t>
                      </a:r>
                      <a:endParaRPr lang="ar-YE" sz="18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3</a:t>
                      </a:r>
                    </a:p>
                    <a:p>
                      <a:pPr rtl="1"/>
                      <a:endParaRPr lang="ar-YE" sz="1800" b="1" dirty="0"/>
                    </a:p>
                  </a:txBody>
                  <a:tcPr/>
                </a:tc>
                <a:extLst>
                  <a:ext uri="{0D108BD9-81ED-4DB2-BD59-A6C34878D82A}">
                    <a16:rowId xmlns:a16="http://schemas.microsoft.com/office/drawing/2014/main" val="10003"/>
                  </a:ext>
                </a:extLst>
              </a:tr>
              <a:tr h="370840">
                <a:tc>
                  <a:txBody>
                    <a:bodyPr/>
                    <a:lstStyle/>
                    <a:p>
                      <a:pPr rtl="1"/>
                      <a:r>
                        <a:rPr lang="en-US" sz="1800" b="1" dirty="0"/>
                        <a:t>50,000</a:t>
                      </a:r>
                      <a:endParaRPr lang="ar-YE" sz="1800" b="1" dirty="0"/>
                    </a:p>
                  </a:txBody>
                  <a:tcPr/>
                </a:tc>
                <a:tc>
                  <a:txBody>
                    <a:bodyPr/>
                    <a:lstStyle/>
                    <a:p>
                      <a:pPr rtl="1"/>
                      <a:endParaRPr lang="en-US" sz="1800" b="1" dirty="0"/>
                    </a:p>
                    <a:p>
                      <a:pPr rtl="1"/>
                      <a:r>
                        <a:rPr lang="en-US" sz="1800" b="1" dirty="0"/>
                        <a:t>50,000</a:t>
                      </a:r>
                      <a:endParaRPr lang="ar-YE" sz="18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800" b="1" i="0" u="none" strike="noStrike" kern="1200" cap="none" spc="0" normalizeH="0" baseline="0" noProof="0" dirty="0">
                          <a:ln>
                            <a:noFill/>
                          </a:ln>
                          <a:solidFill>
                            <a:prstClr val="black"/>
                          </a:solidFill>
                          <a:effectLst/>
                          <a:uLnTx/>
                          <a:uFillTx/>
                          <a:latin typeface="+mn-lt"/>
                          <a:ea typeface="+mn-ea"/>
                        </a:rPr>
                        <a:t>من حـ/ الديون المعدومة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800" b="1" i="0" u="none" strike="noStrike" kern="1200" cap="none" spc="0" normalizeH="0" baseline="0" noProof="0" dirty="0">
                          <a:ln>
                            <a:noFill/>
                          </a:ln>
                          <a:solidFill>
                            <a:prstClr val="black"/>
                          </a:solidFill>
                          <a:effectLst/>
                          <a:uLnTx/>
                          <a:uFillTx/>
                          <a:latin typeface="+mn-lt"/>
                          <a:ea typeface="+mn-ea"/>
                        </a:rPr>
                        <a:t>  إلى حـ/ المدينين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1800" b="1" i="0" u="none" strike="noStrike" kern="1200" cap="none" spc="0" normalizeH="0" baseline="0" noProof="0" dirty="0">
                          <a:ln>
                            <a:noFill/>
                          </a:ln>
                          <a:solidFill>
                            <a:prstClr val="black"/>
                          </a:solidFill>
                          <a:effectLst/>
                          <a:uLnTx/>
                          <a:uFillTx/>
                          <a:latin typeface="+mn-lt"/>
                          <a:ea typeface="+mn-ea"/>
                        </a:rPr>
                        <a:t>(إعدام دين العميل حامد)</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p>
                    <a:p>
                      <a:pPr rtl="1"/>
                      <a:endParaRPr lang="ar-YE" sz="1800" b="1" dirty="0"/>
                    </a:p>
                  </a:txBody>
                  <a:tcPr/>
                </a:tc>
                <a:extLst>
                  <a:ext uri="{0D108BD9-81ED-4DB2-BD59-A6C34878D82A}">
                    <a16:rowId xmlns:a16="http://schemas.microsoft.com/office/drawing/2014/main" val="10004"/>
                  </a:ext>
                </a:extLst>
              </a:tr>
              <a:tr h="370840">
                <a:tc>
                  <a:txBody>
                    <a:bodyPr/>
                    <a:lstStyle/>
                    <a:p>
                      <a:pPr rtl="1"/>
                      <a:r>
                        <a:rPr lang="en-US" sz="1800" b="1" dirty="0"/>
                        <a:t>80,000</a:t>
                      </a:r>
                      <a:endParaRPr lang="ar-YE" sz="1800" b="1" dirty="0"/>
                    </a:p>
                  </a:txBody>
                  <a:tcPr/>
                </a:tc>
                <a:tc>
                  <a:txBody>
                    <a:bodyPr/>
                    <a:lstStyle/>
                    <a:p>
                      <a:pPr rtl="1"/>
                      <a:endParaRPr lang="en-US" sz="1800" b="1" dirty="0"/>
                    </a:p>
                    <a:p>
                      <a:pPr rtl="1"/>
                      <a:r>
                        <a:rPr lang="en-US" sz="1800" b="1" dirty="0"/>
                        <a:t>80,000</a:t>
                      </a:r>
                      <a:endParaRPr lang="ar-YE" sz="1800" b="1" dirty="0"/>
                    </a:p>
                  </a:txBody>
                  <a:tcPr/>
                </a:tc>
                <a:tc>
                  <a:txBody>
                    <a:bodyPr/>
                    <a:lstStyle/>
                    <a:p>
                      <a:pPr rtl="1"/>
                      <a:r>
                        <a:rPr lang="ar-YE" sz="1800" b="1" dirty="0"/>
                        <a:t>من</a:t>
                      </a:r>
                      <a:r>
                        <a:rPr lang="ar-YE" sz="1800" b="1" baseline="0" dirty="0"/>
                        <a:t> حـ/ مخصص الديون المشكوك في تحصيلها.</a:t>
                      </a:r>
                    </a:p>
                    <a:p>
                      <a:pPr rtl="1"/>
                      <a:r>
                        <a:rPr lang="ar-YE" sz="1800" b="1" baseline="0" dirty="0"/>
                        <a:t>   إلى حـ/ الديون المعدومة.</a:t>
                      </a:r>
                    </a:p>
                    <a:p>
                      <a:pPr rtl="1"/>
                      <a:r>
                        <a:rPr lang="ar-YE" sz="1800" b="1" baseline="0" dirty="0"/>
                        <a:t>(إقفال حساب الديون المعدومة).</a:t>
                      </a:r>
                      <a:endParaRPr lang="ar-YE" sz="18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31</a:t>
                      </a:r>
                      <a:r>
                        <a:rPr kumimoji="0" lang="ar-YE" sz="1800" b="0" i="0" u="none" strike="noStrike" kern="1200" cap="none" spc="0" normalizeH="0" baseline="0" noProof="0" dirty="0">
                          <a:ln>
                            <a:noFill/>
                          </a:ln>
                          <a:solidFill>
                            <a:prstClr val="black"/>
                          </a:solidFill>
                          <a:effectLst/>
                          <a:uLnTx/>
                          <a:uFillTx/>
                          <a:latin typeface="+mn-lt"/>
                          <a:ea typeface="+mn-ea"/>
                        </a:rPr>
                        <a:t>/</a:t>
                      </a:r>
                      <a:r>
                        <a:rPr kumimoji="0" lang="en-US" sz="1800" b="0" i="0" u="none" strike="noStrike" kern="1200" cap="none" spc="0" normalizeH="0" baseline="0" noProof="0" dirty="0">
                          <a:ln>
                            <a:noFill/>
                          </a:ln>
                          <a:solidFill>
                            <a:prstClr val="black"/>
                          </a:solidFill>
                          <a:effectLst/>
                          <a:uLnTx/>
                          <a:uFillTx/>
                          <a:latin typeface="+mn-lt"/>
                          <a:ea typeface="+mn-ea"/>
                          <a:cs typeface="+mn-cs"/>
                        </a:rPr>
                        <a:t>12</a:t>
                      </a:r>
                    </a:p>
                    <a:p>
                      <a:pPr rtl="1"/>
                      <a:endParaRPr lang="ar-YE" sz="1800"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655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u="sng" dirty="0"/>
              <a:t>المحتويات</a:t>
            </a:r>
          </a:p>
        </p:txBody>
      </p:sp>
      <p:sp>
        <p:nvSpPr>
          <p:cNvPr id="3" name="عنصر نائب للمحتوى 2"/>
          <p:cNvSpPr>
            <a:spLocks noGrp="1"/>
          </p:cNvSpPr>
          <p:nvPr>
            <p:ph idx="1"/>
          </p:nvPr>
        </p:nvSpPr>
        <p:spPr>
          <a:xfrm>
            <a:off x="179512" y="620688"/>
            <a:ext cx="8754176" cy="6048672"/>
          </a:xfrm>
        </p:spPr>
        <p:txBody>
          <a:bodyPr>
            <a:normAutofit/>
          </a:bodyPr>
          <a:lstStyle/>
          <a:p>
            <a:pPr algn="just">
              <a:buFont typeface="Wingdings" pitchFamily="2" charset="2"/>
              <a:buChar char="Ø"/>
            </a:pPr>
            <a:r>
              <a:rPr lang="ar-YE" sz="2800" b="1" u="sng" dirty="0">
                <a:solidFill>
                  <a:schemeClr val="accent3"/>
                </a:solidFill>
              </a:rPr>
              <a:t>في هذه الوحدة سيتم تناول الموضوعات التالية</a:t>
            </a:r>
            <a:r>
              <a:rPr lang="ar-YE" sz="2800" b="1" dirty="0"/>
              <a:t>:</a:t>
            </a:r>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marL="82296" indent="0" algn="just">
              <a:buNone/>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2578029962"/>
              </p:ext>
            </p:extLst>
          </p:nvPr>
        </p:nvGraphicFramePr>
        <p:xfrm>
          <a:off x="1017420" y="1268760"/>
          <a:ext cx="7440638" cy="5334000"/>
        </p:xfrm>
        <a:graphic>
          <a:graphicData uri="http://schemas.openxmlformats.org/drawingml/2006/table">
            <a:tbl>
              <a:tblPr rtl="1" firstRow="1" bandRow="1">
                <a:tableStyleId>{5DA37D80-6434-44D0-A028-1B22A696006F}</a:tableStyleId>
              </a:tblPr>
              <a:tblGrid>
                <a:gridCol w="594990">
                  <a:extLst>
                    <a:ext uri="{9D8B030D-6E8A-4147-A177-3AD203B41FA5}">
                      <a16:colId xmlns:a16="http://schemas.microsoft.com/office/drawing/2014/main" val="20000"/>
                    </a:ext>
                  </a:extLst>
                </a:gridCol>
                <a:gridCol w="6845648">
                  <a:extLst>
                    <a:ext uri="{9D8B030D-6E8A-4147-A177-3AD203B41FA5}">
                      <a16:colId xmlns:a16="http://schemas.microsoft.com/office/drawing/2014/main" val="20001"/>
                    </a:ext>
                  </a:extLst>
                </a:gridCol>
              </a:tblGrid>
              <a:tr h="370840">
                <a:tc>
                  <a:txBody>
                    <a:bodyPr/>
                    <a:lstStyle/>
                    <a:p>
                      <a:pPr algn="ctr" rtl="1"/>
                      <a:r>
                        <a:rPr lang="ar-YE" sz="2200" b="1" dirty="0">
                          <a:solidFill>
                            <a:srgbClr val="002060"/>
                          </a:solidFill>
                        </a:rPr>
                        <a:t>م</a:t>
                      </a:r>
                    </a:p>
                  </a:txBody>
                  <a:tcPr/>
                </a:tc>
                <a:tc>
                  <a:txBody>
                    <a:bodyPr/>
                    <a:lstStyle/>
                    <a:p>
                      <a:pPr algn="ctr" rtl="1"/>
                      <a:r>
                        <a:rPr lang="ar-YE" sz="2200" b="1" dirty="0">
                          <a:solidFill>
                            <a:srgbClr val="002060"/>
                          </a:solidFill>
                        </a:rPr>
                        <a:t>البيـــــــــــــــــــــــــــــــــان</a:t>
                      </a:r>
                    </a:p>
                  </a:txBody>
                  <a:tcPr/>
                </a:tc>
                <a:extLst>
                  <a:ext uri="{0D108BD9-81ED-4DB2-BD59-A6C34878D82A}">
                    <a16:rowId xmlns:a16="http://schemas.microsoft.com/office/drawing/2014/main" val="10000"/>
                  </a:ext>
                </a:extLst>
              </a:tr>
              <a:tr h="370840">
                <a:tc>
                  <a:txBody>
                    <a:bodyPr/>
                    <a:lstStyle/>
                    <a:p>
                      <a:pPr algn="ctr" rtl="1"/>
                      <a:r>
                        <a:rPr lang="en-US" sz="2200" b="1" dirty="0">
                          <a:solidFill>
                            <a:srgbClr val="002060"/>
                          </a:solidFill>
                        </a:rPr>
                        <a:t>1</a:t>
                      </a:r>
                      <a:endParaRPr lang="ar-YE" sz="2200" b="1" dirty="0">
                        <a:solidFill>
                          <a:srgbClr val="002060"/>
                        </a:solidFill>
                      </a:endParaRPr>
                    </a:p>
                  </a:txBody>
                  <a:tcPr/>
                </a:tc>
                <a:tc>
                  <a:txBody>
                    <a:bodyPr/>
                    <a:lstStyle/>
                    <a:p>
                      <a:pPr algn="r" rtl="1"/>
                      <a:r>
                        <a:rPr lang="ar-YE" sz="2200" b="1" dirty="0">
                          <a:solidFill>
                            <a:srgbClr val="FF0000"/>
                          </a:solidFill>
                        </a:rPr>
                        <a:t>طبيعة حساب المدينين.</a:t>
                      </a:r>
                    </a:p>
                  </a:txBody>
                  <a:tcPr/>
                </a:tc>
                <a:extLst>
                  <a:ext uri="{0D108BD9-81ED-4DB2-BD59-A6C34878D82A}">
                    <a16:rowId xmlns:a16="http://schemas.microsoft.com/office/drawing/2014/main" val="10001"/>
                  </a:ext>
                </a:extLst>
              </a:tr>
              <a:tr h="370840">
                <a:tc>
                  <a:txBody>
                    <a:bodyPr/>
                    <a:lstStyle/>
                    <a:p>
                      <a:pPr algn="ctr" rtl="1"/>
                      <a:r>
                        <a:rPr lang="en-US" sz="2200" b="1" dirty="0">
                          <a:solidFill>
                            <a:srgbClr val="002060"/>
                          </a:solidFill>
                        </a:rPr>
                        <a:t>2</a:t>
                      </a:r>
                      <a:endParaRPr lang="ar-YE" sz="2200" b="1" dirty="0">
                        <a:solidFill>
                          <a:srgbClr val="002060"/>
                        </a:solidFill>
                      </a:endParaRPr>
                    </a:p>
                  </a:txBody>
                  <a:tcPr/>
                </a:tc>
                <a:tc>
                  <a:txBody>
                    <a:bodyPr/>
                    <a:lstStyle/>
                    <a:p>
                      <a:pPr algn="r" rtl="1"/>
                      <a:r>
                        <a:rPr lang="ar-YE" sz="2200" b="1" dirty="0">
                          <a:solidFill>
                            <a:srgbClr val="FF0000"/>
                          </a:solidFill>
                        </a:rPr>
                        <a:t>جرد حسابات</a:t>
                      </a:r>
                      <a:r>
                        <a:rPr lang="ar-YE" sz="2200" b="1" baseline="0" dirty="0">
                          <a:solidFill>
                            <a:srgbClr val="FF0000"/>
                          </a:solidFill>
                        </a:rPr>
                        <a:t> المدينين.</a:t>
                      </a:r>
                    </a:p>
                    <a:p>
                      <a:pPr marL="342900" indent="-342900" algn="r" rtl="1">
                        <a:buFontTx/>
                        <a:buChar char="-"/>
                      </a:pPr>
                      <a:r>
                        <a:rPr lang="ar-YE" sz="2200" b="1" baseline="0" dirty="0">
                          <a:solidFill>
                            <a:srgbClr val="FF0000"/>
                          </a:solidFill>
                        </a:rPr>
                        <a:t>الديون المعدومة.</a:t>
                      </a:r>
                    </a:p>
                    <a:p>
                      <a:pPr marL="342900" indent="-342900" algn="r" rtl="1">
                        <a:buFontTx/>
                        <a:buChar char="-"/>
                      </a:pPr>
                      <a:r>
                        <a:rPr lang="ar-YE" sz="2200" b="1" baseline="0" dirty="0">
                          <a:solidFill>
                            <a:srgbClr val="FF0000"/>
                          </a:solidFill>
                        </a:rPr>
                        <a:t>الديون المشكوك فيها.</a:t>
                      </a:r>
                    </a:p>
                    <a:p>
                      <a:pPr marL="342900" indent="-342900" algn="r" rtl="1">
                        <a:buFontTx/>
                        <a:buChar char="-"/>
                      </a:pPr>
                      <a:r>
                        <a:rPr lang="ar-YE" sz="2200" b="1" baseline="0" dirty="0">
                          <a:solidFill>
                            <a:srgbClr val="FF0000"/>
                          </a:solidFill>
                        </a:rPr>
                        <a:t>الديون الجديدة.</a:t>
                      </a:r>
                      <a:endParaRPr lang="ar-YE" sz="2200" b="1" dirty="0">
                        <a:solidFill>
                          <a:srgbClr val="FF0000"/>
                        </a:solidFill>
                      </a:endParaRPr>
                    </a:p>
                  </a:txBody>
                  <a:tcPr/>
                </a:tc>
                <a:extLst>
                  <a:ext uri="{0D108BD9-81ED-4DB2-BD59-A6C34878D82A}">
                    <a16:rowId xmlns:a16="http://schemas.microsoft.com/office/drawing/2014/main" val="10002"/>
                  </a:ext>
                </a:extLst>
              </a:tr>
              <a:tr h="370840">
                <a:tc>
                  <a:txBody>
                    <a:bodyPr/>
                    <a:lstStyle/>
                    <a:p>
                      <a:pPr algn="ctr" rtl="1"/>
                      <a:r>
                        <a:rPr lang="en-US" sz="2200" b="1" dirty="0">
                          <a:solidFill>
                            <a:srgbClr val="002060"/>
                          </a:solidFill>
                        </a:rPr>
                        <a:t>3</a:t>
                      </a:r>
                      <a:endParaRPr lang="ar-YE" sz="2200" b="1" dirty="0">
                        <a:solidFill>
                          <a:srgbClr val="002060"/>
                        </a:solidFill>
                      </a:endParaRPr>
                    </a:p>
                  </a:txBody>
                  <a:tcPr/>
                </a:tc>
                <a:tc>
                  <a:txBody>
                    <a:bodyPr/>
                    <a:lstStyle/>
                    <a:p>
                      <a:pPr algn="r" rtl="1"/>
                      <a:r>
                        <a:rPr lang="ar-YE" sz="2200" b="1" baseline="0" dirty="0">
                          <a:solidFill>
                            <a:srgbClr val="FF0000"/>
                          </a:solidFill>
                        </a:rPr>
                        <a:t>المعالجة المحاسبية للديون المعدومة.</a:t>
                      </a:r>
                    </a:p>
                    <a:p>
                      <a:pPr marL="342900" indent="-342900" algn="r" rtl="1">
                        <a:buFontTx/>
                        <a:buChar char="-"/>
                      </a:pPr>
                      <a:r>
                        <a:rPr lang="ar-YE" sz="2200" b="1" baseline="0" dirty="0">
                          <a:solidFill>
                            <a:srgbClr val="FF0000"/>
                          </a:solidFill>
                        </a:rPr>
                        <a:t>الطريقة المباشرة.</a:t>
                      </a:r>
                    </a:p>
                    <a:p>
                      <a:pPr marL="342900" indent="-342900" algn="r" rtl="1">
                        <a:buFontTx/>
                        <a:buChar char="-"/>
                      </a:pPr>
                      <a:r>
                        <a:rPr lang="ar-YE" sz="2200" b="1" baseline="0" dirty="0">
                          <a:solidFill>
                            <a:srgbClr val="FF0000"/>
                          </a:solidFill>
                        </a:rPr>
                        <a:t>الطريقة غير المباشرة(المخصص). </a:t>
                      </a:r>
                      <a:endParaRPr lang="ar-YE" sz="2200" b="1" dirty="0">
                        <a:solidFill>
                          <a:srgbClr val="FF0000"/>
                        </a:solidFill>
                      </a:endParaRPr>
                    </a:p>
                  </a:txBody>
                  <a:tcPr/>
                </a:tc>
                <a:extLst>
                  <a:ext uri="{0D108BD9-81ED-4DB2-BD59-A6C34878D82A}">
                    <a16:rowId xmlns:a16="http://schemas.microsoft.com/office/drawing/2014/main" val="10003"/>
                  </a:ext>
                </a:extLst>
              </a:tr>
              <a:tr h="370840">
                <a:tc>
                  <a:txBody>
                    <a:bodyPr/>
                    <a:lstStyle/>
                    <a:p>
                      <a:pPr algn="ctr" rtl="1"/>
                      <a:r>
                        <a:rPr lang="en-US" sz="2200" b="1" dirty="0">
                          <a:solidFill>
                            <a:srgbClr val="002060"/>
                          </a:solidFill>
                        </a:rPr>
                        <a:t>4</a:t>
                      </a:r>
                      <a:endParaRPr lang="ar-YE" sz="2200" b="1" dirty="0">
                        <a:solidFill>
                          <a:srgbClr val="002060"/>
                        </a:solidFill>
                      </a:endParaRPr>
                    </a:p>
                  </a:txBody>
                  <a:tcPr/>
                </a:tc>
                <a:tc>
                  <a:txBody>
                    <a:bodyPr/>
                    <a:lstStyle/>
                    <a:p>
                      <a:pPr marL="0" indent="0" algn="r" rtl="1">
                        <a:buFontTx/>
                        <a:buNone/>
                      </a:pPr>
                      <a:r>
                        <a:rPr lang="ar-YE" sz="2200" b="1" dirty="0">
                          <a:solidFill>
                            <a:srgbClr val="002060"/>
                          </a:solidFill>
                        </a:rPr>
                        <a:t>أساليب تقدير الديون المشكوك</a:t>
                      </a:r>
                      <a:r>
                        <a:rPr lang="ar-YE" sz="2200" b="1" baseline="0" dirty="0">
                          <a:solidFill>
                            <a:srgbClr val="002060"/>
                          </a:solidFill>
                        </a:rPr>
                        <a:t> في تحصيلها.</a:t>
                      </a:r>
                    </a:p>
                    <a:p>
                      <a:pPr marL="342900" indent="-342900" algn="r" rtl="1">
                        <a:buFontTx/>
                        <a:buChar char="-"/>
                      </a:pPr>
                      <a:r>
                        <a:rPr lang="ar-YE" sz="2200" b="1" baseline="0" dirty="0">
                          <a:solidFill>
                            <a:srgbClr val="002060"/>
                          </a:solidFill>
                        </a:rPr>
                        <a:t>أسلوب التقدير كنسبة مئوية من المبيعات الآجلة.</a:t>
                      </a:r>
                    </a:p>
                    <a:p>
                      <a:pPr marL="342900" indent="-342900" algn="r" rtl="1">
                        <a:buFontTx/>
                        <a:buChar char="-"/>
                      </a:pPr>
                      <a:r>
                        <a:rPr lang="ar-YE" sz="2200" b="1" baseline="0" dirty="0">
                          <a:solidFill>
                            <a:srgbClr val="002060"/>
                          </a:solidFill>
                        </a:rPr>
                        <a:t>أسلوب التقدير كنسبة مئوية من رصيد المدينين.</a:t>
                      </a:r>
                      <a:endParaRPr lang="ar-YE" sz="2200" b="1" dirty="0">
                        <a:solidFill>
                          <a:srgbClr val="002060"/>
                        </a:solidFill>
                      </a:endParaRPr>
                    </a:p>
                  </a:txBody>
                  <a:tcPr/>
                </a:tc>
                <a:extLst>
                  <a:ext uri="{0D108BD9-81ED-4DB2-BD59-A6C34878D82A}">
                    <a16:rowId xmlns:a16="http://schemas.microsoft.com/office/drawing/2014/main" val="10004"/>
                  </a:ext>
                </a:extLst>
              </a:tr>
              <a:tr h="370840">
                <a:tc>
                  <a:txBody>
                    <a:bodyPr/>
                    <a:lstStyle/>
                    <a:p>
                      <a:pPr algn="ctr" rtl="1"/>
                      <a:r>
                        <a:rPr lang="en-US" sz="2200" b="1" dirty="0">
                          <a:solidFill>
                            <a:srgbClr val="002060"/>
                          </a:solidFill>
                        </a:rPr>
                        <a:t>5</a:t>
                      </a:r>
                      <a:endParaRPr lang="ar-YE" sz="2200" b="1" dirty="0">
                        <a:solidFill>
                          <a:srgbClr val="002060"/>
                        </a:solidFill>
                      </a:endParaRPr>
                    </a:p>
                  </a:txBody>
                  <a:tcPr/>
                </a:tc>
                <a:tc>
                  <a:txBody>
                    <a:bodyPr/>
                    <a:lstStyle/>
                    <a:p>
                      <a:pPr marL="0" indent="0" algn="r" rtl="1">
                        <a:buFontTx/>
                        <a:buNone/>
                      </a:pPr>
                      <a:r>
                        <a:rPr lang="ar-YE" sz="2200" b="1" dirty="0">
                          <a:solidFill>
                            <a:srgbClr val="002060"/>
                          </a:solidFill>
                        </a:rPr>
                        <a:t>تسوية</a:t>
                      </a:r>
                      <a:r>
                        <a:rPr lang="ar-YE" sz="2200" b="1" baseline="0" dirty="0">
                          <a:solidFill>
                            <a:srgbClr val="002060"/>
                          </a:solidFill>
                        </a:rPr>
                        <a:t> حساب مخصص الديون المشكوك في تحصيلها.</a:t>
                      </a:r>
                      <a:endParaRPr lang="ar-YE" sz="2200" b="1" dirty="0">
                        <a:solidFill>
                          <a:srgbClr val="002060"/>
                        </a:solidFill>
                      </a:endParaRPr>
                    </a:p>
                  </a:txBody>
                  <a:tcPr/>
                </a:tc>
                <a:extLst>
                  <a:ext uri="{0D108BD9-81ED-4DB2-BD59-A6C34878D82A}">
                    <a16:rowId xmlns:a16="http://schemas.microsoft.com/office/drawing/2014/main" val="10005"/>
                  </a:ext>
                </a:extLst>
              </a:tr>
              <a:tr h="370840">
                <a:tc>
                  <a:txBody>
                    <a:bodyPr/>
                    <a:lstStyle/>
                    <a:p>
                      <a:pPr algn="ctr" rtl="1"/>
                      <a:r>
                        <a:rPr lang="en-US" sz="2200" b="1" dirty="0">
                          <a:solidFill>
                            <a:srgbClr val="002060"/>
                          </a:solidFill>
                        </a:rPr>
                        <a:t>6</a:t>
                      </a:r>
                      <a:endParaRPr lang="ar-YE" sz="2200" b="1" dirty="0">
                        <a:solidFill>
                          <a:srgbClr val="002060"/>
                        </a:solidFill>
                      </a:endParaRPr>
                    </a:p>
                  </a:txBody>
                  <a:tcPr/>
                </a:tc>
                <a:tc>
                  <a:txBody>
                    <a:bodyPr/>
                    <a:lstStyle/>
                    <a:p>
                      <a:pPr marL="0" indent="0" algn="r" rtl="1">
                        <a:buFontTx/>
                        <a:buNone/>
                      </a:pPr>
                      <a:r>
                        <a:rPr lang="ar-YE" sz="2200" b="1" dirty="0">
                          <a:solidFill>
                            <a:srgbClr val="002060"/>
                          </a:solidFill>
                        </a:rPr>
                        <a:t>تحصيل ديون سبق إعدامها.</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0614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579834"/>
          </a:xfrm>
        </p:spPr>
        <p:txBody>
          <a:bodyPr>
            <a:normAutofit/>
          </a:bodyPr>
          <a:lstStyle/>
          <a:p>
            <a:pPr algn="ctr"/>
            <a:r>
              <a:rPr lang="ar-YE" sz="2800" b="1" u="sng" dirty="0">
                <a:solidFill>
                  <a:srgbClr val="C00000"/>
                </a:solidFill>
              </a:rPr>
              <a:t>الفرق بين طريقتي معالجة الديون المعدومة</a:t>
            </a:r>
          </a:p>
        </p:txBody>
      </p:sp>
      <p:sp>
        <p:nvSpPr>
          <p:cNvPr id="3" name="عنصر نائب للمحتوى 2"/>
          <p:cNvSpPr>
            <a:spLocks noGrp="1"/>
          </p:cNvSpPr>
          <p:nvPr>
            <p:ph idx="1"/>
          </p:nvPr>
        </p:nvSpPr>
        <p:spPr>
          <a:xfrm>
            <a:off x="179512" y="908720"/>
            <a:ext cx="8856984" cy="5184576"/>
          </a:xfrm>
        </p:spPr>
        <p:txBody>
          <a:bodyPr>
            <a:normAutofit/>
          </a:bodyPr>
          <a:lstStyle/>
          <a:p>
            <a:pPr algn="just">
              <a:buFont typeface="Wingdings" pitchFamily="2" charset="2"/>
              <a:buChar char="q"/>
            </a:pPr>
            <a:r>
              <a:rPr lang="ar-YE" sz="2800" b="1" u="sng" dirty="0">
                <a:solidFill>
                  <a:srgbClr val="0070C0"/>
                </a:solidFill>
              </a:rPr>
              <a:t>يلاحظ أوجه الاختلافات  التالية بين الطريقتين على ضوء المثال السابق:</a:t>
            </a:r>
          </a:p>
          <a:p>
            <a:pPr algn="just">
              <a:buFont typeface="Wingdings" pitchFamily="2" charset="2"/>
              <a:buChar char="Ø"/>
            </a:pPr>
            <a:r>
              <a:rPr lang="ar-YE" sz="2800" b="1" dirty="0"/>
              <a:t>تمثلت خسائر عدم تحصيل الديون التي تمت خلال عام 2008م، في مقدار الديون المعدومة خلال عام 2009م، والبالغة (</a:t>
            </a:r>
            <a:r>
              <a:rPr lang="en-US" sz="2800" b="1" dirty="0"/>
              <a:t>30,000</a:t>
            </a:r>
            <a:r>
              <a:rPr lang="ar-YE" sz="2800" b="1" dirty="0"/>
              <a:t> + </a:t>
            </a:r>
            <a:r>
              <a:rPr lang="en-US" sz="2800" b="1" dirty="0"/>
              <a:t>50,000</a:t>
            </a:r>
            <a:r>
              <a:rPr lang="ar-YE" sz="2800" b="1" dirty="0"/>
              <a:t>)= </a:t>
            </a:r>
            <a:r>
              <a:rPr lang="en-US" sz="2800" b="1" dirty="0"/>
              <a:t>80,000</a:t>
            </a:r>
            <a:r>
              <a:rPr lang="ar-YE" sz="2800" b="1" dirty="0"/>
              <a:t> ريال. </a:t>
            </a:r>
          </a:p>
          <a:p>
            <a:pPr algn="just">
              <a:buFont typeface="Wingdings" pitchFamily="2" charset="2"/>
              <a:buChar char="ü"/>
            </a:pPr>
            <a:r>
              <a:rPr lang="ar-YE" sz="2800" b="1" u="sng" dirty="0">
                <a:solidFill>
                  <a:srgbClr val="C00000"/>
                </a:solidFill>
              </a:rPr>
              <a:t>وفقاً للطريقة الأولى</a:t>
            </a:r>
            <a:r>
              <a:rPr lang="ar-YE" sz="2800" b="1" dirty="0">
                <a:solidFill>
                  <a:srgbClr val="C00000"/>
                </a:solidFill>
              </a:rPr>
              <a:t>: </a:t>
            </a:r>
            <a:r>
              <a:rPr lang="ar-YE" sz="2800" b="1" dirty="0"/>
              <a:t>لم يتم تحميل 2008م بخسائر الديون المعدومة والبالغة (</a:t>
            </a:r>
            <a:r>
              <a:rPr lang="en-US" sz="2800" b="1" dirty="0"/>
              <a:t>80,000</a:t>
            </a:r>
            <a:r>
              <a:rPr lang="ar-YE" sz="2800" b="1" dirty="0"/>
              <a:t>) ريال.</a:t>
            </a:r>
          </a:p>
          <a:p>
            <a:pPr algn="just">
              <a:buFont typeface="Wingdings" pitchFamily="2" charset="2"/>
              <a:buChar char="ü"/>
            </a:pPr>
            <a:r>
              <a:rPr lang="ar-YE" sz="2800" b="1" u="sng" dirty="0">
                <a:solidFill>
                  <a:srgbClr val="C00000"/>
                </a:solidFill>
              </a:rPr>
              <a:t>وفقاً للطريقة الثانية</a:t>
            </a:r>
            <a:r>
              <a:rPr lang="ar-YE" sz="2800" b="1" dirty="0"/>
              <a:t>: تم تحميل عام 2008م بمقدار الديون المتوقع عدم تحصيلها من خلال تقدير مخصص الديون المشكوك في تحصيلها وذلك بمبلغ (</a:t>
            </a:r>
            <a:r>
              <a:rPr lang="en-US" sz="2800" b="1" dirty="0"/>
              <a:t>90,000</a:t>
            </a:r>
            <a:r>
              <a:rPr lang="ar-YE" sz="2800" b="1" dirty="0"/>
              <a:t>) ريال.</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20</a:t>
            </a:fld>
            <a:endParaRPr lang="ar-YE" dirty="0"/>
          </a:p>
        </p:txBody>
      </p:sp>
    </p:spTree>
    <p:extLst>
      <p:ext uri="{BB962C8B-B14F-4D97-AF65-F5344CB8AC3E}">
        <p14:creationId xmlns:p14="http://schemas.microsoft.com/office/powerpoint/2010/main" val="3665232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56984" cy="6552728"/>
          </a:xfrm>
        </p:spPr>
        <p:txBody>
          <a:bodyPr>
            <a:noAutofit/>
          </a:bodyPr>
          <a:lstStyle/>
          <a:p>
            <a:pPr algn="just">
              <a:buFont typeface="Wingdings" pitchFamily="2" charset="2"/>
              <a:buChar char="Ø"/>
            </a:pPr>
            <a:r>
              <a:rPr lang="ar-YE" sz="2700" b="1" u="sng" dirty="0"/>
              <a:t>كما نحد أنه</a:t>
            </a:r>
            <a:r>
              <a:rPr lang="ar-YE" sz="2700" b="1" dirty="0"/>
              <a:t>:</a:t>
            </a:r>
          </a:p>
          <a:p>
            <a:pPr algn="just">
              <a:buFont typeface="Wingdings" pitchFamily="2" charset="2"/>
              <a:buChar char="ü"/>
            </a:pPr>
            <a:r>
              <a:rPr lang="ar-YE" sz="2700" b="1" u="sng" dirty="0">
                <a:solidFill>
                  <a:srgbClr val="C00000"/>
                </a:solidFill>
              </a:rPr>
              <a:t>وفقاً للطريقة المباشرة</a:t>
            </a:r>
            <a:r>
              <a:rPr lang="ar-YE" sz="2700" b="1" dirty="0">
                <a:solidFill>
                  <a:srgbClr val="C00000"/>
                </a:solidFill>
              </a:rPr>
              <a:t>: </a:t>
            </a:r>
            <a:r>
              <a:rPr lang="ar-YE" sz="2700" b="1" dirty="0"/>
              <a:t>تم تحميل خسائر الديون المعدومة والتي تتعلق بالإيرادات المحققة خلال سنة 2008م تم تحميلها حـ/ أ. خ في سنة 2009م، بالرغم أن هذه السنة لم يقابلها أي إيرادات تمت خلال سنة 2008م، وهذا يتعارض مع مبدأ مقابلة الإيرادات بالنفقات في المحاسبة.</a:t>
            </a:r>
          </a:p>
          <a:p>
            <a:pPr algn="just">
              <a:buFont typeface="Wingdings" pitchFamily="2" charset="2"/>
              <a:buChar char="ü"/>
            </a:pPr>
            <a:r>
              <a:rPr lang="ar-YE" sz="2700" b="1" u="sng" dirty="0">
                <a:solidFill>
                  <a:srgbClr val="C00000"/>
                </a:solidFill>
              </a:rPr>
              <a:t>الطريقة الغير مباشر</a:t>
            </a:r>
            <a:r>
              <a:rPr lang="ar-YE" sz="2700" b="1" dirty="0">
                <a:solidFill>
                  <a:srgbClr val="C00000"/>
                </a:solidFill>
              </a:rPr>
              <a:t>: </a:t>
            </a:r>
            <a:r>
              <a:rPr lang="ar-YE" sz="2700" b="1" dirty="0">
                <a:sym typeface="Wingdings" pitchFamily="2" charset="2"/>
              </a:rPr>
              <a:t>(</a:t>
            </a:r>
            <a:r>
              <a:rPr lang="ar-YE" sz="2700" b="1" u="sng" dirty="0">
                <a:sym typeface="Wingdings" pitchFamily="2" charset="2"/>
              </a:rPr>
              <a:t>طريقة المخصص</a:t>
            </a:r>
            <a:r>
              <a:rPr lang="ar-YE" sz="2700" b="1" dirty="0">
                <a:sym typeface="Wingdings" pitchFamily="2" charset="2"/>
              </a:rPr>
              <a:t>) لم يتأثر حـ/ أ. خ في 2009/12/31م، بخسائر الديون المعدومة التي تتعلق بإيرادات سنة 2008م نتيجة لأنه تم مواجهة تلك الخسائر من خلال المخصص الذي تم تكوينه في نهاية عام 2008م.</a:t>
            </a:r>
          </a:p>
          <a:p>
            <a:pPr algn="just">
              <a:buFont typeface="Wingdings" pitchFamily="2" charset="2"/>
              <a:buChar char="Ø"/>
            </a:pPr>
            <a:r>
              <a:rPr lang="ar-YE" sz="2700" b="1" dirty="0"/>
              <a:t>بالرغم من عدم تساوي مبلغ الديون المعدومة مع مبلع مخصص الديون المشكوك في تحصيلها باعتبار أن المخصص يزيد عن الديون المعدومة بمقدار (</a:t>
            </a:r>
            <a:r>
              <a:rPr lang="en-US" sz="2700" b="1" dirty="0"/>
              <a:t>10,000</a:t>
            </a:r>
            <a:r>
              <a:rPr lang="ar-YE" sz="2700" b="1" dirty="0"/>
              <a:t>) ريال (</a:t>
            </a:r>
            <a:r>
              <a:rPr lang="en-US" sz="2700" b="1" dirty="0"/>
              <a:t>90,000</a:t>
            </a:r>
            <a:r>
              <a:rPr lang="ar-YE" sz="2700" b="1" dirty="0"/>
              <a:t> – </a:t>
            </a:r>
            <a:r>
              <a:rPr lang="en-US" sz="2700" b="1" dirty="0"/>
              <a:t>80,000</a:t>
            </a:r>
            <a:r>
              <a:rPr lang="ar-YE" sz="2700" b="1" dirty="0"/>
              <a:t>) إلا أن هذا لا يقلل من اهمية الطريقة غير المباشرة باعتبارها أكثر عدالة فيما يتعلق بتحديد نتيجة نشاط المنشأة (الربح / الخسارة) في نهاية الفترة وتقييم حسابات المدينين في ذات التاريخ.</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21</a:t>
            </a:fld>
            <a:endParaRPr lang="ar-YE" dirty="0"/>
          </a:p>
        </p:txBody>
      </p:sp>
    </p:spTree>
    <p:extLst>
      <p:ext uri="{BB962C8B-B14F-4D97-AF65-F5344CB8AC3E}">
        <p14:creationId xmlns:p14="http://schemas.microsoft.com/office/powerpoint/2010/main" val="385171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CD9B9423-CA99-4925-8324-5BC098869A01}" type="slidenum">
              <a:rPr lang="ar-YE" smtClean="0"/>
              <a:t>3</a:t>
            </a:fld>
            <a:endParaRPr lang="ar-YE" dirty="0"/>
          </a:p>
        </p:txBody>
      </p:sp>
      <p:sp>
        <p:nvSpPr>
          <p:cNvPr id="5" name="شكل بيضاوي 4"/>
          <p:cNvSpPr/>
          <p:nvPr/>
        </p:nvSpPr>
        <p:spPr>
          <a:xfrm>
            <a:off x="5220072" y="3005088"/>
            <a:ext cx="3744416" cy="71194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marL="539496" lvl="0" indent="-457200" algn="just">
              <a:spcBef>
                <a:spcPts val="600"/>
              </a:spcBef>
              <a:buClr>
                <a:srgbClr val="3891A7"/>
              </a:buClr>
              <a:buSzPct val="80000"/>
              <a:buFont typeface="+mj-lt"/>
              <a:buAutoNum type="arabicParenR"/>
            </a:pPr>
            <a:r>
              <a:rPr lang="ar-YE" sz="2400" b="1" dirty="0">
                <a:solidFill>
                  <a:prstClr val="black"/>
                </a:solidFill>
              </a:rPr>
              <a:t>حسابات المدينين التجاريين</a:t>
            </a:r>
            <a:endParaRPr lang="ar-SA" sz="2400" b="1" dirty="0">
              <a:solidFill>
                <a:prstClr val="black"/>
              </a:solidFill>
            </a:endParaRPr>
          </a:p>
        </p:txBody>
      </p:sp>
      <p:sp>
        <p:nvSpPr>
          <p:cNvPr id="6" name="شكل بيضاوي 5"/>
          <p:cNvSpPr/>
          <p:nvPr/>
        </p:nvSpPr>
        <p:spPr>
          <a:xfrm>
            <a:off x="321544" y="3005088"/>
            <a:ext cx="4142444" cy="71194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YE" sz="2400" b="1" dirty="0">
                <a:solidFill>
                  <a:srgbClr val="0070C0"/>
                </a:solidFill>
              </a:rPr>
              <a:t>2) </a:t>
            </a:r>
            <a:r>
              <a:rPr lang="ar-YE" sz="2400" b="1" dirty="0"/>
              <a:t>حسابات المدينين المختلفين</a:t>
            </a:r>
            <a:endParaRPr lang="ar-SA" sz="2400" b="1" dirty="0"/>
          </a:p>
        </p:txBody>
      </p:sp>
      <p:sp>
        <p:nvSpPr>
          <p:cNvPr id="8" name="مستطيل مستدير الزوايا 7"/>
          <p:cNvSpPr/>
          <p:nvPr/>
        </p:nvSpPr>
        <p:spPr>
          <a:xfrm>
            <a:off x="107504" y="1306836"/>
            <a:ext cx="8856983" cy="154610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65760" lvl="0" indent="-283464" algn="just">
              <a:spcBef>
                <a:spcPts val="600"/>
              </a:spcBef>
              <a:buClr>
                <a:srgbClr val="3891A7"/>
              </a:buClr>
              <a:buSzPct val="80000"/>
              <a:buFont typeface="Wingdings" pitchFamily="2" charset="2"/>
              <a:buChar char="Ø"/>
            </a:pPr>
            <a:r>
              <a:rPr lang="ar-YE" sz="2400" b="1" dirty="0">
                <a:solidFill>
                  <a:srgbClr val="002060"/>
                </a:solidFill>
              </a:rPr>
              <a:t>تنشأ حسابات المدينين نتيجة العمليات الآجلة (على الحساب)، ويعبر هذا المصطلح عن حقوق المنشأة لدى الغير، وتصنف حسابات المدينين عادة ضمن الأصول المتداولة في قائمة المركز المالي (الميزانية العمومية)، ويمكن تصنيف حسابات المدينين إلى نوعين هما:</a:t>
            </a:r>
          </a:p>
        </p:txBody>
      </p:sp>
      <p:sp>
        <p:nvSpPr>
          <p:cNvPr id="9" name="شكل بيضاوي 8"/>
          <p:cNvSpPr/>
          <p:nvPr/>
        </p:nvSpPr>
        <p:spPr>
          <a:xfrm>
            <a:off x="2231740" y="188640"/>
            <a:ext cx="4464496" cy="936104"/>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YE" sz="3600" b="1" u="sng" dirty="0">
                <a:solidFill>
                  <a:srgbClr val="C00000"/>
                </a:solidFill>
                <a:effectLst>
                  <a:outerShdw blurRad="50000" dist="30000" dir="5400000" algn="tl" rotWithShape="0">
                    <a:srgbClr val="000000">
                      <a:alpha val="30000"/>
                    </a:srgbClr>
                  </a:outerShdw>
                </a:effectLst>
                <a:ea typeface="+mj-ea"/>
              </a:rPr>
              <a:t>طبيعة المدينين</a:t>
            </a:r>
            <a:endParaRPr lang="ar-SA" sz="3600" dirty="0"/>
          </a:p>
        </p:txBody>
      </p:sp>
      <p:sp>
        <p:nvSpPr>
          <p:cNvPr id="2" name="مستطيل مستدير الزوايا 1"/>
          <p:cNvSpPr/>
          <p:nvPr/>
        </p:nvSpPr>
        <p:spPr>
          <a:xfrm>
            <a:off x="4860032" y="3869184"/>
            <a:ext cx="3960440" cy="291261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just"/>
            <a:r>
              <a:rPr lang="ar-YE" sz="2400" b="1" u="sng" dirty="0">
                <a:solidFill>
                  <a:srgbClr val="C00000"/>
                </a:solidFill>
              </a:rPr>
              <a:t>حسابات المدينين التجاريين</a:t>
            </a:r>
            <a:r>
              <a:rPr lang="ar-YE" sz="2400" b="1" dirty="0">
                <a:solidFill>
                  <a:schemeClr val="tx1"/>
                </a:solidFill>
              </a:rPr>
              <a:t>: وهي الديون الناتجة عن بيع السلع أو تقديم الخدمات للزبائن والعملاء بالآجل حيث تقوم المنشأة بتحصيل هذه الديون بعد انتهاء فترة الآجل الممنوحة للعملاء. وتمثل الديون التجارية الجزء الأكبر من حسابات المدينين.</a:t>
            </a:r>
          </a:p>
        </p:txBody>
      </p:sp>
      <p:sp>
        <p:nvSpPr>
          <p:cNvPr id="10" name="مستطيل مستدير الزوايا 9"/>
          <p:cNvSpPr/>
          <p:nvPr/>
        </p:nvSpPr>
        <p:spPr>
          <a:xfrm>
            <a:off x="321544" y="3869184"/>
            <a:ext cx="4142444" cy="291261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just"/>
            <a:r>
              <a:rPr lang="ar-YE" sz="2800" b="1" u="sng" dirty="0">
                <a:solidFill>
                  <a:srgbClr val="C00000"/>
                </a:solidFill>
              </a:rPr>
              <a:t>حسابات المدينين المختلفين</a:t>
            </a:r>
            <a:r>
              <a:rPr lang="ar-YE" sz="2800" b="1" dirty="0">
                <a:solidFill>
                  <a:schemeClr val="tx1"/>
                </a:solidFill>
              </a:rPr>
              <a:t>: وهي الديون الناتجة عن عمليات مختلفة ومتنوعة مثل( سلف وعهد موظفين، بيع الاستثمارات أو الأصول الثابتة بالأجل...الخ).</a:t>
            </a:r>
          </a:p>
        </p:txBody>
      </p:sp>
    </p:spTree>
    <p:extLst>
      <p:ext uri="{BB962C8B-B14F-4D97-AF65-F5344CB8AC3E}">
        <p14:creationId xmlns:p14="http://schemas.microsoft.com/office/powerpoint/2010/main" val="98507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Autofit/>
          </a:bodyPr>
          <a:lstStyle/>
          <a:p>
            <a:pPr algn="ctr"/>
            <a:r>
              <a:rPr lang="ar-YE" sz="3200" b="1" u="sng" dirty="0">
                <a:solidFill>
                  <a:srgbClr val="C00000"/>
                </a:solidFill>
              </a:rPr>
              <a:t>تابع: طبيعة المدينين</a:t>
            </a:r>
          </a:p>
        </p:txBody>
      </p:sp>
      <p:sp>
        <p:nvSpPr>
          <p:cNvPr id="3" name="عنصر نائب للمحتوى 2"/>
          <p:cNvSpPr>
            <a:spLocks noGrp="1"/>
          </p:cNvSpPr>
          <p:nvPr>
            <p:ph idx="1"/>
          </p:nvPr>
        </p:nvSpPr>
        <p:spPr>
          <a:xfrm>
            <a:off x="179512" y="692696"/>
            <a:ext cx="8754176" cy="5688632"/>
          </a:xfrm>
        </p:spPr>
        <p:txBody>
          <a:bodyPr>
            <a:normAutofit/>
          </a:bodyPr>
          <a:lstStyle/>
          <a:p>
            <a:pPr algn="just">
              <a:buFont typeface="Wingdings" pitchFamily="2" charset="2"/>
              <a:buChar char="q"/>
            </a:pPr>
            <a:r>
              <a:rPr lang="ar-YE" sz="2800" b="1" dirty="0"/>
              <a:t>يعتبر البيع الآجل أحد أهم العوامل المهمة التي أدت إلى نمو الكبير في كثير من الأنشطة الاقتصادية، حيث تلجأ المنشآت إلى زيادة مبيعاتها وأرباحها عن طريق منح العملاء تسهيلات ائتمانية لتسديد ثمن السلع أو الخدمات بعد فترة من تاريخ البيع.</a:t>
            </a:r>
          </a:p>
          <a:p>
            <a:pPr algn="just">
              <a:buFont typeface="Wingdings" pitchFamily="2" charset="2"/>
              <a:buChar char="q"/>
            </a:pPr>
            <a:r>
              <a:rPr lang="ar-YE" sz="2800" b="1" u="sng" dirty="0">
                <a:solidFill>
                  <a:srgbClr val="C00000"/>
                </a:solidFill>
              </a:rPr>
              <a:t>رغم المزايا البيع الأجل إلا أن هناك بعض المخاطر المتمثلة في</a:t>
            </a:r>
            <a:r>
              <a:rPr lang="ar-YE" sz="2800" b="1" dirty="0"/>
              <a:t>: عدم تحصيل مبلغ الدين أو جزء منه لأسباب مختلفة كإفلاس العميل وعدم قدرته على السداد على سبيل المثال، مما ترتب عليه تحمل المنشأة لخسائر بمقدار الديون غير المحصلة. </a:t>
            </a:r>
          </a:p>
          <a:p>
            <a:pPr algn="just">
              <a:buFont typeface="Wingdings" pitchFamily="2" charset="2"/>
              <a:buChar char="q"/>
            </a:pPr>
            <a:r>
              <a:rPr lang="ar-YE" sz="2800" b="1" dirty="0"/>
              <a:t>ولهدف الاستفادة من البيع الأجل والحد من خسائره المحتملة، تلجأ المنشآت إلى </a:t>
            </a:r>
            <a:r>
              <a:rPr lang="ar-YE" sz="2800" b="1" u="sng" dirty="0">
                <a:solidFill>
                  <a:srgbClr val="C00000"/>
                </a:solidFill>
              </a:rPr>
              <a:t>تخصيص قسم للائتمان </a:t>
            </a:r>
            <a:r>
              <a:rPr lang="ar-YE" sz="2800" b="1" dirty="0"/>
              <a:t>مهمته اتخاذ قرار البيع بالآجل لكل عميل حيث يتولى هذا القسم فحص ودراسة مدى القدرة على السداد ووضع الحد الأقصى للائتمان الذي يمكن منحه لكل عميل.</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a:t>
            </a:fld>
            <a:endParaRPr lang="ar-YE" dirty="0"/>
          </a:p>
        </p:txBody>
      </p:sp>
    </p:spTree>
    <p:extLst>
      <p:ext uri="{BB962C8B-B14F-4D97-AF65-F5344CB8AC3E}">
        <p14:creationId xmlns:p14="http://schemas.microsoft.com/office/powerpoint/2010/main" val="153543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b="1" u="sng" dirty="0">
                <a:solidFill>
                  <a:srgbClr val="C00000"/>
                </a:solidFill>
              </a:rPr>
              <a:t>جرد حسابات المدينين</a:t>
            </a:r>
          </a:p>
        </p:txBody>
      </p:sp>
      <p:sp>
        <p:nvSpPr>
          <p:cNvPr id="3" name="عنصر نائب للمحتوى 2"/>
          <p:cNvSpPr>
            <a:spLocks noGrp="1"/>
          </p:cNvSpPr>
          <p:nvPr>
            <p:ph idx="1"/>
          </p:nvPr>
        </p:nvSpPr>
        <p:spPr>
          <a:xfrm>
            <a:off x="107504" y="980728"/>
            <a:ext cx="8826184" cy="5324822"/>
          </a:xfrm>
        </p:spPr>
        <p:txBody>
          <a:bodyPr>
            <a:noAutofit/>
          </a:bodyPr>
          <a:lstStyle/>
          <a:p>
            <a:pPr algn="just">
              <a:buFont typeface="Wingdings" pitchFamily="2" charset="2"/>
              <a:buChar char="q"/>
            </a:pPr>
            <a:r>
              <a:rPr lang="ar-YE" b="1" dirty="0"/>
              <a:t>تعتبر عملية جرد(تقييم) حسابات المدينين من المشاكل المحاسبية الرئيسية التي تثأر عند إعداد القوائم المالية في نهاية الفترة المالية، خصوصاً في المنشآت التجارية التي تركز على البيع الآجل مما يزيد من الأهمية النسبية لحسابات المدينين.</a:t>
            </a:r>
          </a:p>
          <a:p>
            <a:pPr algn="just">
              <a:buFont typeface="Wingdings" pitchFamily="2" charset="2"/>
              <a:buChar char="q"/>
            </a:pPr>
            <a:r>
              <a:rPr lang="ar-YE" b="1" dirty="0"/>
              <a:t>الهدف من عملية تقييم المدينين تحديد القيمة الحقيقية لحساب المدينين في نهاية الفترة المالية بحيث تظهر في القوائم المالية بالقيم الصحيحة والقابلة للتحقق، ومن ثم تقديم معلومات سليمة ودقيقة للفئات المستفيدة من هذه القوائم سواء كانوا مساهمين أو دائنين أو جهات حكومية.. الخ.</a:t>
            </a:r>
          </a:p>
          <a:p>
            <a:pPr marL="82296" indent="0" algn="just">
              <a:buNone/>
            </a:pPr>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5</a:t>
            </a:fld>
            <a:endParaRPr lang="ar-YE" dirty="0"/>
          </a:p>
        </p:txBody>
      </p:sp>
    </p:spTree>
    <p:extLst>
      <p:ext uri="{BB962C8B-B14F-4D97-AF65-F5344CB8AC3E}">
        <p14:creationId xmlns:p14="http://schemas.microsoft.com/office/powerpoint/2010/main" val="385444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b="1" u="sng" dirty="0">
                <a:solidFill>
                  <a:srgbClr val="C00000"/>
                </a:solidFill>
              </a:rPr>
              <a:t>جرد حسابات المدينين</a:t>
            </a:r>
          </a:p>
        </p:txBody>
      </p:sp>
      <p:sp>
        <p:nvSpPr>
          <p:cNvPr id="3" name="عنصر نائب للمحتوى 2"/>
          <p:cNvSpPr>
            <a:spLocks noGrp="1"/>
          </p:cNvSpPr>
          <p:nvPr>
            <p:ph idx="1"/>
          </p:nvPr>
        </p:nvSpPr>
        <p:spPr>
          <a:xfrm>
            <a:off x="107504" y="692696"/>
            <a:ext cx="8826184" cy="5612854"/>
          </a:xfrm>
        </p:spPr>
        <p:txBody>
          <a:bodyPr>
            <a:noAutofit/>
          </a:bodyPr>
          <a:lstStyle/>
          <a:p>
            <a:pPr algn="just">
              <a:buFont typeface="Wingdings" pitchFamily="2" charset="2"/>
              <a:buChar char="q"/>
            </a:pPr>
            <a:r>
              <a:rPr lang="ar-YE" b="1" dirty="0"/>
              <a:t>ولتوصل إلى القيمة الصحيحة لحسابات المدينين المتوقع تحصيلها فعلاً، يجب التفرقة بين القيمة الاسمية والقيمة الحقيقية:</a:t>
            </a:r>
          </a:p>
          <a:p>
            <a:pPr algn="just">
              <a:buFont typeface="Wingdings" pitchFamily="2" charset="2"/>
              <a:buChar char="ü"/>
            </a:pPr>
            <a:r>
              <a:rPr lang="ar-YE" b="1" u="sng" dirty="0">
                <a:solidFill>
                  <a:srgbClr val="FF0000"/>
                </a:solidFill>
              </a:rPr>
              <a:t>القيمة الاسمية للمديين</a:t>
            </a:r>
            <a:r>
              <a:rPr lang="ar-YE" b="1" dirty="0"/>
              <a:t>: تتمثل عادة في الرصيد الدفتري الذي يظهر في ميزان المراجعة في نهاية الفترة المالية (قبل التسويات </a:t>
            </a:r>
            <a:r>
              <a:rPr lang="ar-YE" b="1" dirty="0" err="1"/>
              <a:t>الجردية</a:t>
            </a:r>
            <a:r>
              <a:rPr lang="ar-YE" b="1" dirty="0"/>
              <a:t>).</a:t>
            </a:r>
          </a:p>
          <a:p>
            <a:pPr algn="just">
              <a:buFont typeface="Wingdings" pitchFamily="2" charset="2"/>
              <a:buChar char="ü"/>
            </a:pPr>
            <a:r>
              <a:rPr lang="ar-YE" b="1" u="sng" dirty="0">
                <a:solidFill>
                  <a:srgbClr val="FF0000"/>
                </a:solidFill>
              </a:rPr>
              <a:t>أما القيمة الحقيقية</a:t>
            </a:r>
            <a:r>
              <a:rPr lang="ar-YE" b="1" dirty="0"/>
              <a:t>: فهي المبالغ المتوقع تحصيلها فعلاً من المدينين، التي تتحدد من خلال تخفيض الرصيد الدفتري لحساب المدينين بالديون التي يتوقع عدم تحصيلها من المدينين.</a:t>
            </a:r>
          </a:p>
          <a:p>
            <a:pPr marL="82296" indent="0" algn="just">
              <a:buNone/>
            </a:pPr>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6</a:t>
            </a:fld>
            <a:endParaRPr lang="ar-YE" dirty="0"/>
          </a:p>
        </p:txBody>
      </p:sp>
    </p:spTree>
    <p:extLst>
      <p:ext uri="{BB962C8B-B14F-4D97-AF65-F5344CB8AC3E}">
        <p14:creationId xmlns:p14="http://schemas.microsoft.com/office/powerpoint/2010/main" val="163545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682168" cy="360040"/>
          </a:xfrm>
        </p:spPr>
        <p:txBody>
          <a:bodyPr>
            <a:noAutofit/>
          </a:bodyPr>
          <a:lstStyle/>
          <a:p>
            <a:pPr algn="ctr"/>
            <a:r>
              <a:rPr lang="ar-YE" sz="3200" b="1" u="sng" dirty="0">
                <a:solidFill>
                  <a:srgbClr val="C00000"/>
                </a:solidFill>
              </a:rPr>
              <a:t>تابع: جرد حسابات المدينين</a:t>
            </a:r>
          </a:p>
        </p:txBody>
      </p:sp>
      <p:sp>
        <p:nvSpPr>
          <p:cNvPr id="3" name="عنصر نائب للمحتوى 2"/>
          <p:cNvSpPr>
            <a:spLocks noGrp="1"/>
          </p:cNvSpPr>
          <p:nvPr>
            <p:ph idx="1"/>
          </p:nvPr>
        </p:nvSpPr>
        <p:spPr>
          <a:xfrm>
            <a:off x="107504" y="1052736"/>
            <a:ext cx="8963344" cy="5472608"/>
          </a:xfrm>
        </p:spPr>
        <p:txBody>
          <a:bodyPr>
            <a:noAutofit/>
          </a:bodyPr>
          <a:lstStyle/>
          <a:p>
            <a:pPr lvl="0" algn="just">
              <a:buClr>
                <a:srgbClr val="3891A7"/>
              </a:buClr>
              <a:buFont typeface="Wingdings" pitchFamily="2" charset="2"/>
              <a:buChar char="q"/>
            </a:pPr>
            <a:r>
              <a:rPr lang="ar-YE" sz="2800" b="1" dirty="0">
                <a:solidFill>
                  <a:prstClr val="black"/>
                </a:solidFill>
              </a:rPr>
              <a:t>يتم جرد حسابات المدينين من خلال دراسة المركز المالي والقدرة على الوفاء بالدين مستقبلاً على مستوى كل عميل، بهدف تحديد القيمة العادلة التي سيظهر بها بند المدينين كأحد الأصول المتداولة في قائمة المركز المالي (الميزانية العمومية) حيث </a:t>
            </a:r>
            <a:r>
              <a:rPr lang="ar-YE" sz="2800" b="1" u="sng" dirty="0">
                <a:solidFill>
                  <a:srgbClr val="C00000"/>
                </a:solidFill>
              </a:rPr>
              <a:t>يتم تصنيف المدينين إلى ثلاث فئات هي</a:t>
            </a:r>
            <a:r>
              <a:rPr lang="ar-YE" sz="2800" b="1" dirty="0">
                <a:solidFill>
                  <a:prstClr val="black"/>
                </a:solidFill>
              </a:rPr>
              <a:t>:</a:t>
            </a:r>
          </a:p>
          <a:p>
            <a:pPr marL="539496" lvl="0" indent="-457200" algn="just">
              <a:buClr>
                <a:srgbClr val="3891A7"/>
              </a:buClr>
              <a:buFont typeface="+mj-lt"/>
              <a:buAutoNum type="arabicParenR"/>
            </a:pPr>
            <a:r>
              <a:rPr lang="ar-YE" sz="2800" b="1" u="sng" dirty="0">
                <a:solidFill>
                  <a:srgbClr val="C00000"/>
                </a:solidFill>
              </a:rPr>
              <a:t>الديون المعدومة</a:t>
            </a:r>
            <a:r>
              <a:rPr lang="ar-YE" sz="2800" b="1" dirty="0">
                <a:solidFill>
                  <a:prstClr val="black"/>
                </a:solidFill>
              </a:rPr>
              <a:t>: وهي الديون التي لا أمل في تحصيلها لعدة أسباب منها:</a:t>
            </a:r>
          </a:p>
          <a:p>
            <a:pPr marL="539496" lvl="0" indent="-457200" algn="just">
              <a:buClr>
                <a:srgbClr val="3891A7"/>
              </a:buClr>
              <a:buFont typeface="+mj-cs"/>
              <a:buAutoNum type="arabic2Minus"/>
            </a:pPr>
            <a:r>
              <a:rPr lang="ar-YE" sz="2800" b="1" dirty="0">
                <a:solidFill>
                  <a:prstClr val="black"/>
                </a:solidFill>
              </a:rPr>
              <a:t>موت المدين (العميل) وعدم كفاية أمواله التي تركها لسداد الدين.</a:t>
            </a:r>
          </a:p>
          <a:p>
            <a:pPr marL="539496" lvl="0" indent="-457200" algn="just">
              <a:buClr>
                <a:srgbClr val="3891A7"/>
              </a:buClr>
              <a:buFont typeface="+mj-cs"/>
              <a:buAutoNum type="arabic2Minus"/>
            </a:pPr>
            <a:r>
              <a:rPr lang="ar-YE" sz="2800" b="1" dirty="0">
                <a:solidFill>
                  <a:prstClr val="black"/>
                </a:solidFill>
              </a:rPr>
              <a:t>إفلاس المدين وعدم قدرته على سداد الدين.</a:t>
            </a:r>
          </a:p>
          <a:p>
            <a:pPr marL="539496" lvl="0" indent="-457200" algn="just">
              <a:buClr>
                <a:srgbClr val="3891A7"/>
              </a:buClr>
              <a:buFont typeface="+mj-cs"/>
              <a:buAutoNum type="arabic2Minus"/>
            </a:pPr>
            <a:r>
              <a:rPr lang="ar-YE" sz="2800" b="1" dirty="0">
                <a:solidFill>
                  <a:prstClr val="black"/>
                </a:solidFill>
              </a:rPr>
              <a:t>اختفاء المدين وانقطاع أخباره.</a:t>
            </a:r>
          </a:p>
          <a:p>
            <a:pPr marL="539496" lvl="0" indent="-457200" algn="just">
              <a:buClr>
                <a:srgbClr val="3891A7"/>
              </a:buClr>
              <a:buFont typeface="+mj-cs"/>
              <a:buAutoNum type="arabic2Minus"/>
            </a:pPr>
            <a:r>
              <a:rPr lang="ar-YE" sz="2800" b="1" dirty="0">
                <a:solidFill>
                  <a:prstClr val="black"/>
                </a:solidFill>
              </a:rPr>
              <a:t>تقادم الدين (مضي المدة القانونية) دون أن يتمكن المدين من سداد الدين خلال هذه الفترة.</a:t>
            </a:r>
          </a:p>
          <a:p>
            <a:pPr marL="82296" lvl="0" indent="0" algn="just">
              <a:buClr>
                <a:srgbClr val="3891A7"/>
              </a:buClr>
              <a:buNone/>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7</a:t>
            </a:fld>
            <a:endParaRPr lang="ar-YE" dirty="0"/>
          </a:p>
        </p:txBody>
      </p:sp>
    </p:spTree>
    <p:extLst>
      <p:ext uri="{BB962C8B-B14F-4D97-AF65-F5344CB8AC3E}">
        <p14:creationId xmlns:p14="http://schemas.microsoft.com/office/powerpoint/2010/main" val="145215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3200" b="1" u="sng" dirty="0">
                <a:solidFill>
                  <a:srgbClr val="C00000"/>
                </a:solidFill>
              </a:rPr>
              <a:t>تابع: جرد حسابات المدينين</a:t>
            </a:r>
          </a:p>
        </p:txBody>
      </p:sp>
      <p:sp>
        <p:nvSpPr>
          <p:cNvPr id="3" name="عنصر نائب للمحتوى 2"/>
          <p:cNvSpPr>
            <a:spLocks noGrp="1"/>
          </p:cNvSpPr>
          <p:nvPr>
            <p:ph idx="1"/>
          </p:nvPr>
        </p:nvSpPr>
        <p:spPr>
          <a:xfrm>
            <a:off x="107504" y="836712"/>
            <a:ext cx="8826184" cy="5688632"/>
          </a:xfrm>
        </p:spPr>
        <p:txBody>
          <a:bodyPr>
            <a:noAutofit/>
          </a:bodyPr>
          <a:lstStyle/>
          <a:p>
            <a:pPr marL="596646" lvl="0" indent="-514350" algn="just">
              <a:buClr>
                <a:srgbClr val="3891A7"/>
              </a:buClr>
              <a:buFont typeface="+mj-lt"/>
              <a:buAutoNum type="arabicParenR" startAt="2"/>
            </a:pPr>
            <a:r>
              <a:rPr lang="ar-YE" b="1" u="sng" dirty="0">
                <a:solidFill>
                  <a:srgbClr val="C00000"/>
                </a:solidFill>
              </a:rPr>
              <a:t>الديون المشكوك في تحصيلها</a:t>
            </a:r>
            <a:r>
              <a:rPr lang="ar-YE" b="1" dirty="0">
                <a:solidFill>
                  <a:prstClr val="black"/>
                </a:solidFill>
              </a:rPr>
              <a:t>: وهي الديون التي تحيط بعملية تحصيلها في المستقبل بعض الشكوك (احتمال عدم تحصيلها) </a:t>
            </a:r>
            <a:r>
              <a:rPr lang="ar-YE" b="1" dirty="0"/>
              <a:t>لوجود بعض مظاهر احتمال عدم تحصيلها مثل : عدم الانتظام بالسداد الدين في مواعيده، والمطالبة بتأجيل السداد، تذبذب السمعة المالية للعميل في السوق...الخ. وتطبيقاً لسياسة الحيطة والحذر يتم تحميل الفترة المالية بمقدار النقص المحتمل وقوعه في المستقبل دون أن تستبعد بصورة نهائية من قيمة المدينين.</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8</a:t>
            </a:fld>
            <a:endParaRPr lang="ar-YE" dirty="0"/>
          </a:p>
        </p:txBody>
      </p:sp>
    </p:spTree>
    <p:extLst>
      <p:ext uri="{BB962C8B-B14F-4D97-AF65-F5344CB8AC3E}">
        <p14:creationId xmlns:p14="http://schemas.microsoft.com/office/powerpoint/2010/main" val="7085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Autofit/>
          </a:bodyPr>
          <a:lstStyle/>
          <a:p>
            <a:pPr algn="ctr"/>
            <a:r>
              <a:rPr lang="ar-YE" sz="3200" b="1" u="sng" dirty="0">
                <a:solidFill>
                  <a:srgbClr val="C00000"/>
                </a:solidFill>
              </a:rPr>
              <a:t>تابع: جرد حسابات المدينين</a:t>
            </a:r>
            <a:endParaRPr lang="ar-YE" sz="3200" b="1" dirty="0">
              <a:solidFill>
                <a:srgbClr val="C00000"/>
              </a:solidFill>
            </a:endParaRPr>
          </a:p>
        </p:txBody>
      </p:sp>
      <p:sp>
        <p:nvSpPr>
          <p:cNvPr id="3" name="عنصر نائب للمحتوى 2"/>
          <p:cNvSpPr>
            <a:spLocks noGrp="1"/>
          </p:cNvSpPr>
          <p:nvPr>
            <p:ph idx="1"/>
          </p:nvPr>
        </p:nvSpPr>
        <p:spPr>
          <a:xfrm>
            <a:off x="251520" y="908720"/>
            <a:ext cx="8682168" cy="5339680"/>
          </a:xfrm>
        </p:spPr>
        <p:txBody>
          <a:bodyPr>
            <a:normAutofit/>
          </a:bodyPr>
          <a:lstStyle/>
          <a:p>
            <a:pPr marL="82296" indent="0" algn="just">
              <a:buNone/>
            </a:pPr>
            <a:r>
              <a:rPr lang="ar-YE" b="1" dirty="0"/>
              <a:t>3) </a:t>
            </a:r>
            <a:r>
              <a:rPr lang="ar-YE" b="1" u="sng" dirty="0">
                <a:solidFill>
                  <a:srgbClr val="C00000"/>
                </a:solidFill>
              </a:rPr>
              <a:t>الديون الجيدة</a:t>
            </a:r>
            <a:r>
              <a:rPr lang="ar-YE" b="1" dirty="0"/>
              <a:t>:</a:t>
            </a:r>
          </a:p>
          <a:p>
            <a:pPr algn="just">
              <a:buFont typeface="Wingdings" pitchFamily="2" charset="2"/>
              <a:buChar char="Ø"/>
            </a:pPr>
            <a:r>
              <a:rPr lang="ar-YE" b="1" dirty="0">
                <a:solidFill>
                  <a:srgbClr val="0070C0"/>
                </a:solidFill>
              </a:rPr>
              <a:t>وهي الديون المؤكد تحصيلها، لما يمتاز به أصحاب هذه الديون </a:t>
            </a:r>
            <a:r>
              <a:rPr lang="ar-YE" b="1" dirty="0"/>
              <a:t>من انتظام في السداد في الموعد المحدد دون تأخير، كما يتمتعون بسمعة جيدة في السوق، وقوة المركز المالي مما يجعل المنشأة تظمئن إلى تحصيل هذه الديون في مواعيدها.</a:t>
            </a:r>
          </a:p>
          <a:p>
            <a:pPr algn="just">
              <a:buFont typeface="Wingdings" pitchFamily="2" charset="2"/>
              <a:buChar char="Ø"/>
            </a:pPr>
            <a:r>
              <a:rPr lang="ar-YE" b="1" dirty="0">
                <a:solidFill>
                  <a:srgbClr val="0070C0"/>
                </a:solidFill>
              </a:rPr>
              <a:t>القيمة الحقيقية أو العادلة لحسابات المدينين </a:t>
            </a:r>
            <a:r>
              <a:rPr lang="ar-YE" b="1" dirty="0"/>
              <a:t>تتمثل في الديون الجيدة، بعد استبعاد الديون المعدومة والديون المشكوك في تحصيلها. وهي القيمة التي سيظهر بها حـ/ المدينين في قائمة المركز المالي. </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9</a:t>
            </a:fld>
            <a:endParaRPr lang="ar-YE" dirty="0"/>
          </a:p>
        </p:txBody>
      </p:sp>
    </p:spTree>
    <p:extLst>
      <p:ext uri="{BB962C8B-B14F-4D97-AF65-F5344CB8AC3E}">
        <p14:creationId xmlns:p14="http://schemas.microsoft.com/office/powerpoint/2010/main" val="3026593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13494</TotalTime>
  <Words>2356</Words>
  <Application>Microsoft Office PowerPoint</Application>
  <PresentationFormat>On-screen Show (4:3)</PresentationFormat>
  <Paragraphs>302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Andalus</vt:lpstr>
      <vt:lpstr>Arial</vt:lpstr>
      <vt:lpstr>Calibri</vt:lpstr>
      <vt:lpstr>Gill Sans MT</vt:lpstr>
      <vt:lpstr>Majalla UI</vt:lpstr>
      <vt:lpstr>Verdana</vt:lpstr>
      <vt:lpstr>Wingdings</vt:lpstr>
      <vt:lpstr>Wingdings 2</vt:lpstr>
      <vt:lpstr>انقلاب</vt:lpstr>
      <vt:lpstr>المحاسبة المالية  (الجزء الثاني- ب) الوحدة الثالثة. تسوية المدينين م5</vt:lpstr>
      <vt:lpstr>المحتويات</vt:lpstr>
      <vt:lpstr>PowerPoint Presentation</vt:lpstr>
      <vt:lpstr>تابع: طبيعة المدينين</vt:lpstr>
      <vt:lpstr>جرد حسابات المدينين</vt:lpstr>
      <vt:lpstr>جرد حسابات المدينين</vt:lpstr>
      <vt:lpstr>تابع: جرد حسابات المدينين</vt:lpstr>
      <vt:lpstr>تابع: جرد حسابات المدينين</vt:lpstr>
      <vt:lpstr>تابع: جرد حسابات المدينين</vt:lpstr>
      <vt:lpstr>المعالجة المحاسبية للديون المعدومة</vt:lpstr>
      <vt:lpstr>المعالجة المحاسبية للديون المعدومة</vt:lpstr>
      <vt:lpstr>تابع: المعالجة المحاسبية للديون المعدومة</vt:lpstr>
      <vt:lpstr>تابع: المعالجة المحاسبية للديون المعدومة</vt:lpstr>
      <vt:lpstr>تابع: المعالجة المحاسبية للديون المعدومة</vt:lpstr>
      <vt:lpstr>تابع: المعالجة المحاسبية للديون المعدومة</vt:lpstr>
      <vt:lpstr>تابع: الطريقة غير المباشرة (طريقة المخصص): </vt:lpstr>
      <vt:lpstr>PowerPoint Presentation</vt:lpstr>
      <vt:lpstr>PowerPoint Presentation</vt:lpstr>
      <vt:lpstr>PowerPoint Presentation</vt:lpstr>
      <vt:lpstr>الفرق بين طريقتي معالجة الديون المعدومة</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1720</cp:revision>
  <cp:lastPrinted>2017-02-28T18:47:28Z</cp:lastPrinted>
  <dcterms:created xsi:type="dcterms:W3CDTF">2013-12-02T15:08:16Z</dcterms:created>
  <dcterms:modified xsi:type="dcterms:W3CDTF">2020-07-06T19:32:15Z</dcterms:modified>
</cp:coreProperties>
</file>