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 id="2147483816" r:id="rId2"/>
  </p:sldMasterIdLst>
  <p:notesMasterIdLst>
    <p:notesMasterId r:id="rId30"/>
  </p:notesMasterIdLst>
  <p:handoutMasterIdLst>
    <p:handoutMasterId r:id="rId31"/>
  </p:handoutMasterIdLst>
  <p:sldIdLst>
    <p:sldId id="256" r:id="rId3"/>
    <p:sldId id="628" r:id="rId4"/>
    <p:sldId id="497" r:id="rId5"/>
    <p:sldId id="629" r:id="rId6"/>
    <p:sldId id="587" r:id="rId7"/>
    <p:sldId id="588" r:id="rId8"/>
    <p:sldId id="627" r:id="rId9"/>
    <p:sldId id="590" r:id="rId10"/>
    <p:sldId id="591" r:id="rId11"/>
    <p:sldId id="592" r:id="rId12"/>
    <p:sldId id="593" r:id="rId13"/>
    <p:sldId id="594" r:id="rId14"/>
    <p:sldId id="595" r:id="rId15"/>
    <p:sldId id="599" r:id="rId16"/>
    <p:sldId id="620" r:id="rId17"/>
    <p:sldId id="630" r:id="rId18"/>
    <p:sldId id="598" r:id="rId19"/>
    <p:sldId id="631" r:id="rId20"/>
    <p:sldId id="597" r:id="rId21"/>
    <p:sldId id="611" r:id="rId22"/>
    <p:sldId id="613" r:id="rId23"/>
    <p:sldId id="614" r:id="rId24"/>
    <p:sldId id="615" r:id="rId25"/>
    <p:sldId id="616" r:id="rId26"/>
    <p:sldId id="617" r:id="rId27"/>
    <p:sldId id="618" r:id="rId28"/>
    <p:sldId id="619" r:id="rId29"/>
  </p:sldIdLst>
  <p:sldSz cx="9144000" cy="6858000" type="screen4x3"/>
  <p:notesSz cx="7102475" cy="10234613"/>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userDrawn="1">
          <p15:clr>
            <a:srgbClr val="A4A3A4"/>
          </p15:clr>
        </p15:guide>
        <p15:guide id="3"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نمط ذو نسُق 2 - تميي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6" autoAdjust="0"/>
    <p:restoredTop sz="90053" autoAdjust="0"/>
  </p:normalViewPr>
  <p:slideViewPr>
    <p:cSldViewPr>
      <p:cViewPr varScale="1">
        <p:scale>
          <a:sx n="65" d="100"/>
          <a:sy n="65" d="100"/>
        </p:scale>
        <p:origin x="1332" y="72"/>
      </p:cViewPr>
      <p:guideLst>
        <p:guide/>
        <p:guide orient="horz" pos="4320"/>
      </p:guideLst>
    </p:cSldViewPr>
  </p:slideViewPr>
  <p:notesTextViewPr>
    <p:cViewPr>
      <p:scale>
        <a:sx n="1" d="1"/>
        <a:sy n="1" d="1"/>
      </p:scale>
      <p:origin x="0" y="0"/>
    </p:cViewPr>
  </p:notesTextViewPr>
  <p:sorterViewPr>
    <p:cViewPr>
      <p:scale>
        <a:sx n="90" d="100"/>
        <a:sy n="90" d="100"/>
      </p:scale>
      <p:origin x="0" y="-3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sz="quarter" idx="1"/>
          </p:nvPr>
        </p:nvSpPr>
        <p:spPr>
          <a:xfrm>
            <a:off x="1645" y="0"/>
            <a:ext cx="3077739" cy="511731"/>
          </a:xfrm>
          <a:prstGeom prst="rect">
            <a:avLst/>
          </a:prstGeom>
        </p:spPr>
        <p:txBody>
          <a:bodyPr vert="horz" lIns="99066" tIns="49533" rIns="99066" bIns="49533" rtlCol="1"/>
          <a:lstStyle>
            <a:lvl1pPr algn="l">
              <a:defRPr sz="1300"/>
            </a:lvl1pPr>
          </a:lstStyle>
          <a:p>
            <a:fld id="{95370CA4-0BF0-43F8-AA92-B155545570AE}" type="datetimeFigureOut">
              <a:rPr lang="ar-YE" smtClean="0"/>
              <a:t>24/10/1441</a:t>
            </a:fld>
            <a:endParaRPr lang="ar-YE" dirty="0"/>
          </a:p>
        </p:txBody>
      </p:sp>
      <p:sp>
        <p:nvSpPr>
          <p:cNvPr id="4" name="Footer Placeholder 3"/>
          <p:cNvSpPr>
            <a:spLocks noGrp="1"/>
          </p:cNvSpPr>
          <p:nvPr>
            <p:ph type="ftr" sz="quarter" idx="2"/>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5" name="Slide Number Placeholder 4"/>
          <p:cNvSpPr>
            <a:spLocks noGrp="1"/>
          </p:cNvSpPr>
          <p:nvPr>
            <p:ph type="sldNum" sz="quarter" idx="3"/>
          </p:nvPr>
        </p:nvSpPr>
        <p:spPr>
          <a:xfrm>
            <a:off x="1645" y="9721106"/>
            <a:ext cx="3077739" cy="511731"/>
          </a:xfrm>
          <a:prstGeom prst="rect">
            <a:avLst/>
          </a:prstGeom>
        </p:spPr>
        <p:txBody>
          <a:bodyPr vert="horz" lIns="99066" tIns="49533" rIns="99066" bIns="49533" rtlCol="1" anchor="b"/>
          <a:lstStyle>
            <a:lvl1pPr algn="l">
              <a:defRPr sz="1300"/>
            </a:lvl1pPr>
          </a:lstStyle>
          <a:p>
            <a:fld id="{AFE46F9C-8279-44DC-8E99-44DF915752F5}" type="slidenum">
              <a:rPr lang="ar-YE" smtClean="0"/>
              <a:t>‹#›</a:t>
            </a:fld>
            <a:endParaRPr lang="ar-YE" dirty="0"/>
          </a:p>
        </p:txBody>
      </p:sp>
    </p:spTree>
    <p:extLst>
      <p:ext uri="{BB962C8B-B14F-4D97-AF65-F5344CB8AC3E}">
        <p14:creationId xmlns:p14="http://schemas.microsoft.com/office/powerpoint/2010/main" val="113733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idx="1"/>
          </p:nvPr>
        </p:nvSpPr>
        <p:spPr>
          <a:xfrm>
            <a:off x="1645" y="0"/>
            <a:ext cx="3077739" cy="511731"/>
          </a:xfrm>
          <a:prstGeom prst="rect">
            <a:avLst/>
          </a:prstGeom>
        </p:spPr>
        <p:txBody>
          <a:bodyPr vert="horz" lIns="99066" tIns="49533" rIns="99066" bIns="49533" rtlCol="1"/>
          <a:lstStyle>
            <a:lvl1pPr algn="l">
              <a:defRPr sz="1300"/>
            </a:lvl1pPr>
          </a:lstStyle>
          <a:p>
            <a:fld id="{5142E9FF-C3DD-4BD1-A10D-A9D83F6B11C9}" type="datetimeFigureOut">
              <a:rPr lang="ar-YE" smtClean="0"/>
              <a:t>24/10/1441</a:t>
            </a:fld>
            <a:endParaRPr lang="ar-YE"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1" anchor="ctr"/>
          <a:lstStyle/>
          <a:p>
            <a:endParaRPr lang="ar-YE"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YE"/>
          </a:p>
        </p:txBody>
      </p:sp>
      <p:sp>
        <p:nvSpPr>
          <p:cNvPr id="6" name="Footer Placeholder 5"/>
          <p:cNvSpPr>
            <a:spLocks noGrp="1"/>
          </p:cNvSpPr>
          <p:nvPr>
            <p:ph type="ftr" sz="quarter" idx="4"/>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7" name="Slide Number Placeholder 6"/>
          <p:cNvSpPr>
            <a:spLocks noGrp="1"/>
          </p:cNvSpPr>
          <p:nvPr>
            <p:ph type="sldNum" sz="quarter" idx="5"/>
          </p:nvPr>
        </p:nvSpPr>
        <p:spPr>
          <a:xfrm>
            <a:off x="1645" y="9721106"/>
            <a:ext cx="3077739" cy="511731"/>
          </a:xfrm>
          <a:prstGeom prst="rect">
            <a:avLst/>
          </a:prstGeom>
        </p:spPr>
        <p:txBody>
          <a:bodyPr vert="horz" lIns="99066" tIns="49533" rIns="99066" bIns="49533" rtlCol="1" anchor="b"/>
          <a:lstStyle>
            <a:lvl1pPr algn="l">
              <a:defRPr sz="1300"/>
            </a:lvl1pPr>
          </a:lstStyle>
          <a:p>
            <a:fld id="{0CDB71EB-B495-43B2-A858-3F08E20B2B65}" type="slidenum">
              <a:rPr lang="ar-YE" smtClean="0"/>
              <a:t>‹#›</a:t>
            </a:fld>
            <a:endParaRPr lang="ar-YE" dirty="0"/>
          </a:p>
        </p:txBody>
      </p:sp>
    </p:spTree>
    <p:extLst>
      <p:ext uri="{BB962C8B-B14F-4D97-AF65-F5344CB8AC3E}">
        <p14:creationId xmlns:p14="http://schemas.microsoft.com/office/powerpoint/2010/main" val="10599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20" name="عنصر نائب للتذييل 19"/>
          <p:cNvSpPr>
            <a:spLocks noGrp="1"/>
          </p:cNvSpPr>
          <p:nvPr>
            <p:ph type="ftr" sz="quarter" idx="11"/>
          </p:nvPr>
        </p:nvSpPr>
        <p:spPr/>
        <p:txBody>
          <a:bodyPr/>
          <a:lstStyle/>
          <a:p>
            <a:endParaRPr lang="ar-YE" dirty="0"/>
          </a:p>
        </p:txBody>
      </p:sp>
      <p:sp>
        <p:nvSpPr>
          <p:cNvPr id="10" name="عنصر نائب لرقم الشريحة 9"/>
          <p:cNvSpPr>
            <a:spLocks noGrp="1"/>
          </p:cNvSpPr>
          <p:nvPr>
            <p:ph type="sldNum" sz="quarter" idx="12"/>
          </p:nvPr>
        </p:nvSpPr>
        <p:spPr/>
        <p:txBody>
          <a:bodyPr/>
          <a:lstStyle/>
          <a:p>
            <a:fld id="{CD9B9423-CA99-4925-8324-5BC098869A01}" type="slidenum">
              <a:rPr lang="ar-YE" smtClean="0"/>
              <a:t>‹#›</a:t>
            </a:fld>
            <a:endParaRPr lang="ar-YE"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24/10/1441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extLst>
      <p:ext uri="{BB962C8B-B14F-4D97-AF65-F5344CB8AC3E}">
        <p14:creationId xmlns:p14="http://schemas.microsoft.com/office/powerpoint/2010/main" val="128645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393893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84625865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24/10/1441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61685535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24/10/1441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4147540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8ABB09-4A1D-463E-8065-109CC2B7EFAA}" type="datetimeFigureOut">
              <a:rPr lang="ar-SA" smtClean="0"/>
              <a:t>24/10/1441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33104855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24/10/1441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446296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8ABB09-4A1D-463E-8065-109CC2B7EFAA}" type="datetimeFigureOut">
              <a:rPr lang="ar-SA" smtClean="0"/>
              <a:t>24/10/1441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3921484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24/10/1441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304726364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98822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74758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8" name="عنصر نائب للتذييل 7"/>
          <p:cNvSpPr>
            <a:spLocks noGrp="1"/>
          </p:cNvSpPr>
          <p:nvPr>
            <p:ph type="ftr" sz="quarter" idx="11"/>
          </p:nvPr>
        </p:nvSpPr>
        <p:spPr/>
        <p:txBody>
          <a:bodyPr/>
          <a:lstStyle/>
          <a:p>
            <a:endParaRPr lang="ar-YE" dirty="0"/>
          </a:p>
        </p:txBody>
      </p:sp>
      <p:sp>
        <p:nvSpPr>
          <p:cNvPr id="9" name="عنصر نائب لرقم الشريحة 8"/>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a:t>
            </a:fld>
            <a:endParaRPr lang="ar-YE"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15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680763-F545-401D-A6DE-BC9A40CDFD8D}" type="datetime8">
              <a:rPr lang="ar-YE" smtClean="0"/>
              <a:t>15 حزيران، 20</a:t>
            </a:fld>
            <a:endParaRPr lang="ar-YE"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YE"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9B9423-CA99-4925-8324-5BC098869A01}" type="slidenum">
              <a:rPr lang="ar-YE" smtClean="0"/>
              <a:t>‹#›</a:t>
            </a:fld>
            <a:endParaRPr lang="ar-YE"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24/10/1441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extLst>
      <p:ext uri="{BB962C8B-B14F-4D97-AF65-F5344CB8AC3E}">
        <p14:creationId xmlns:p14="http://schemas.microsoft.com/office/powerpoint/2010/main" val="15027109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196" y="332656"/>
            <a:ext cx="8712968" cy="3888432"/>
          </a:xfrm>
        </p:spPr>
        <p:txBody>
          <a:bodyPr>
            <a:noAutofit/>
          </a:bodyPr>
          <a:lstStyle/>
          <a:p>
            <a:pPr algn="ctr"/>
            <a:r>
              <a:rPr lang="ar-YE" sz="4400" u="sng" dirty="0">
                <a:latin typeface="Andalus" panose="02020603050405020304" pitchFamily="18" charset="-78"/>
                <a:cs typeface="Andalus" panose="02020603050405020304" pitchFamily="18" charset="-78"/>
              </a:rPr>
              <a:t>المحاسبة المالية</a:t>
            </a:r>
            <a:r>
              <a:rPr lang="en-US" sz="4400" u="sng" dirty="0">
                <a:latin typeface="Andalus" panose="02020603050405020304" pitchFamily="18" charset="-78"/>
                <a:cs typeface="Andalus" panose="02020603050405020304" pitchFamily="18" charset="-78"/>
              </a:rPr>
              <a:t> </a:t>
            </a:r>
            <a:br>
              <a:rPr lang="en-US" sz="4400" u="sng" dirty="0">
                <a:latin typeface="Andalus" panose="02020603050405020304" pitchFamily="18" charset="-78"/>
                <a:cs typeface="Andalus" panose="02020603050405020304" pitchFamily="18" charset="-78"/>
              </a:rPr>
            </a:br>
            <a:r>
              <a:rPr lang="ar-YE" sz="4400" u="sng" dirty="0">
                <a:latin typeface="Andalus" panose="02020603050405020304" pitchFamily="18" charset="-78"/>
                <a:cs typeface="Andalus" panose="02020603050405020304" pitchFamily="18" charset="-78"/>
              </a:rPr>
              <a:t>(الجزء الثاني-</a:t>
            </a:r>
            <a:r>
              <a:rPr lang="en-US" sz="4400" u="sng" dirty="0">
                <a:latin typeface="Andalus" panose="02020603050405020304" pitchFamily="18" charset="-78"/>
                <a:cs typeface="Andalus" panose="02020603050405020304" pitchFamily="18" charset="-78"/>
              </a:rPr>
              <a:t> </a:t>
            </a:r>
            <a:r>
              <a:rPr lang="ar-YE" sz="4400" u="sng" dirty="0">
                <a:latin typeface="Andalus" panose="02020603050405020304" pitchFamily="18" charset="-78"/>
                <a:cs typeface="Andalus" panose="02020603050405020304" pitchFamily="18" charset="-78"/>
              </a:rPr>
              <a:t>ب)</a:t>
            </a:r>
            <a:br>
              <a:rPr lang="en-US" sz="4400" u="sng" dirty="0">
                <a:latin typeface="Andalus" panose="02020603050405020304" pitchFamily="18" charset="-78"/>
                <a:cs typeface="Andalus" panose="02020603050405020304" pitchFamily="18" charset="-78"/>
              </a:rPr>
            </a:br>
            <a:r>
              <a:rPr lang="ar-YE" sz="4400" u="sng" dirty="0">
                <a:solidFill>
                  <a:srgbClr val="C00000"/>
                </a:solidFill>
                <a:latin typeface="Andalus" panose="02020603050405020304" pitchFamily="18" charset="-78"/>
                <a:cs typeface="Andalus" panose="02020603050405020304" pitchFamily="18" charset="-78"/>
              </a:rPr>
              <a:t>الوحدة ال</a:t>
            </a:r>
            <a:r>
              <a:rPr lang="ar-SA" sz="4400" u="sng" dirty="0">
                <a:solidFill>
                  <a:srgbClr val="C00000"/>
                </a:solidFill>
                <a:latin typeface="Andalus" panose="02020603050405020304" pitchFamily="18" charset="-78"/>
                <a:cs typeface="Andalus" panose="02020603050405020304" pitchFamily="18" charset="-78"/>
              </a:rPr>
              <a:t>ثانية</a:t>
            </a:r>
            <a:r>
              <a:rPr lang="ar-YE" sz="4400" u="sng" dirty="0">
                <a:solidFill>
                  <a:srgbClr val="C00000"/>
                </a:solidFill>
                <a:latin typeface="Andalus" panose="02020603050405020304" pitchFamily="18" charset="-78"/>
                <a:cs typeface="Andalus" panose="02020603050405020304" pitchFamily="18" charset="-78"/>
              </a:rPr>
              <a:t>.</a:t>
            </a:r>
            <a:br>
              <a:rPr lang="ar-YE" sz="4400" u="sng" dirty="0">
                <a:latin typeface="Andalus" panose="02020603050405020304" pitchFamily="18" charset="-78"/>
                <a:cs typeface="Andalus" panose="02020603050405020304" pitchFamily="18" charset="-78"/>
              </a:rPr>
            </a:br>
            <a:r>
              <a:rPr lang="ar-YE" sz="4400" u="sng" dirty="0">
                <a:solidFill>
                  <a:srgbClr val="C00000"/>
                </a:solidFill>
                <a:latin typeface="Andalus" panose="02020603050405020304" pitchFamily="18" charset="-78"/>
                <a:cs typeface="Andalus" panose="02020603050405020304" pitchFamily="18" charset="-78"/>
              </a:rPr>
              <a:t>تسوية </a:t>
            </a:r>
            <a:r>
              <a:rPr lang="ar-SA" sz="4400" u="sng" dirty="0">
                <a:solidFill>
                  <a:srgbClr val="C00000"/>
                </a:solidFill>
                <a:latin typeface="Andalus" panose="02020603050405020304" pitchFamily="18" charset="-78"/>
                <a:cs typeface="Andalus" panose="02020603050405020304" pitchFamily="18" charset="-78"/>
              </a:rPr>
              <a:t>النقدية ، الاستثمارات قصيرة الأجل، </a:t>
            </a:r>
            <a:br>
              <a:rPr lang="ar-YE" sz="4400" u="sng" dirty="0">
                <a:solidFill>
                  <a:srgbClr val="C00000"/>
                </a:solidFill>
                <a:latin typeface="Andalus" panose="02020603050405020304" pitchFamily="18" charset="-78"/>
                <a:cs typeface="Andalus" panose="02020603050405020304" pitchFamily="18" charset="-78"/>
              </a:rPr>
            </a:br>
            <a:r>
              <a:rPr lang="ar-SA" sz="4400" u="sng" dirty="0">
                <a:solidFill>
                  <a:srgbClr val="C00000"/>
                </a:solidFill>
                <a:latin typeface="Andalus" panose="02020603050405020304" pitchFamily="18" charset="-78"/>
                <a:cs typeface="Andalus" panose="02020603050405020304" pitchFamily="18" charset="-78"/>
              </a:rPr>
              <a:t>أوراق القبض</a:t>
            </a:r>
            <a:endParaRPr lang="ar-YE" sz="4400" u="sng"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403648" y="4941168"/>
            <a:ext cx="5668652" cy="1840632"/>
          </a:xfrm>
        </p:spPr>
        <p:txBody>
          <a:bodyPr>
            <a:noAutofit/>
          </a:bodyPr>
          <a:lstStyle/>
          <a:p>
            <a:pPr algn="ct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a:t>
            </a: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الهاشمي</a:t>
            </a:r>
            <a:endParaRPr lang="ar-YE" sz="32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25</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6</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fld id="{CD9B9423-CA99-4925-8324-5BC098869A01}" type="slidenum">
              <a:rPr lang="ar-YE" smtClean="0"/>
              <a:t>1</a:t>
            </a:fld>
            <a:endParaRPr lang="ar-YE" dirty="0"/>
          </a:p>
        </p:txBody>
      </p:sp>
    </p:spTree>
    <p:extLst>
      <p:ext uri="{BB962C8B-B14F-4D97-AF65-F5344CB8AC3E}">
        <p14:creationId xmlns:p14="http://schemas.microsoft.com/office/powerpoint/2010/main" val="37853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682168" cy="490066"/>
          </a:xfrm>
        </p:spPr>
        <p:txBody>
          <a:bodyPr>
            <a:normAutofit fontScale="90000"/>
          </a:bodyPr>
          <a:lstStyle/>
          <a:p>
            <a:pPr algn="ctr"/>
            <a:r>
              <a:rPr lang="ar-SA" sz="2800" b="1" u="sng" dirty="0">
                <a:solidFill>
                  <a:srgbClr val="C00000"/>
                </a:solidFill>
                <a:effectLst/>
                <a:ea typeface="+mn-ea"/>
              </a:rPr>
              <a:t>تابع: العجز في النقدية نتيجة اخطاء محاسبية</a:t>
            </a:r>
            <a:endParaRPr lang="ar-SA" b="1" dirty="0">
              <a:solidFill>
                <a:srgbClr val="C00000"/>
              </a:solidFill>
            </a:endParaRPr>
          </a:p>
        </p:txBody>
      </p:sp>
      <p:sp>
        <p:nvSpPr>
          <p:cNvPr id="3" name="عنصر نائب للمحتوى 2"/>
          <p:cNvSpPr>
            <a:spLocks noGrp="1"/>
          </p:cNvSpPr>
          <p:nvPr>
            <p:ph idx="1"/>
          </p:nvPr>
        </p:nvSpPr>
        <p:spPr>
          <a:xfrm>
            <a:off x="179512" y="836712"/>
            <a:ext cx="8754176" cy="5411688"/>
          </a:xfrm>
        </p:spPr>
        <p:txBody>
          <a:bodyPr/>
          <a:lstStyle/>
          <a:p>
            <a:pPr marL="82296" indent="0">
              <a:buNone/>
            </a:pPr>
            <a:r>
              <a:rPr lang="ar-SA" dirty="0">
                <a:solidFill>
                  <a:srgbClr val="0070C0"/>
                </a:solidFill>
              </a:rPr>
              <a:t>ب</a:t>
            </a:r>
            <a:r>
              <a:rPr lang="ar-SA" dirty="0"/>
              <a:t> – </a:t>
            </a:r>
            <a:r>
              <a:rPr lang="ar-SA" sz="2800" b="1" u="sng" dirty="0">
                <a:solidFill>
                  <a:srgbClr val="C00000"/>
                </a:solidFill>
              </a:rPr>
              <a:t>عملية بيع نقداً تم إثباتها مرتين في الدفاتر</a:t>
            </a:r>
            <a:r>
              <a:rPr lang="ar-SA" b="1" dirty="0">
                <a:solidFill>
                  <a:srgbClr val="C00000"/>
                </a:solidFill>
              </a:rPr>
              <a:t>:</a:t>
            </a:r>
          </a:p>
          <a:p>
            <a:pPr marL="82296" indent="0" algn="just">
              <a:buNone/>
            </a:pPr>
            <a:r>
              <a:rPr lang="ar-SA" sz="2800" b="1" dirty="0"/>
              <a:t>(تكون المعالجة المحاسبية من خلال إقفال حـ/ العجز في النقدية في حساب المبيعات وذلك يجعل الأخير مدينا وحساب العجز في النقدية دائن).</a:t>
            </a:r>
            <a:endParaRPr lang="ar-YE" sz="2800" b="1" dirty="0"/>
          </a:p>
          <a:p>
            <a:pPr marL="82296" indent="0" algn="just">
              <a:buNone/>
            </a:pPr>
            <a:endParaRPr lang="ar-SA" sz="2800" b="1" dirty="0"/>
          </a:p>
          <a:p>
            <a:pPr algn="just">
              <a:buFont typeface="Wingdings" panose="05000000000000000000" pitchFamily="2" charset="2"/>
              <a:buChar char="q"/>
            </a:pPr>
            <a:r>
              <a:rPr lang="ar-SA" sz="2800" b="1" u="sng" dirty="0">
                <a:solidFill>
                  <a:srgbClr val="FF0000"/>
                </a:solidFill>
              </a:rPr>
              <a:t>مثال</a:t>
            </a:r>
            <a:r>
              <a:rPr lang="ar-SA" sz="2800" b="1" dirty="0"/>
              <a:t>: لو تم تسجيل فاتورة مبيعات نقدية بمبلغ (</a:t>
            </a:r>
            <a:r>
              <a:rPr lang="en-US" sz="2800" b="1" dirty="0"/>
              <a:t>110,000</a:t>
            </a:r>
            <a:r>
              <a:rPr lang="ar-SA" sz="2800" b="1" dirty="0"/>
              <a:t>) ريال مرتين تكون المعالجة المحاسبة بالقيد التالي:</a:t>
            </a:r>
          </a:p>
          <a:p>
            <a:pPr marL="82296" indent="0" algn="just">
              <a:buNone/>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10</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2704775980"/>
              </p:ext>
            </p:extLst>
          </p:nvPr>
        </p:nvGraphicFramePr>
        <p:xfrm>
          <a:off x="1142656" y="4331145"/>
          <a:ext cx="7501366" cy="1280160"/>
        </p:xfrm>
        <a:graphic>
          <a:graphicData uri="http://schemas.openxmlformats.org/drawingml/2006/table">
            <a:tbl>
              <a:tblPr rtl="1" firstRow="1" bandRow="1">
                <a:tableStyleId>{8799B23B-EC83-4686-B30A-512413B5E67A}</a:tableStyleId>
              </a:tblPr>
              <a:tblGrid>
                <a:gridCol w="1430826">
                  <a:extLst>
                    <a:ext uri="{9D8B030D-6E8A-4147-A177-3AD203B41FA5}">
                      <a16:colId xmlns:a16="http://schemas.microsoft.com/office/drawing/2014/main" val="20000"/>
                    </a:ext>
                  </a:extLst>
                </a:gridCol>
                <a:gridCol w="1490340">
                  <a:extLst>
                    <a:ext uri="{9D8B030D-6E8A-4147-A177-3AD203B41FA5}">
                      <a16:colId xmlns:a16="http://schemas.microsoft.com/office/drawing/2014/main" val="20001"/>
                    </a:ext>
                  </a:extLst>
                </a:gridCol>
                <a:gridCol w="3347738">
                  <a:extLst>
                    <a:ext uri="{9D8B030D-6E8A-4147-A177-3AD203B41FA5}">
                      <a16:colId xmlns:a16="http://schemas.microsoft.com/office/drawing/2014/main" val="20002"/>
                    </a:ext>
                  </a:extLst>
                </a:gridCol>
                <a:gridCol w="1232462">
                  <a:extLst>
                    <a:ext uri="{9D8B030D-6E8A-4147-A177-3AD203B41FA5}">
                      <a16:colId xmlns:a16="http://schemas.microsoft.com/office/drawing/2014/main" val="20003"/>
                    </a:ext>
                  </a:extLst>
                </a:gridCol>
              </a:tblGrid>
              <a:tr h="370840">
                <a:tc>
                  <a:txBody>
                    <a:bodyPr/>
                    <a:lstStyle/>
                    <a:p>
                      <a:pPr algn="ctr" rtl="1"/>
                      <a:r>
                        <a:rPr lang="ar-SA" sz="2400" b="0" dirty="0"/>
                        <a:t>مدين</a:t>
                      </a:r>
                    </a:p>
                  </a:txBody>
                  <a:tcPr/>
                </a:tc>
                <a:tc>
                  <a:txBody>
                    <a:bodyPr/>
                    <a:lstStyle/>
                    <a:p>
                      <a:pPr algn="ctr" rtl="1"/>
                      <a:r>
                        <a:rPr lang="ar-SA" sz="2400" b="0" dirty="0"/>
                        <a:t>دائن</a:t>
                      </a:r>
                    </a:p>
                  </a:txBody>
                  <a:tcPr/>
                </a:tc>
                <a:tc>
                  <a:txBody>
                    <a:bodyPr/>
                    <a:lstStyle/>
                    <a:p>
                      <a:pPr algn="ctr" rtl="1"/>
                      <a:r>
                        <a:rPr lang="ar-SA" sz="2400" b="0" dirty="0"/>
                        <a:t>البيـــان</a:t>
                      </a:r>
                    </a:p>
                  </a:txBody>
                  <a:tcPr/>
                </a:tc>
                <a:tc>
                  <a:txBody>
                    <a:bodyPr/>
                    <a:lstStyle/>
                    <a:p>
                      <a:pPr algn="ctr" rtl="1"/>
                      <a:r>
                        <a:rPr lang="ar-SA" sz="2400" b="0" dirty="0"/>
                        <a:t>التاريخ</a:t>
                      </a:r>
                    </a:p>
                  </a:txBody>
                  <a:tcPr/>
                </a:tc>
                <a:extLst>
                  <a:ext uri="{0D108BD9-81ED-4DB2-BD59-A6C34878D82A}">
                    <a16:rowId xmlns:a16="http://schemas.microsoft.com/office/drawing/2014/main" val="10000"/>
                  </a:ext>
                </a:extLst>
              </a:tr>
              <a:tr h="370840">
                <a:tc>
                  <a:txBody>
                    <a:bodyPr/>
                    <a:lstStyle/>
                    <a:p>
                      <a:pPr rtl="1"/>
                      <a:r>
                        <a:rPr lang="en-US" sz="2400" b="0" dirty="0"/>
                        <a:t>110,000</a:t>
                      </a:r>
                      <a:endParaRPr lang="ar-SA" sz="2400" b="0" dirty="0"/>
                    </a:p>
                  </a:txBody>
                  <a:tcPr/>
                </a:tc>
                <a:tc>
                  <a:txBody>
                    <a:bodyPr/>
                    <a:lstStyle/>
                    <a:p>
                      <a:pPr rtl="1"/>
                      <a:endParaRPr lang="en-US" sz="2400" b="0" dirty="0"/>
                    </a:p>
                    <a:p>
                      <a:pPr rtl="1"/>
                      <a:r>
                        <a:rPr lang="en-US" sz="2400" b="0" dirty="0"/>
                        <a:t>110,000</a:t>
                      </a:r>
                      <a:endParaRPr lang="ar-SA" sz="2400" b="0" dirty="0"/>
                    </a:p>
                  </a:txBody>
                  <a:tcPr/>
                </a:tc>
                <a:tc>
                  <a:txBody>
                    <a:bodyPr/>
                    <a:lstStyle/>
                    <a:p>
                      <a:pPr rtl="1"/>
                      <a:r>
                        <a:rPr lang="ar-SA" sz="2400" b="0" dirty="0"/>
                        <a:t>من حـ/ المبيعات</a:t>
                      </a:r>
                    </a:p>
                    <a:p>
                      <a:pPr rtl="1"/>
                      <a:r>
                        <a:rPr lang="ar-SA" sz="2400" b="0" dirty="0"/>
                        <a:t>    إلى حـ/ العجز في النقدية</a:t>
                      </a:r>
                    </a:p>
                  </a:txBody>
                  <a:tcPr/>
                </a:tc>
                <a:tc>
                  <a:txBody>
                    <a:bodyPr/>
                    <a:lstStyle/>
                    <a:p>
                      <a:pPr rtl="1"/>
                      <a:endParaRPr lang="ar-SA" sz="2400" b="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14767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82168" cy="490066"/>
          </a:xfrm>
        </p:spPr>
        <p:txBody>
          <a:bodyPr>
            <a:normAutofit fontScale="90000"/>
          </a:bodyPr>
          <a:lstStyle/>
          <a:p>
            <a:pPr algn="ctr"/>
            <a:r>
              <a:rPr lang="ar-SA" sz="2800" b="1" u="sng" dirty="0">
                <a:solidFill>
                  <a:srgbClr val="C00000"/>
                </a:solidFill>
                <a:effectLst/>
              </a:rPr>
              <a:t>تابع: العجز في النقدية نتيجة اخطاء محاسبية</a:t>
            </a:r>
            <a:endParaRPr lang="ar-SA" dirty="0"/>
          </a:p>
        </p:txBody>
      </p:sp>
      <p:sp>
        <p:nvSpPr>
          <p:cNvPr id="3" name="عنصر نائب للمحتوى 2"/>
          <p:cNvSpPr>
            <a:spLocks noGrp="1"/>
          </p:cNvSpPr>
          <p:nvPr>
            <p:ph idx="1"/>
          </p:nvPr>
        </p:nvSpPr>
        <p:spPr>
          <a:xfrm>
            <a:off x="107504" y="980728"/>
            <a:ext cx="8826184" cy="5267672"/>
          </a:xfrm>
        </p:spPr>
        <p:txBody>
          <a:bodyPr/>
          <a:lstStyle/>
          <a:p>
            <a:pPr marL="82296" indent="0">
              <a:buNone/>
            </a:pPr>
            <a:r>
              <a:rPr lang="ar-SA" dirty="0">
                <a:solidFill>
                  <a:srgbClr val="0070C0"/>
                </a:solidFill>
              </a:rPr>
              <a:t>جـ</a:t>
            </a:r>
            <a:r>
              <a:rPr lang="ar-SA" dirty="0"/>
              <a:t>- </a:t>
            </a:r>
            <a:r>
              <a:rPr lang="ar-SA" sz="2800" b="1" u="sng" dirty="0">
                <a:solidFill>
                  <a:srgbClr val="FF0000"/>
                </a:solidFill>
              </a:rPr>
              <a:t>مسحوبات شخصية لم يتم إثباتها في السجلات</a:t>
            </a:r>
            <a:r>
              <a:rPr lang="ar-SA" sz="2800" b="1" dirty="0">
                <a:solidFill>
                  <a:srgbClr val="FF0000"/>
                </a:solidFill>
              </a:rPr>
              <a:t>:</a:t>
            </a:r>
          </a:p>
          <a:p>
            <a:pPr algn="just">
              <a:buFont typeface="Wingdings" panose="05000000000000000000" pitchFamily="2" charset="2"/>
              <a:buChar char="§"/>
            </a:pPr>
            <a:r>
              <a:rPr lang="ar-SA" sz="2800" b="1" dirty="0"/>
              <a:t>(</a:t>
            </a:r>
            <a:r>
              <a:rPr lang="ar-YE" sz="2800" b="1" dirty="0"/>
              <a:t>تكون المعالجة</a:t>
            </a:r>
            <a:r>
              <a:rPr lang="ar-SA" sz="2800" b="1" dirty="0"/>
              <a:t> المحاسبية</a:t>
            </a:r>
            <a:r>
              <a:rPr lang="ar-YE" sz="2800" b="1" dirty="0"/>
              <a:t> كما يلي</a:t>
            </a:r>
            <a:r>
              <a:rPr lang="ar-SA" sz="2800" b="1" dirty="0"/>
              <a:t>: يتم إقفال حـ/ العجز في النقدية في حـ/ المسحوبات الشخصية، وذلك بجعل الاخير مديناً في حين يكون حـ/ العجز في النقدية دائناً).</a:t>
            </a:r>
            <a:endParaRPr lang="ar-YE" sz="2800" b="1" dirty="0"/>
          </a:p>
          <a:p>
            <a:pPr marL="82296" indent="0" algn="just">
              <a:buNone/>
            </a:pPr>
            <a:endParaRPr lang="ar-SA" sz="2800" b="1" dirty="0"/>
          </a:p>
          <a:p>
            <a:pPr algn="just">
              <a:buFont typeface="Wingdings" panose="05000000000000000000" pitchFamily="2" charset="2"/>
              <a:buChar char="q"/>
            </a:pPr>
            <a:r>
              <a:rPr lang="ar-SA" sz="2800" b="1" u="sng" dirty="0">
                <a:solidFill>
                  <a:srgbClr val="FF0000"/>
                </a:solidFill>
              </a:rPr>
              <a:t>مثــال</a:t>
            </a:r>
            <a:r>
              <a:rPr lang="ar-SA" sz="2800" b="1" dirty="0"/>
              <a:t>: لو أن هناك مسحوبات شخصية نقدية بمبلغ (</a:t>
            </a:r>
            <a:r>
              <a:rPr lang="en-US" sz="2800" b="1" dirty="0"/>
              <a:t>100,000</a:t>
            </a:r>
            <a:r>
              <a:rPr lang="ar-SA" sz="2800" b="1" dirty="0"/>
              <a:t>) ريال لم تثبت في السجلات، تكون المعالجة بالقيد التالي:</a:t>
            </a:r>
          </a:p>
          <a:p>
            <a:pPr marL="82296" indent="0" algn="just">
              <a:buNone/>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11</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455233611"/>
              </p:ext>
            </p:extLst>
          </p:nvPr>
        </p:nvGraphicFramePr>
        <p:xfrm>
          <a:off x="1133871" y="4653136"/>
          <a:ext cx="7464172" cy="1402080"/>
        </p:xfrm>
        <a:graphic>
          <a:graphicData uri="http://schemas.openxmlformats.org/drawingml/2006/table">
            <a:tbl>
              <a:tblPr rtl="1" firstRow="1" bandRow="1">
                <a:tableStyleId>{8799B23B-EC83-4686-B30A-512413B5E67A}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3201128">
                  <a:extLst>
                    <a:ext uri="{9D8B030D-6E8A-4147-A177-3AD203B41FA5}">
                      <a16:colId xmlns:a16="http://schemas.microsoft.com/office/drawing/2014/main" val="20002"/>
                    </a:ext>
                  </a:extLst>
                </a:gridCol>
                <a:gridCol w="1215044">
                  <a:extLst>
                    <a:ext uri="{9D8B030D-6E8A-4147-A177-3AD203B41FA5}">
                      <a16:colId xmlns:a16="http://schemas.microsoft.com/office/drawing/2014/main" val="20003"/>
                    </a:ext>
                  </a:extLst>
                </a:gridCol>
              </a:tblGrid>
              <a:tr h="370840">
                <a:tc>
                  <a:txBody>
                    <a:bodyPr/>
                    <a:lstStyle/>
                    <a:p>
                      <a:pPr algn="ctr" rtl="1"/>
                      <a:r>
                        <a:rPr lang="ar-SA" sz="2000" b="1" dirty="0"/>
                        <a:t>مدين</a:t>
                      </a:r>
                    </a:p>
                  </a:txBody>
                  <a:tcPr/>
                </a:tc>
                <a:tc>
                  <a:txBody>
                    <a:bodyPr/>
                    <a:lstStyle/>
                    <a:p>
                      <a:pPr algn="ctr" rtl="1"/>
                      <a:r>
                        <a:rPr lang="ar-SA" sz="2000" b="1" dirty="0"/>
                        <a:t>دائن</a:t>
                      </a:r>
                    </a:p>
                  </a:txBody>
                  <a:tcPr/>
                </a:tc>
                <a:tc>
                  <a:txBody>
                    <a:bodyPr/>
                    <a:lstStyle/>
                    <a:p>
                      <a:pPr algn="ctr" rtl="1"/>
                      <a:r>
                        <a:rPr lang="ar-SA" sz="2000" b="1" dirty="0"/>
                        <a:t>البيـــــــــــــــــــان</a:t>
                      </a:r>
                    </a:p>
                  </a:txBody>
                  <a:tcPr/>
                </a:tc>
                <a:tc>
                  <a:txBody>
                    <a:bodyPr/>
                    <a:lstStyle/>
                    <a:p>
                      <a:pPr algn="ctr" rtl="1"/>
                      <a:r>
                        <a:rPr lang="ar-SA" sz="2000" dirty="0"/>
                        <a:t>التاريخ</a:t>
                      </a:r>
                      <a:endParaRPr lang="ar-SA" sz="2000" b="1" dirty="0"/>
                    </a:p>
                  </a:txBody>
                  <a:tcPr/>
                </a:tc>
                <a:extLst>
                  <a:ext uri="{0D108BD9-81ED-4DB2-BD59-A6C34878D82A}">
                    <a16:rowId xmlns:a16="http://schemas.microsoft.com/office/drawing/2014/main" val="10000"/>
                  </a:ext>
                </a:extLst>
              </a:tr>
              <a:tr h="370840">
                <a:tc>
                  <a:txBody>
                    <a:bodyPr/>
                    <a:lstStyle/>
                    <a:p>
                      <a:pPr rtl="1"/>
                      <a:r>
                        <a:rPr lang="en-US" sz="2000" b="1" dirty="0"/>
                        <a:t>100,000</a:t>
                      </a:r>
                      <a:endParaRPr lang="ar-SA" sz="2000" b="1" dirty="0"/>
                    </a:p>
                  </a:txBody>
                  <a:tcPr/>
                </a:tc>
                <a:tc>
                  <a:txBody>
                    <a:bodyPr/>
                    <a:lstStyle/>
                    <a:p>
                      <a:pPr rtl="1"/>
                      <a:endParaRPr lang="en-US" sz="2000" b="1" dirty="0"/>
                    </a:p>
                    <a:p>
                      <a:pPr rtl="1"/>
                      <a:r>
                        <a:rPr lang="en-US" sz="2000" b="1" dirty="0"/>
                        <a:t>100,000</a:t>
                      </a:r>
                      <a:endParaRPr lang="ar-SA" sz="2000" b="1" dirty="0"/>
                    </a:p>
                  </a:txBody>
                  <a:tcPr/>
                </a:tc>
                <a:tc>
                  <a:txBody>
                    <a:bodyPr/>
                    <a:lstStyle/>
                    <a:p>
                      <a:pPr rtl="1"/>
                      <a:r>
                        <a:rPr lang="ar-SA" sz="2000" b="1" dirty="0"/>
                        <a:t>من حـ/ المسحوبات الشخصية</a:t>
                      </a:r>
                    </a:p>
                    <a:p>
                      <a:pPr rtl="1"/>
                      <a:r>
                        <a:rPr lang="ar-SA" sz="2000" b="1" dirty="0"/>
                        <a:t>    إلى حـ/ العجز في النقدية</a:t>
                      </a:r>
                    </a:p>
                    <a:p>
                      <a:pPr rtl="1"/>
                      <a:r>
                        <a:rPr lang="ar-SA" sz="2000" b="1" dirty="0"/>
                        <a:t>إقفال العجز في النقدية</a:t>
                      </a:r>
                    </a:p>
                  </a:txBody>
                  <a:tcPr/>
                </a:tc>
                <a:tc>
                  <a:txBody>
                    <a:bodyPr/>
                    <a:lstStyle/>
                    <a:p>
                      <a:pPr rtl="1"/>
                      <a:endParaRPr lang="ar-SA" sz="20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15878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54176" cy="6521152"/>
          </a:xfrm>
        </p:spPr>
        <p:txBody>
          <a:bodyPr>
            <a:normAutofit/>
          </a:bodyPr>
          <a:lstStyle/>
          <a:p>
            <a:pPr marL="82296" indent="0" algn="just">
              <a:buNone/>
            </a:pPr>
            <a:r>
              <a:rPr lang="ar-SA" sz="2800" b="1" u="sng" dirty="0">
                <a:solidFill>
                  <a:srgbClr val="0070C0"/>
                </a:solidFill>
                <a:effectLst>
                  <a:outerShdw blurRad="50000" dist="30000" dir="5400000" algn="tl" rotWithShape="0">
                    <a:srgbClr val="000000">
                      <a:alpha val="30000"/>
                    </a:srgbClr>
                  </a:outerShdw>
                </a:effectLst>
                <a:ea typeface="+mj-ea"/>
              </a:rPr>
              <a:t>2) </a:t>
            </a:r>
            <a:r>
              <a:rPr lang="ar-SA" sz="2800" b="1" u="sng" dirty="0">
                <a:solidFill>
                  <a:srgbClr val="FF0000"/>
                </a:solidFill>
                <a:effectLst>
                  <a:outerShdw blurRad="50000" dist="30000" dir="5400000" algn="tl" rotWithShape="0">
                    <a:srgbClr val="000000">
                      <a:alpha val="30000"/>
                    </a:srgbClr>
                  </a:outerShdw>
                </a:effectLst>
                <a:ea typeface="+mj-ea"/>
              </a:rPr>
              <a:t>العجز في النقدية نتيجة ضعف في نظام الرقابة الداخلية</a:t>
            </a:r>
            <a:r>
              <a:rPr lang="ar-SA" sz="2800" b="1" dirty="0">
                <a:solidFill>
                  <a:srgbClr val="4F271C">
                    <a:satMod val="130000"/>
                  </a:srgbClr>
                </a:solidFill>
                <a:effectLst>
                  <a:outerShdw blurRad="50000" dist="30000" dir="5400000" algn="tl" rotWithShape="0">
                    <a:srgbClr val="000000">
                      <a:alpha val="30000"/>
                    </a:srgbClr>
                  </a:outerShdw>
                </a:effectLst>
                <a:ea typeface="+mj-ea"/>
              </a:rPr>
              <a:t>:</a:t>
            </a:r>
            <a:endParaRPr lang="ar-YE" sz="2800" b="1" dirty="0"/>
          </a:p>
          <a:p>
            <a:pPr algn="just">
              <a:buFont typeface="Wingdings" pitchFamily="2" charset="2"/>
              <a:buChar char="Ø"/>
            </a:pPr>
            <a:r>
              <a:rPr lang="ar-SA" sz="2800" b="1" dirty="0">
                <a:solidFill>
                  <a:srgbClr val="002060"/>
                </a:solidFill>
              </a:rPr>
              <a:t>إن ضعف الرقابة الداخلية في المنشآت قد يكون دافعاً لحصول عملية ضياع أو تلاعب في النقدية، وهناك حالات مختلفة لمعالجة هذا النوع من أسباب العجز في النقدية والتي تظهر كالآتي:</a:t>
            </a:r>
          </a:p>
          <a:p>
            <a:pPr marL="596646" indent="-514350" algn="just">
              <a:buFont typeface="+mj-lt"/>
              <a:buAutoNum type="arabicPeriod"/>
            </a:pPr>
            <a:r>
              <a:rPr lang="ar-SA" sz="2800" b="1" u="sng" dirty="0">
                <a:solidFill>
                  <a:srgbClr val="002060"/>
                </a:solidFill>
              </a:rPr>
              <a:t>أن العجز في النقدية كان نتيجة قصور واضح </a:t>
            </a:r>
            <a:r>
              <a:rPr lang="ar-SA" sz="2800" b="1" dirty="0">
                <a:solidFill>
                  <a:srgbClr val="002060"/>
                </a:solidFill>
              </a:rPr>
              <a:t>يتحمل أمين الصندوق مسؤولية ذلك العجز.</a:t>
            </a:r>
            <a:r>
              <a:rPr lang="ar-YE" sz="2800" b="1" dirty="0">
                <a:solidFill>
                  <a:srgbClr val="002060"/>
                </a:solidFill>
              </a:rPr>
              <a:t> </a:t>
            </a:r>
            <a:r>
              <a:rPr lang="ar-SA" sz="2800" b="1" dirty="0">
                <a:solidFill>
                  <a:srgbClr val="002060"/>
                </a:solidFill>
              </a:rPr>
              <a:t>فتكون المعالجة المحاسبية</a:t>
            </a:r>
            <a:r>
              <a:rPr lang="ar-YE" sz="2800" b="1" dirty="0">
                <a:solidFill>
                  <a:srgbClr val="002060"/>
                </a:solidFill>
              </a:rPr>
              <a:t> </a:t>
            </a:r>
            <a:r>
              <a:rPr lang="ar-SA" sz="2800" b="1" dirty="0">
                <a:solidFill>
                  <a:srgbClr val="002060"/>
                </a:solidFill>
              </a:rPr>
              <a:t>بتحميل امين الصندوق ذلك العجز ويتوجب سداده.</a:t>
            </a:r>
            <a:endParaRPr lang="ar-YE" sz="2800" b="1" dirty="0">
              <a:solidFill>
                <a:srgbClr val="002060"/>
              </a:solidFill>
            </a:endParaRPr>
          </a:p>
          <a:p>
            <a:pPr marL="82296" indent="0" algn="just">
              <a:buNone/>
            </a:pPr>
            <a:endParaRPr lang="ar-SA" sz="2800" b="1" dirty="0"/>
          </a:p>
          <a:p>
            <a:pPr algn="just">
              <a:buFont typeface="Wingdings" panose="05000000000000000000" pitchFamily="2" charset="2"/>
              <a:buChar char="q"/>
            </a:pPr>
            <a:r>
              <a:rPr lang="ar-SA" sz="2800" b="1" u="sng" dirty="0">
                <a:solidFill>
                  <a:srgbClr val="FF0000"/>
                </a:solidFill>
              </a:rPr>
              <a:t>مثال</a:t>
            </a:r>
            <a:r>
              <a:rPr lang="ar-SA" sz="2800" b="1" dirty="0"/>
              <a:t>:  من خلال جرد النقدية في الصندوق ظهر عجز في النقدية مبلغ (</a:t>
            </a:r>
            <a:r>
              <a:rPr lang="en-US" sz="2800" b="1" dirty="0"/>
              <a:t>120,000</a:t>
            </a:r>
            <a:r>
              <a:rPr lang="ar-SA" sz="2800" b="1" dirty="0"/>
              <a:t>) ريال يتحمل المسؤولية أمين الصندوق/عبدالله كمال فيكون القيد</a:t>
            </a:r>
            <a:r>
              <a:rPr lang="ar-YE" sz="2800" b="1" dirty="0"/>
              <a:t>:</a:t>
            </a:r>
            <a:endParaRPr lang="ar-SA" sz="2800" b="1" dirty="0"/>
          </a:p>
          <a:p>
            <a:pPr marL="82296" indent="0" algn="just">
              <a:buNone/>
            </a:pPr>
            <a:r>
              <a:rPr lang="ar-SA" sz="2800" b="1" dirty="0"/>
              <a:t>  </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12</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977254586"/>
              </p:ext>
            </p:extLst>
          </p:nvPr>
        </p:nvGraphicFramePr>
        <p:xfrm>
          <a:off x="400876" y="5153334"/>
          <a:ext cx="7265422" cy="1524000"/>
        </p:xfrm>
        <a:graphic>
          <a:graphicData uri="http://schemas.openxmlformats.org/drawingml/2006/table">
            <a:tbl>
              <a:tblPr rtl="1" firstRow="1" bandRow="1">
                <a:tableStyleId>{8799B23B-EC83-4686-B30A-512413B5E67A}</a:tableStyleId>
              </a:tblPr>
              <a:tblGrid>
                <a:gridCol w="1214782">
                  <a:extLst>
                    <a:ext uri="{9D8B030D-6E8A-4147-A177-3AD203B41FA5}">
                      <a16:colId xmlns:a16="http://schemas.microsoft.com/office/drawing/2014/main" val="20000"/>
                    </a:ext>
                  </a:extLst>
                </a:gridCol>
                <a:gridCol w="1371278">
                  <a:extLst>
                    <a:ext uri="{9D8B030D-6E8A-4147-A177-3AD203B41FA5}">
                      <a16:colId xmlns:a16="http://schemas.microsoft.com/office/drawing/2014/main" val="20001"/>
                    </a:ext>
                  </a:extLst>
                </a:gridCol>
                <a:gridCol w="3622698">
                  <a:extLst>
                    <a:ext uri="{9D8B030D-6E8A-4147-A177-3AD203B41FA5}">
                      <a16:colId xmlns:a16="http://schemas.microsoft.com/office/drawing/2014/main" val="20002"/>
                    </a:ext>
                  </a:extLst>
                </a:gridCol>
                <a:gridCol w="1056664">
                  <a:extLst>
                    <a:ext uri="{9D8B030D-6E8A-4147-A177-3AD203B41FA5}">
                      <a16:colId xmlns:a16="http://schemas.microsoft.com/office/drawing/2014/main" val="20003"/>
                    </a:ext>
                  </a:extLst>
                </a:gridCol>
              </a:tblGrid>
              <a:tr h="370840">
                <a:tc>
                  <a:txBody>
                    <a:bodyPr/>
                    <a:lstStyle/>
                    <a:p>
                      <a:pPr algn="ctr" rtl="1"/>
                      <a:r>
                        <a:rPr lang="ar-SA" sz="2200" dirty="0"/>
                        <a:t>مدين</a:t>
                      </a:r>
                      <a:endParaRPr lang="ar-SA" sz="2200" b="1" dirty="0"/>
                    </a:p>
                  </a:txBody>
                  <a:tcPr/>
                </a:tc>
                <a:tc>
                  <a:txBody>
                    <a:bodyPr/>
                    <a:lstStyle/>
                    <a:p>
                      <a:pPr algn="ctr" rtl="1"/>
                      <a:r>
                        <a:rPr lang="ar-SA" sz="2200" dirty="0"/>
                        <a:t>دائن</a:t>
                      </a:r>
                      <a:endParaRPr lang="ar-SA" sz="2200" b="1" dirty="0"/>
                    </a:p>
                  </a:txBody>
                  <a:tcPr/>
                </a:tc>
                <a:tc>
                  <a:txBody>
                    <a:bodyPr/>
                    <a:lstStyle/>
                    <a:p>
                      <a:pPr algn="ctr" rtl="1"/>
                      <a:r>
                        <a:rPr lang="ar-SA" sz="2200" dirty="0"/>
                        <a:t>البيـــــــــــان</a:t>
                      </a:r>
                      <a:endParaRPr lang="ar-SA" sz="2200" b="1" dirty="0"/>
                    </a:p>
                  </a:txBody>
                  <a:tcPr/>
                </a:tc>
                <a:tc>
                  <a:txBody>
                    <a:bodyPr/>
                    <a:lstStyle/>
                    <a:p>
                      <a:pPr algn="ctr" rtl="1"/>
                      <a:r>
                        <a:rPr lang="ar-SA" sz="2200" dirty="0"/>
                        <a:t>التاريخ</a:t>
                      </a:r>
                      <a:endParaRPr lang="ar-SA" sz="2200" b="1" dirty="0"/>
                    </a:p>
                  </a:txBody>
                  <a:tcPr/>
                </a:tc>
                <a:extLst>
                  <a:ext uri="{0D108BD9-81ED-4DB2-BD59-A6C34878D82A}">
                    <a16:rowId xmlns:a16="http://schemas.microsoft.com/office/drawing/2014/main" val="10000"/>
                  </a:ext>
                </a:extLst>
              </a:tr>
              <a:tr h="370840">
                <a:tc>
                  <a:txBody>
                    <a:bodyPr/>
                    <a:lstStyle/>
                    <a:p>
                      <a:pPr rtl="1"/>
                      <a:r>
                        <a:rPr lang="en-US" sz="2200" b="1" dirty="0"/>
                        <a:t>120,000</a:t>
                      </a:r>
                      <a:endParaRPr lang="ar-SA" sz="2200" b="1" dirty="0"/>
                    </a:p>
                  </a:txBody>
                  <a:tcPr/>
                </a:tc>
                <a:tc>
                  <a:txBody>
                    <a:bodyPr/>
                    <a:lstStyle/>
                    <a:p>
                      <a:pPr rtl="1"/>
                      <a:endParaRPr lang="en-US" sz="2200" b="1" dirty="0"/>
                    </a:p>
                    <a:p>
                      <a:pPr rtl="1"/>
                      <a:r>
                        <a:rPr lang="en-US" sz="2200" b="1" dirty="0"/>
                        <a:t>120,000</a:t>
                      </a:r>
                      <a:endParaRPr lang="ar-SA" sz="2200" b="1" dirty="0"/>
                    </a:p>
                  </a:txBody>
                  <a:tcPr/>
                </a:tc>
                <a:tc>
                  <a:txBody>
                    <a:bodyPr/>
                    <a:lstStyle/>
                    <a:p>
                      <a:pPr rtl="1"/>
                      <a:r>
                        <a:rPr lang="ar-SA" sz="2200" b="1" dirty="0"/>
                        <a:t>من حـ/ أمين</a:t>
                      </a:r>
                      <a:r>
                        <a:rPr lang="ar-SA" sz="2200" b="1" baseline="0" dirty="0"/>
                        <a:t> الصندوق (عبدالله كمال).</a:t>
                      </a:r>
                    </a:p>
                    <a:p>
                      <a:pPr rtl="1"/>
                      <a:r>
                        <a:rPr lang="ar-SA" sz="2200" b="1" baseline="0" dirty="0"/>
                        <a:t>     إلى حـ/ العجز في الصندوق</a:t>
                      </a:r>
                    </a:p>
                    <a:p>
                      <a:pPr rtl="1"/>
                      <a:r>
                        <a:rPr lang="ar-SA" sz="2200" b="1" baseline="0" dirty="0"/>
                        <a:t>   </a:t>
                      </a:r>
                      <a:r>
                        <a:rPr lang="ar-YE" sz="2200" b="1" u="sng" baseline="0" dirty="0"/>
                        <a:t>إثبات</a:t>
                      </a:r>
                      <a:r>
                        <a:rPr lang="ar-SA" sz="2200" b="1" u="sng" baseline="0" dirty="0"/>
                        <a:t> إقفال العجز</a:t>
                      </a:r>
                      <a:endParaRPr lang="ar-SA" sz="2200" b="1" u="sng" dirty="0"/>
                    </a:p>
                  </a:txBody>
                  <a:tcPr/>
                </a:tc>
                <a:tc>
                  <a:txBody>
                    <a:bodyPr/>
                    <a:lstStyle/>
                    <a:p>
                      <a:pPr rtl="1"/>
                      <a:endParaRPr lang="ar-SA" sz="22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21602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54176" cy="6408712"/>
          </a:xfrm>
        </p:spPr>
        <p:txBody>
          <a:bodyPr>
            <a:normAutofit/>
          </a:bodyPr>
          <a:lstStyle/>
          <a:p>
            <a:pPr marL="539496" indent="-457200" algn="just">
              <a:buFont typeface="+mj-lt"/>
              <a:buAutoNum type="arabicPeriod" startAt="2"/>
            </a:pPr>
            <a:r>
              <a:rPr lang="ar-SA" sz="2400" b="1" u="sng" dirty="0">
                <a:solidFill>
                  <a:srgbClr val="FF0000"/>
                </a:solidFill>
              </a:rPr>
              <a:t>أن العجز في النقدية كان سببه قصوراً مشتركاً </a:t>
            </a:r>
            <a:r>
              <a:rPr lang="ar-SA" sz="2400" b="1" dirty="0">
                <a:solidFill>
                  <a:srgbClr val="FF0000"/>
                </a:solidFill>
              </a:rPr>
              <a:t>بين أمين الصندوق وبين إجراءات الرقابة الداخلية المطبقة في المنشأة</a:t>
            </a:r>
            <a:r>
              <a:rPr lang="ar-SA" sz="2400" b="1" dirty="0">
                <a:solidFill>
                  <a:srgbClr val="002060"/>
                </a:solidFill>
              </a:rPr>
              <a:t>.(وبالتالي يكون القرار على أساس تحمل المنشأة جزءً من العجز، في حين يتحمل أمين الصندوق الجزء الآخر).</a:t>
            </a:r>
            <a:endParaRPr lang="ar-YE" sz="2400" b="1" dirty="0">
              <a:solidFill>
                <a:srgbClr val="002060"/>
              </a:solidFill>
            </a:endParaRPr>
          </a:p>
          <a:p>
            <a:pPr marL="82296" indent="0" algn="just">
              <a:buNone/>
            </a:pPr>
            <a:endParaRPr lang="ar-SA" sz="2400" b="1" dirty="0">
              <a:solidFill>
                <a:srgbClr val="002060"/>
              </a:solidFill>
            </a:endParaRPr>
          </a:p>
          <a:p>
            <a:pPr algn="just">
              <a:buFont typeface="Wingdings" panose="05000000000000000000" pitchFamily="2" charset="2"/>
              <a:buChar char="q"/>
            </a:pPr>
            <a:r>
              <a:rPr lang="ar-SA" sz="2800" b="1" u="sng" dirty="0">
                <a:solidFill>
                  <a:srgbClr val="FF0000"/>
                </a:solidFill>
              </a:rPr>
              <a:t>مثال</a:t>
            </a:r>
            <a:r>
              <a:rPr lang="ar-SA" sz="2800" b="1" dirty="0">
                <a:solidFill>
                  <a:srgbClr val="FF0000"/>
                </a:solidFill>
              </a:rPr>
              <a:t>: </a:t>
            </a:r>
            <a:r>
              <a:rPr lang="ar-SA" sz="2400" b="1" dirty="0"/>
              <a:t>من خلال عملية جرد النقدية ظهر عجز بمبلغ (</a:t>
            </a:r>
            <a:r>
              <a:rPr lang="en-US" sz="2400" b="1" dirty="0"/>
              <a:t>100,000</a:t>
            </a:r>
            <a:r>
              <a:rPr lang="ar-SA" sz="2400" b="1" dirty="0"/>
              <a:t>)</a:t>
            </a:r>
            <a:r>
              <a:rPr lang="ar-YE" sz="2400" b="1" dirty="0"/>
              <a:t> </a:t>
            </a:r>
            <a:r>
              <a:rPr lang="ar-SA" sz="2400" b="1" dirty="0"/>
              <a:t>ريال على أن يتحمل أمين الصندوق(عبدالله كمال) ما نسبته (</a:t>
            </a:r>
            <a:r>
              <a:rPr lang="en-US" sz="2400" b="1" dirty="0"/>
              <a:t>30</a:t>
            </a:r>
            <a:r>
              <a:rPr lang="ar-SA" sz="2400" b="1" dirty="0"/>
              <a:t>%) من ذلك العجز في حين تتحمل المنشأة ما تبقى من قيمة العجز.</a:t>
            </a:r>
          </a:p>
          <a:p>
            <a:pPr marL="82296" indent="0" algn="just">
              <a:buNone/>
            </a:pPr>
            <a:r>
              <a:rPr lang="ar-SA" sz="2400" b="1" u="sng" dirty="0"/>
              <a:t>الحل</a:t>
            </a:r>
            <a:r>
              <a:rPr lang="ar-SA" sz="2400" b="1" dirty="0"/>
              <a:t>: </a:t>
            </a:r>
          </a:p>
          <a:p>
            <a:pPr marL="82296" indent="0" algn="just">
              <a:buNone/>
            </a:pPr>
            <a:r>
              <a:rPr lang="ar-SA" sz="2400" b="1" dirty="0"/>
              <a:t>ما يتحمله أمين الصندوق = </a:t>
            </a:r>
            <a:r>
              <a:rPr lang="en-US" sz="2400" b="1" dirty="0"/>
              <a:t>100,000 </a:t>
            </a:r>
            <a:r>
              <a:rPr lang="ar-SA" sz="2400" b="1" dirty="0"/>
              <a:t> × </a:t>
            </a:r>
            <a:r>
              <a:rPr lang="en-US" sz="2400" b="1" dirty="0"/>
              <a:t>%30</a:t>
            </a:r>
            <a:r>
              <a:rPr lang="ar-SA" sz="2400" b="1" dirty="0"/>
              <a:t> =  </a:t>
            </a:r>
            <a:r>
              <a:rPr lang="en-US" sz="2400" b="1" dirty="0"/>
              <a:t>30,000</a:t>
            </a:r>
            <a:r>
              <a:rPr lang="ar-SA" sz="2400" b="1" dirty="0"/>
              <a:t> ريال.</a:t>
            </a:r>
          </a:p>
          <a:p>
            <a:pPr marL="82296" indent="0" algn="just">
              <a:buNone/>
            </a:pPr>
            <a:r>
              <a:rPr lang="ar-SA" sz="2400" b="1" dirty="0"/>
              <a:t>ما تتحمله المنشأة         = </a:t>
            </a:r>
            <a:r>
              <a:rPr lang="en-US" sz="2400" b="1" dirty="0"/>
              <a:t>100,000</a:t>
            </a:r>
            <a:r>
              <a:rPr lang="ar-SA" sz="2400" b="1" dirty="0"/>
              <a:t> -  </a:t>
            </a:r>
            <a:r>
              <a:rPr lang="en-US" sz="2400" b="1" dirty="0"/>
              <a:t>30,000</a:t>
            </a:r>
            <a:r>
              <a:rPr lang="ar-SA" sz="2400" b="1" dirty="0"/>
              <a:t> = </a:t>
            </a:r>
            <a:r>
              <a:rPr lang="en-US" sz="2400" b="1" dirty="0"/>
              <a:t>70,000</a:t>
            </a:r>
            <a:r>
              <a:rPr lang="ar-SA" sz="2400" b="1" dirty="0"/>
              <a:t> ريال. </a:t>
            </a:r>
          </a:p>
          <a:p>
            <a:pPr marL="82296" indent="0" algn="just">
              <a:buNone/>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509735241"/>
              </p:ext>
            </p:extLst>
          </p:nvPr>
        </p:nvGraphicFramePr>
        <p:xfrm>
          <a:off x="1043608" y="4653136"/>
          <a:ext cx="7625604" cy="1804408"/>
        </p:xfrm>
        <a:graphic>
          <a:graphicData uri="http://schemas.openxmlformats.org/drawingml/2006/table">
            <a:tbl>
              <a:tblPr rtl="1" firstRow="1" bandRow="1">
                <a:tableStyleId>{8799B23B-EC83-4686-B30A-512413B5E67A}</a:tableStyleId>
              </a:tblPr>
              <a:tblGrid>
                <a:gridCol w="1209178">
                  <a:extLst>
                    <a:ext uri="{9D8B030D-6E8A-4147-A177-3AD203B41FA5}">
                      <a16:colId xmlns:a16="http://schemas.microsoft.com/office/drawing/2014/main" val="20000"/>
                    </a:ext>
                  </a:extLst>
                </a:gridCol>
                <a:gridCol w="1194600">
                  <a:extLst>
                    <a:ext uri="{9D8B030D-6E8A-4147-A177-3AD203B41FA5}">
                      <a16:colId xmlns:a16="http://schemas.microsoft.com/office/drawing/2014/main" val="20001"/>
                    </a:ext>
                  </a:extLst>
                </a:gridCol>
                <a:gridCol w="4108426">
                  <a:extLst>
                    <a:ext uri="{9D8B030D-6E8A-4147-A177-3AD203B41FA5}">
                      <a16:colId xmlns:a16="http://schemas.microsoft.com/office/drawing/2014/main" val="20002"/>
                    </a:ext>
                  </a:extLst>
                </a:gridCol>
                <a:gridCol w="1113400">
                  <a:extLst>
                    <a:ext uri="{9D8B030D-6E8A-4147-A177-3AD203B41FA5}">
                      <a16:colId xmlns:a16="http://schemas.microsoft.com/office/drawing/2014/main" val="20003"/>
                    </a:ext>
                  </a:extLst>
                </a:gridCol>
              </a:tblGrid>
              <a:tr h="392032">
                <a:tc>
                  <a:txBody>
                    <a:bodyPr/>
                    <a:lstStyle/>
                    <a:p>
                      <a:pPr algn="ctr" rtl="1"/>
                      <a:r>
                        <a:rPr lang="ar-SA" sz="2000" b="1" dirty="0"/>
                        <a:t>مدين</a:t>
                      </a:r>
                    </a:p>
                  </a:txBody>
                  <a:tcPr/>
                </a:tc>
                <a:tc>
                  <a:txBody>
                    <a:bodyPr/>
                    <a:lstStyle/>
                    <a:p>
                      <a:pPr algn="ctr" rtl="1"/>
                      <a:r>
                        <a:rPr lang="ar-SA" sz="2000" b="1" dirty="0"/>
                        <a:t>دائن</a:t>
                      </a:r>
                    </a:p>
                  </a:txBody>
                  <a:tcPr/>
                </a:tc>
                <a:tc>
                  <a:txBody>
                    <a:bodyPr/>
                    <a:lstStyle/>
                    <a:p>
                      <a:pPr algn="ctr" rtl="1"/>
                      <a:r>
                        <a:rPr lang="ar-SA" sz="2000" b="1" dirty="0"/>
                        <a:t>البيــــــــــــان</a:t>
                      </a:r>
                    </a:p>
                  </a:txBody>
                  <a:tcPr/>
                </a:tc>
                <a:tc>
                  <a:txBody>
                    <a:bodyPr/>
                    <a:lstStyle/>
                    <a:p>
                      <a:pPr algn="ctr" rtl="1"/>
                      <a:r>
                        <a:rPr lang="ar-SA" sz="2000" b="1" dirty="0"/>
                        <a:t>التاريخ</a:t>
                      </a:r>
                    </a:p>
                  </a:txBody>
                  <a:tcPr/>
                </a:tc>
                <a:extLst>
                  <a:ext uri="{0D108BD9-81ED-4DB2-BD59-A6C34878D82A}">
                    <a16:rowId xmlns:a16="http://schemas.microsoft.com/office/drawing/2014/main" val="10000"/>
                  </a:ext>
                </a:extLst>
              </a:tr>
              <a:tr h="1408168">
                <a:tc>
                  <a:txBody>
                    <a:bodyPr/>
                    <a:lstStyle/>
                    <a:p>
                      <a:pPr rtl="1"/>
                      <a:endParaRPr lang="ar-SA" sz="2000" b="1" dirty="0"/>
                    </a:p>
                    <a:p>
                      <a:pPr rtl="1"/>
                      <a:r>
                        <a:rPr lang="en-US" sz="2000" b="1" dirty="0"/>
                        <a:t>30,000</a:t>
                      </a:r>
                    </a:p>
                    <a:p>
                      <a:pPr rtl="1"/>
                      <a:r>
                        <a:rPr lang="en-US" sz="2000" b="1" dirty="0"/>
                        <a:t>70,000</a:t>
                      </a:r>
                      <a:endParaRPr lang="ar-SA" sz="2000" b="1" dirty="0"/>
                    </a:p>
                  </a:txBody>
                  <a:tcPr/>
                </a:tc>
                <a:tc>
                  <a:txBody>
                    <a:bodyPr/>
                    <a:lstStyle/>
                    <a:p>
                      <a:pPr rtl="1"/>
                      <a:endParaRPr lang="en-US" sz="2000" b="1" dirty="0"/>
                    </a:p>
                    <a:p>
                      <a:pPr rtl="1"/>
                      <a:endParaRPr lang="en-US" sz="2000" b="1" dirty="0"/>
                    </a:p>
                    <a:p>
                      <a:pPr rtl="1"/>
                      <a:endParaRPr lang="en-US" sz="2000" b="1" dirty="0"/>
                    </a:p>
                    <a:p>
                      <a:pPr rtl="1"/>
                      <a:r>
                        <a:rPr lang="en-US" sz="2000" b="1" dirty="0"/>
                        <a:t>100,000</a:t>
                      </a:r>
                      <a:endParaRPr lang="ar-SA" sz="2000" b="1" dirty="0"/>
                    </a:p>
                  </a:txBody>
                  <a:tcPr/>
                </a:tc>
                <a:tc>
                  <a:txBody>
                    <a:bodyPr/>
                    <a:lstStyle/>
                    <a:p>
                      <a:pPr rtl="1"/>
                      <a:r>
                        <a:rPr lang="ar-SA" sz="2000" b="1" dirty="0"/>
                        <a:t>من مذكورين</a:t>
                      </a:r>
                    </a:p>
                    <a:p>
                      <a:pPr rtl="1"/>
                      <a:r>
                        <a:rPr lang="ar-SA" sz="2000" b="1" dirty="0"/>
                        <a:t>حـ/ أمين الصندوق</a:t>
                      </a:r>
                    </a:p>
                    <a:p>
                      <a:pPr rtl="1"/>
                      <a:r>
                        <a:rPr lang="ar-SA" sz="2000" b="1" dirty="0"/>
                        <a:t>حـ/ الأرباح والخسائر</a:t>
                      </a:r>
                    </a:p>
                    <a:p>
                      <a:pPr rtl="1"/>
                      <a:r>
                        <a:rPr lang="ar-SA" sz="2000" b="1" dirty="0"/>
                        <a:t>    إلى حـ/ العجز بالنقدية</a:t>
                      </a:r>
                    </a:p>
                  </a:txBody>
                  <a:tcPr/>
                </a:tc>
                <a:tc>
                  <a:txBody>
                    <a:bodyPr/>
                    <a:lstStyle/>
                    <a:p>
                      <a:pPr rtl="1"/>
                      <a:endParaRPr lang="ar-SA" sz="20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60785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610160" cy="5843736"/>
          </a:xfrm>
        </p:spPr>
        <p:txBody>
          <a:bodyPr>
            <a:normAutofit/>
          </a:bodyPr>
          <a:lstStyle/>
          <a:p>
            <a:pPr marL="596646" indent="-514350" algn="just">
              <a:buFont typeface="+mj-lt"/>
              <a:buAutoNum type="arabicPeriod" startAt="3"/>
            </a:pPr>
            <a:r>
              <a:rPr lang="ar-SA" sz="2800" b="1" u="sng" dirty="0">
                <a:solidFill>
                  <a:srgbClr val="FF0000"/>
                </a:solidFill>
              </a:rPr>
              <a:t>إن العجز في النقدية مرتبط بضعف أساسي في نظام الرقابة </a:t>
            </a:r>
            <a:r>
              <a:rPr lang="ar-SA" sz="2800" b="1" dirty="0">
                <a:solidFill>
                  <a:srgbClr val="FF0000"/>
                </a:solidFill>
              </a:rPr>
              <a:t>الداخلية</a:t>
            </a:r>
            <a:r>
              <a:rPr lang="ar-SA" sz="2800" b="1" dirty="0"/>
              <a:t>، لذا تتحمل المنشأة مسؤولية ما حصل من عجز في النقدية، ويعفى أمين الصندوق. ويكون القيد المحاسبي:</a:t>
            </a:r>
            <a:endParaRPr lang="ar-YE" sz="2800" b="1" dirty="0"/>
          </a:p>
          <a:p>
            <a:pPr marL="596646" indent="-514350" algn="just">
              <a:buFont typeface="+mj-lt"/>
              <a:buAutoNum type="arabicPeriod" startAt="3"/>
            </a:pPr>
            <a:endParaRPr lang="ar-YE" sz="2800" b="1" dirty="0"/>
          </a:p>
          <a:p>
            <a:pPr marL="596646" indent="-514350" algn="just">
              <a:buFont typeface="+mj-lt"/>
              <a:buAutoNum type="arabicPeriod" startAt="3"/>
            </a:pPr>
            <a:endParaRPr lang="ar-YE" sz="2800" b="1" dirty="0"/>
          </a:p>
          <a:p>
            <a:pPr marL="82296" indent="0" algn="just">
              <a:buNone/>
            </a:pPr>
            <a:endParaRPr lang="ar-YE" sz="2800" b="1" dirty="0"/>
          </a:p>
          <a:p>
            <a:pPr algn="just">
              <a:buFont typeface="Wingdings" panose="05000000000000000000" pitchFamily="2" charset="2"/>
              <a:buChar char="q"/>
            </a:pPr>
            <a:r>
              <a:rPr lang="ar-YE" sz="2800" b="1" u="sng" dirty="0">
                <a:solidFill>
                  <a:srgbClr val="FF0000"/>
                </a:solidFill>
              </a:rPr>
              <a:t>مثال</a:t>
            </a:r>
            <a:r>
              <a:rPr lang="ar-YE" sz="2800" b="1" dirty="0"/>
              <a:t>: من خلال عملية جرد الصندوق تبين أن العجز في النقدية </a:t>
            </a:r>
            <a:r>
              <a:rPr lang="en-US" sz="2800" b="1" dirty="0"/>
              <a:t>70,000</a:t>
            </a:r>
            <a:r>
              <a:rPr lang="ar-YE" sz="2800" b="1" dirty="0"/>
              <a:t> ريال تتحملة المنشأة بشكل كامل نتيجة قصور واضح في نظام الرقابة الداخلية فيكون القيد:</a:t>
            </a:r>
          </a:p>
          <a:p>
            <a:pPr marL="82296" indent="0" algn="just">
              <a:buNone/>
            </a:pPr>
            <a:endParaRPr lang="ar-YE" sz="2800" b="1" dirty="0"/>
          </a:p>
          <a:p>
            <a:pPr marL="596646" indent="-514350" algn="just">
              <a:buFont typeface="+mj-lt"/>
              <a:buAutoNum type="arabicPeriod" startAt="3"/>
            </a:pPr>
            <a:endParaRPr lang="ar-YE" sz="2800" b="1" dirty="0"/>
          </a:p>
          <a:p>
            <a:pPr marL="596646" indent="-514350" algn="just">
              <a:buFont typeface="+mj-lt"/>
              <a:buAutoNum type="arabicPeriod" startAt="3"/>
            </a:pPr>
            <a:endParaRPr lang="ar-YE" sz="2800" b="1" dirty="0"/>
          </a:p>
          <a:p>
            <a:pPr marL="82296" indent="0" algn="just">
              <a:buNone/>
            </a:pPr>
            <a:endParaRPr lang="ar-SA" sz="2800" b="1" dirty="0"/>
          </a:p>
          <a:p>
            <a:pPr marL="82296" indent="0" algn="just">
              <a:buNone/>
            </a:pPr>
            <a:endParaRPr lang="ar-SA"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14</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163891816"/>
              </p:ext>
            </p:extLst>
          </p:nvPr>
        </p:nvGraphicFramePr>
        <p:xfrm>
          <a:off x="885100" y="1927027"/>
          <a:ext cx="7334626" cy="1097280"/>
        </p:xfrm>
        <a:graphic>
          <a:graphicData uri="http://schemas.openxmlformats.org/drawingml/2006/table">
            <a:tbl>
              <a:tblPr rtl="1" firstRow="1" bandRow="1">
                <a:tableStyleId>{8799B23B-EC83-4686-B30A-512413B5E67A}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3218632">
                  <a:extLst>
                    <a:ext uri="{9D8B030D-6E8A-4147-A177-3AD203B41FA5}">
                      <a16:colId xmlns:a16="http://schemas.microsoft.com/office/drawing/2014/main" val="20002"/>
                    </a:ext>
                  </a:extLst>
                </a:gridCol>
                <a:gridCol w="1067994">
                  <a:extLst>
                    <a:ext uri="{9D8B030D-6E8A-4147-A177-3AD203B41FA5}">
                      <a16:colId xmlns:a16="http://schemas.microsoft.com/office/drawing/2014/main" val="20003"/>
                    </a:ext>
                  </a:extLst>
                </a:gridCol>
              </a:tblGrid>
              <a:tr h="370840">
                <a:tc>
                  <a:txBody>
                    <a:bodyPr/>
                    <a:lstStyle/>
                    <a:p>
                      <a:pPr algn="ctr" rtl="1"/>
                      <a:r>
                        <a:rPr lang="ar-SA" sz="2000" b="1" dirty="0"/>
                        <a:t>مدين</a:t>
                      </a:r>
                    </a:p>
                  </a:txBody>
                  <a:tcPr/>
                </a:tc>
                <a:tc>
                  <a:txBody>
                    <a:bodyPr/>
                    <a:lstStyle/>
                    <a:p>
                      <a:pPr algn="ctr" rtl="1"/>
                      <a:r>
                        <a:rPr lang="ar-SA" sz="2000" b="1" dirty="0"/>
                        <a:t>دائن</a:t>
                      </a:r>
                    </a:p>
                  </a:txBody>
                  <a:tcPr/>
                </a:tc>
                <a:tc>
                  <a:txBody>
                    <a:bodyPr/>
                    <a:lstStyle/>
                    <a:p>
                      <a:pPr algn="ctr" rtl="1"/>
                      <a:r>
                        <a:rPr lang="ar-SA" sz="2000" b="1" dirty="0"/>
                        <a:t>البيــــــــــــــــــان</a:t>
                      </a:r>
                    </a:p>
                  </a:txBody>
                  <a:tcPr/>
                </a:tc>
                <a:tc>
                  <a:txBody>
                    <a:bodyPr/>
                    <a:lstStyle/>
                    <a:p>
                      <a:pPr algn="ctr" rtl="1"/>
                      <a:r>
                        <a:rPr lang="ar-SA" sz="2000" b="1" dirty="0"/>
                        <a:t>التاريخ</a:t>
                      </a:r>
                    </a:p>
                  </a:txBody>
                  <a:tcPr/>
                </a:tc>
                <a:extLst>
                  <a:ext uri="{0D108BD9-81ED-4DB2-BD59-A6C34878D82A}">
                    <a16:rowId xmlns:a16="http://schemas.microsoft.com/office/drawing/2014/main" val="10000"/>
                  </a:ext>
                </a:extLst>
              </a:tr>
              <a:tr h="370840">
                <a:tc>
                  <a:txBody>
                    <a:bodyPr/>
                    <a:lstStyle/>
                    <a:p>
                      <a:pPr rtl="1"/>
                      <a:r>
                        <a:rPr lang="ar-SA" sz="2000" b="1" dirty="0"/>
                        <a:t>×××</a:t>
                      </a:r>
                    </a:p>
                  </a:txBody>
                  <a:tcPr/>
                </a:tc>
                <a:tc>
                  <a:txBody>
                    <a:bodyPr/>
                    <a:lstStyle/>
                    <a:p>
                      <a:pPr rtl="1"/>
                      <a:endParaRPr lang="ar-SA" sz="2000" b="1" dirty="0"/>
                    </a:p>
                    <a:p>
                      <a:pPr rtl="1"/>
                      <a:r>
                        <a:rPr lang="ar-SA" sz="2000" b="1" dirty="0"/>
                        <a:t>×××</a:t>
                      </a:r>
                    </a:p>
                  </a:txBody>
                  <a:tcPr/>
                </a:tc>
                <a:tc>
                  <a:txBody>
                    <a:bodyPr/>
                    <a:lstStyle/>
                    <a:p>
                      <a:pPr rtl="1"/>
                      <a:r>
                        <a:rPr lang="ar-SA" sz="2000" b="1" dirty="0"/>
                        <a:t>من حـ/ الأرباح والخسائر</a:t>
                      </a:r>
                    </a:p>
                    <a:p>
                      <a:pPr rtl="1"/>
                      <a:r>
                        <a:rPr lang="ar-SA" sz="2000" b="1" dirty="0"/>
                        <a:t>     إلى حـ/ العجز في النقدية</a:t>
                      </a:r>
                    </a:p>
                  </a:txBody>
                  <a:tcPr/>
                </a:tc>
                <a:tc>
                  <a:txBody>
                    <a:bodyPr/>
                    <a:lstStyle/>
                    <a:p>
                      <a:pPr rtl="1"/>
                      <a:endParaRPr lang="ar-SA" sz="2000" b="1" dirty="0"/>
                    </a:p>
                  </a:txBody>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38816037"/>
              </p:ext>
            </p:extLst>
          </p:nvPr>
        </p:nvGraphicFramePr>
        <p:xfrm>
          <a:off x="885100" y="4941168"/>
          <a:ext cx="7575332" cy="1188720"/>
        </p:xfrm>
        <a:graphic>
          <a:graphicData uri="http://schemas.openxmlformats.org/drawingml/2006/table">
            <a:tbl>
              <a:tblPr firstRow="1" bandRow="1">
                <a:tableStyleId>{8799B23B-EC83-4686-B30A-512413B5E67A}</a:tableStyleId>
              </a:tblPr>
              <a:tblGrid>
                <a:gridCol w="1382644">
                  <a:extLst>
                    <a:ext uri="{9D8B030D-6E8A-4147-A177-3AD203B41FA5}">
                      <a16:colId xmlns:a16="http://schemas.microsoft.com/office/drawing/2014/main" val="1765786610"/>
                    </a:ext>
                  </a:extLst>
                </a:gridCol>
                <a:gridCol w="3096344">
                  <a:extLst>
                    <a:ext uri="{9D8B030D-6E8A-4147-A177-3AD203B41FA5}">
                      <a16:colId xmlns:a16="http://schemas.microsoft.com/office/drawing/2014/main" val="2743410687"/>
                    </a:ext>
                  </a:extLst>
                </a:gridCol>
                <a:gridCol w="1512168">
                  <a:extLst>
                    <a:ext uri="{9D8B030D-6E8A-4147-A177-3AD203B41FA5}">
                      <a16:colId xmlns:a16="http://schemas.microsoft.com/office/drawing/2014/main" val="3986044297"/>
                    </a:ext>
                  </a:extLst>
                </a:gridCol>
                <a:gridCol w="1584176">
                  <a:extLst>
                    <a:ext uri="{9D8B030D-6E8A-4147-A177-3AD203B41FA5}">
                      <a16:colId xmlns:a16="http://schemas.microsoft.com/office/drawing/2014/main" val="2567137235"/>
                    </a:ext>
                  </a:extLst>
                </a:gridCol>
              </a:tblGrid>
              <a:tr h="370840">
                <a:tc>
                  <a:txBody>
                    <a:bodyPr/>
                    <a:lstStyle/>
                    <a:p>
                      <a:pPr algn="ctr"/>
                      <a:r>
                        <a:rPr lang="ar-YE" sz="2200" b="1" dirty="0"/>
                        <a:t>التاريخ</a:t>
                      </a:r>
                      <a:endParaRPr lang="en-US" sz="2200" b="1" dirty="0"/>
                    </a:p>
                  </a:txBody>
                  <a:tcPr/>
                </a:tc>
                <a:tc>
                  <a:txBody>
                    <a:bodyPr/>
                    <a:lstStyle/>
                    <a:p>
                      <a:pPr algn="ctr"/>
                      <a:r>
                        <a:rPr lang="ar-YE" sz="2200" b="1" dirty="0"/>
                        <a:t>البيـــــــــــــــــــــــــان</a:t>
                      </a:r>
                      <a:endParaRPr lang="en-US" sz="2200" b="1" dirty="0"/>
                    </a:p>
                  </a:txBody>
                  <a:tcPr/>
                </a:tc>
                <a:tc>
                  <a:txBody>
                    <a:bodyPr/>
                    <a:lstStyle/>
                    <a:p>
                      <a:pPr algn="ctr"/>
                      <a:r>
                        <a:rPr lang="ar-YE" sz="2200" b="1" dirty="0"/>
                        <a:t>دائن</a:t>
                      </a:r>
                      <a:endParaRPr lang="en-US" sz="2200" b="1" dirty="0"/>
                    </a:p>
                  </a:txBody>
                  <a:tcPr/>
                </a:tc>
                <a:tc>
                  <a:txBody>
                    <a:bodyPr/>
                    <a:lstStyle/>
                    <a:p>
                      <a:pPr algn="ctr"/>
                      <a:r>
                        <a:rPr lang="ar-YE" sz="2200" b="1" dirty="0"/>
                        <a:t>مـــدين</a:t>
                      </a:r>
                      <a:endParaRPr lang="en-US" sz="2200" b="1" dirty="0"/>
                    </a:p>
                  </a:txBody>
                  <a:tcPr/>
                </a:tc>
                <a:extLst>
                  <a:ext uri="{0D108BD9-81ED-4DB2-BD59-A6C34878D82A}">
                    <a16:rowId xmlns:a16="http://schemas.microsoft.com/office/drawing/2014/main" val="2324567774"/>
                  </a:ext>
                </a:extLst>
              </a:tr>
              <a:tr h="370840">
                <a:tc>
                  <a:txBody>
                    <a:bodyPr/>
                    <a:lstStyle/>
                    <a:p>
                      <a:endParaRPr lang="en-US" sz="2200" b="1"/>
                    </a:p>
                  </a:txBody>
                  <a:tcPr/>
                </a:tc>
                <a:tc>
                  <a:txBody>
                    <a:bodyPr/>
                    <a:lstStyle/>
                    <a:p>
                      <a:r>
                        <a:rPr lang="ar-YE" sz="2200" b="1" dirty="0"/>
                        <a:t>من حـ/ الارباح</a:t>
                      </a:r>
                      <a:r>
                        <a:rPr lang="ar-YE" sz="2200" b="1" baseline="0" dirty="0"/>
                        <a:t> والخسائر</a:t>
                      </a:r>
                    </a:p>
                    <a:p>
                      <a:r>
                        <a:rPr lang="ar-YE" sz="2200" b="1" baseline="0" dirty="0"/>
                        <a:t>   إلى حـ/ العجز في النقدية</a:t>
                      </a:r>
                      <a:endParaRPr lang="en-US" sz="2200" b="1" dirty="0"/>
                    </a:p>
                  </a:txBody>
                  <a:tcPr/>
                </a:tc>
                <a:tc>
                  <a:txBody>
                    <a:bodyPr/>
                    <a:lstStyle/>
                    <a:p>
                      <a:endParaRPr lang="en-US" sz="2200" b="1" dirty="0"/>
                    </a:p>
                    <a:p>
                      <a:r>
                        <a:rPr lang="en-US" sz="2200" b="1" dirty="0"/>
                        <a:t>70,000</a:t>
                      </a:r>
                    </a:p>
                  </a:txBody>
                  <a:tcPr/>
                </a:tc>
                <a:tc>
                  <a:txBody>
                    <a:bodyPr/>
                    <a:lstStyle/>
                    <a:p>
                      <a:r>
                        <a:rPr lang="en-US" sz="2200" b="1" dirty="0"/>
                        <a:t>70,000</a:t>
                      </a:r>
                    </a:p>
                  </a:txBody>
                  <a:tcPr/>
                </a:tc>
                <a:extLst>
                  <a:ext uri="{0D108BD9-81ED-4DB2-BD59-A6C34878D82A}">
                    <a16:rowId xmlns:a16="http://schemas.microsoft.com/office/drawing/2014/main" val="3577671116"/>
                  </a:ext>
                </a:extLst>
              </a:tr>
            </a:tbl>
          </a:graphicData>
        </a:graphic>
      </p:graphicFrame>
    </p:spTree>
    <p:extLst>
      <p:ext uri="{BB962C8B-B14F-4D97-AF65-F5344CB8AC3E}">
        <p14:creationId xmlns:p14="http://schemas.microsoft.com/office/powerpoint/2010/main" val="2035478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92460"/>
            <a:ext cx="8682168" cy="504056"/>
          </a:xfrm>
        </p:spPr>
        <p:txBody>
          <a:bodyPr>
            <a:noAutofit/>
          </a:bodyPr>
          <a:lstStyle/>
          <a:p>
            <a:pPr algn="ctr"/>
            <a:r>
              <a:rPr lang="ar-SA" sz="3200" b="1" u="sng" dirty="0">
                <a:solidFill>
                  <a:srgbClr val="C00000"/>
                </a:solidFill>
              </a:rPr>
              <a:t>المعالجة المحاسبية لتسوية الزيادة في النقدية</a:t>
            </a:r>
            <a:r>
              <a:rPr lang="ar-SA" sz="3200" dirty="0"/>
              <a:t>:</a:t>
            </a:r>
          </a:p>
        </p:txBody>
      </p:sp>
      <p:sp>
        <p:nvSpPr>
          <p:cNvPr id="3" name="عنصر نائب للمحتوى 2"/>
          <p:cNvSpPr>
            <a:spLocks noGrp="1"/>
          </p:cNvSpPr>
          <p:nvPr>
            <p:ph idx="1"/>
          </p:nvPr>
        </p:nvSpPr>
        <p:spPr>
          <a:xfrm>
            <a:off x="107504" y="764704"/>
            <a:ext cx="8826184" cy="5688632"/>
          </a:xfrm>
        </p:spPr>
        <p:txBody>
          <a:bodyPr>
            <a:normAutofit/>
          </a:bodyPr>
          <a:lstStyle/>
          <a:p>
            <a:pPr algn="just">
              <a:buFont typeface="Wingdings" pitchFamily="2" charset="2"/>
              <a:buChar char="Ø"/>
            </a:pPr>
            <a:r>
              <a:rPr lang="ar-SA" sz="2800" b="1" dirty="0">
                <a:solidFill>
                  <a:srgbClr val="002060"/>
                </a:solidFill>
              </a:rPr>
              <a:t>من المشاكل التي تظهر أن تكون هناك زيادة في النقدية جراء عدم تطابق الرصيد الدفتري مع الرصيد الفعلي للنقدية، ويمكن تحديد أسبابها من خلال حدوث أخطأ محاسبية أثناء عملية التسجيل أو الترحيل في الدفاتر. </a:t>
            </a:r>
          </a:p>
          <a:p>
            <a:pPr algn="just">
              <a:buFont typeface="Wingdings" pitchFamily="2" charset="2"/>
              <a:buChar char="Ø"/>
            </a:pPr>
            <a:r>
              <a:rPr lang="ar-SA" sz="2800" b="1" u="sng" dirty="0">
                <a:solidFill>
                  <a:srgbClr val="FF0000"/>
                </a:solidFill>
              </a:rPr>
              <a:t>وعند ظهور الزيادة في النقدية يكون القيد:</a:t>
            </a:r>
            <a:endParaRPr lang="ar-YE" sz="2800" b="1" u="sng" dirty="0">
              <a:solidFill>
                <a:srgbClr val="FF0000"/>
              </a:solidFill>
            </a:endParaRPr>
          </a:p>
          <a:p>
            <a:pPr algn="just">
              <a:buFont typeface="Wingdings" pitchFamily="2" charset="2"/>
              <a:buChar char="Ø"/>
            </a:pPr>
            <a:endParaRPr lang="ar-YE" sz="2800" dirty="0"/>
          </a:p>
          <a:p>
            <a:pPr marL="82296" indent="0" algn="just">
              <a:buNone/>
            </a:pPr>
            <a:endParaRPr lang="ar-YE" sz="2800" dirty="0"/>
          </a:p>
          <a:p>
            <a:pPr algn="just">
              <a:buFont typeface="Wingdings" pitchFamily="2" charset="2"/>
              <a:buChar char="Ø"/>
            </a:pPr>
            <a:r>
              <a:rPr lang="ar-SA" sz="2800" b="1" u="sng" dirty="0">
                <a:solidFill>
                  <a:srgbClr val="FF0000"/>
                </a:solidFill>
              </a:rPr>
              <a:t>ويمكن اتباع الخطوات التالية لتسوية الزيادة في النقدية إذا كانت</a:t>
            </a:r>
            <a:r>
              <a:rPr lang="ar-SA" sz="2800" dirty="0">
                <a:solidFill>
                  <a:srgbClr val="FF0000"/>
                </a:solidFill>
              </a:rPr>
              <a:t>:</a:t>
            </a:r>
          </a:p>
          <a:p>
            <a:pPr marL="539496" indent="-457200" algn="just">
              <a:buFont typeface="+mj-cs"/>
              <a:buAutoNum type="arabic2Minus"/>
            </a:pPr>
            <a:r>
              <a:rPr lang="ar-SA" sz="2800" b="1" dirty="0">
                <a:solidFill>
                  <a:srgbClr val="002060"/>
                </a:solidFill>
              </a:rPr>
              <a:t>أسباب الزيادة حصلت نتيجة استلام مبلغ من أحد العملاء مسدداً لدين بذمته ولم يتم إثبات العملية في الدفاتر.</a:t>
            </a:r>
            <a:r>
              <a:rPr lang="ar-YE" sz="2800" b="1" dirty="0">
                <a:solidFill>
                  <a:srgbClr val="002060"/>
                </a:solidFill>
              </a:rPr>
              <a:t> تتم المعالجة بالقيد التالي:</a:t>
            </a: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2755801524"/>
              </p:ext>
            </p:extLst>
          </p:nvPr>
        </p:nvGraphicFramePr>
        <p:xfrm>
          <a:off x="536492" y="2636912"/>
          <a:ext cx="7968208" cy="701040"/>
        </p:xfrm>
        <a:graphic>
          <a:graphicData uri="http://schemas.openxmlformats.org/drawingml/2006/table">
            <a:tbl>
              <a:tblPr firstRow="1" bandRow="1">
                <a:tableStyleId>{8799B23B-EC83-4686-B30A-512413B5E67A}</a:tableStyleId>
              </a:tblPr>
              <a:tblGrid>
                <a:gridCol w="1440160">
                  <a:extLst>
                    <a:ext uri="{9D8B030D-6E8A-4147-A177-3AD203B41FA5}">
                      <a16:colId xmlns:a16="http://schemas.microsoft.com/office/drawing/2014/main" val="2637885473"/>
                    </a:ext>
                  </a:extLst>
                </a:gridCol>
                <a:gridCol w="3672408">
                  <a:extLst>
                    <a:ext uri="{9D8B030D-6E8A-4147-A177-3AD203B41FA5}">
                      <a16:colId xmlns:a16="http://schemas.microsoft.com/office/drawing/2014/main" val="974640265"/>
                    </a:ext>
                  </a:extLst>
                </a:gridCol>
                <a:gridCol w="1512168">
                  <a:extLst>
                    <a:ext uri="{9D8B030D-6E8A-4147-A177-3AD203B41FA5}">
                      <a16:colId xmlns:a16="http://schemas.microsoft.com/office/drawing/2014/main" val="47267712"/>
                    </a:ext>
                  </a:extLst>
                </a:gridCol>
                <a:gridCol w="1343472">
                  <a:extLst>
                    <a:ext uri="{9D8B030D-6E8A-4147-A177-3AD203B41FA5}">
                      <a16:colId xmlns:a16="http://schemas.microsoft.com/office/drawing/2014/main" val="4245339003"/>
                    </a:ext>
                  </a:extLst>
                </a:gridCol>
              </a:tblGrid>
              <a:tr h="370840">
                <a:tc>
                  <a:txBody>
                    <a:bodyPr/>
                    <a:lstStyle/>
                    <a:p>
                      <a:r>
                        <a:rPr lang="ar-YE" sz="2000" dirty="0">
                          <a:solidFill>
                            <a:srgbClr val="002060"/>
                          </a:solidFill>
                        </a:rPr>
                        <a:t>التاريخ</a:t>
                      </a:r>
                      <a:endParaRPr lang="en-US" sz="2000" dirty="0">
                        <a:solidFill>
                          <a:srgbClr val="002060"/>
                        </a:solidFill>
                      </a:endParaRPr>
                    </a:p>
                  </a:txBody>
                  <a:tcPr/>
                </a:tc>
                <a:tc>
                  <a:txBody>
                    <a:bodyPr/>
                    <a:lstStyle/>
                    <a:p>
                      <a:r>
                        <a:rPr lang="ar-YE" sz="2000" dirty="0">
                          <a:solidFill>
                            <a:srgbClr val="002060"/>
                          </a:solidFill>
                        </a:rPr>
                        <a:t>من حـ/ النقدية </a:t>
                      </a:r>
                    </a:p>
                    <a:p>
                      <a:r>
                        <a:rPr lang="ar-YE" sz="2000" dirty="0">
                          <a:solidFill>
                            <a:srgbClr val="002060"/>
                          </a:solidFill>
                        </a:rPr>
                        <a:t>    إلى حـ/ الزيادة</a:t>
                      </a:r>
                      <a:r>
                        <a:rPr lang="ar-YE" sz="2000" baseline="0" dirty="0">
                          <a:solidFill>
                            <a:srgbClr val="002060"/>
                          </a:solidFill>
                        </a:rPr>
                        <a:t> في النقدية</a:t>
                      </a:r>
                      <a:endParaRPr lang="en-US" sz="2000" dirty="0">
                        <a:solidFill>
                          <a:srgbClr val="002060"/>
                        </a:solidFill>
                      </a:endParaRPr>
                    </a:p>
                  </a:txBody>
                  <a:tcPr/>
                </a:tc>
                <a:tc>
                  <a:txBody>
                    <a:bodyPr/>
                    <a:lstStyle/>
                    <a:p>
                      <a:endParaRPr lang="ar-YE" sz="2000" dirty="0">
                        <a:solidFill>
                          <a:srgbClr val="002060"/>
                        </a:solidFill>
                      </a:endParaRPr>
                    </a:p>
                    <a:p>
                      <a:r>
                        <a:rPr lang="ar-YE" sz="2000" dirty="0">
                          <a:solidFill>
                            <a:srgbClr val="002060"/>
                          </a:solidFill>
                        </a:rPr>
                        <a:t>×××</a:t>
                      </a:r>
                      <a:endParaRPr lang="en-US" sz="2000" dirty="0">
                        <a:solidFill>
                          <a:srgbClr val="002060"/>
                        </a:solidFill>
                      </a:endParaRPr>
                    </a:p>
                  </a:txBody>
                  <a:tcPr/>
                </a:tc>
                <a:tc>
                  <a:txBody>
                    <a:bodyPr/>
                    <a:lstStyle/>
                    <a:p>
                      <a:r>
                        <a:rPr lang="ar-YE" sz="2000" dirty="0">
                          <a:solidFill>
                            <a:srgbClr val="002060"/>
                          </a:solidFill>
                        </a:rPr>
                        <a:t>×××</a:t>
                      </a:r>
                      <a:endParaRPr lang="en-US" sz="2000" dirty="0">
                        <a:solidFill>
                          <a:srgbClr val="002060"/>
                        </a:solidFill>
                      </a:endParaRPr>
                    </a:p>
                  </a:txBody>
                  <a:tcPr/>
                </a:tc>
                <a:extLst>
                  <a:ext uri="{0D108BD9-81ED-4DB2-BD59-A6C34878D82A}">
                    <a16:rowId xmlns:a16="http://schemas.microsoft.com/office/drawing/2014/main" val="18982952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45823671"/>
              </p:ext>
            </p:extLst>
          </p:nvPr>
        </p:nvGraphicFramePr>
        <p:xfrm>
          <a:off x="667888" y="5210160"/>
          <a:ext cx="7968208" cy="822960"/>
        </p:xfrm>
        <a:graphic>
          <a:graphicData uri="http://schemas.openxmlformats.org/drawingml/2006/table">
            <a:tbl>
              <a:tblPr firstRow="1" bandRow="1">
                <a:tableStyleId>{8799B23B-EC83-4686-B30A-512413B5E67A}</a:tableStyleId>
              </a:tblPr>
              <a:tblGrid>
                <a:gridCol w="1224136">
                  <a:extLst>
                    <a:ext uri="{9D8B030D-6E8A-4147-A177-3AD203B41FA5}">
                      <a16:colId xmlns:a16="http://schemas.microsoft.com/office/drawing/2014/main" val="3302396901"/>
                    </a:ext>
                  </a:extLst>
                </a:gridCol>
                <a:gridCol w="4392488">
                  <a:extLst>
                    <a:ext uri="{9D8B030D-6E8A-4147-A177-3AD203B41FA5}">
                      <a16:colId xmlns:a16="http://schemas.microsoft.com/office/drawing/2014/main" val="1501874165"/>
                    </a:ext>
                  </a:extLst>
                </a:gridCol>
                <a:gridCol w="1152128">
                  <a:extLst>
                    <a:ext uri="{9D8B030D-6E8A-4147-A177-3AD203B41FA5}">
                      <a16:colId xmlns:a16="http://schemas.microsoft.com/office/drawing/2014/main" val="2373275392"/>
                    </a:ext>
                  </a:extLst>
                </a:gridCol>
                <a:gridCol w="1199456">
                  <a:extLst>
                    <a:ext uri="{9D8B030D-6E8A-4147-A177-3AD203B41FA5}">
                      <a16:colId xmlns:a16="http://schemas.microsoft.com/office/drawing/2014/main" val="4128200078"/>
                    </a:ext>
                  </a:extLst>
                </a:gridCol>
              </a:tblGrid>
              <a:tr h="370840">
                <a:tc>
                  <a:txBody>
                    <a:bodyPr/>
                    <a:lstStyle/>
                    <a:p>
                      <a:r>
                        <a:rPr lang="ar-YE" sz="2400" dirty="0">
                          <a:solidFill>
                            <a:srgbClr val="002060"/>
                          </a:solidFill>
                        </a:rPr>
                        <a:t>التاريخ</a:t>
                      </a:r>
                      <a:endParaRPr lang="en-US" sz="2400" dirty="0">
                        <a:solidFill>
                          <a:srgbClr val="002060"/>
                        </a:solidFill>
                      </a:endParaRPr>
                    </a:p>
                  </a:txBody>
                  <a:tcPr/>
                </a:tc>
                <a:tc>
                  <a:txBody>
                    <a:bodyPr/>
                    <a:lstStyle/>
                    <a:p>
                      <a:r>
                        <a:rPr kumimoji="0" lang="ar-SA" sz="2400" b="1" i="0" u="none" strike="noStrike" kern="1200" cap="none" spc="0" normalizeH="0" baseline="0" noProof="0" dirty="0">
                          <a:ln>
                            <a:noFill/>
                          </a:ln>
                          <a:solidFill>
                            <a:srgbClr val="002060"/>
                          </a:solidFill>
                          <a:effectLst/>
                          <a:uLnTx/>
                          <a:uFillTx/>
                          <a:latin typeface="+mn-lt"/>
                          <a:ea typeface="+mn-ea"/>
                        </a:rPr>
                        <a:t>من حـ/ الزيادة في النقدية</a:t>
                      </a:r>
                      <a:endParaRPr kumimoji="0" lang="ar-YE" sz="2400" b="1" i="0" u="none" strike="noStrike" kern="1200" cap="none" spc="0" normalizeH="0" baseline="0" noProof="0" dirty="0">
                        <a:ln>
                          <a:noFill/>
                        </a:ln>
                        <a:solidFill>
                          <a:srgbClr val="002060"/>
                        </a:solidFill>
                        <a:effectLst/>
                        <a:uLnTx/>
                        <a:uFillTx/>
                        <a:latin typeface="+mn-lt"/>
                        <a:ea typeface="+mn-ea"/>
                      </a:endParaRPr>
                    </a:p>
                    <a:p>
                      <a:r>
                        <a:rPr kumimoji="0" lang="ar-YE" sz="2400" b="1" i="0" u="none" strike="noStrike" kern="1200" cap="none" spc="0" normalizeH="0" baseline="0" noProof="0" dirty="0">
                          <a:ln>
                            <a:noFill/>
                          </a:ln>
                          <a:solidFill>
                            <a:srgbClr val="002060"/>
                          </a:solidFill>
                          <a:effectLst/>
                          <a:uLnTx/>
                          <a:uFillTx/>
                          <a:latin typeface="+mn-lt"/>
                          <a:ea typeface="+mn-ea"/>
                        </a:rPr>
                        <a:t>     إلى حـ/ المدينون</a:t>
                      </a:r>
                      <a:endParaRPr lang="en-US" sz="2400" u="none" dirty="0">
                        <a:solidFill>
                          <a:srgbClr val="002060"/>
                        </a:solidFill>
                      </a:endParaRPr>
                    </a:p>
                  </a:txBody>
                  <a:tcPr/>
                </a:tc>
                <a:tc>
                  <a:txBody>
                    <a:bodyPr/>
                    <a:lstStyle/>
                    <a:p>
                      <a:endParaRPr lang="ar-YE" sz="2400" dirty="0">
                        <a:solidFill>
                          <a:srgbClr val="002060"/>
                        </a:solidFill>
                      </a:endParaRPr>
                    </a:p>
                    <a:p>
                      <a:r>
                        <a:rPr lang="ar-YE" sz="2400" dirty="0">
                          <a:solidFill>
                            <a:srgbClr val="002060"/>
                          </a:solidFill>
                        </a:rPr>
                        <a:t>×××</a:t>
                      </a:r>
                      <a:endParaRPr lang="en-US" sz="2400" dirty="0">
                        <a:solidFill>
                          <a:srgbClr val="002060"/>
                        </a:solidFill>
                      </a:endParaRPr>
                    </a:p>
                  </a:txBody>
                  <a:tcPr/>
                </a:tc>
                <a:tc>
                  <a:txBody>
                    <a:bodyPr/>
                    <a:lstStyle/>
                    <a:p>
                      <a:r>
                        <a:rPr lang="ar-YE" sz="2400" dirty="0">
                          <a:solidFill>
                            <a:srgbClr val="002060"/>
                          </a:solidFill>
                        </a:rPr>
                        <a:t>×××</a:t>
                      </a:r>
                      <a:endParaRPr lang="en-US" sz="2400" dirty="0">
                        <a:solidFill>
                          <a:srgbClr val="002060"/>
                        </a:solidFill>
                      </a:endParaRPr>
                    </a:p>
                  </a:txBody>
                  <a:tcPr/>
                </a:tc>
                <a:extLst>
                  <a:ext uri="{0D108BD9-81ED-4DB2-BD59-A6C34878D82A}">
                    <a16:rowId xmlns:a16="http://schemas.microsoft.com/office/drawing/2014/main" val="3622076050"/>
                  </a:ext>
                </a:extLst>
              </a:tr>
            </a:tbl>
          </a:graphicData>
        </a:graphic>
      </p:graphicFrame>
    </p:spTree>
    <p:extLst>
      <p:ext uri="{BB962C8B-B14F-4D97-AF65-F5344CB8AC3E}">
        <p14:creationId xmlns:p14="http://schemas.microsoft.com/office/powerpoint/2010/main" val="2354784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620688"/>
            <a:ext cx="8826184" cy="5832648"/>
          </a:xfrm>
        </p:spPr>
        <p:txBody>
          <a:bodyPr>
            <a:normAutofit/>
          </a:bodyPr>
          <a:lstStyle/>
          <a:p>
            <a:pPr algn="just">
              <a:lnSpc>
                <a:spcPct val="150000"/>
              </a:lnSpc>
              <a:buFont typeface="Wingdings" pitchFamily="2" charset="2"/>
              <a:buChar char="Ø"/>
            </a:pPr>
            <a:r>
              <a:rPr lang="ar-YE" sz="2800" b="1" dirty="0">
                <a:solidFill>
                  <a:srgbClr val="FF0000"/>
                </a:solidFill>
              </a:rPr>
              <a:t>مثال</a:t>
            </a:r>
            <a:r>
              <a:rPr lang="ar-YE" sz="2800" b="1" dirty="0">
                <a:solidFill>
                  <a:srgbClr val="002060"/>
                </a:solidFill>
              </a:rPr>
              <a:t>: من خلال عملية جرد النقدية</a:t>
            </a:r>
            <a:r>
              <a:rPr lang="en-US" sz="2800" b="1" dirty="0">
                <a:solidFill>
                  <a:srgbClr val="002060"/>
                </a:solidFill>
              </a:rPr>
              <a:t> </a:t>
            </a:r>
            <a:r>
              <a:rPr lang="ar-YE" sz="2800" b="1" dirty="0">
                <a:solidFill>
                  <a:srgbClr val="002060"/>
                </a:solidFill>
              </a:rPr>
              <a:t>في الصندوق ظهرت زيادة نتيجة لسداد العميل شادي ما بذمته إلى المنشأة وهومبلغ </a:t>
            </a:r>
            <a:r>
              <a:rPr lang="en-US" sz="2800" b="1" dirty="0">
                <a:solidFill>
                  <a:srgbClr val="002060"/>
                </a:solidFill>
              </a:rPr>
              <a:t>120,000</a:t>
            </a:r>
            <a:r>
              <a:rPr lang="ar-YE" sz="2800" b="1" dirty="0">
                <a:solidFill>
                  <a:srgbClr val="002060"/>
                </a:solidFill>
              </a:rPr>
              <a:t> ريال، نقداً ولم يتم إثبات العملية في دفاتر المنشأة فيكون القيد:</a:t>
            </a:r>
            <a:endParaRPr lang="en-US" sz="2800" b="1" dirty="0">
              <a:solidFill>
                <a:srgbClr val="002060"/>
              </a:solidFill>
            </a:endParaRPr>
          </a:p>
          <a:p>
            <a:pPr algn="just">
              <a:lnSpc>
                <a:spcPct val="150000"/>
              </a:lnSpc>
              <a:buFont typeface="Wingdings" pitchFamily="2" charset="2"/>
              <a:buChar char="Ø"/>
            </a:pPr>
            <a:endParaRPr lang="en-US" sz="2800" b="1" dirty="0">
              <a:solidFill>
                <a:srgbClr val="002060"/>
              </a:solidFill>
            </a:endParaRPr>
          </a:p>
          <a:p>
            <a:pPr algn="just">
              <a:lnSpc>
                <a:spcPct val="150000"/>
              </a:lnSpc>
              <a:buFont typeface="Wingdings" pitchFamily="2" charset="2"/>
              <a:buChar char="Ø"/>
            </a:pPr>
            <a:endParaRPr lang="en-US" sz="2800" b="1" dirty="0">
              <a:solidFill>
                <a:srgbClr val="002060"/>
              </a:solidFill>
            </a:endParaRPr>
          </a:p>
          <a:p>
            <a:pPr algn="just">
              <a:lnSpc>
                <a:spcPct val="150000"/>
              </a:lnSpc>
              <a:buFont typeface="Wingdings" pitchFamily="2" charset="2"/>
              <a:buChar char="Ø"/>
            </a:pPr>
            <a:endParaRPr lang="en-US" sz="2800" b="1" dirty="0">
              <a:solidFill>
                <a:srgbClr val="002060"/>
              </a:solidFill>
            </a:endParaRPr>
          </a:p>
          <a:p>
            <a:pPr marL="82296" indent="0" algn="just">
              <a:lnSpc>
                <a:spcPct val="150000"/>
              </a:lnSpc>
              <a:buNone/>
            </a:pPr>
            <a:endParaRPr lang="ar-YE" sz="2800" b="1" dirty="0">
              <a:solidFill>
                <a:srgbClr val="002060"/>
              </a:solidFill>
            </a:endParaRP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6" name="Table 5"/>
          <p:cNvGraphicFramePr>
            <a:graphicFrameLocks noGrp="1"/>
          </p:cNvGraphicFramePr>
          <p:nvPr>
            <p:extLst>
              <p:ext uri="{D42A27DB-BD31-4B8C-83A1-F6EECF244321}">
                <p14:modId xmlns:p14="http://schemas.microsoft.com/office/powerpoint/2010/main" val="990671638"/>
              </p:ext>
            </p:extLst>
          </p:nvPr>
        </p:nvGraphicFramePr>
        <p:xfrm>
          <a:off x="438616" y="2942652"/>
          <a:ext cx="8175032" cy="1188720"/>
        </p:xfrm>
        <a:graphic>
          <a:graphicData uri="http://schemas.openxmlformats.org/drawingml/2006/table">
            <a:tbl>
              <a:tblPr firstRow="1" bandRow="1">
                <a:tableStyleId>{8799B23B-EC83-4686-B30A-512413B5E67A}</a:tableStyleId>
              </a:tblPr>
              <a:tblGrid>
                <a:gridCol w="1255910">
                  <a:extLst>
                    <a:ext uri="{9D8B030D-6E8A-4147-A177-3AD203B41FA5}">
                      <a16:colId xmlns:a16="http://schemas.microsoft.com/office/drawing/2014/main" val="3302396901"/>
                    </a:ext>
                  </a:extLst>
                </a:gridCol>
                <a:gridCol w="4038802">
                  <a:extLst>
                    <a:ext uri="{9D8B030D-6E8A-4147-A177-3AD203B41FA5}">
                      <a16:colId xmlns:a16="http://schemas.microsoft.com/office/drawing/2014/main" val="1501874165"/>
                    </a:ext>
                  </a:extLst>
                </a:gridCol>
                <a:gridCol w="1368152">
                  <a:extLst>
                    <a:ext uri="{9D8B030D-6E8A-4147-A177-3AD203B41FA5}">
                      <a16:colId xmlns:a16="http://schemas.microsoft.com/office/drawing/2014/main" val="2373275392"/>
                    </a:ext>
                  </a:extLst>
                </a:gridCol>
                <a:gridCol w="1512168">
                  <a:extLst>
                    <a:ext uri="{9D8B030D-6E8A-4147-A177-3AD203B41FA5}">
                      <a16:colId xmlns:a16="http://schemas.microsoft.com/office/drawing/2014/main" val="4128200078"/>
                    </a:ext>
                  </a:extLst>
                </a:gridCol>
              </a:tblGrid>
              <a:tr h="370840">
                <a:tc>
                  <a:txBody>
                    <a:bodyPr/>
                    <a:lstStyle/>
                    <a:p>
                      <a:r>
                        <a:rPr lang="ar-YE" sz="2400" dirty="0">
                          <a:solidFill>
                            <a:srgbClr val="002060"/>
                          </a:solidFill>
                        </a:rPr>
                        <a:t>التاريخ</a:t>
                      </a:r>
                      <a:endParaRPr lang="en-US" sz="2400" dirty="0">
                        <a:solidFill>
                          <a:srgbClr val="002060"/>
                        </a:solidFill>
                      </a:endParaRPr>
                    </a:p>
                  </a:txBody>
                  <a:tcPr/>
                </a:tc>
                <a:tc>
                  <a:txBody>
                    <a:bodyPr/>
                    <a:lstStyle/>
                    <a:p>
                      <a:r>
                        <a:rPr kumimoji="0" lang="ar-SA" sz="2400" b="1" i="0" u="none" strike="noStrike" kern="1200" cap="none" spc="0" normalizeH="0" baseline="0" noProof="0" dirty="0">
                          <a:ln>
                            <a:noFill/>
                          </a:ln>
                          <a:solidFill>
                            <a:srgbClr val="002060"/>
                          </a:solidFill>
                          <a:effectLst/>
                          <a:uLnTx/>
                          <a:uFillTx/>
                          <a:latin typeface="+mn-lt"/>
                          <a:ea typeface="+mn-ea"/>
                        </a:rPr>
                        <a:t>من حـ/ الزيادة في النقد</a:t>
                      </a:r>
                      <a:r>
                        <a:rPr kumimoji="0" lang="ar-YE" sz="2400" b="1" i="0" u="none" strike="noStrike" kern="1200" cap="none" spc="0" normalizeH="0" baseline="0" noProof="0" dirty="0">
                          <a:ln>
                            <a:noFill/>
                          </a:ln>
                          <a:solidFill>
                            <a:srgbClr val="002060"/>
                          </a:solidFill>
                          <a:effectLst/>
                          <a:uLnTx/>
                          <a:uFillTx/>
                          <a:latin typeface="+mn-lt"/>
                          <a:ea typeface="+mn-ea"/>
                        </a:rPr>
                        <a:t>ية</a:t>
                      </a:r>
                    </a:p>
                    <a:p>
                      <a:r>
                        <a:rPr kumimoji="0" lang="ar-YE" sz="2400" b="1" i="0" u="none" strike="noStrike" kern="1200" cap="none" spc="0" normalizeH="0" baseline="0" noProof="0" dirty="0">
                          <a:ln>
                            <a:noFill/>
                          </a:ln>
                          <a:solidFill>
                            <a:srgbClr val="002060"/>
                          </a:solidFill>
                          <a:effectLst/>
                          <a:uLnTx/>
                          <a:uFillTx/>
                          <a:latin typeface="+mn-lt"/>
                          <a:ea typeface="+mn-ea"/>
                        </a:rPr>
                        <a:t>     إلى حـ/ المدينون (شادي)</a:t>
                      </a:r>
                    </a:p>
                    <a:p>
                      <a:r>
                        <a:rPr kumimoji="0" lang="ar-YE" sz="2400" b="1" i="0" u="none" strike="noStrike" kern="1200" cap="none" spc="0" normalizeH="0" baseline="0" noProof="0" dirty="0">
                          <a:ln>
                            <a:noFill/>
                          </a:ln>
                          <a:solidFill>
                            <a:srgbClr val="002060"/>
                          </a:solidFill>
                          <a:effectLst/>
                          <a:uLnTx/>
                          <a:uFillTx/>
                          <a:latin typeface="+mn-lt"/>
                          <a:ea typeface="+mn-ea"/>
                        </a:rPr>
                        <a:t>إثبات إقفال حساب الزيادة</a:t>
                      </a:r>
                      <a:endParaRPr lang="en-US" sz="2400" u="none" dirty="0">
                        <a:solidFill>
                          <a:srgbClr val="002060"/>
                        </a:solidFill>
                      </a:endParaRPr>
                    </a:p>
                  </a:txBody>
                  <a:tcPr/>
                </a:tc>
                <a:tc>
                  <a:txBody>
                    <a:bodyPr/>
                    <a:lstStyle/>
                    <a:p>
                      <a:endParaRPr lang="ar-YE" sz="2400" dirty="0">
                        <a:solidFill>
                          <a:srgbClr val="002060"/>
                        </a:solidFill>
                      </a:endParaRPr>
                    </a:p>
                    <a:p>
                      <a:r>
                        <a:rPr lang="en-US" sz="2400" dirty="0">
                          <a:solidFill>
                            <a:srgbClr val="002060"/>
                          </a:solidFill>
                        </a:rPr>
                        <a:t>120,000</a:t>
                      </a:r>
                    </a:p>
                  </a:txBody>
                  <a:tcPr/>
                </a:tc>
                <a:tc>
                  <a:txBody>
                    <a:bodyPr/>
                    <a:lstStyle/>
                    <a:p>
                      <a:r>
                        <a:rPr lang="en-US" sz="2400" dirty="0">
                          <a:solidFill>
                            <a:srgbClr val="002060"/>
                          </a:solidFill>
                        </a:rPr>
                        <a:t>120,000</a:t>
                      </a:r>
                    </a:p>
                  </a:txBody>
                  <a:tcPr/>
                </a:tc>
                <a:extLst>
                  <a:ext uri="{0D108BD9-81ED-4DB2-BD59-A6C34878D82A}">
                    <a16:rowId xmlns:a16="http://schemas.microsoft.com/office/drawing/2014/main" val="3622076050"/>
                  </a:ext>
                </a:extLst>
              </a:tr>
            </a:tbl>
          </a:graphicData>
        </a:graphic>
      </p:graphicFrame>
    </p:spTree>
    <p:extLst>
      <p:ext uri="{BB962C8B-B14F-4D97-AF65-F5344CB8AC3E}">
        <p14:creationId xmlns:p14="http://schemas.microsoft.com/office/powerpoint/2010/main" val="1600068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4212"/>
            <a:ext cx="8682168" cy="504056"/>
          </a:xfrm>
        </p:spPr>
        <p:txBody>
          <a:bodyPr>
            <a:noAutofit/>
          </a:bodyPr>
          <a:lstStyle/>
          <a:p>
            <a:pPr algn="ctr"/>
            <a:r>
              <a:rPr lang="ar-YE" sz="2800" b="1" u="sng" dirty="0">
                <a:solidFill>
                  <a:srgbClr val="C00000"/>
                </a:solidFill>
              </a:rPr>
              <a:t>تابع: </a:t>
            </a:r>
            <a:r>
              <a:rPr lang="ar-SA" sz="2800" b="1" u="sng" dirty="0">
                <a:solidFill>
                  <a:srgbClr val="C00000"/>
                </a:solidFill>
              </a:rPr>
              <a:t>المعالجة المحاسبية لتسوية الزيادة في النقدية</a:t>
            </a:r>
            <a:endParaRPr lang="ar-SA" sz="2800" dirty="0"/>
          </a:p>
        </p:txBody>
      </p:sp>
      <p:sp>
        <p:nvSpPr>
          <p:cNvPr id="3" name="عنصر نائب للمحتوى 2"/>
          <p:cNvSpPr>
            <a:spLocks noGrp="1"/>
          </p:cNvSpPr>
          <p:nvPr>
            <p:ph idx="1"/>
          </p:nvPr>
        </p:nvSpPr>
        <p:spPr>
          <a:xfrm>
            <a:off x="107504" y="764704"/>
            <a:ext cx="8826184" cy="5688632"/>
          </a:xfrm>
        </p:spPr>
        <p:txBody>
          <a:bodyPr>
            <a:normAutofit/>
          </a:bodyPr>
          <a:lstStyle/>
          <a:p>
            <a:pPr marL="82296" indent="0" algn="just">
              <a:buNone/>
            </a:pPr>
            <a:r>
              <a:rPr lang="ar-YE" sz="2800" dirty="0">
                <a:solidFill>
                  <a:srgbClr val="00B0F0"/>
                </a:solidFill>
              </a:rPr>
              <a:t>ب- </a:t>
            </a:r>
            <a:r>
              <a:rPr lang="ar-SA" sz="2800" b="1" dirty="0"/>
              <a:t>أسباب الزيادة جاءت نتيجة لإغفال المحاسب تسجيله لفاتورة مشتريات بضاعة نقداً مرتين</a:t>
            </a:r>
            <a:r>
              <a:rPr lang="en-US" sz="2800" b="1" dirty="0"/>
              <a:t> </a:t>
            </a:r>
            <a:r>
              <a:rPr lang="ar-YE" sz="2800" b="1" dirty="0"/>
              <a:t>وقد أدى ذلك إلى حدوث زيادة في الرصيد الفعلي للنقدية مقارنة بالرصيد الدفتري</a:t>
            </a:r>
            <a:r>
              <a:rPr lang="ar-SA" sz="2800" b="1" dirty="0"/>
              <a:t>. </a:t>
            </a:r>
            <a:r>
              <a:rPr lang="ar-SA" sz="2800" b="1" u="sng" dirty="0">
                <a:solidFill>
                  <a:srgbClr val="FF0000"/>
                </a:solidFill>
              </a:rPr>
              <a:t>يكون القيد </a:t>
            </a:r>
            <a:r>
              <a:rPr lang="ar-SA" sz="2800" b="1" dirty="0">
                <a:solidFill>
                  <a:srgbClr val="FF0000"/>
                </a:solidFill>
              </a:rPr>
              <a:t>:</a:t>
            </a:r>
            <a:endParaRPr lang="ar-YE" sz="2800" b="1" dirty="0">
              <a:solidFill>
                <a:srgbClr val="FF0000"/>
              </a:solidFill>
            </a:endParaRPr>
          </a:p>
          <a:p>
            <a:pPr marL="539496" indent="-457200" algn="just">
              <a:buFont typeface="+mj-cs"/>
              <a:buAutoNum type="arabic2Minus"/>
            </a:pPr>
            <a:endParaRPr lang="ar-YE" sz="2800" dirty="0"/>
          </a:p>
          <a:p>
            <a:pPr marL="82296" indent="0" algn="just">
              <a:buNone/>
            </a:pPr>
            <a:endParaRPr lang="ar-YE" sz="2800" dirty="0"/>
          </a:p>
          <a:p>
            <a:pPr marL="82296" indent="0" algn="just">
              <a:buNone/>
            </a:pPr>
            <a:endParaRPr lang="ar-YE" sz="2800" dirty="0"/>
          </a:p>
          <a:p>
            <a:pPr algn="just">
              <a:buFont typeface="Wingdings" panose="05000000000000000000" pitchFamily="2" charset="2"/>
              <a:buChar char="Ø"/>
            </a:pPr>
            <a:r>
              <a:rPr lang="ar-YE" sz="2800" b="1" u="sng" dirty="0">
                <a:solidFill>
                  <a:srgbClr val="FF0000"/>
                </a:solidFill>
              </a:rPr>
              <a:t>مثال</a:t>
            </a:r>
            <a:r>
              <a:rPr lang="ar-YE" sz="2800" b="1" dirty="0">
                <a:solidFill>
                  <a:srgbClr val="FF0000"/>
                </a:solidFill>
              </a:rPr>
              <a:t>:</a:t>
            </a:r>
            <a:r>
              <a:rPr lang="ar-YE" sz="2800" b="1" dirty="0">
                <a:solidFill>
                  <a:srgbClr val="002060"/>
                </a:solidFill>
              </a:rPr>
              <a:t> من خلال عملية جرد النقدية في الصندوق  ظهرت زيادة بسبب وجود فاتورة مشتريات نقدية بمبلغ </a:t>
            </a:r>
            <a:r>
              <a:rPr lang="en-US" sz="2800" b="1" dirty="0">
                <a:solidFill>
                  <a:srgbClr val="002060"/>
                </a:solidFill>
              </a:rPr>
              <a:t>130,000</a:t>
            </a:r>
            <a:r>
              <a:rPr lang="ar-YE" sz="2800" b="1" dirty="0">
                <a:solidFill>
                  <a:srgbClr val="002060"/>
                </a:solidFill>
              </a:rPr>
              <a:t> ريال سجلت مرتين </a:t>
            </a:r>
            <a:r>
              <a:rPr lang="ar-YE" sz="2800" b="1" u="sng" dirty="0">
                <a:solidFill>
                  <a:srgbClr val="FF0000"/>
                </a:solidFill>
              </a:rPr>
              <a:t>فيكون القيد </a:t>
            </a:r>
            <a:r>
              <a:rPr lang="ar-YE" sz="2800" b="1" dirty="0">
                <a:solidFill>
                  <a:srgbClr val="FF0000"/>
                </a:solidFill>
              </a:rPr>
              <a:t>:</a:t>
            </a:r>
            <a:endParaRPr lang="ar-SA" sz="2800" b="1" dirty="0">
              <a:solidFill>
                <a:srgbClr val="FF0000"/>
              </a:solidFill>
            </a:endParaRP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17</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4013576159"/>
              </p:ext>
            </p:extLst>
          </p:nvPr>
        </p:nvGraphicFramePr>
        <p:xfrm>
          <a:off x="1064455" y="2513464"/>
          <a:ext cx="7353080" cy="822960"/>
        </p:xfrm>
        <a:graphic>
          <a:graphicData uri="http://schemas.openxmlformats.org/drawingml/2006/table">
            <a:tbl>
              <a:tblPr firstRow="1" bandRow="1">
                <a:tableStyleId>{8799B23B-EC83-4686-B30A-512413B5E67A}</a:tableStyleId>
              </a:tblPr>
              <a:tblGrid>
                <a:gridCol w="1113064">
                  <a:extLst>
                    <a:ext uri="{9D8B030D-6E8A-4147-A177-3AD203B41FA5}">
                      <a16:colId xmlns:a16="http://schemas.microsoft.com/office/drawing/2014/main" val="3320562601"/>
                    </a:ext>
                  </a:extLst>
                </a:gridCol>
                <a:gridCol w="3672408">
                  <a:extLst>
                    <a:ext uri="{9D8B030D-6E8A-4147-A177-3AD203B41FA5}">
                      <a16:colId xmlns:a16="http://schemas.microsoft.com/office/drawing/2014/main" val="3570524193"/>
                    </a:ext>
                  </a:extLst>
                </a:gridCol>
                <a:gridCol w="1296144">
                  <a:extLst>
                    <a:ext uri="{9D8B030D-6E8A-4147-A177-3AD203B41FA5}">
                      <a16:colId xmlns:a16="http://schemas.microsoft.com/office/drawing/2014/main" val="2641108871"/>
                    </a:ext>
                  </a:extLst>
                </a:gridCol>
                <a:gridCol w="1271464">
                  <a:extLst>
                    <a:ext uri="{9D8B030D-6E8A-4147-A177-3AD203B41FA5}">
                      <a16:colId xmlns:a16="http://schemas.microsoft.com/office/drawing/2014/main" val="180769383"/>
                    </a:ext>
                  </a:extLst>
                </a:gridCol>
              </a:tblGrid>
              <a:tr h="370840">
                <a:tc>
                  <a:txBody>
                    <a:bodyPr/>
                    <a:lstStyle/>
                    <a:p>
                      <a:r>
                        <a:rPr lang="ar-YE" sz="2400" dirty="0">
                          <a:solidFill>
                            <a:srgbClr val="002060"/>
                          </a:solidFill>
                        </a:rPr>
                        <a:t>التاريخ</a:t>
                      </a:r>
                      <a:endParaRPr lang="en-US" sz="2400" dirty="0">
                        <a:solidFill>
                          <a:srgbClr val="002060"/>
                        </a:solidFill>
                      </a:endParaRPr>
                    </a:p>
                  </a:txBody>
                  <a:tcPr/>
                </a:tc>
                <a:tc>
                  <a:txBody>
                    <a:bodyPr/>
                    <a:lstStyle/>
                    <a:p>
                      <a:r>
                        <a:rPr lang="ar-YE" sz="2400" dirty="0">
                          <a:solidFill>
                            <a:srgbClr val="002060"/>
                          </a:solidFill>
                        </a:rPr>
                        <a:t>من حـ/ الزيادة في النقدية</a:t>
                      </a:r>
                    </a:p>
                    <a:p>
                      <a:r>
                        <a:rPr lang="ar-YE" sz="2400" dirty="0">
                          <a:solidFill>
                            <a:srgbClr val="002060"/>
                          </a:solidFill>
                        </a:rPr>
                        <a:t>   إلى حـ/ المشتريات</a:t>
                      </a:r>
                      <a:endParaRPr lang="en-US" sz="2400" dirty="0">
                        <a:solidFill>
                          <a:srgbClr val="002060"/>
                        </a:solidFill>
                      </a:endParaRPr>
                    </a:p>
                  </a:txBody>
                  <a:tcPr/>
                </a:tc>
                <a:tc>
                  <a:txBody>
                    <a:bodyPr/>
                    <a:lstStyle/>
                    <a:p>
                      <a:endParaRPr lang="ar-YE" sz="2400" dirty="0">
                        <a:solidFill>
                          <a:srgbClr val="002060"/>
                        </a:solidFill>
                      </a:endParaRPr>
                    </a:p>
                    <a:p>
                      <a:r>
                        <a:rPr lang="ar-YE" sz="2400" dirty="0">
                          <a:solidFill>
                            <a:srgbClr val="002060"/>
                          </a:solidFill>
                        </a:rPr>
                        <a:t>×××</a:t>
                      </a:r>
                      <a:endParaRPr lang="en-US" sz="2400" dirty="0">
                        <a:solidFill>
                          <a:srgbClr val="002060"/>
                        </a:solidFill>
                      </a:endParaRPr>
                    </a:p>
                  </a:txBody>
                  <a:tcPr/>
                </a:tc>
                <a:tc>
                  <a:txBody>
                    <a:bodyPr/>
                    <a:lstStyle/>
                    <a:p>
                      <a:r>
                        <a:rPr lang="ar-YE" sz="2400" dirty="0">
                          <a:solidFill>
                            <a:srgbClr val="002060"/>
                          </a:solidFill>
                        </a:rPr>
                        <a:t>×××</a:t>
                      </a:r>
                      <a:endParaRPr lang="en-US" sz="2400" dirty="0">
                        <a:solidFill>
                          <a:srgbClr val="002060"/>
                        </a:solidFill>
                      </a:endParaRPr>
                    </a:p>
                  </a:txBody>
                  <a:tcPr/>
                </a:tc>
                <a:extLst>
                  <a:ext uri="{0D108BD9-81ED-4DB2-BD59-A6C34878D82A}">
                    <a16:rowId xmlns:a16="http://schemas.microsoft.com/office/drawing/2014/main" val="213262266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07533120"/>
              </p:ext>
            </p:extLst>
          </p:nvPr>
        </p:nvGraphicFramePr>
        <p:xfrm>
          <a:off x="572496" y="5085184"/>
          <a:ext cx="7824192" cy="1285240"/>
        </p:xfrm>
        <a:graphic>
          <a:graphicData uri="http://schemas.openxmlformats.org/drawingml/2006/table">
            <a:tbl>
              <a:tblPr firstRow="1" bandRow="1">
                <a:tableStyleId>{8799B23B-EC83-4686-B30A-512413B5E67A}</a:tableStyleId>
              </a:tblPr>
              <a:tblGrid>
                <a:gridCol w="1767256">
                  <a:extLst>
                    <a:ext uri="{9D8B030D-6E8A-4147-A177-3AD203B41FA5}">
                      <a16:colId xmlns:a16="http://schemas.microsoft.com/office/drawing/2014/main" val="2157771345"/>
                    </a:ext>
                  </a:extLst>
                </a:gridCol>
                <a:gridCol w="2952328">
                  <a:extLst>
                    <a:ext uri="{9D8B030D-6E8A-4147-A177-3AD203B41FA5}">
                      <a16:colId xmlns:a16="http://schemas.microsoft.com/office/drawing/2014/main" val="85312621"/>
                    </a:ext>
                  </a:extLst>
                </a:gridCol>
                <a:gridCol w="1512168">
                  <a:extLst>
                    <a:ext uri="{9D8B030D-6E8A-4147-A177-3AD203B41FA5}">
                      <a16:colId xmlns:a16="http://schemas.microsoft.com/office/drawing/2014/main" val="3504379720"/>
                    </a:ext>
                  </a:extLst>
                </a:gridCol>
                <a:gridCol w="1592440">
                  <a:extLst>
                    <a:ext uri="{9D8B030D-6E8A-4147-A177-3AD203B41FA5}">
                      <a16:colId xmlns:a16="http://schemas.microsoft.com/office/drawing/2014/main" val="2523740730"/>
                    </a:ext>
                  </a:extLst>
                </a:gridCol>
              </a:tblGrid>
              <a:tr h="370840">
                <a:tc>
                  <a:txBody>
                    <a:bodyPr/>
                    <a:lstStyle/>
                    <a:p>
                      <a:pPr algn="ctr"/>
                      <a:r>
                        <a:rPr lang="ar-YE" b="1" dirty="0"/>
                        <a:t>التاريخ</a:t>
                      </a:r>
                      <a:endParaRPr lang="en-US" b="1" dirty="0"/>
                    </a:p>
                  </a:txBody>
                  <a:tcPr/>
                </a:tc>
                <a:tc>
                  <a:txBody>
                    <a:bodyPr/>
                    <a:lstStyle/>
                    <a:p>
                      <a:pPr algn="ctr"/>
                      <a:r>
                        <a:rPr lang="ar-YE" b="1" dirty="0"/>
                        <a:t>البيــــــان</a:t>
                      </a:r>
                      <a:endParaRPr lang="en-US" b="1" dirty="0"/>
                    </a:p>
                  </a:txBody>
                  <a:tcPr/>
                </a:tc>
                <a:tc>
                  <a:txBody>
                    <a:bodyPr/>
                    <a:lstStyle/>
                    <a:p>
                      <a:pPr algn="ctr"/>
                      <a:r>
                        <a:rPr lang="ar-YE" b="1" dirty="0"/>
                        <a:t>دائــن</a:t>
                      </a:r>
                      <a:endParaRPr lang="en-US" b="1" dirty="0"/>
                    </a:p>
                  </a:txBody>
                  <a:tcPr/>
                </a:tc>
                <a:tc>
                  <a:txBody>
                    <a:bodyPr/>
                    <a:lstStyle/>
                    <a:p>
                      <a:pPr algn="ctr"/>
                      <a:r>
                        <a:rPr lang="ar-YE" b="1" dirty="0"/>
                        <a:t>مــدين</a:t>
                      </a:r>
                      <a:endParaRPr lang="en-US" b="1" dirty="0"/>
                    </a:p>
                  </a:txBody>
                  <a:tcPr/>
                </a:tc>
                <a:extLst>
                  <a:ext uri="{0D108BD9-81ED-4DB2-BD59-A6C34878D82A}">
                    <a16:rowId xmlns:a16="http://schemas.microsoft.com/office/drawing/2014/main" val="4033606529"/>
                  </a:ext>
                </a:extLst>
              </a:tr>
              <a:tr h="370840">
                <a:tc>
                  <a:txBody>
                    <a:bodyPr/>
                    <a:lstStyle/>
                    <a:p>
                      <a:endParaRPr lang="en-US" b="1"/>
                    </a:p>
                  </a:txBody>
                  <a:tcPr/>
                </a:tc>
                <a:tc>
                  <a:txBody>
                    <a:bodyPr/>
                    <a:lstStyle/>
                    <a:p>
                      <a:r>
                        <a:rPr lang="ar-YE" b="1" dirty="0"/>
                        <a:t>من حـــ/ الزيادة</a:t>
                      </a:r>
                      <a:r>
                        <a:rPr lang="ar-YE" b="1" baseline="0" dirty="0"/>
                        <a:t> في النقدية</a:t>
                      </a:r>
                      <a:endParaRPr lang="ar-YE" b="1" dirty="0"/>
                    </a:p>
                    <a:p>
                      <a:r>
                        <a:rPr lang="ar-YE" b="1" dirty="0"/>
                        <a:t>   إلى حـــ/ المشتريات</a:t>
                      </a:r>
                    </a:p>
                    <a:p>
                      <a:r>
                        <a:rPr lang="ar-YE" b="1" dirty="0"/>
                        <a:t>إقفال</a:t>
                      </a:r>
                      <a:r>
                        <a:rPr lang="ar-YE" b="1" baseline="0" dirty="0"/>
                        <a:t> حساب الزيادة</a:t>
                      </a:r>
                      <a:endParaRPr lang="en-US" b="1" dirty="0"/>
                    </a:p>
                  </a:txBody>
                  <a:tcPr/>
                </a:tc>
                <a:tc>
                  <a:txBody>
                    <a:bodyPr/>
                    <a:lstStyle/>
                    <a:p>
                      <a:endParaRPr lang="en-US" b="1" dirty="0"/>
                    </a:p>
                    <a:p>
                      <a:r>
                        <a:rPr lang="en-US" b="1" dirty="0"/>
                        <a:t>130,000</a:t>
                      </a:r>
                    </a:p>
                  </a:txBody>
                  <a:tcPr/>
                </a:tc>
                <a:tc>
                  <a:txBody>
                    <a:bodyPr/>
                    <a:lstStyle/>
                    <a:p>
                      <a:r>
                        <a:rPr lang="en-US" b="1" dirty="0"/>
                        <a:t>130,000</a:t>
                      </a:r>
                    </a:p>
                  </a:txBody>
                  <a:tcPr/>
                </a:tc>
                <a:extLst>
                  <a:ext uri="{0D108BD9-81ED-4DB2-BD59-A6C34878D82A}">
                    <a16:rowId xmlns:a16="http://schemas.microsoft.com/office/drawing/2014/main" val="2404814446"/>
                  </a:ext>
                </a:extLst>
              </a:tr>
            </a:tbl>
          </a:graphicData>
        </a:graphic>
      </p:graphicFrame>
    </p:spTree>
    <p:extLst>
      <p:ext uri="{BB962C8B-B14F-4D97-AF65-F5344CB8AC3E}">
        <p14:creationId xmlns:p14="http://schemas.microsoft.com/office/powerpoint/2010/main" val="1682220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4212"/>
            <a:ext cx="8682168" cy="504056"/>
          </a:xfrm>
        </p:spPr>
        <p:txBody>
          <a:bodyPr>
            <a:noAutofit/>
          </a:bodyPr>
          <a:lstStyle/>
          <a:p>
            <a:pPr algn="ctr"/>
            <a:r>
              <a:rPr lang="ar-YE" sz="2800" b="1" u="sng" dirty="0">
                <a:solidFill>
                  <a:srgbClr val="C00000"/>
                </a:solidFill>
              </a:rPr>
              <a:t>تابع: </a:t>
            </a:r>
            <a:r>
              <a:rPr lang="ar-SA" sz="2800" b="1" u="sng" dirty="0">
                <a:solidFill>
                  <a:srgbClr val="C00000"/>
                </a:solidFill>
              </a:rPr>
              <a:t>المعالجة المحاسبية لتسوية الزيادة في النقدية</a:t>
            </a:r>
            <a:endParaRPr lang="ar-SA" sz="2800" dirty="0"/>
          </a:p>
        </p:txBody>
      </p:sp>
      <p:sp>
        <p:nvSpPr>
          <p:cNvPr id="3" name="عنصر نائب للمحتوى 2"/>
          <p:cNvSpPr>
            <a:spLocks noGrp="1"/>
          </p:cNvSpPr>
          <p:nvPr>
            <p:ph idx="1"/>
          </p:nvPr>
        </p:nvSpPr>
        <p:spPr>
          <a:xfrm>
            <a:off x="107504" y="764704"/>
            <a:ext cx="8826184" cy="5688632"/>
          </a:xfrm>
        </p:spPr>
        <p:txBody>
          <a:bodyPr>
            <a:normAutofit/>
          </a:bodyPr>
          <a:lstStyle/>
          <a:p>
            <a:pPr marL="82296" indent="0" algn="just">
              <a:buNone/>
            </a:pPr>
            <a:endParaRPr lang="ar-YE" sz="2800" dirty="0"/>
          </a:p>
          <a:p>
            <a:pPr marL="82296" indent="0" algn="just">
              <a:buNone/>
            </a:pPr>
            <a:r>
              <a:rPr lang="ar-YE" sz="2800" dirty="0">
                <a:solidFill>
                  <a:srgbClr val="00B0F0"/>
                </a:solidFill>
              </a:rPr>
              <a:t>جـ-</a:t>
            </a:r>
            <a:r>
              <a:rPr lang="ar-YE" sz="2800" dirty="0"/>
              <a:t> </a:t>
            </a:r>
            <a:r>
              <a:rPr lang="ar-SA" sz="2800" b="1" dirty="0"/>
              <a:t>أنه لم يتم  التوصل إلى تحديد أسباب تلك الزيادة وعليه يتم إقفال هذه الزيادة كإيراد للمنشأة. </a:t>
            </a:r>
            <a:r>
              <a:rPr lang="ar-SA" sz="2800" b="1" u="sng" dirty="0">
                <a:solidFill>
                  <a:srgbClr val="FF0000"/>
                </a:solidFill>
              </a:rPr>
              <a:t>يكون القيد</a:t>
            </a:r>
            <a:r>
              <a:rPr lang="ar-SA" sz="2800" b="1" dirty="0">
                <a:solidFill>
                  <a:srgbClr val="FF0000"/>
                </a:solidFill>
              </a:rPr>
              <a:t>:</a:t>
            </a:r>
            <a:endParaRPr lang="en-US" sz="2800" b="1" dirty="0">
              <a:solidFill>
                <a:srgbClr val="FF0000"/>
              </a:solidFill>
            </a:endParaRPr>
          </a:p>
          <a:p>
            <a:pPr marL="82296" indent="0" algn="just">
              <a:buNone/>
            </a:pPr>
            <a:endParaRPr lang="en-US" sz="2800" b="1" dirty="0">
              <a:solidFill>
                <a:srgbClr val="FF0000"/>
              </a:solidFill>
            </a:endParaRPr>
          </a:p>
          <a:p>
            <a:pPr marL="82296" indent="0" algn="just">
              <a:buNone/>
            </a:pPr>
            <a:endParaRPr lang="en-US" sz="2800" b="1" dirty="0">
              <a:solidFill>
                <a:srgbClr val="FF0000"/>
              </a:solidFill>
            </a:endParaRPr>
          </a:p>
          <a:p>
            <a:pPr marL="82296" indent="0" algn="just">
              <a:buNone/>
            </a:pPr>
            <a:endParaRPr lang="en-US" sz="2800" b="1" dirty="0">
              <a:solidFill>
                <a:srgbClr val="FF0000"/>
              </a:solidFill>
            </a:endParaRPr>
          </a:p>
          <a:p>
            <a:pPr marL="82296" indent="0" algn="just">
              <a:buNone/>
            </a:pPr>
            <a:r>
              <a:rPr lang="ar-YE" sz="2800" b="1" u="sng" dirty="0">
                <a:solidFill>
                  <a:srgbClr val="FF0000"/>
                </a:solidFill>
              </a:rPr>
              <a:t>مثال: </a:t>
            </a:r>
            <a:r>
              <a:rPr lang="ar-YE" sz="2800" b="1" dirty="0">
                <a:solidFill>
                  <a:srgbClr val="002060"/>
                </a:solidFill>
              </a:rPr>
              <a:t>من خلال عملية جرد النقدية في الصندوق ظهرت زيادة في النقدية بلغت </a:t>
            </a:r>
            <a:r>
              <a:rPr lang="en-US" sz="2800" b="1" dirty="0">
                <a:solidFill>
                  <a:srgbClr val="002060"/>
                </a:solidFill>
              </a:rPr>
              <a:t>50,000</a:t>
            </a:r>
            <a:r>
              <a:rPr lang="ar-YE" sz="2800" b="1" dirty="0">
                <a:solidFill>
                  <a:srgbClr val="002060"/>
                </a:solidFill>
              </a:rPr>
              <a:t> ريال، لم يتم التمكن من تحديد أسبابها، وعليه اعتبرت إيراداً للمنشأة، فيكون القيد:</a:t>
            </a:r>
            <a:endParaRPr lang="ar-SA" sz="2800" b="1" dirty="0">
              <a:solidFill>
                <a:srgbClr val="002060"/>
              </a:solidFill>
            </a:endParaRPr>
          </a:p>
          <a:p>
            <a:pPr marL="82296" indent="0" algn="just">
              <a:buNone/>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18</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1125642713"/>
              </p:ext>
            </p:extLst>
          </p:nvPr>
        </p:nvGraphicFramePr>
        <p:xfrm>
          <a:off x="789456" y="5179756"/>
          <a:ext cx="7824192" cy="822960"/>
        </p:xfrm>
        <a:graphic>
          <a:graphicData uri="http://schemas.openxmlformats.org/drawingml/2006/table">
            <a:tbl>
              <a:tblPr firstRow="1" bandRow="1">
                <a:tableStyleId>{8799B23B-EC83-4686-B30A-512413B5E67A}</a:tableStyleId>
              </a:tblPr>
              <a:tblGrid>
                <a:gridCol w="1584176">
                  <a:extLst>
                    <a:ext uri="{9D8B030D-6E8A-4147-A177-3AD203B41FA5}">
                      <a16:colId xmlns:a16="http://schemas.microsoft.com/office/drawing/2014/main" val="3320562601"/>
                    </a:ext>
                  </a:extLst>
                </a:gridCol>
                <a:gridCol w="3672408">
                  <a:extLst>
                    <a:ext uri="{9D8B030D-6E8A-4147-A177-3AD203B41FA5}">
                      <a16:colId xmlns:a16="http://schemas.microsoft.com/office/drawing/2014/main" val="3570524193"/>
                    </a:ext>
                  </a:extLst>
                </a:gridCol>
                <a:gridCol w="1296144">
                  <a:extLst>
                    <a:ext uri="{9D8B030D-6E8A-4147-A177-3AD203B41FA5}">
                      <a16:colId xmlns:a16="http://schemas.microsoft.com/office/drawing/2014/main" val="2641108871"/>
                    </a:ext>
                  </a:extLst>
                </a:gridCol>
                <a:gridCol w="1271464">
                  <a:extLst>
                    <a:ext uri="{9D8B030D-6E8A-4147-A177-3AD203B41FA5}">
                      <a16:colId xmlns:a16="http://schemas.microsoft.com/office/drawing/2014/main" val="180769383"/>
                    </a:ext>
                  </a:extLst>
                </a:gridCol>
              </a:tblGrid>
              <a:tr h="370840">
                <a:tc>
                  <a:txBody>
                    <a:bodyPr/>
                    <a:lstStyle/>
                    <a:p>
                      <a:r>
                        <a:rPr lang="ar-YE" sz="2400" dirty="0">
                          <a:solidFill>
                            <a:srgbClr val="002060"/>
                          </a:solidFill>
                        </a:rPr>
                        <a:t>لتاريخ</a:t>
                      </a:r>
                      <a:endParaRPr lang="en-US" sz="2400" dirty="0">
                        <a:solidFill>
                          <a:srgbClr val="002060"/>
                        </a:solidFill>
                      </a:endParaRPr>
                    </a:p>
                  </a:txBody>
                  <a:tcPr/>
                </a:tc>
                <a:tc>
                  <a:txBody>
                    <a:bodyPr/>
                    <a:lstStyle/>
                    <a:p>
                      <a:r>
                        <a:rPr lang="ar-YE" sz="2400" dirty="0">
                          <a:solidFill>
                            <a:srgbClr val="002060"/>
                          </a:solidFill>
                        </a:rPr>
                        <a:t>من</a:t>
                      </a:r>
                      <a:r>
                        <a:rPr lang="ar-YE" sz="2400" baseline="0" dirty="0">
                          <a:solidFill>
                            <a:srgbClr val="002060"/>
                          </a:solidFill>
                        </a:rPr>
                        <a:t> حــ/ الزيادة في النقدية </a:t>
                      </a:r>
                    </a:p>
                    <a:p>
                      <a:r>
                        <a:rPr lang="ar-YE" sz="2400" baseline="0" dirty="0">
                          <a:solidFill>
                            <a:srgbClr val="002060"/>
                          </a:solidFill>
                        </a:rPr>
                        <a:t>  إلى حــ/ الأرباح والخسائر</a:t>
                      </a:r>
                      <a:endParaRPr lang="ar-YE" sz="2400" dirty="0">
                        <a:solidFill>
                          <a:srgbClr val="002060"/>
                        </a:solidFill>
                      </a:endParaRPr>
                    </a:p>
                  </a:txBody>
                  <a:tcPr/>
                </a:tc>
                <a:tc>
                  <a:txBody>
                    <a:bodyPr/>
                    <a:lstStyle/>
                    <a:p>
                      <a:endParaRPr lang="ar-YE" sz="2400" dirty="0">
                        <a:solidFill>
                          <a:srgbClr val="002060"/>
                        </a:solidFill>
                      </a:endParaRPr>
                    </a:p>
                    <a:p>
                      <a:r>
                        <a:rPr lang="en-US" sz="2400" dirty="0">
                          <a:solidFill>
                            <a:srgbClr val="002060"/>
                          </a:solidFill>
                        </a:rPr>
                        <a:t>50,000</a:t>
                      </a:r>
                    </a:p>
                  </a:txBody>
                  <a:tcPr/>
                </a:tc>
                <a:tc>
                  <a:txBody>
                    <a:bodyPr/>
                    <a:lstStyle/>
                    <a:p>
                      <a:r>
                        <a:rPr lang="en-US" sz="2400" dirty="0">
                          <a:solidFill>
                            <a:srgbClr val="002060"/>
                          </a:solidFill>
                        </a:rPr>
                        <a:t>50,000</a:t>
                      </a:r>
                    </a:p>
                  </a:txBody>
                  <a:tcPr/>
                </a:tc>
                <a:extLst>
                  <a:ext uri="{0D108BD9-81ED-4DB2-BD59-A6C34878D82A}">
                    <a16:rowId xmlns:a16="http://schemas.microsoft.com/office/drawing/2014/main" val="213262266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65036438"/>
              </p:ext>
            </p:extLst>
          </p:nvPr>
        </p:nvGraphicFramePr>
        <p:xfrm>
          <a:off x="1005480" y="2300687"/>
          <a:ext cx="7608168" cy="822960"/>
        </p:xfrm>
        <a:graphic>
          <a:graphicData uri="http://schemas.openxmlformats.org/drawingml/2006/table">
            <a:tbl>
              <a:tblPr firstRow="1" bandRow="1">
                <a:tableStyleId>{8799B23B-EC83-4686-B30A-512413B5E67A}</a:tableStyleId>
              </a:tblPr>
              <a:tblGrid>
                <a:gridCol w="1224136">
                  <a:extLst>
                    <a:ext uri="{9D8B030D-6E8A-4147-A177-3AD203B41FA5}">
                      <a16:colId xmlns:a16="http://schemas.microsoft.com/office/drawing/2014/main" val="923943357"/>
                    </a:ext>
                  </a:extLst>
                </a:gridCol>
                <a:gridCol w="3816424">
                  <a:extLst>
                    <a:ext uri="{9D8B030D-6E8A-4147-A177-3AD203B41FA5}">
                      <a16:colId xmlns:a16="http://schemas.microsoft.com/office/drawing/2014/main" val="3202091644"/>
                    </a:ext>
                  </a:extLst>
                </a:gridCol>
                <a:gridCol w="1152128">
                  <a:extLst>
                    <a:ext uri="{9D8B030D-6E8A-4147-A177-3AD203B41FA5}">
                      <a16:colId xmlns:a16="http://schemas.microsoft.com/office/drawing/2014/main" val="3300624249"/>
                    </a:ext>
                  </a:extLst>
                </a:gridCol>
                <a:gridCol w="1415480">
                  <a:extLst>
                    <a:ext uri="{9D8B030D-6E8A-4147-A177-3AD203B41FA5}">
                      <a16:colId xmlns:a16="http://schemas.microsoft.com/office/drawing/2014/main" val="3620093935"/>
                    </a:ext>
                  </a:extLst>
                </a:gridCol>
              </a:tblGrid>
              <a:tr h="370840">
                <a:tc>
                  <a:txBody>
                    <a:bodyPr/>
                    <a:lstStyle/>
                    <a:p>
                      <a:r>
                        <a:rPr lang="ar-YE" sz="2400" dirty="0">
                          <a:solidFill>
                            <a:srgbClr val="002060"/>
                          </a:solidFill>
                        </a:rPr>
                        <a:t>التاريخ</a:t>
                      </a:r>
                      <a:endParaRPr lang="en-US" sz="2400" dirty="0">
                        <a:solidFill>
                          <a:srgbClr val="002060"/>
                        </a:solidFill>
                      </a:endParaRPr>
                    </a:p>
                  </a:txBody>
                  <a:tcPr/>
                </a:tc>
                <a:tc>
                  <a:txBody>
                    <a:bodyPr/>
                    <a:lstStyle/>
                    <a:p>
                      <a:r>
                        <a:rPr kumimoji="0" lang="ar-SA" sz="2400" b="1" i="0" u="none" strike="noStrike" kern="1200" cap="none" spc="0" normalizeH="0" baseline="0" noProof="0" dirty="0">
                          <a:ln>
                            <a:noFill/>
                          </a:ln>
                          <a:solidFill>
                            <a:srgbClr val="002060"/>
                          </a:solidFill>
                          <a:effectLst/>
                          <a:uLnTx/>
                          <a:uFillTx/>
                          <a:latin typeface="+mn-lt"/>
                          <a:ea typeface="+mn-ea"/>
                        </a:rPr>
                        <a:t>من حـ/ الزيادة في النقدية</a:t>
                      </a:r>
                      <a:endParaRPr kumimoji="0" lang="ar-YE" sz="2400" b="1" i="0" u="none" strike="noStrike" kern="1200" cap="none" spc="0" normalizeH="0" baseline="0" noProof="0" dirty="0">
                        <a:ln>
                          <a:noFill/>
                        </a:ln>
                        <a:solidFill>
                          <a:srgbClr val="002060"/>
                        </a:solidFill>
                        <a:effectLst/>
                        <a:uLnTx/>
                        <a:uFillTx/>
                        <a:latin typeface="+mn-lt"/>
                        <a:ea typeface="+mn-ea"/>
                      </a:endParaRPr>
                    </a:p>
                    <a:p>
                      <a:r>
                        <a:rPr kumimoji="0" lang="ar-YE" sz="2400" b="1" i="0" u="none" strike="noStrike" kern="1200" cap="none" spc="0" normalizeH="0" baseline="0" noProof="0" dirty="0">
                          <a:ln>
                            <a:noFill/>
                          </a:ln>
                          <a:solidFill>
                            <a:srgbClr val="002060"/>
                          </a:solidFill>
                          <a:effectLst/>
                          <a:uLnTx/>
                          <a:uFillTx/>
                          <a:latin typeface="+mn-lt"/>
                          <a:ea typeface="+mn-ea"/>
                        </a:rPr>
                        <a:t>  إلى حـ/ الارباح والخسائر</a:t>
                      </a:r>
                      <a:endParaRPr lang="en-US" sz="2400" u="none" dirty="0">
                        <a:solidFill>
                          <a:srgbClr val="002060"/>
                        </a:solidFill>
                      </a:endParaRPr>
                    </a:p>
                  </a:txBody>
                  <a:tcPr/>
                </a:tc>
                <a:tc>
                  <a:txBody>
                    <a:bodyPr/>
                    <a:lstStyle/>
                    <a:p>
                      <a:endParaRPr lang="ar-YE" sz="2400" dirty="0">
                        <a:solidFill>
                          <a:srgbClr val="002060"/>
                        </a:solidFill>
                      </a:endParaRPr>
                    </a:p>
                    <a:p>
                      <a:r>
                        <a:rPr lang="ar-YE" sz="2400" dirty="0">
                          <a:solidFill>
                            <a:srgbClr val="002060"/>
                          </a:solidFill>
                        </a:rPr>
                        <a:t>×××</a:t>
                      </a:r>
                      <a:endParaRPr lang="en-US" sz="2400" dirty="0">
                        <a:solidFill>
                          <a:srgbClr val="002060"/>
                        </a:solidFill>
                      </a:endParaRPr>
                    </a:p>
                  </a:txBody>
                  <a:tcPr/>
                </a:tc>
                <a:tc>
                  <a:txBody>
                    <a:bodyPr/>
                    <a:lstStyle/>
                    <a:p>
                      <a:r>
                        <a:rPr lang="ar-YE" sz="2400" dirty="0">
                          <a:solidFill>
                            <a:srgbClr val="002060"/>
                          </a:solidFill>
                        </a:rPr>
                        <a:t>×××</a:t>
                      </a:r>
                      <a:endParaRPr lang="en-US" sz="2400" dirty="0">
                        <a:solidFill>
                          <a:srgbClr val="002060"/>
                        </a:solidFill>
                      </a:endParaRPr>
                    </a:p>
                  </a:txBody>
                  <a:tcPr/>
                </a:tc>
                <a:extLst>
                  <a:ext uri="{0D108BD9-81ED-4DB2-BD59-A6C34878D82A}">
                    <a16:rowId xmlns:a16="http://schemas.microsoft.com/office/drawing/2014/main" val="4179756058"/>
                  </a:ext>
                </a:extLst>
              </a:tr>
            </a:tbl>
          </a:graphicData>
        </a:graphic>
      </p:graphicFrame>
    </p:spTree>
    <p:extLst>
      <p:ext uri="{BB962C8B-B14F-4D97-AF65-F5344CB8AC3E}">
        <p14:creationId xmlns:p14="http://schemas.microsoft.com/office/powerpoint/2010/main" val="3706635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CD9B9423-CA99-4925-8324-5BC098869A01}" type="slidenum">
              <a:rPr lang="ar-YE" smtClean="0"/>
              <a:t>19</a:t>
            </a:fld>
            <a:endParaRPr lang="ar-YE" dirty="0"/>
          </a:p>
        </p:txBody>
      </p:sp>
      <p:sp>
        <p:nvSpPr>
          <p:cNvPr id="5" name="Oval 4"/>
          <p:cNvSpPr/>
          <p:nvPr/>
        </p:nvSpPr>
        <p:spPr>
          <a:xfrm>
            <a:off x="2771800" y="116632"/>
            <a:ext cx="4176464" cy="12961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marL="742950" indent="-742950" algn="ctr">
              <a:buFont typeface="+mj-lt"/>
              <a:buAutoNum type="arabicParenR" startAt="2"/>
            </a:pPr>
            <a:r>
              <a:rPr lang="ar-YE" sz="3600" b="1" dirty="0"/>
              <a:t>النقدية بالبنك</a:t>
            </a:r>
            <a:endParaRPr lang="en-US" sz="3600" b="1" dirty="0"/>
          </a:p>
        </p:txBody>
      </p:sp>
      <p:sp>
        <p:nvSpPr>
          <p:cNvPr id="7" name="Rounded Rectangle 6"/>
          <p:cNvSpPr/>
          <p:nvPr/>
        </p:nvSpPr>
        <p:spPr>
          <a:xfrm>
            <a:off x="786980" y="1628800"/>
            <a:ext cx="8146104" cy="489654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200" b="1" dirty="0">
                <a:solidFill>
                  <a:srgbClr val="0070C0"/>
                </a:solidFill>
              </a:rPr>
              <a:t>تقوم المنشأة يفتح حسابات جارية لها في البنوك، حيث تودع فيه ما هو زائد عن حاجتها من النقود، كما أنها تستطيع أن تسحب من تلك النقود ما أمكنها بواسطة شيكات تسحبها عل</a:t>
            </a:r>
            <a:r>
              <a:rPr lang="ar-YE" sz="2200" b="1" dirty="0">
                <a:solidFill>
                  <a:srgbClr val="0070C0"/>
                </a:solidFill>
              </a:rPr>
              <a:t>ى</a:t>
            </a:r>
            <a:r>
              <a:rPr lang="ar-SA" sz="2200" b="1" dirty="0">
                <a:solidFill>
                  <a:srgbClr val="0070C0"/>
                </a:solidFill>
              </a:rPr>
              <a:t> نفس البنك.</a:t>
            </a:r>
          </a:p>
          <a:p>
            <a:pPr marL="365760" lvl="0" indent="-283464" algn="just">
              <a:spcBef>
                <a:spcPts val="600"/>
              </a:spcBef>
              <a:buClr>
                <a:srgbClr val="3891A7"/>
              </a:buClr>
              <a:buSzPct val="80000"/>
              <a:buFont typeface="Wingdings" pitchFamily="2" charset="2"/>
              <a:buChar char="Ø"/>
            </a:pPr>
            <a:r>
              <a:rPr lang="ar-SA" sz="2200" b="1" dirty="0">
                <a:solidFill>
                  <a:srgbClr val="0070C0"/>
                </a:solidFill>
              </a:rPr>
              <a:t>عمليات المنشأة في الينك تتجسد من خلال إيداع المبالغ وسحبها.</a:t>
            </a:r>
          </a:p>
          <a:p>
            <a:pPr marL="365760" lvl="0" indent="-283464" algn="just">
              <a:spcBef>
                <a:spcPts val="600"/>
              </a:spcBef>
              <a:buClr>
                <a:srgbClr val="3891A7"/>
              </a:buClr>
              <a:buSzPct val="80000"/>
              <a:buFont typeface="Wingdings" pitchFamily="2" charset="2"/>
              <a:buChar char="Ø"/>
            </a:pPr>
            <a:r>
              <a:rPr lang="ar-SA" sz="2200" b="1" dirty="0">
                <a:solidFill>
                  <a:srgbClr val="0070C0"/>
                </a:solidFill>
              </a:rPr>
              <a:t>في نهاية كل شهر عادةً تقوم البنوك بإرسال كشف يتعلق بحركة حساب البنك الخاص بالمن</a:t>
            </a:r>
            <a:r>
              <a:rPr lang="ar-YE" sz="2200" b="1" dirty="0">
                <a:solidFill>
                  <a:srgbClr val="0070C0"/>
                </a:solidFill>
              </a:rPr>
              <a:t>ش</a:t>
            </a:r>
            <a:r>
              <a:rPr lang="ar-SA" sz="2200" b="1" dirty="0">
                <a:solidFill>
                  <a:srgbClr val="0070C0"/>
                </a:solidFill>
              </a:rPr>
              <a:t>أة يتضمن كافة الإيداعات التي تم إيداعها في الحساب وكذا تواريخ مفردات المبالغ التي تم سحبها. وكذا الكمبيالات التي تم تحصيلها من </a:t>
            </a:r>
            <a:r>
              <a:rPr lang="ar-YE" sz="2200" b="1" dirty="0">
                <a:solidFill>
                  <a:srgbClr val="0070C0"/>
                </a:solidFill>
              </a:rPr>
              <a:t>ق</a:t>
            </a:r>
            <a:r>
              <a:rPr lang="ar-SA" sz="2200" b="1" dirty="0">
                <a:solidFill>
                  <a:srgbClr val="0070C0"/>
                </a:solidFill>
              </a:rPr>
              <a:t>بل البنك لصالح المنشأة</a:t>
            </a:r>
            <a:r>
              <a:rPr lang="ar-YE" sz="2200" b="1" dirty="0">
                <a:solidFill>
                  <a:srgbClr val="0070C0"/>
                </a:solidFill>
              </a:rPr>
              <a:t>،</a:t>
            </a:r>
            <a:r>
              <a:rPr lang="ar-SA" sz="2200" b="1" dirty="0">
                <a:solidFill>
                  <a:srgbClr val="0070C0"/>
                </a:solidFill>
              </a:rPr>
              <a:t> بالإضافة إلى الفوائد المدينة والمصاريف البنكية المختلفة التي خصمها البنك من رصيد المنشأة.</a:t>
            </a:r>
          </a:p>
          <a:p>
            <a:pPr marL="365760" lvl="0" indent="-283464" algn="just">
              <a:spcBef>
                <a:spcPts val="600"/>
              </a:spcBef>
              <a:buClr>
                <a:srgbClr val="3891A7"/>
              </a:buClr>
              <a:buSzPct val="80000"/>
              <a:buFont typeface="Wingdings" pitchFamily="2" charset="2"/>
              <a:buChar char="Ø"/>
            </a:pPr>
            <a:r>
              <a:rPr lang="ar-SA" sz="2200" b="1" dirty="0">
                <a:solidFill>
                  <a:srgbClr val="0070C0"/>
                </a:solidFill>
              </a:rPr>
              <a:t>كما أن المنشأة </a:t>
            </a:r>
            <a:r>
              <a:rPr lang="ar-YE" sz="2200" b="1" dirty="0">
                <a:solidFill>
                  <a:srgbClr val="0070C0"/>
                </a:solidFill>
              </a:rPr>
              <a:t>ت</a:t>
            </a:r>
            <a:r>
              <a:rPr lang="ar-SA" sz="2200" b="1" dirty="0">
                <a:solidFill>
                  <a:srgbClr val="0070C0"/>
                </a:solidFill>
              </a:rPr>
              <a:t>قوم بتسجيل تلك العمليات في سجلاتها وعليه يفترض أن يحدث تطابق بين رصيد البنك في سجلات المنشأة مع رصيد البنك بحسب الكشف المرسل من البنك.</a:t>
            </a:r>
          </a:p>
          <a:p>
            <a:pPr marL="365760" lvl="0" indent="-283464" algn="just">
              <a:spcBef>
                <a:spcPts val="600"/>
              </a:spcBef>
              <a:buClr>
                <a:srgbClr val="3891A7"/>
              </a:buClr>
              <a:buSzPct val="80000"/>
              <a:buFont typeface="Wingdings" pitchFamily="2" charset="2"/>
              <a:buChar char="Ø"/>
            </a:pPr>
            <a:r>
              <a:rPr lang="ar-SA" sz="2200" b="1" u="sng" dirty="0">
                <a:solidFill>
                  <a:srgbClr val="FF0000"/>
                </a:solidFill>
              </a:rPr>
              <a:t>وعند المطابقة يتم إعداد مذكرة التسوية البنكية</a:t>
            </a:r>
            <a:r>
              <a:rPr lang="ar-YE" sz="2200" b="1" u="sng" dirty="0">
                <a:solidFill>
                  <a:srgbClr val="FF0000"/>
                </a:solidFill>
              </a:rPr>
              <a:t>، التي النحو الآتي</a:t>
            </a:r>
            <a:r>
              <a:rPr lang="ar-YE" sz="2200" b="1" dirty="0">
                <a:solidFill>
                  <a:prstClr val="black"/>
                </a:solidFill>
              </a:rPr>
              <a:t>:</a:t>
            </a:r>
            <a:endParaRPr lang="ar-SA" sz="2200" b="1" dirty="0">
              <a:solidFill>
                <a:prstClr val="black"/>
              </a:solidFill>
            </a:endParaRPr>
          </a:p>
        </p:txBody>
      </p:sp>
    </p:spTree>
    <p:extLst>
      <p:ext uri="{BB962C8B-B14F-4D97-AF65-F5344CB8AC3E}">
        <p14:creationId xmlns:p14="http://schemas.microsoft.com/office/powerpoint/2010/main" val="155267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196" y="332656"/>
            <a:ext cx="8712968" cy="3888432"/>
          </a:xfrm>
        </p:spPr>
        <p:txBody>
          <a:bodyPr>
            <a:noAutofit/>
          </a:bodyPr>
          <a:lstStyle/>
          <a:p>
            <a:pPr algn="ctr"/>
            <a:r>
              <a:rPr lang="ar-YE" sz="4400" u="sng" dirty="0">
                <a:latin typeface="Andalus" panose="02020603050405020304" pitchFamily="18" charset="-78"/>
                <a:cs typeface="Andalus" panose="02020603050405020304" pitchFamily="18" charset="-78"/>
              </a:rPr>
              <a:t>المحاسبة المالية</a:t>
            </a:r>
            <a:r>
              <a:rPr lang="en-US" sz="4400" u="sng" dirty="0">
                <a:latin typeface="Andalus" panose="02020603050405020304" pitchFamily="18" charset="-78"/>
                <a:cs typeface="Andalus" panose="02020603050405020304" pitchFamily="18" charset="-78"/>
              </a:rPr>
              <a:t> </a:t>
            </a:r>
            <a:br>
              <a:rPr lang="en-US" sz="4400" u="sng" dirty="0">
                <a:latin typeface="Andalus" panose="02020603050405020304" pitchFamily="18" charset="-78"/>
                <a:cs typeface="Andalus" panose="02020603050405020304" pitchFamily="18" charset="-78"/>
              </a:rPr>
            </a:br>
            <a:r>
              <a:rPr lang="ar-YE" sz="4400" u="sng" dirty="0">
                <a:latin typeface="Andalus" panose="02020603050405020304" pitchFamily="18" charset="-78"/>
                <a:cs typeface="Andalus" panose="02020603050405020304" pitchFamily="18" charset="-78"/>
              </a:rPr>
              <a:t>(الجزء الثاني-</a:t>
            </a:r>
            <a:r>
              <a:rPr lang="en-US" sz="4400" u="sng" dirty="0">
                <a:latin typeface="Andalus" panose="02020603050405020304" pitchFamily="18" charset="-78"/>
                <a:cs typeface="Andalus" panose="02020603050405020304" pitchFamily="18" charset="-78"/>
              </a:rPr>
              <a:t> </a:t>
            </a:r>
            <a:r>
              <a:rPr lang="ar-YE" sz="4400" u="sng" dirty="0">
                <a:latin typeface="Andalus" panose="02020603050405020304" pitchFamily="18" charset="-78"/>
                <a:cs typeface="Andalus" panose="02020603050405020304" pitchFamily="18" charset="-78"/>
              </a:rPr>
              <a:t>ب)</a:t>
            </a:r>
            <a:br>
              <a:rPr lang="en-US" sz="4400" u="sng" dirty="0">
                <a:latin typeface="Andalus" panose="02020603050405020304" pitchFamily="18" charset="-78"/>
                <a:cs typeface="Andalus" panose="02020603050405020304" pitchFamily="18" charset="-78"/>
              </a:rPr>
            </a:br>
            <a:r>
              <a:rPr lang="ar-YE" sz="4400" u="sng" dirty="0">
                <a:solidFill>
                  <a:srgbClr val="C00000"/>
                </a:solidFill>
                <a:latin typeface="Andalus" panose="02020603050405020304" pitchFamily="18" charset="-78"/>
                <a:cs typeface="Andalus" panose="02020603050405020304" pitchFamily="18" charset="-78"/>
              </a:rPr>
              <a:t>الوحدة ال</a:t>
            </a:r>
            <a:r>
              <a:rPr lang="ar-SA" sz="4400" u="sng" dirty="0">
                <a:solidFill>
                  <a:srgbClr val="C00000"/>
                </a:solidFill>
                <a:latin typeface="Andalus" panose="02020603050405020304" pitchFamily="18" charset="-78"/>
                <a:cs typeface="Andalus" panose="02020603050405020304" pitchFamily="18" charset="-78"/>
              </a:rPr>
              <a:t>ثانية</a:t>
            </a:r>
            <a:r>
              <a:rPr lang="ar-YE" sz="4400" u="sng" dirty="0">
                <a:solidFill>
                  <a:srgbClr val="C00000"/>
                </a:solidFill>
                <a:latin typeface="Andalus" panose="02020603050405020304" pitchFamily="18" charset="-78"/>
                <a:cs typeface="Andalus" panose="02020603050405020304" pitchFamily="18" charset="-78"/>
              </a:rPr>
              <a:t>.</a:t>
            </a:r>
            <a:br>
              <a:rPr lang="ar-YE" sz="4400" u="sng" dirty="0">
                <a:latin typeface="Andalus" panose="02020603050405020304" pitchFamily="18" charset="-78"/>
                <a:cs typeface="Andalus" panose="02020603050405020304" pitchFamily="18" charset="-78"/>
              </a:rPr>
            </a:br>
            <a:r>
              <a:rPr lang="ar-YE" sz="4400" u="sng" dirty="0">
                <a:solidFill>
                  <a:srgbClr val="C00000"/>
                </a:solidFill>
                <a:latin typeface="Andalus" panose="02020603050405020304" pitchFamily="18" charset="-78"/>
                <a:cs typeface="Andalus" panose="02020603050405020304" pitchFamily="18" charset="-78"/>
              </a:rPr>
              <a:t>تسوية </a:t>
            </a:r>
            <a:r>
              <a:rPr lang="ar-SA" sz="4400" u="sng" dirty="0">
                <a:solidFill>
                  <a:srgbClr val="C00000"/>
                </a:solidFill>
                <a:latin typeface="Andalus" panose="02020603050405020304" pitchFamily="18" charset="-78"/>
                <a:cs typeface="Andalus" panose="02020603050405020304" pitchFamily="18" charset="-78"/>
              </a:rPr>
              <a:t>النقدية </a:t>
            </a:r>
            <a:br>
              <a:rPr lang="ar-YE" sz="4400" u="sng" dirty="0">
                <a:solidFill>
                  <a:srgbClr val="C00000"/>
                </a:solidFill>
                <a:latin typeface="Andalus" panose="02020603050405020304" pitchFamily="18" charset="-78"/>
                <a:cs typeface="Andalus" panose="02020603050405020304" pitchFamily="18" charset="-78"/>
              </a:rPr>
            </a:br>
            <a:r>
              <a:rPr lang="ar-YE" sz="4400" u="sng" dirty="0">
                <a:solidFill>
                  <a:srgbClr val="C00000"/>
                </a:solidFill>
                <a:latin typeface="Andalus" panose="02020603050405020304" pitchFamily="18" charset="-78"/>
                <a:cs typeface="Andalus" panose="02020603050405020304" pitchFamily="18" charset="-78"/>
              </a:rPr>
              <a:t>م</a:t>
            </a:r>
            <a:r>
              <a:rPr lang="en-US" sz="4400" u="sng" dirty="0">
                <a:solidFill>
                  <a:srgbClr val="C00000"/>
                </a:solidFill>
                <a:latin typeface="Andalus" panose="02020603050405020304" pitchFamily="18" charset="-78"/>
                <a:cs typeface="Andalus" panose="02020603050405020304" pitchFamily="18" charset="-78"/>
              </a:rPr>
              <a:t>3</a:t>
            </a:r>
            <a:endParaRPr lang="ar-YE" sz="4400" u="sng"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403648" y="4494873"/>
            <a:ext cx="5668652" cy="1840632"/>
          </a:xfrm>
        </p:spPr>
        <p:txBody>
          <a:bodyPr>
            <a:noAutofit/>
          </a:bodyPr>
          <a:lstStyle/>
          <a:p>
            <a:pPr algn="ct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a:t>
            </a: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الهاشمي</a:t>
            </a:r>
            <a:endParaRPr lang="ar-YE" sz="32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25</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6</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sz="3200" b="1"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fld id="{CD9B9423-CA99-4925-8324-5BC098869A01}" type="slidenum">
              <a:rPr lang="ar-YE" smtClean="0"/>
              <a:t>2</a:t>
            </a:fld>
            <a:endParaRPr lang="ar-YE" dirty="0"/>
          </a:p>
        </p:txBody>
      </p:sp>
    </p:spTree>
    <p:extLst>
      <p:ext uri="{BB962C8B-B14F-4D97-AF65-F5344CB8AC3E}">
        <p14:creationId xmlns:p14="http://schemas.microsoft.com/office/powerpoint/2010/main" val="1982531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15352282"/>
              </p:ext>
            </p:extLst>
          </p:nvPr>
        </p:nvGraphicFramePr>
        <p:xfrm>
          <a:off x="288898" y="1268760"/>
          <a:ext cx="8755064" cy="4084320"/>
        </p:xfrm>
        <a:graphic>
          <a:graphicData uri="http://schemas.openxmlformats.org/drawingml/2006/table">
            <a:tbl>
              <a:tblPr firstRow="1" bandRow="1">
                <a:tableStyleId>{8799B23B-EC83-4686-B30A-512413B5E67A}</a:tableStyleId>
              </a:tblPr>
              <a:tblGrid>
                <a:gridCol w="3456508">
                  <a:extLst>
                    <a:ext uri="{9D8B030D-6E8A-4147-A177-3AD203B41FA5}">
                      <a16:colId xmlns:a16="http://schemas.microsoft.com/office/drawing/2014/main" val="886207229"/>
                    </a:ext>
                  </a:extLst>
                </a:gridCol>
                <a:gridCol w="921024">
                  <a:extLst>
                    <a:ext uri="{9D8B030D-6E8A-4147-A177-3AD203B41FA5}">
                      <a16:colId xmlns:a16="http://schemas.microsoft.com/office/drawing/2014/main" val="1589030974"/>
                    </a:ext>
                  </a:extLst>
                </a:gridCol>
                <a:gridCol w="3543472">
                  <a:extLst>
                    <a:ext uri="{9D8B030D-6E8A-4147-A177-3AD203B41FA5}">
                      <a16:colId xmlns:a16="http://schemas.microsoft.com/office/drawing/2014/main" val="2441607070"/>
                    </a:ext>
                  </a:extLst>
                </a:gridCol>
                <a:gridCol w="834060">
                  <a:extLst>
                    <a:ext uri="{9D8B030D-6E8A-4147-A177-3AD203B41FA5}">
                      <a16:colId xmlns:a16="http://schemas.microsoft.com/office/drawing/2014/main" val="1332132835"/>
                    </a:ext>
                  </a:extLst>
                </a:gridCol>
              </a:tblGrid>
              <a:tr h="370840">
                <a:tc gridSpan="4">
                  <a:txBody>
                    <a:bodyPr/>
                    <a:lstStyle/>
                    <a:p>
                      <a:pPr algn="ctr"/>
                      <a:r>
                        <a:rPr lang="ar-YE" sz="2400" b="1" u="sng" dirty="0">
                          <a:solidFill>
                            <a:srgbClr val="FF0000"/>
                          </a:solidFill>
                        </a:rPr>
                        <a:t>كشف تسوية</a:t>
                      </a:r>
                      <a:r>
                        <a:rPr lang="ar-YE" sz="2400" b="1" u="sng" baseline="0" dirty="0">
                          <a:solidFill>
                            <a:srgbClr val="FF0000"/>
                          </a:solidFill>
                        </a:rPr>
                        <a:t> رصيد البنك</a:t>
                      </a:r>
                      <a:endParaRPr lang="en-US" sz="2400" b="1" u="sng" dirty="0">
                        <a:solidFill>
                          <a:srgbClr val="FF0000"/>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192694129"/>
                  </a:ext>
                </a:extLst>
              </a:tr>
              <a:tr h="370840">
                <a:tc>
                  <a:txBody>
                    <a:bodyPr/>
                    <a:lstStyle/>
                    <a:p>
                      <a:r>
                        <a:rPr lang="ar-YE" sz="2200" b="1" u="sng" dirty="0"/>
                        <a:t>رصيد البنك طبقاَ لكشف</a:t>
                      </a:r>
                      <a:r>
                        <a:rPr lang="ar-YE" sz="2200" b="1" u="sng" baseline="0" dirty="0"/>
                        <a:t> البنك</a:t>
                      </a:r>
                      <a:endParaRPr lang="en-US" sz="2200" b="1" u="sng" dirty="0"/>
                    </a:p>
                  </a:txBody>
                  <a:tcPr/>
                </a:tc>
                <a:tc>
                  <a:txBody>
                    <a:bodyPr/>
                    <a:lstStyle/>
                    <a:p>
                      <a:r>
                        <a:rPr lang="ar-YE" sz="2200" b="1" dirty="0"/>
                        <a:t>××××</a:t>
                      </a:r>
                      <a:endParaRPr lang="en-US" sz="2200" b="1" dirty="0"/>
                    </a:p>
                  </a:txBody>
                  <a:tcPr/>
                </a:tc>
                <a:tc>
                  <a:txBody>
                    <a:bodyPr/>
                    <a:lstStyle/>
                    <a:p>
                      <a:r>
                        <a:rPr lang="ar-YE" sz="2200" b="1" u="sng" dirty="0"/>
                        <a:t>رصيد البنك طبقاَ لسجلات المنشأة</a:t>
                      </a:r>
                      <a:endParaRPr lang="en-US" sz="2200" b="1" u="sng" dirty="0"/>
                    </a:p>
                  </a:txBody>
                  <a:tcPr/>
                </a:tc>
                <a:tc>
                  <a:txBody>
                    <a:bodyPr/>
                    <a:lstStyle/>
                    <a:p>
                      <a:r>
                        <a:rPr lang="ar-YE" sz="2200" b="1" dirty="0"/>
                        <a:t>×××</a:t>
                      </a:r>
                      <a:endParaRPr lang="en-US" sz="2200" b="1" dirty="0"/>
                    </a:p>
                  </a:txBody>
                  <a:tcPr/>
                </a:tc>
                <a:extLst>
                  <a:ext uri="{0D108BD9-81ED-4DB2-BD59-A6C34878D82A}">
                    <a16:rowId xmlns:a16="http://schemas.microsoft.com/office/drawing/2014/main" val="69546729"/>
                  </a:ext>
                </a:extLst>
              </a:tr>
              <a:tr h="370840">
                <a:tc>
                  <a:txBody>
                    <a:bodyPr/>
                    <a:lstStyle/>
                    <a:p>
                      <a:r>
                        <a:rPr lang="ar-YE" sz="2200" b="1" u="sng" dirty="0">
                          <a:solidFill>
                            <a:srgbClr val="FF0000"/>
                          </a:solidFill>
                        </a:rPr>
                        <a:t>تضاف:</a:t>
                      </a:r>
                    </a:p>
                    <a:p>
                      <a:r>
                        <a:rPr lang="ar-YE" sz="2200" b="1" u="none" dirty="0">
                          <a:solidFill>
                            <a:srgbClr val="0070C0"/>
                          </a:solidFill>
                        </a:rPr>
                        <a:t>إيداعات مرسلة للبنك لم تظهر في الكشف (إيداعات في الطريق).</a:t>
                      </a:r>
                    </a:p>
                    <a:p>
                      <a:r>
                        <a:rPr lang="ar-YE" sz="2200" b="1" u="sng" dirty="0">
                          <a:solidFill>
                            <a:srgbClr val="FF0000"/>
                          </a:solidFill>
                        </a:rPr>
                        <a:t>تطرح:</a:t>
                      </a:r>
                    </a:p>
                    <a:p>
                      <a:r>
                        <a:rPr lang="ar-YE" sz="2200" b="1" u="none" dirty="0">
                          <a:solidFill>
                            <a:srgbClr val="0070C0"/>
                          </a:solidFill>
                        </a:rPr>
                        <a:t>شيكات مسحوبة لم تقدم للبنك لم تظهر في الكشف.</a:t>
                      </a:r>
                      <a:endParaRPr lang="en-US" sz="2200" b="1" u="none" dirty="0">
                        <a:solidFill>
                          <a:srgbClr val="0070C0"/>
                        </a:solidFill>
                      </a:endParaRPr>
                    </a:p>
                  </a:txBody>
                  <a:tcPr/>
                </a:tc>
                <a:tc>
                  <a:txBody>
                    <a:bodyPr/>
                    <a:lstStyle/>
                    <a:p>
                      <a:endParaRPr lang="ar-YE" sz="2200" b="1" dirty="0"/>
                    </a:p>
                    <a:p>
                      <a:r>
                        <a:rPr lang="ar-YE" sz="2200" b="1" dirty="0"/>
                        <a:t>×××</a:t>
                      </a:r>
                    </a:p>
                    <a:p>
                      <a:endParaRPr lang="ar-YE" sz="2200" b="1" dirty="0"/>
                    </a:p>
                    <a:p>
                      <a:endParaRPr lang="ar-YE" sz="2200" b="1" dirty="0"/>
                    </a:p>
                    <a:p>
                      <a:r>
                        <a:rPr lang="ar-YE" sz="2200" b="1" dirty="0"/>
                        <a:t>×××</a:t>
                      </a:r>
                      <a:endParaRPr lang="en-US" sz="2200" b="1" dirty="0"/>
                    </a:p>
                  </a:txBody>
                  <a:tcPr/>
                </a:tc>
                <a:tc>
                  <a:txBody>
                    <a:bodyPr/>
                    <a:lstStyle/>
                    <a:p>
                      <a:r>
                        <a:rPr lang="ar-YE" sz="2200" b="1" u="sng" dirty="0">
                          <a:solidFill>
                            <a:srgbClr val="FF0000"/>
                          </a:solidFill>
                        </a:rPr>
                        <a:t>تضاف</a:t>
                      </a:r>
                    </a:p>
                    <a:p>
                      <a:r>
                        <a:rPr lang="ar-YE" sz="2200" b="1" u="none" dirty="0">
                          <a:solidFill>
                            <a:srgbClr val="0070C0"/>
                          </a:solidFill>
                        </a:rPr>
                        <a:t>مبالغ حصلها</a:t>
                      </a:r>
                      <a:r>
                        <a:rPr lang="ar-YE" sz="2200" b="1" u="none" baseline="0" dirty="0">
                          <a:solidFill>
                            <a:srgbClr val="0070C0"/>
                          </a:solidFill>
                        </a:rPr>
                        <a:t> البنك لصالح المنشاة (أ. ق محصلة) لم تظهر في السجلات.</a:t>
                      </a:r>
                    </a:p>
                    <a:p>
                      <a:r>
                        <a:rPr lang="ar-YE" sz="2200" b="1" u="sng" baseline="0" dirty="0">
                          <a:solidFill>
                            <a:srgbClr val="FF0000"/>
                          </a:solidFill>
                        </a:rPr>
                        <a:t>تطرح:</a:t>
                      </a:r>
                    </a:p>
                    <a:p>
                      <a:r>
                        <a:rPr lang="ar-YE" sz="2200" b="1" u="none" baseline="0" dirty="0">
                          <a:solidFill>
                            <a:srgbClr val="0070C0"/>
                          </a:solidFill>
                        </a:rPr>
                        <a:t>مصاريف بنكية مختلفة لم تظهر في السجلات.</a:t>
                      </a:r>
                    </a:p>
                    <a:p>
                      <a:r>
                        <a:rPr lang="ar-YE" sz="2200" b="1" u="none" baseline="0" dirty="0">
                          <a:solidFill>
                            <a:srgbClr val="0070C0"/>
                          </a:solidFill>
                        </a:rPr>
                        <a:t>مصاريف تحصيل لم تظهر في السجلات.</a:t>
                      </a:r>
                      <a:endParaRPr lang="en-US" sz="2200" b="1" u="none" dirty="0">
                        <a:solidFill>
                          <a:srgbClr val="0070C0"/>
                        </a:solidFill>
                      </a:endParaRPr>
                    </a:p>
                  </a:txBody>
                  <a:tcPr/>
                </a:tc>
                <a:tc>
                  <a:txBody>
                    <a:bodyPr/>
                    <a:lstStyle/>
                    <a:p>
                      <a:endParaRPr lang="ar-YE" sz="2200" b="1" dirty="0"/>
                    </a:p>
                    <a:p>
                      <a:r>
                        <a:rPr lang="ar-YE" sz="2200" b="1" dirty="0"/>
                        <a:t>×××</a:t>
                      </a:r>
                    </a:p>
                    <a:p>
                      <a:endParaRPr lang="ar-YE" sz="2200" b="1" dirty="0"/>
                    </a:p>
                    <a:p>
                      <a:endParaRPr lang="ar-YE" sz="2200" b="1" dirty="0"/>
                    </a:p>
                    <a:p>
                      <a:r>
                        <a:rPr lang="ar-YE" sz="2200" b="1" dirty="0"/>
                        <a:t>×××</a:t>
                      </a:r>
                    </a:p>
                    <a:p>
                      <a:endParaRPr lang="ar-YE" sz="2200" b="1" dirty="0"/>
                    </a:p>
                    <a:p>
                      <a:r>
                        <a:rPr lang="ar-YE" sz="2200" b="1" dirty="0"/>
                        <a:t>×××</a:t>
                      </a:r>
                      <a:endParaRPr lang="en-US" sz="2200" b="1" dirty="0"/>
                    </a:p>
                  </a:txBody>
                  <a:tcPr/>
                </a:tc>
                <a:extLst>
                  <a:ext uri="{0D108BD9-81ED-4DB2-BD59-A6C34878D82A}">
                    <a16:rowId xmlns:a16="http://schemas.microsoft.com/office/drawing/2014/main" val="3784369226"/>
                  </a:ext>
                </a:extLst>
              </a:tr>
              <a:tr h="370840">
                <a:tc>
                  <a:txBody>
                    <a:bodyPr/>
                    <a:lstStyle/>
                    <a:p>
                      <a:r>
                        <a:rPr lang="ar-YE" sz="2200" b="1" dirty="0"/>
                        <a:t>الرصيد بعد التسوية</a:t>
                      </a:r>
                      <a:endParaRPr lang="en-US" sz="2200" b="1" dirty="0"/>
                    </a:p>
                  </a:txBody>
                  <a:tcPr/>
                </a:tc>
                <a:tc>
                  <a:txBody>
                    <a:bodyPr/>
                    <a:lstStyle/>
                    <a:p>
                      <a:r>
                        <a:rPr lang="ar-YE" sz="2200" b="1" dirty="0"/>
                        <a:t>×××</a:t>
                      </a:r>
                      <a:endParaRPr lang="en-US" sz="2200" b="1" dirty="0"/>
                    </a:p>
                  </a:txBody>
                  <a:tcPr/>
                </a:tc>
                <a:tc>
                  <a:txBody>
                    <a:bodyPr/>
                    <a:lstStyle/>
                    <a:p>
                      <a:r>
                        <a:rPr lang="ar-YE" sz="2200" b="1" u="none" dirty="0">
                          <a:solidFill>
                            <a:schemeClr val="tx1"/>
                          </a:solidFill>
                        </a:rPr>
                        <a:t>الرصيد بعد التسوية</a:t>
                      </a:r>
                      <a:endParaRPr lang="en-US" sz="2200" b="1" u="none" dirty="0">
                        <a:solidFill>
                          <a:schemeClr val="tx1"/>
                        </a:solidFill>
                      </a:endParaRPr>
                    </a:p>
                  </a:txBody>
                  <a:tcPr/>
                </a:tc>
                <a:tc>
                  <a:txBody>
                    <a:bodyPr/>
                    <a:lstStyle/>
                    <a:p>
                      <a:r>
                        <a:rPr lang="ar-YE" sz="2200" b="1" dirty="0"/>
                        <a:t>×××</a:t>
                      </a:r>
                      <a:endParaRPr lang="en-US" sz="2200" b="1" dirty="0"/>
                    </a:p>
                  </a:txBody>
                  <a:tcPr/>
                </a:tc>
                <a:extLst>
                  <a:ext uri="{0D108BD9-81ED-4DB2-BD59-A6C34878D82A}">
                    <a16:rowId xmlns:a16="http://schemas.microsoft.com/office/drawing/2014/main" val="3522936824"/>
                  </a:ext>
                </a:extLst>
              </a:tr>
            </a:tbl>
          </a:graphicData>
        </a:graphic>
      </p:graphicFrame>
      <p:sp>
        <p:nvSpPr>
          <p:cNvPr id="4" name="Slide Number Placeholder 3"/>
          <p:cNvSpPr>
            <a:spLocks noGrp="1"/>
          </p:cNvSpPr>
          <p:nvPr>
            <p:ph type="sldNum" sz="quarter" idx="12"/>
          </p:nvPr>
        </p:nvSpPr>
        <p:spPr/>
        <p:txBody>
          <a:bodyPr/>
          <a:lstStyle/>
          <a:p>
            <a:fld id="{CD9B9423-CA99-4925-8324-5BC098869A01}" type="slidenum">
              <a:rPr lang="ar-YE" smtClean="0"/>
              <a:t>20</a:t>
            </a:fld>
            <a:endParaRPr lang="ar-YE" dirty="0"/>
          </a:p>
        </p:txBody>
      </p:sp>
    </p:spTree>
    <p:extLst>
      <p:ext uri="{BB962C8B-B14F-4D97-AF65-F5344CB8AC3E}">
        <p14:creationId xmlns:p14="http://schemas.microsoft.com/office/powerpoint/2010/main" val="2117673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116632"/>
            <a:ext cx="8106104" cy="648072"/>
          </a:xfrm>
        </p:spPr>
        <p:txBody>
          <a:bodyPr>
            <a:normAutofit/>
          </a:bodyPr>
          <a:lstStyle/>
          <a:p>
            <a:pPr algn="ctr"/>
            <a:r>
              <a:rPr lang="ar-YE" sz="3200" b="1" u="sng" dirty="0">
                <a:solidFill>
                  <a:srgbClr val="002060"/>
                </a:solidFill>
              </a:rPr>
              <a:t>تابع: مذكرة تسوية البنك</a:t>
            </a:r>
            <a:r>
              <a:rPr lang="ar-YE" sz="3200" b="1" dirty="0">
                <a:solidFill>
                  <a:srgbClr val="002060"/>
                </a:solidFill>
              </a:rPr>
              <a:t>.</a:t>
            </a:r>
          </a:p>
        </p:txBody>
      </p:sp>
      <p:sp>
        <p:nvSpPr>
          <p:cNvPr id="3" name="عنصر نائب للمحتوى 2"/>
          <p:cNvSpPr>
            <a:spLocks noGrp="1"/>
          </p:cNvSpPr>
          <p:nvPr>
            <p:ph idx="1"/>
          </p:nvPr>
        </p:nvSpPr>
        <p:spPr>
          <a:xfrm>
            <a:off x="179512" y="764704"/>
            <a:ext cx="8754176" cy="5483696"/>
          </a:xfrm>
        </p:spPr>
        <p:txBody>
          <a:bodyPr/>
          <a:lstStyle/>
          <a:p>
            <a:pPr>
              <a:buFont typeface="Wingdings" panose="05000000000000000000" pitchFamily="2" charset="2"/>
              <a:buChar char="q"/>
            </a:pPr>
            <a:r>
              <a:rPr lang="ar-YE" b="1" u="sng" dirty="0">
                <a:solidFill>
                  <a:srgbClr val="C00000"/>
                </a:solidFill>
              </a:rPr>
              <a:t>المعالجة المحاسبية الخاصة بتسوية حساب النقدية بالبنك</a:t>
            </a:r>
            <a:r>
              <a:rPr lang="ar-YE" dirty="0"/>
              <a:t>:</a:t>
            </a:r>
          </a:p>
          <a:p>
            <a:pPr marL="82296" indent="0" algn="just">
              <a:buNone/>
            </a:pPr>
            <a:r>
              <a:rPr lang="ar-YE" dirty="0"/>
              <a:t> </a:t>
            </a:r>
            <a:r>
              <a:rPr lang="ar-YE" sz="2800" b="1" dirty="0"/>
              <a:t>تقتصر المعالجة المحاسبية على القيد في دفاتر المنشأة فقط حيث يتم إثبات المعاملات التي وردت بكشف الحساب ولم يسبق للمنشأة إثباتها في دفاترها. ويتم ذلك من خلال الآتي:</a:t>
            </a:r>
          </a:p>
          <a:p>
            <a:pPr marL="82296" indent="0">
              <a:buNone/>
            </a:pPr>
            <a:r>
              <a:rPr lang="ar-YE" dirty="0"/>
              <a:t>1- </a:t>
            </a:r>
            <a:r>
              <a:rPr lang="ar-YE" b="1" u="sng" dirty="0">
                <a:solidFill>
                  <a:srgbClr val="FF0000"/>
                </a:solidFill>
              </a:rPr>
              <a:t>معاملات تؤدي إلى تخفيض رصيد النقدية بالبنك:</a:t>
            </a:r>
          </a:p>
          <a:p>
            <a:pPr marL="82296" indent="0">
              <a:buNone/>
            </a:pPr>
            <a:endParaRPr lang="ar-YE" u="sng"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جدول 4"/>
          <p:cNvGraphicFramePr>
            <a:graphicFrameLocks noGrp="1"/>
          </p:cNvGraphicFramePr>
          <p:nvPr>
            <p:extLst>
              <p:ext uri="{D42A27DB-BD31-4B8C-83A1-F6EECF244321}">
                <p14:modId xmlns:p14="http://schemas.microsoft.com/office/powerpoint/2010/main" val="1213722392"/>
              </p:ext>
            </p:extLst>
          </p:nvPr>
        </p:nvGraphicFramePr>
        <p:xfrm>
          <a:off x="179511" y="3343275"/>
          <a:ext cx="8662737" cy="2865120"/>
        </p:xfrm>
        <a:graphic>
          <a:graphicData uri="http://schemas.openxmlformats.org/drawingml/2006/table">
            <a:tbl>
              <a:tblPr rtl="1" firstRow="1" bandRow="1">
                <a:tableStyleId>{5DA37D80-6434-44D0-A028-1B22A696006F}</a:tableStyleId>
              </a:tblPr>
              <a:tblGrid>
                <a:gridCol w="1372230">
                  <a:extLst>
                    <a:ext uri="{9D8B030D-6E8A-4147-A177-3AD203B41FA5}">
                      <a16:colId xmlns:a16="http://schemas.microsoft.com/office/drawing/2014/main" val="20000"/>
                    </a:ext>
                  </a:extLst>
                </a:gridCol>
                <a:gridCol w="1280911">
                  <a:extLst>
                    <a:ext uri="{9D8B030D-6E8A-4147-A177-3AD203B41FA5}">
                      <a16:colId xmlns:a16="http://schemas.microsoft.com/office/drawing/2014/main" val="20001"/>
                    </a:ext>
                  </a:extLst>
                </a:gridCol>
                <a:gridCol w="5142934">
                  <a:extLst>
                    <a:ext uri="{9D8B030D-6E8A-4147-A177-3AD203B41FA5}">
                      <a16:colId xmlns:a16="http://schemas.microsoft.com/office/drawing/2014/main" val="20002"/>
                    </a:ext>
                  </a:extLst>
                </a:gridCol>
                <a:gridCol w="866662">
                  <a:extLst>
                    <a:ext uri="{9D8B030D-6E8A-4147-A177-3AD203B41FA5}">
                      <a16:colId xmlns:a16="http://schemas.microsoft.com/office/drawing/2014/main" val="20003"/>
                    </a:ext>
                  </a:extLst>
                </a:gridCol>
              </a:tblGrid>
              <a:tr h="370840">
                <a:tc>
                  <a:txBody>
                    <a:bodyPr/>
                    <a:lstStyle/>
                    <a:p>
                      <a:pPr rtl="1"/>
                      <a:r>
                        <a:rPr lang="ar-YE" sz="2200" b="1" dirty="0"/>
                        <a:t>مبالغ مدينة</a:t>
                      </a:r>
                    </a:p>
                  </a:txBody>
                  <a:tcPr/>
                </a:tc>
                <a:tc>
                  <a:txBody>
                    <a:bodyPr/>
                    <a:lstStyle/>
                    <a:p>
                      <a:pPr rtl="1"/>
                      <a:r>
                        <a:rPr lang="ar-YE" sz="2200" b="1" dirty="0"/>
                        <a:t>مبالغ دائنة</a:t>
                      </a:r>
                    </a:p>
                  </a:txBody>
                  <a:tcPr/>
                </a:tc>
                <a:tc>
                  <a:txBody>
                    <a:bodyPr/>
                    <a:lstStyle/>
                    <a:p>
                      <a:pPr rtl="1"/>
                      <a:r>
                        <a:rPr lang="ar-YE" sz="2200" b="1" dirty="0"/>
                        <a:t>البيــــــــــــــــــــــــــــــــان</a:t>
                      </a:r>
                    </a:p>
                  </a:txBody>
                  <a:tcPr/>
                </a:tc>
                <a:tc>
                  <a:txBody>
                    <a:bodyPr/>
                    <a:lstStyle/>
                    <a:p>
                      <a:pPr rtl="1"/>
                      <a:r>
                        <a:rPr lang="ar-YE" sz="2200" b="1" dirty="0"/>
                        <a:t>التاريخ</a:t>
                      </a:r>
                    </a:p>
                  </a:txBody>
                  <a:tcPr/>
                </a:tc>
                <a:extLst>
                  <a:ext uri="{0D108BD9-81ED-4DB2-BD59-A6C34878D82A}">
                    <a16:rowId xmlns:a16="http://schemas.microsoft.com/office/drawing/2014/main" val="10000"/>
                  </a:ext>
                </a:extLst>
              </a:tr>
              <a:tr h="370840">
                <a:tc>
                  <a:txBody>
                    <a:bodyPr/>
                    <a:lstStyle/>
                    <a:p>
                      <a:pPr rtl="1"/>
                      <a:endParaRPr lang="ar-YE" sz="2200" b="1" dirty="0"/>
                    </a:p>
                    <a:p>
                      <a:pPr rtl="1"/>
                      <a:r>
                        <a:rPr lang="ar-YE" sz="2200" b="1" dirty="0"/>
                        <a:t>××</a:t>
                      </a:r>
                    </a:p>
                    <a:p>
                      <a:pPr rtl="1"/>
                      <a:r>
                        <a:rPr lang="ar-YE" sz="2200" b="1" dirty="0"/>
                        <a:t>××</a:t>
                      </a:r>
                    </a:p>
                    <a:p>
                      <a:pPr rtl="1"/>
                      <a:r>
                        <a:rPr lang="ar-YE" sz="2200" b="1" dirty="0"/>
                        <a:t>××</a:t>
                      </a:r>
                    </a:p>
                    <a:p>
                      <a:pPr rtl="1"/>
                      <a:r>
                        <a:rPr lang="ar-YE" sz="2200" b="1" dirty="0"/>
                        <a:t>××</a:t>
                      </a:r>
                    </a:p>
                  </a:txBody>
                  <a:tcPr/>
                </a:tc>
                <a:tc>
                  <a:txBody>
                    <a:bodyPr/>
                    <a:lstStyle/>
                    <a:p>
                      <a:pPr rtl="1"/>
                      <a:endParaRPr lang="ar-YE" sz="2200" b="1" dirty="0"/>
                    </a:p>
                    <a:p>
                      <a:pPr rtl="1"/>
                      <a:endParaRPr lang="ar-YE" sz="2200" b="1" dirty="0"/>
                    </a:p>
                    <a:p>
                      <a:pPr rtl="1"/>
                      <a:endParaRPr lang="ar-YE" sz="2200" b="1" dirty="0"/>
                    </a:p>
                    <a:p>
                      <a:pPr rtl="1"/>
                      <a:endParaRPr lang="ar-YE" sz="2200" b="1" dirty="0"/>
                    </a:p>
                    <a:p>
                      <a:pPr rtl="1"/>
                      <a:endParaRPr lang="ar-YE" sz="2200" b="1" dirty="0"/>
                    </a:p>
                    <a:p>
                      <a:pPr rtl="1"/>
                      <a:r>
                        <a:rPr lang="ar-YE" sz="2200" b="1" dirty="0"/>
                        <a:t>×××</a:t>
                      </a:r>
                    </a:p>
                  </a:txBody>
                  <a:tcPr/>
                </a:tc>
                <a:tc>
                  <a:txBody>
                    <a:bodyPr/>
                    <a:lstStyle/>
                    <a:p>
                      <a:pPr rtl="1"/>
                      <a:r>
                        <a:rPr lang="ar-YE" sz="2200" b="1" dirty="0"/>
                        <a:t>من مذكـــورين</a:t>
                      </a:r>
                    </a:p>
                    <a:p>
                      <a:pPr rtl="1"/>
                      <a:r>
                        <a:rPr lang="ar-YE" sz="2200" b="1" dirty="0"/>
                        <a:t>حــ/ مصاريف وعمولات بنكية مدينة.</a:t>
                      </a:r>
                    </a:p>
                    <a:p>
                      <a:pPr rtl="1"/>
                      <a:r>
                        <a:rPr lang="ar-YE" sz="2200" b="1" dirty="0"/>
                        <a:t>حــ/ فوائد</a:t>
                      </a:r>
                      <a:r>
                        <a:rPr lang="ar-YE" sz="2200" b="1" baseline="0" dirty="0"/>
                        <a:t> قرض</a:t>
                      </a:r>
                    </a:p>
                    <a:p>
                      <a:pPr rtl="1"/>
                      <a:r>
                        <a:rPr lang="ar-YE" sz="2200" b="1" baseline="0" dirty="0"/>
                        <a:t>حــ/ أوراق دفع</a:t>
                      </a:r>
                    </a:p>
                    <a:p>
                      <a:pPr rtl="1"/>
                      <a:r>
                        <a:rPr lang="ar-YE" sz="2200" b="1" baseline="0" dirty="0"/>
                        <a:t>حــ/ شيكات مرفوضة</a:t>
                      </a:r>
                    </a:p>
                    <a:p>
                      <a:pPr rtl="1"/>
                      <a:r>
                        <a:rPr lang="ar-YE" sz="2200" b="1" baseline="0" dirty="0"/>
                        <a:t>      إلى حــ/ النقدية بالبنك</a:t>
                      </a:r>
                    </a:p>
                    <a:p>
                      <a:pPr rtl="1"/>
                      <a:r>
                        <a:rPr lang="ar-YE" sz="2200" b="1" baseline="0" dirty="0"/>
                        <a:t>(إثبات المسحوبات التي لم تسجل في دفاتر المنشأة).</a:t>
                      </a:r>
                      <a:endParaRPr lang="ar-YE" sz="2200" b="1" dirty="0"/>
                    </a:p>
                  </a:txBody>
                  <a:tcPr/>
                </a:tc>
                <a:tc>
                  <a:txBody>
                    <a:bodyPr/>
                    <a:lstStyle/>
                    <a:p>
                      <a:pPr rtl="1"/>
                      <a:endParaRPr lang="ar-YE" sz="22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6554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88640"/>
            <a:ext cx="8250120" cy="576064"/>
          </a:xfrm>
        </p:spPr>
        <p:txBody>
          <a:bodyPr>
            <a:normAutofit fontScale="90000"/>
          </a:bodyPr>
          <a:lstStyle/>
          <a:p>
            <a:pPr algn="ctr"/>
            <a:r>
              <a:rPr lang="ar-YE" sz="3900" u="sng" dirty="0">
                <a:solidFill>
                  <a:srgbClr val="002060"/>
                </a:solidFill>
              </a:rPr>
              <a:t>تابع: مذكرة تسوية البنك.</a:t>
            </a:r>
            <a:endParaRPr lang="ar-YE" u="sng" dirty="0">
              <a:solidFill>
                <a:srgbClr val="002060"/>
              </a:solidFill>
            </a:endParaRPr>
          </a:p>
        </p:txBody>
      </p:sp>
      <p:sp>
        <p:nvSpPr>
          <p:cNvPr id="3" name="عنصر نائب للمحتوى 2"/>
          <p:cNvSpPr>
            <a:spLocks noGrp="1"/>
          </p:cNvSpPr>
          <p:nvPr>
            <p:ph idx="1"/>
          </p:nvPr>
        </p:nvSpPr>
        <p:spPr>
          <a:xfrm>
            <a:off x="251520" y="836712"/>
            <a:ext cx="8682168" cy="5411688"/>
          </a:xfrm>
        </p:spPr>
        <p:txBody>
          <a:bodyPr/>
          <a:lstStyle/>
          <a:p>
            <a:pPr marL="82296" indent="0">
              <a:buNone/>
            </a:pPr>
            <a:r>
              <a:rPr lang="ar-YE" dirty="0"/>
              <a:t>2- </a:t>
            </a:r>
            <a:r>
              <a:rPr lang="ar-YE" b="1" u="sng" dirty="0">
                <a:solidFill>
                  <a:srgbClr val="C00000"/>
                </a:solidFill>
              </a:rPr>
              <a:t>معاملات تؤدي إلى زيادة رصيد النقدية بالبنك</a:t>
            </a:r>
            <a:r>
              <a:rPr lang="ar-YE" b="1" dirty="0"/>
              <a:t>:</a:t>
            </a:r>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جدول 4"/>
          <p:cNvGraphicFramePr>
            <a:graphicFrameLocks noGrp="1"/>
          </p:cNvGraphicFramePr>
          <p:nvPr>
            <p:extLst>
              <p:ext uri="{D42A27DB-BD31-4B8C-83A1-F6EECF244321}">
                <p14:modId xmlns:p14="http://schemas.microsoft.com/office/powerpoint/2010/main" val="3396956250"/>
              </p:ext>
            </p:extLst>
          </p:nvPr>
        </p:nvGraphicFramePr>
        <p:xfrm>
          <a:off x="251519" y="2060848"/>
          <a:ext cx="8112225" cy="3102064"/>
        </p:xfrm>
        <a:graphic>
          <a:graphicData uri="http://schemas.openxmlformats.org/drawingml/2006/table">
            <a:tbl>
              <a:tblPr rtl="1" firstRow="1" bandRow="1">
                <a:tableStyleId>{5DA37D80-6434-44D0-A028-1B22A696006F}</a:tableStyleId>
              </a:tblPr>
              <a:tblGrid>
                <a:gridCol w="1158068">
                  <a:extLst>
                    <a:ext uri="{9D8B030D-6E8A-4147-A177-3AD203B41FA5}">
                      <a16:colId xmlns:a16="http://schemas.microsoft.com/office/drawing/2014/main" val="20000"/>
                    </a:ext>
                  </a:extLst>
                </a:gridCol>
                <a:gridCol w="1217036">
                  <a:extLst>
                    <a:ext uri="{9D8B030D-6E8A-4147-A177-3AD203B41FA5}">
                      <a16:colId xmlns:a16="http://schemas.microsoft.com/office/drawing/2014/main" val="20001"/>
                    </a:ext>
                  </a:extLst>
                </a:gridCol>
                <a:gridCol w="4716861">
                  <a:extLst>
                    <a:ext uri="{9D8B030D-6E8A-4147-A177-3AD203B41FA5}">
                      <a16:colId xmlns:a16="http://schemas.microsoft.com/office/drawing/2014/main" val="20002"/>
                    </a:ext>
                  </a:extLst>
                </a:gridCol>
                <a:gridCol w="1020260">
                  <a:extLst>
                    <a:ext uri="{9D8B030D-6E8A-4147-A177-3AD203B41FA5}">
                      <a16:colId xmlns:a16="http://schemas.microsoft.com/office/drawing/2014/main" val="20003"/>
                    </a:ext>
                  </a:extLst>
                </a:gridCol>
              </a:tblGrid>
              <a:tr h="370840">
                <a:tc>
                  <a:txBody>
                    <a:bodyPr/>
                    <a:lstStyle/>
                    <a:p>
                      <a:pPr rtl="1"/>
                      <a:r>
                        <a:rPr lang="ar-YE" sz="2200" b="1" dirty="0"/>
                        <a:t>مبالغ مدينة</a:t>
                      </a:r>
                    </a:p>
                  </a:txBody>
                  <a:tcPr/>
                </a:tc>
                <a:tc>
                  <a:txBody>
                    <a:bodyPr/>
                    <a:lstStyle/>
                    <a:p>
                      <a:pPr rtl="1"/>
                      <a:r>
                        <a:rPr lang="ar-YE" sz="2200" b="1" dirty="0"/>
                        <a:t>مبالغ دائنة</a:t>
                      </a:r>
                    </a:p>
                  </a:txBody>
                  <a:tcPr/>
                </a:tc>
                <a:tc>
                  <a:txBody>
                    <a:bodyPr/>
                    <a:lstStyle/>
                    <a:p>
                      <a:pPr rtl="1"/>
                      <a:r>
                        <a:rPr lang="ar-YE" sz="2200" b="1" dirty="0"/>
                        <a:t>البيــــــــــــــــــــــــــــــــــــــــــــــــان</a:t>
                      </a:r>
                    </a:p>
                  </a:txBody>
                  <a:tcPr/>
                </a:tc>
                <a:tc>
                  <a:txBody>
                    <a:bodyPr/>
                    <a:lstStyle/>
                    <a:p>
                      <a:pPr rtl="1"/>
                      <a:r>
                        <a:rPr lang="ar-YE" sz="2200" b="1" dirty="0"/>
                        <a:t>التاريخ</a:t>
                      </a:r>
                    </a:p>
                  </a:txBody>
                  <a:tcPr/>
                </a:tc>
                <a:extLst>
                  <a:ext uri="{0D108BD9-81ED-4DB2-BD59-A6C34878D82A}">
                    <a16:rowId xmlns:a16="http://schemas.microsoft.com/office/drawing/2014/main" val="10000"/>
                  </a:ext>
                </a:extLst>
              </a:tr>
              <a:tr h="2340064">
                <a:tc>
                  <a:txBody>
                    <a:bodyPr/>
                    <a:lstStyle/>
                    <a:p>
                      <a:pPr rtl="1"/>
                      <a:r>
                        <a:rPr lang="ar-YE" sz="2200" b="1" dirty="0"/>
                        <a:t>××</a:t>
                      </a:r>
                    </a:p>
                  </a:txBody>
                  <a:tcPr/>
                </a:tc>
                <a:tc>
                  <a:txBody>
                    <a:bodyPr/>
                    <a:lstStyle/>
                    <a:p>
                      <a:pPr rtl="1"/>
                      <a:endParaRPr lang="ar-YE" sz="2200" b="1" dirty="0"/>
                    </a:p>
                    <a:p>
                      <a:pPr rtl="1"/>
                      <a:endParaRPr lang="ar-YE" sz="2200" b="1" dirty="0"/>
                    </a:p>
                    <a:p>
                      <a:pPr rtl="1"/>
                      <a:r>
                        <a:rPr lang="ar-YE" sz="2200" b="1" dirty="0"/>
                        <a:t>××</a:t>
                      </a:r>
                    </a:p>
                    <a:p>
                      <a:pPr rtl="1"/>
                      <a:r>
                        <a:rPr lang="ar-YE" sz="2200" b="1" dirty="0"/>
                        <a:t>××</a:t>
                      </a:r>
                    </a:p>
                    <a:p>
                      <a:pPr rtl="1"/>
                      <a:r>
                        <a:rPr lang="ar-YE" sz="2200" b="1" dirty="0"/>
                        <a:t>××</a:t>
                      </a:r>
                    </a:p>
                  </a:txBody>
                  <a:tcPr/>
                </a:tc>
                <a:tc>
                  <a:txBody>
                    <a:bodyPr/>
                    <a:lstStyle/>
                    <a:p>
                      <a:pPr rtl="1"/>
                      <a:r>
                        <a:rPr lang="ar-YE" sz="2200" b="1" dirty="0"/>
                        <a:t>من حــــ/ النقدية بالبنك</a:t>
                      </a:r>
                    </a:p>
                    <a:p>
                      <a:pPr rtl="1"/>
                      <a:r>
                        <a:rPr lang="ar-YE" sz="2200" b="1" dirty="0"/>
                        <a:t>       إلى مذكــــورين</a:t>
                      </a:r>
                    </a:p>
                    <a:p>
                      <a:pPr rtl="1"/>
                      <a:r>
                        <a:rPr lang="ar-YE" sz="2200" b="1" baseline="0" dirty="0"/>
                        <a:t>     حــ/ أوراق القبض تحت التحصيل.</a:t>
                      </a:r>
                    </a:p>
                    <a:p>
                      <a:pPr rtl="1"/>
                      <a:r>
                        <a:rPr lang="ar-YE" sz="2200" b="1" baseline="0" dirty="0"/>
                        <a:t>     حــ/ الفروع (إيداعات مباشرة).</a:t>
                      </a:r>
                    </a:p>
                    <a:p>
                      <a:pPr rtl="1"/>
                      <a:r>
                        <a:rPr lang="ar-YE" sz="2200" b="1" baseline="0" dirty="0"/>
                        <a:t>     حــ/ فوائد دائنة</a:t>
                      </a:r>
                    </a:p>
                    <a:p>
                      <a:pPr rtl="1"/>
                      <a:r>
                        <a:rPr lang="ar-YE" sz="2200" b="1" baseline="0" dirty="0"/>
                        <a:t>(إثبات الإيداعات التي لم تسجل في دفاتر المنشأة.)</a:t>
                      </a:r>
                    </a:p>
                  </a:txBody>
                  <a:tcPr/>
                </a:tc>
                <a:tc>
                  <a:txBody>
                    <a:bodyPr/>
                    <a:lstStyle/>
                    <a:p>
                      <a:pPr rtl="1"/>
                      <a:endParaRPr lang="ar-YE" sz="22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1861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22216" cy="288032"/>
          </a:xfrm>
        </p:spPr>
        <p:txBody>
          <a:bodyPr>
            <a:normAutofit fontScale="90000"/>
          </a:bodyPr>
          <a:lstStyle/>
          <a:p>
            <a:pPr algn="ctr"/>
            <a:r>
              <a:rPr lang="ar-YE" sz="3200" b="1" u="sng" dirty="0">
                <a:solidFill>
                  <a:srgbClr val="C00000"/>
                </a:solidFill>
                <a:effectLst/>
                <a:ea typeface="+mn-ea"/>
              </a:rPr>
              <a:t>حالة عملية(1)</a:t>
            </a:r>
            <a:endParaRPr lang="ar-YE" dirty="0">
              <a:solidFill>
                <a:srgbClr val="C00000"/>
              </a:solidFill>
            </a:endParaRPr>
          </a:p>
        </p:txBody>
      </p:sp>
      <p:sp>
        <p:nvSpPr>
          <p:cNvPr id="3" name="عنصر نائب للمحتوى 2"/>
          <p:cNvSpPr>
            <a:spLocks noGrp="1"/>
          </p:cNvSpPr>
          <p:nvPr>
            <p:ph idx="1"/>
          </p:nvPr>
        </p:nvSpPr>
        <p:spPr>
          <a:xfrm>
            <a:off x="179512" y="548680"/>
            <a:ext cx="8754176" cy="6192688"/>
          </a:xfrm>
        </p:spPr>
        <p:txBody>
          <a:bodyPr>
            <a:normAutofit fontScale="92500" lnSpcReduction="10000"/>
          </a:bodyPr>
          <a:lstStyle/>
          <a:p>
            <a:pPr algn="just"/>
            <a:r>
              <a:rPr lang="ar-YE" sz="2800" b="1" dirty="0"/>
              <a:t>بلغ رصيد الحساب الجاري للبنك في دفتر منشأة الرحاب في تاريخ 11/30 مبلغ (</a:t>
            </a:r>
            <a:r>
              <a:rPr lang="en-US" sz="2800" b="1" dirty="0"/>
              <a:t>60,000</a:t>
            </a:r>
            <a:r>
              <a:rPr lang="ar-YE" sz="2800" b="1" dirty="0"/>
              <a:t>) ريال، بينما ظهر الرصيد في كشف البنك في نفس التاريخ بمبلغ (</a:t>
            </a:r>
            <a:r>
              <a:rPr lang="en-US" sz="2800" b="1" dirty="0"/>
              <a:t>80,536</a:t>
            </a:r>
            <a:r>
              <a:rPr lang="ar-YE" sz="2800" b="1" dirty="0"/>
              <a:t>) ريال، وعند المقارنة بين حـ/ النقدية بالبنك في دفاتر المنشأة وكشف الحساب الوارد من البنك ظهرت الاختلافات الآتية: </a:t>
            </a:r>
          </a:p>
          <a:p>
            <a:pPr marL="596646" indent="-514350" algn="just">
              <a:buFont typeface="+mj-lt"/>
              <a:buAutoNum type="arabicParenR"/>
            </a:pPr>
            <a:r>
              <a:rPr lang="ar-YE" sz="2800" b="1" dirty="0">
                <a:solidFill>
                  <a:srgbClr val="0070C0"/>
                </a:solidFill>
              </a:rPr>
              <a:t>أن الشيك رقم(25) بمبلغ (</a:t>
            </a:r>
            <a:r>
              <a:rPr lang="en-US" sz="2800" b="1" dirty="0">
                <a:solidFill>
                  <a:srgbClr val="0070C0"/>
                </a:solidFill>
              </a:rPr>
              <a:t>10,000</a:t>
            </a:r>
            <a:r>
              <a:rPr lang="ar-YE" sz="2800" b="1" dirty="0">
                <a:solidFill>
                  <a:srgbClr val="0070C0"/>
                </a:solidFill>
              </a:rPr>
              <a:t>) ريال والوارد من العميل صالح قد أعيد من قبل البنك لعدم وجود رصيد كاف في حساب ذلك العميل.</a:t>
            </a:r>
          </a:p>
          <a:p>
            <a:pPr marL="596646" indent="-514350" algn="just">
              <a:buFont typeface="+mj-lt"/>
              <a:buAutoNum type="arabicParenR"/>
            </a:pPr>
            <a:r>
              <a:rPr lang="ar-YE" sz="2800" b="1" dirty="0">
                <a:solidFill>
                  <a:srgbClr val="FF0000"/>
                </a:solidFill>
              </a:rPr>
              <a:t>تم تحصيل مبلغ (</a:t>
            </a:r>
            <a:r>
              <a:rPr lang="en-US" sz="2800" b="1" dirty="0">
                <a:solidFill>
                  <a:srgbClr val="FF0000"/>
                </a:solidFill>
              </a:rPr>
              <a:t>30,000</a:t>
            </a:r>
            <a:r>
              <a:rPr lang="ar-YE" sz="2800" b="1" dirty="0">
                <a:solidFill>
                  <a:srgbClr val="FF0000"/>
                </a:solidFill>
              </a:rPr>
              <a:t>) ريال مقابل ورقة قبض من أحد العملاء، وقد بلغت مصاريف تحصيل الورقة (</a:t>
            </a:r>
            <a:r>
              <a:rPr lang="en-US" sz="2800" b="1" dirty="0">
                <a:solidFill>
                  <a:srgbClr val="FF0000"/>
                </a:solidFill>
              </a:rPr>
              <a:t>500</a:t>
            </a:r>
            <a:r>
              <a:rPr lang="ar-YE" sz="2800" b="1" dirty="0">
                <a:solidFill>
                  <a:srgbClr val="FF0000"/>
                </a:solidFill>
              </a:rPr>
              <a:t>)ريال خصمها البنك من حساب المنشأة.</a:t>
            </a:r>
          </a:p>
          <a:p>
            <a:pPr marL="596646" indent="-514350" algn="just">
              <a:buFont typeface="+mj-lt"/>
              <a:buAutoNum type="arabicParenR"/>
            </a:pPr>
            <a:r>
              <a:rPr lang="ar-YE" sz="2800" b="1" dirty="0">
                <a:solidFill>
                  <a:srgbClr val="002060"/>
                </a:solidFill>
              </a:rPr>
              <a:t>المبلغ النقدي الذي تم إيداعه في 11/29 والبالغ(</a:t>
            </a:r>
            <a:r>
              <a:rPr lang="en-US" sz="2800" b="1" dirty="0">
                <a:solidFill>
                  <a:srgbClr val="002060"/>
                </a:solidFill>
              </a:rPr>
              <a:t>15,000</a:t>
            </a:r>
            <a:r>
              <a:rPr lang="ar-YE" sz="2800" b="1" dirty="0">
                <a:solidFill>
                  <a:srgbClr val="002060"/>
                </a:solidFill>
              </a:rPr>
              <a:t>) ريال لم يظهر في كشف حساب العميل.</a:t>
            </a:r>
          </a:p>
          <a:p>
            <a:pPr marL="596646" indent="-514350" algn="just">
              <a:buFont typeface="+mj-lt"/>
              <a:buAutoNum type="arabicParenR"/>
            </a:pPr>
            <a:r>
              <a:rPr lang="ar-YE" sz="2800" b="1" dirty="0">
                <a:solidFill>
                  <a:srgbClr val="002060"/>
                </a:solidFill>
              </a:rPr>
              <a:t>بلغت المصاريف البنكية للشهر (</a:t>
            </a:r>
            <a:r>
              <a:rPr lang="en-US" sz="2800" b="1" dirty="0">
                <a:solidFill>
                  <a:srgbClr val="002060"/>
                </a:solidFill>
              </a:rPr>
              <a:t>2,000</a:t>
            </a:r>
            <a:r>
              <a:rPr lang="ar-YE" sz="2800" b="1" dirty="0">
                <a:solidFill>
                  <a:srgbClr val="002060"/>
                </a:solidFill>
              </a:rPr>
              <a:t>) ريال.</a:t>
            </a:r>
          </a:p>
          <a:p>
            <a:pPr marL="596646" indent="-514350" algn="just">
              <a:buFont typeface="+mj-lt"/>
              <a:buAutoNum type="arabicParenR"/>
            </a:pPr>
            <a:r>
              <a:rPr lang="ar-YE" sz="2800" b="1" dirty="0">
                <a:solidFill>
                  <a:srgbClr val="002060"/>
                </a:solidFill>
              </a:rPr>
              <a:t>بلغت الشيكات المسحوبة من قبل العملاء لسداد حساباتهم طرف المنشأة مبلغ(</a:t>
            </a:r>
            <a:r>
              <a:rPr lang="en-US" sz="2800" b="1" dirty="0">
                <a:solidFill>
                  <a:srgbClr val="002060"/>
                </a:solidFill>
              </a:rPr>
              <a:t>117,000</a:t>
            </a:r>
            <a:r>
              <a:rPr lang="ar-YE" sz="2800" b="1" dirty="0">
                <a:solidFill>
                  <a:srgbClr val="002060"/>
                </a:solidFill>
              </a:rPr>
              <a:t>) ريال أودعت في البنك في 11/29، إلا أنها لم تظهر في كشف الحساب الوارد من البنك(علما بأن المنشأة قد جعلت حساب النقدية مدينا بقيمة هذه الشيكات).</a:t>
            </a: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ar-YE"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91445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264696"/>
          </a:xfrm>
        </p:spPr>
        <p:txBody>
          <a:bodyPr>
            <a:normAutofit fontScale="92500" lnSpcReduction="10000"/>
          </a:bodyPr>
          <a:lstStyle/>
          <a:p>
            <a:pPr marL="82296" indent="0" algn="just">
              <a:buNone/>
            </a:pPr>
            <a:r>
              <a:rPr lang="ar-YE" sz="2800" dirty="0"/>
              <a:t>6- </a:t>
            </a:r>
            <a:r>
              <a:rPr lang="ar-YE" sz="2800" b="1" dirty="0"/>
              <a:t>اتضح أن الشيكان التالية والمسحوبة على المنشأة لسداد التزاماتها لم تظهر في    كشف الحساب:</a:t>
            </a:r>
          </a:p>
          <a:p>
            <a:pPr marL="82296" indent="0" algn="just">
              <a:buNone/>
            </a:pPr>
            <a:endParaRPr lang="ar-YE" sz="2800" dirty="0"/>
          </a:p>
          <a:p>
            <a:pPr marL="82296" indent="0" algn="just">
              <a:buNone/>
            </a:pPr>
            <a:endParaRPr lang="ar-YE" sz="2800" dirty="0"/>
          </a:p>
          <a:p>
            <a:pPr marL="82296" indent="0" algn="just">
              <a:buNone/>
            </a:pPr>
            <a:endParaRPr lang="ar-YE" sz="2800" dirty="0"/>
          </a:p>
          <a:p>
            <a:pPr marL="82296" indent="0" algn="just">
              <a:buNone/>
            </a:pPr>
            <a:r>
              <a:rPr lang="ar-YE" sz="2800" dirty="0"/>
              <a:t>7- ا</a:t>
            </a:r>
            <a:r>
              <a:rPr lang="ar-YE" sz="2800" b="1" dirty="0"/>
              <a:t>تضح أن الشيك رقم (114) والذي أصدرته المنشأة لمحلات السعادة بمبلغ (</a:t>
            </a:r>
            <a:r>
              <a:rPr lang="en-US" sz="2800" b="1" dirty="0"/>
              <a:t>91,000</a:t>
            </a:r>
            <a:r>
              <a:rPr lang="ar-YE" sz="2800" b="1" dirty="0"/>
              <a:t>) ريال قد ظهر في كشف حساب البنك بمبلغ (</a:t>
            </a:r>
            <a:r>
              <a:rPr lang="en-US" sz="2800" b="1" dirty="0"/>
              <a:t>9,000</a:t>
            </a:r>
            <a:r>
              <a:rPr lang="ar-YE" sz="2800" b="1" dirty="0"/>
              <a:t>) ريال.</a:t>
            </a:r>
          </a:p>
          <a:p>
            <a:pPr marL="82296" indent="0" algn="just">
              <a:buNone/>
            </a:pPr>
            <a:r>
              <a:rPr lang="ar-YE" sz="2800" b="1" dirty="0"/>
              <a:t>8- اتضح أن الشيك رقم (712) بمبلغ (</a:t>
            </a:r>
            <a:r>
              <a:rPr lang="en-US" sz="2800" b="1" dirty="0"/>
              <a:t>1,226</a:t>
            </a:r>
            <a:r>
              <a:rPr lang="ar-YE" sz="2800" b="1" dirty="0"/>
              <a:t>) ريال تم دفعة من البنك بصورة صحيحة غير أنه سجل في دفاتر المنشأة بمبلغ (</a:t>
            </a:r>
            <a:r>
              <a:rPr lang="en-US" sz="2800" b="1" dirty="0"/>
              <a:t>1,262</a:t>
            </a:r>
            <a:r>
              <a:rPr lang="ar-YE" sz="2800" b="1" dirty="0"/>
              <a:t>) ريال مع العلم بأن هذا الشيك يمثل سدادً لأحد الدائنين.</a:t>
            </a:r>
          </a:p>
          <a:p>
            <a:pPr marL="82296" indent="0" algn="just">
              <a:buNone/>
            </a:pPr>
            <a:r>
              <a:rPr lang="ar-YE" sz="2800" b="1" u="sng" dirty="0"/>
              <a:t>المطلوب: </a:t>
            </a:r>
          </a:p>
          <a:p>
            <a:pPr marL="596646" indent="-514350" algn="just">
              <a:buFont typeface="+mj-lt"/>
              <a:buAutoNum type="arabicParenR"/>
            </a:pPr>
            <a:r>
              <a:rPr lang="ar-YE" sz="2800" b="1" dirty="0"/>
              <a:t>إعداد مذكرة تسوية البنك في 11/30؟</a:t>
            </a:r>
          </a:p>
          <a:p>
            <a:pPr marL="596646" indent="-514350" algn="just">
              <a:buFont typeface="+mj-lt"/>
              <a:buAutoNum type="arabicParenR"/>
            </a:pPr>
            <a:r>
              <a:rPr lang="ar-YE" sz="2800" b="1" dirty="0"/>
              <a:t>إجراء قيود اليومية المترتبة على إعداد هذه المذكرة؟</a:t>
            </a:r>
          </a:p>
          <a:p>
            <a:pPr marL="596646" indent="-514350" algn="just">
              <a:buFont typeface="+mj-lt"/>
              <a:buAutoNum type="arabicParenR"/>
            </a:pPr>
            <a:r>
              <a:rPr lang="ar-YE" sz="2800" b="1" dirty="0"/>
              <a:t>تصوير حــ/ النقدية بالبنك في دفاتر المنشأة وترصيده؟</a:t>
            </a: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24</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جدول 4"/>
          <p:cNvGraphicFramePr>
            <a:graphicFrameLocks noGrp="1"/>
          </p:cNvGraphicFramePr>
          <p:nvPr>
            <p:extLst/>
          </p:nvPr>
        </p:nvGraphicFramePr>
        <p:xfrm>
          <a:off x="3480420" y="980728"/>
          <a:ext cx="3736876" cy="1137920"/>
        </p:xfrm>
        <a:graphic>
          <a:graphicData uri="http://schemas.openxmlformats.org/drawingml/2006/table">
            <a:tbl>
              <a:tblPr rtl="1" firstRow="1" bandRow="1">
                <a:tableStyleId>{616DA210-FB5B-4158-B5E0-FEB733F419BA}</a:tableStyleId>
              </a:tblPr>
              <a:tblGrid>
                <a:gridCol w="1071364">
                  <a:extLst>
                    <a:ext uri="{9D8B030D-6E8A-4147-A177-3AD203B41FA5}">
                      <a16:colId xmlns:a16="http://schemas.microsoft.com/office/drawing/2014/main" val="20000"/>
                    </a:ext>
                  </a:extLst>
                </a:gridCol>
                <a:gridCol w="2665512">
                  <a:extLst>
                    <a:ext uri="{9D8B030D-6E8A-4147-A177-3AD203B41FA5}">
                      <a16:colId xmlns:a16="http://schemas.microsoft.com/office/drawing/2014/main" val="20001"/>
                    </a:ext>
                  </a:extLst>
                </a:gridCol>
              </a:tblGrid>
              <a:tr h="370840">
                <a:tc>
                  <a:txBody>
                    <a:bodyPr/>
                    <a:lstStyle/>
                    <a:p>
                      <a:pPr algn="ctr" rtl="1"/>
                      <a:r>
                        <a:rPr lang="ar-YE" sz="2000" b="1" dirty="0"/>
                        <a:t>رقم الشيك</a:t>
                      </a:r>
                    </a:p>
                  </a:txBody>
                  <a:tcPr/>
                </a:tc>
                <a:tc>
                  <a:txBody>
                    <a:bodyPr/>
                    <a:lstStyle/>
                    <a:p>
                      <a:pPr algn="ctr" rtl="1"/>
                      <a:r>
                        <a:rPr lang="ar-YE" sz="2000" b="1" dirty="0"/>
                        <a:t> المبلغ</a:t>
                      </a:r>
                    </a:p>
                  </a:txBody>
                  <a:tcPr/>
                </a:tc>
                <a:extLst>
                  <a:ext uri="{0D108BD9-81ED-4DB2-BD59-A6C34878D82A}">
                    <a16:rowId xmlns:a16="http://schemas.microsoft.com/office/drawing/2014/main" val="10000"/>
                  </a:ext>
                </a:extLst>
              </a:tr>
              <a:tr h="370840">
                <a:tc>
                  <a:txBody>
                    <a:bodyPr/>
                    <a:lstStyle/>
                    <a:p>
                      <a:pPr algn="ctr" rtl="1"/>
                      <a:r>
                        <a:rPr lang="en-US" b="1" dirty="0"/>
                        <a:t>125</a:t>
                      </a:r>
                      <a:endParaRPr lang="ar-YE" b="1" dirty="0"/>
                    </a:p>
                  </a:txBody>
                  <a:tcPr/>
                </a:tc>
                <a:tc>
                  <a:txBody>
                    <a:bodyPr/>
                    <a:lstStyle/>
                    <a:p>
                      <a:pPr algn="ctr" rtl="1"/>
                      <a:r>
                        <a:rPr lang="en-US" b="1" dirty="0"/>
                        <a:t>44,000</a:t>
                      </a:r>
                      <a:endParaRPr lang="ar-YE" b="1" dirty="0"/>
                    </a:p>
                  </a:txBody>
                  <a:tcPr/>
                </a:tc>
                <a:extLst>
                  <a:ext uri="{0D108BD9-81ED-4DB2-BD59-A6C34878D82A}">
                    <a16:rowId xmlns:a16="http://schemas.microsoft.com/office/drawing/2014/main" val="10001"/>
                  </a:ext>
                </a:extLst>
              </a:tr>
              <a:tr h="370840">
                <a:tc>
                  <a:txBody>
                    <a:bodyPr/>
                    <a:lstStyle/>
                    <a:p>
                      <a:pPr algn="ctr" rtl="1"/>
                      <a:r>
                        <a:rPr lang="en-US" b="1" dirty="0"/>
                        <a:t>615</a:t>
                      </a:r>
                      <a:endParaRPr lang="ar-YE" b="1" dirty="0"/>
                    </a:p>
                  </a:txBody>
                  <a:tcPr/>
                </a:tc>
                <a:tc>
                  <a:txBody>
                    <a:bodyPr/>
                    <a:lstStyle/>
                    <a:p>
                      <a:pPr algn="ctr" rtl="1"/>
                      <a:r>
                        <a:rPr lang="en-US" b="1" dirty="0"/>
                        <a:t>9,000</a:t>
                      </a:r>
                      <a:endParaRPr lang="ar-YE"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25339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u="sng" dirty="0"/>
              <a:t>الحل</a:t>
            </a:r>
            <a:r>
              <a:rPr lang="ar-YE" dirty="0"/>
              <a:t>:</a:t>
            </a:r>
          </a:p>
        </p:txBody>
      </p:sp>
      <p:sp>
        <p:nvSpPr>
          <p:cNvPr id="3" name="عنصر نائب للمحتوى 2"/>
          <p:cNvSpPr>
            <a:spLocks noGrp="1"/>
          </p:cNvSpPr>
          <p:nvPr>
            <p:ph idx="1"/>
          </p:nvPr>
        </p:nvSpPr>
        <p:spPr>
          <a:xfrm>
            <a:off x="179512" y="620688"/>
            <a:ext cx="8754176" cy="5832648"/>
          </a:xfrm>
        </p:spPr>
        <p:txBody>
          <a:bodyPr/>
          <a:lstStyle/>
          <a:p>
            <a:pPr algn="ctr"/>
            <a:r>
              <a:rPr lang="ar-YE" b="1" u="sng" dirty="0">
                <a:solidFill>
                  <a:srgbClr val="C00000"/>
                </a:solidFill>
              </a:rPr>
              <a:t>مذكرة تسوية البنك في 11/30</a:t>
            </a:r>
          </a:p>
          <a:p>
            <a:pPr algn="ctr"/>
            <a:endParaRPr lang="ar-YE" dirty="0"/>
          </a:p>
          <a:p>
            <a:pPr algn="ctr"/>
            <a:endParaRPr lang="ar-YE" dirty="0"/>
          </a:p>
          <a:p>
            <a:pPr algn="ctr"/>
            <a:endParaRPr lang="ar-YE" dirty="0"/>
          </a:p>
          <a:p>
            <a:pPr algn="ctr"/>
            <a:endParaRPr lang="ar-YE" dirty="0"/>
          </a:p>
          <a:p>
            <a:pPr algn="ctr"/>
            <a:endParaRPr lang="ar-YE" dirty="0"/>
          </a:p>
          <a:p>
            <a:pPr algn="ctr"/>
            <a:endParaRPr lang="ar-YE" dirty="0"/>
          </a:p>
          <a:p>
            <a:pPr algn="ctr"/>
            <a:endParaRPr lang="ar-YE" dirty="0"/>
          </a:p>
          <a:p>
            <a:pPr algn="ctr"/>
            <a:endParaRPr lang="ar-YE" dirty="0"/>
          </a:p>
          <a:p>
            <a:pPr marL="82296" indent="0">
              <a:buNone/>
            </a:pPr>
            <a:endParaRPr lang="ar-YE"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25</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6" name="جدول 5"/>
          <p:cNvGraphicFramePr>
            <a:graphicFrameLocks noGrp="1"/>
          </p:cNvGraphicFramePr>
          <p:nvPr>
            <p:extLst>
              <p:ext uri="{D42A27DB-BD31-4B8C-83A1-F6EECF244321}">
                <p14:modId xmlns:p14="http://schemas.microsoft.com/office/powerpoint/2010/main" val="3209945853"/>
              </p:ext>
            </p:extLst>
          </p:nvPr>
        </p:nvGraphicFramePr>
        <p:xfrm>
          <a:off x="21288" y="1196752"/>
          <a:ext cx="8869360" cy="5108798"/>
        </p:xfrm>
        <a:graphic>
          <a:graphicData uri="http://schemas.openxmlformats.org/drawingml/2006/table">
            <a:tbl>
              <a:tblPr rtl="1" firstRow="1" bandRow="1">
                <a:tableStyleId>{8799B23B-EC83-4686-B30A-512413B5E67A}</a:tableStyleId>
              </a:tblPr>
              <a:tblGrid>
                <a:gridCol w="1120108">
                  <a:extLst>
                    <a:ext uri="{9D8B030D-6E8A-4147-A177-3AD203B41FA5}">
                      <a16:colId xmlns:a16="http://schemas.microsoft.com/office/drawing/2014/main" val="20000"/>
                    </a:ext>
                  </a:extLst>
                </a:gridCol>
                <a:gridCol w="2915072">
                  <a:extLst>
                    <a:ext uri="{9D8B030D-6E8A-4147-A177-3AD203B41FA5}">
                      <a16:colId xmlns:a16="http://schemas.microsoft.com/office/drawing/2014/main" val="20001"/>
                    </a:ext>
                  </a:extLst>
                </a:gridCol>
                <a:gridCol w="1375048">
                  <a:extLst>
                    <a:ext uri="{9D8B030D-6E8A-4147-A177-3AD203B41FA5}">
                      <a16:colId xmlns:a16="http://schemas.microsoft.com/office/drawing/2014/main" val="20002"/>
                    </a:ext>
                  </a:extLst>
                </a:gridCol>
                <a:gridCol w="3459132">
                  <a:extLst>
                    <a:ext uri="{9D8B030D-6E8A-4147-A177-3AD203B41FA5}">
                      <a16:colId xmlns:a16="http://schemas.microsoft.com/office/drawing/2014/main" val="20003"/>
                    </a:ext>
                  </a:extLst>
                </a:gridCol>
              </a:tblGrid>
              <a:tr h="101034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200" b="1" u="none" strike="noStrike" kern="1200" cap="none" spc="0" normalizeH="0" baseline="0" noProof="0" dirty="0">
                          <a:ln>
                            <a:noFill/>
                          </a:ln>
                          <a:effectLst/>
                          <a:uLnTx/>
                          <a:uFillTx/>
                        </a:rPr>
                        <a:t>60,000</a:t>
                      </a:r>
                      <a:endParaRPr kumimoji="0" lang="ar-YE" sz="2200" b="1" i="0" u="none" strike="noStrike" kern="1200" cap="none" spc="0" normalizeH="0" baseline="0" noProof="0" dirty="0">
                        <a:ln>
                          <a:noFill/>
                        </a:ln>
                        <a:solidFill>
                          <a:prstClr val="black"/>
                        </a:solidFill>
                        <a:effectLst/>
                        <a:uLnTx/>
                        <a:uFillTx/>
                        <a:latin typeface="+mn-lt"/>
                        <a:ea typeface="+mn-ea"/>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200" b="1" u="sng" strike="noStrike" kern="1200" cap="none" spc="0" normalizeH="0" baseline="0" noProof="0" dirty="0">
                          <a:ln>
                            <a:noFill/>
                          </a:ln>
                          <a:effectLst/>
                          <a:uLnTx/>
                          <a:uFillTx/>
                        </a:rPr>
                        <a:t>رصيد النقدية بالبنك في دفاتر المنشأة:</a:t>
                      </a:r>
                      <a:endParaRPr kumimoji="0" lang="ar-YE" sz="2200" b="1" i="0" u="sng" strike="noStrike" kern="1200" cap="none" spc="0" normalizeH="0" baseline="0" noProof="0" dirty="0">
                        <a:ln>
                          <a:noFill/>
                        </a:ln>
                        <a:solidFill>
                          <a:srgbClr val="7030A0"/>
                        </a:solidFill>
                        <a:effectLst/>
                        <a:uLnTx/>
                        <a:uFillTx/>
                        <a:latin typeface="+mn-lt"/>
                        <a:ea typeface="+mn-ea"/>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200" b="1" u="none" strike="noStrike" kern="1200" cap="none" spc="0" normalizeH="0" baseline="0" noProof="0" dirty="0">
                          <a:ln>
                            <a:noFill/>
                          </a:ln>
                          <a:effectLst/>
                          <a:uLnTx/>
                          <a:uFillTx/>
                        </a:rPr>
                        <a:t>80,536</a:t>
                      </a:r>
                      <a:endParaRPr kumimoji="0" lang="ar-YE" sz="2200" b="1" i="0" u="none" strike="noStrike" kern="1200" cap="none" spc="0" normalizeH="0" baseline="0" noProof="0" dirty="0">
                        <a:ln>
                          <a:noFill/>
                        </a:ln>
                        <a:solidFill>
                          <a:prstClr val="black"/>
                        </a:solidFill>
                        <a:effectLst/>
                        <a:uLnTx/>
                        <a:uFillTx/>
                        <a:latin typeface="+mn-lt"/>
                        <a:ea typeface="+mn-ea"/>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200" b="1" u="sng" strike="noStrike" kern="1200" cap="none" spc="0" normalizeH="0" baseline="0" noProof="0" dirty="0">
                          <a:ln>
                            <a:noFill/>
                          </a:ln>
                          <a:effectLst/>
                          <a:uLnTx/>
                          <a:uFillTx/>
                        </a:rPr>
                        <a:t>رصيد النقدية بالبنك من واقع كشف الحساب:</a:t>
                      </a:r>
                      <a:endParaRPr kumimoji="0" lang="ar-YE" sz="2200" b="1" i="0" u="sng" strike="noStrike" kern="1200" cap="none" spc="0" normalizeH="0" baseline="0" noProof="0" dirty="0">
                        <a:ln>
                          <a:noFill/>
                        </a:ln>
                        <a:solidFill>
                          <a:srgbClr val="7030A0"/>
                        </a:solidFill>
                        <a:effectLst/>
                        <a:uLnTx/>
                        <a:uFillTx/>
                        <a:latin typeface="+mn-lt"/>
                        <a:ea typeface="+mn-ea"/>
                      </a:endParaRPr>
                    </a:p>
                  </a:txBody>
                  <a:tcPr/>
                </a:tc>
                <a:extLst>
                  <a:ext uri="{0D108BD9-81ED-4DB2-BD59-A6C34878D82A}">
                    <a16:rowId xmlns:a16="http://schemas.microsoft.com/office/drawing/2014/main" val="10000"/>
                  </a:ext>
                </a:extLst>
              </a:tr>
              <a:tr h="1603743">
                <a:tc>
                  <a:txBody>
                    <a:bodyPr/>
                    <a:lstStyle/>
                    <a:p>
                      <a:pPr rtl="1"/>
                      <a:endParaRPr lang="ar-YE" sz="2000" b="1" dirty="0"/>
                    </a:p>
                    <a:p>
                      <a:pPr rtl="1"/>
                      <a:endParaRPr lang="ar-YE" sz="2000" b="1" dirty="0"/>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1" u="none" strike="noStrike" kern="1200" cap="none" spc="0" normalizeH="0" baseline="0" noProof="0" dirty="0">
                          <a:ln>
                            <a:noFill/>
                          </a:ln>
                          <a:effectLst/>
                          <a:uLnTx/>
                          <a:uFillTx/>
                        </a:rPr>
                        <a:t>30,036</a:t>
                      </a:r>
                      <a:endParaRPr kumimoji="0" lang="ar-YE" sz="2000" b="1" i="0" u="none" strike="noStrike" kern="1200" cap="none" spc="0" normalizeH="0" baseline="0" noProof="0" dirty="0">
                        <a:ln>
                          <a:noFill/>
                        </a:ln>
                        <a:solidFill>
                          <a:prstClr val="black"/>
                        </a:solidFill>
                        <a:effectLst/>
                        <a:uLnTx/>
                        <a:uFillTx/>
                        <a:latin typeface="+mn-lt"/>
                        <a:ea typeface="+mn-ea"/>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000" b="1" u="sng" strike="noStrike" kern="1200" cap="none" spc="0" normalizeH="0" baseline="0" noProof="0" dirty="0">
                          <a:ln>
                            <a:noFill/>
                          </a:ln>
                          <a:solidFill>
                            <a:srgbClr val="C00000"/>
                          </a:solidFill>
                          <a:effectLst/>
                          <a:uLnTx/>
                          <a:uFillTx/>
                        </a:rPr>
                        <a:t>يضاف اليه: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1" u="none" strike="noStrike" kern="1200" cap="none" spc="0" normalizeH="0" baseline="0" noProof="0" dirty="0">
                          <a:ln>
                            <a:noFill/>
                          </a:ln>
                          <a:effectLst/>
                          <a:uLnTx/>
                          <a:uFillTx/>
                        </a:rPr>
                        <a:t>30,000</a:t>
                      </a:r>
                      <a:r>
                        <a:rPr kumimoji="0" lang="ar-YE" sz="2000" b="1" u="none" strike="noStrike" kern="1200" cap="none" spc="0" normalizeH="0" baseline="0" noProof="0" dirty="0">
                          <a:ln>
                            <a:noFill/>
                          </a:ln>
                          <a:effectLst/>
                          <a:uLnTx/>
                          <a:uFillTx/>
                        </a:rPr>
                        <a:t> تحصيل ورقة القبض</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1" u="none" strike="noStrike" kern="1200" cap="none" spc="0" normalizeH="0" baseline="0" noProof="0" dirty="0">
                          <a:ln>
                            <a:noFill/>
                          </a:ln>
                          <a:effectLst/>
                          <a:uLnTx/>
                          <a:uFillTx/>
                        </a:rPr>
                        <a:t>36 </a:t>
                      </a:r>
                      <a:r>
                        <a:rPr kumimoji="0" lang="ar-YE" sz="2000" b="1" u="none" strike="noStrike" kern="1200" cap="none" spc="0" normalizeH="0" baseline="0" noProof="0" dirty="0">
                          <a:ln>
                            <a:noFill/>
                          </a:ln>
                          <a:effectLst/>
                          <a:uLnTx/>
                          <a:uFillTx/>
                        </a:rPr>
                        <a:t> خطأ في تسجيل ش/ (</a:t>
                      </a:r>
                      <a:r>
                        <a:rPr kumimoji="0" lang="en-US" sz="2000" b="1" u="none" strike="noStrike" kern="1200" cap="none" spc="0" normalizeH="0" baseline="0" noProof="0" dirty="0">
                          <a:ln>
                            <a:noFill/>
                          </a:ln>
                          <a:effectLst/>
                          <a:uLnTx/>
                          <a:uFillTx/>
                        </a:rPr>
                        <a:t>712</a:t>
                      </a:r>
                      <a:r>
                        <a:rPr kumimoji="0" lang="ar-YE" sz="2000" b="1" u="sng" strike="noStrike" kern="1200" cap="none" spc="0" normalizeH="0" baseline="0" noProof="0" dirty="0">
                          <a:ln>
                            <a:noFill/>
                          </a:ln>
                          <a:effectLst/>
                          <a:uLnTx/>
                          <a:uFillTx/>
                        </a:rPr>
                        <a:t>)</a:t>
                      </a:r>
                      <a:endParaRPr kumimoji="0" lang="ar-YE" sz="2000" b="1" i="0" u="sng" strike="noStrike" kern="1200" cap="none" spc="0" normalizeH="0" baseline="0" noProof="0" dirty="0">
                        <a:ln>
                          <a:noFill/>
                        </a:ln>
                        <a:solidFill>
                          <a:srgbClr val="7030A0"/>
                        </a:solidFill>
                        <a:effectLst/>
                        <a:uLnTx/>
                        <a:uFillTx/>
                        <a:latin typeface="+mn-lt"/>
                        <a:ea typeface="+mn-ea"/>
                      </a:endParaRPr>
                    </a:p>
                  </a:txBody>
                  <a:tcPr/>
                </a:tc>
                <a:tc>
                  <a:txBody>
                    <a:bodyPr/>
                    <a:lstStyle/>
                    <a:p>
                      <a:pPr rtl="1"/>
                      <a:endParaRPr lang="ar-YE" sz="2000" b="1" dirty="0"/>
                    </a:p>
                    <a:p>
                      <a:pPr rtl="1"/>
                      <a:endParaRPr lang="ar-YE" sz="2000" b="1" dirty="0"/>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1" u="none" strike="noStrike" kern="1200" cap="none" spc="0" normalizeH="0" baseline="0" noProof="0" dirty="0">
                          <a:ln>
                            <a:noFill/>
                          </a:ln>
                          <a:effectLst/>
                          <a:uLnTx/>
                          <a:uFillTx/>
                        </a:rPr>
                        <a:t>132,000</a:t>
                      </a:r>
                      <a:endParaRPr kumimoji="0" lang="ar-YE" sz="2000" b="1" i="0" u="none" strike="noStrike" kern="1200" cap="none" spc="0" normalizeH="0" baseline="0" noProof="0" dirty="0">
                        <a:ln>
                          <a:noFill/>
                        </a:ln>
                        <a:solidFill>
                          <a:prstClr val="black"/>
                        </a:solidFill>
                        <a:effectLst/>
                        <a:uLnTx/>
                        <a:uFillTx/>
                        <a:latin typeface="+mn-lt"/>
                        <a:ea typeface="+mn-ea"/>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100" b="1" u="sng" strike="noStrike" kern="1200" cap="none" spc="0" normalizeH="0" baseline="0" noProof="0" dirty="0">
                          <a:ln>
                            <a:noFill/>
                          </a:ln>
                          <a:solidFill>
                            <a:srgbClr val="C00000"/>
                          </a:solidFill>
                          <a:effectLst/>
                          <a:uLnTx/>
                          <a:uFillTx/>
                        </a:rPr>
                        <a:t>يضاف اليه:</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100" b="1" u="none" strike="noStrike" kern="1200" cap="none" spc="0" normalizeH="0" baseline="0" noProof="0" dirty="0">
                          <a:ln>
                            <a:noFill/>
                          </a:ln>
                          <a:effectLst/>
                          <a:uLnTx/>
                          <a:uFillTx/>
                        </a:rPr>
                        <a:t>15,000</a:t>
                      </a:r>
                      <a:r>
                        <a:rPr kumimoji="0" lang="ar-YE" sz="2100" b="1" u="none" strike="noStrike" kern="1200" cap="none" spc="0" normalizeH="0" baseline="0" noProof="0" dirty="0">
                          <a:ln>
                            <a:noFill/>
                          </a:ln>
                          <a:effectLst/>
                          <a:uLnTx/>
                          <a:uFillTx/>
                        </a:rPr>
                        <a:t> إيداعات في 11/29</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100" b="1" u="none" strike="noStrike" kern="1200" cap="none" spc="0" normalizeH="0" baseline="0" noProof="0" dirty="0">
                          <a:ln>
                            <a:noFill/>
                          </a:ln>
                          <a:effectLst/>
                          <a:uLnTx/>
                          <a:uFillTx/>
                        </a:rPr>
                        <a:t>117,000</a:t>
                      </a:r>
                      <a:r>
                        <a:rPr kumimoji="0" lang="ar-YE" sz="2100" b="1" u="none" strike="noStrike" kern="1200" cap="none" spc="0" normalizeH="0" baseline="0" noProof="0" dirty="0">
                          <a:ln>
                            <a:noFill/>
                          </a:ln>
                          <a:effectLst/>
                          <a:uLnTx/>
                          <a:uFillTx/>
                        </a:rPr>
                        <a:t> شيكات مودعة في 11/29</a:t>
                      </a:r>
                      <a:endParaRPr kumimoji="0" lang="ar-YE" sz="2100" b="1" i="0" u="none" strike="noStrike" kern="1200" cap="none" spc="0" normalizeH="0" baseline="0" noProof="0" dirty="0">
                        <a:ln>
                          <a:noFill/>
                        </a:ln>
                        <a:solidFill>
                          <a:srgbClr val="7030A0"/>
                        </a:solidFill>
                        <a:effectLst/>
                        <a:uLnTx/>
                        <a:uFillTx/>
                        <a:latin typeface="+mn-lt"/>
                        <a:ea typeface="+mn-ea"/>
                      </a:endParaRPr>
                    </a:p>
                  </a:txBody>
                  <a:tcPr/>
                </a:tc>
                <a:extLst>
                  <a:ext uri="{0D108BD9-81ED-4DB2-BD59-A6C34878D82A}">
                    <a16:rowId xmlns:a16="http://schemas.microsoft.com/office/drawing/2014/main" val="10001"/>
                  </a:ext>
                </a:extLst>
              </a:tr>
              <a:tr h="463304">
                <a:tc>
                  <a:txBody>
                    <a:bodyPr/>
                    <a:lstStyle/>
                    <a:p>
                      <a:pPr rtl="1"/>
                      <a:endParaRPr lang="ar-YE" sz="2000" b="1"/>
                    </a:p>
                  </a:txBody>
                  <a:tcPr/>
                </a:tc>
                <a:tc>
                  <a:txBody>
                    <a:bodyPr/>
                    <a:lstStyle/>
                    <a:p>
                      <a:pPr rtl="1"/>
                      <a:r>
                        <a:rPr lang="ar-YE" sz="2000" b="1" u="sng" dirty="0">
                          <a:solidFill>
                            <a:srgbClr val="C00000"/>
                          </a:solidFill>
                        </a:rPr>
                        <a:t>يخصم منه:</a:t>
                      </a:r>
                    </a:p>
                  </a:txBody>
                  <a:tcPr/>
                </a:tc>
                <a:tc>
                  <a:txBody>
                    <a:bodyPr/>
                    <a:lstStyle/>
                    <a:p>
                      <a:pPr rtl="1"/>
                      <a:endParaRPr lang="ar-YE" sz="2000" b="1" dirty="0"/>
                    </a:p>
                  </a:txBody>
                  <a:tcPr/>
                </a:tc>
                <a:tc>
                  <a:txBody>
                    <a:bodyPr/>
                    <a:lstStyle/>
                    <a:p>
                      <a:pPr rtl="1"/>
                      <a:r>
                        <a:rPr lang="ar-YE" sz="2000" b="1" u="sng" dirty="0">
                          <a:solidFill>
                            <a:srgbClr val="C00000"/>
                          </a:solidFill>
                        </a:rPr>
                        <a:t>يخصم منه:</a:t>
                      </a:r>
                    </a:p>
                  </a:txBody>
                  <a:tcPr/>
                </a:tc>
                <a:extLst>
                  <a:ext uri="{0D108BD9-81ED-4DB2-BD59-A6C34878D82A}">
                    <a16:rowId xmlns:a16="http://schemas.microsoft.com/office/drawing/2014/main" val="10002"/>
                  </a:ext>
                </a:extLst>
              </a:tr>
              <a:tr h="1532465">
                <a:tc>
                  <a:txBody>
                    <a:bodyPr/>
                    <a:lstStyle/>
                    <a:p>
                      <a:pPr rtl="1"/>
                      <a:endParaRPr lang="ar-YE" sz="2000" b="1" dirty="0"/>
                    </a:p>
                    <a:p>
                      <a:pPr rtl="1"/>
                      <a:endParaRPr lang="ar-YE" sz="2000" b="1" dirty="0"/>
                    </a:p>
                    <a:p>
                      <a:pPr rtl="1"/>
                      <a:r>
                        <a:rPr lang="ar-YE" sz="2000" b="1" dirty="0"/>
                        <a:t>(</a:t>
                      </a:r>
                      <a:r>
                        <a:rPr lang="en-US" sz="2000" b="1" dirty="0"/>
                        <a:t>12,500</a:t>
                      </a:r>
                      <a:r>
                        <a:rPr lang="ar-YE" sz="2000" b="1" dirty="0"/>
                        <a:t>)</a:t>
                      </a:r>
                    </a:p>
                  </a:txBody>
                  <a:tcPr/>
                </a:tc>
                <a:tc>
                  <a:txBody>
                    <a:bodyPr/>
                    <a:lstStyle/>
                    <a:p>
                      <a:pPr rtl="1"/>
                      <a:r>
                        <a:rPr lang="en-US" sz="2000" b="1" dirty="0"/>
                        <a:t>10,000</a:t>
                      </a:r>
                      <a:r>
                        <a:rPr lang="ar-YE" sz="2000" b="1" dirty="0"/>
                        <a:t> شيك مرفوض(صالح)</a:t>
                      </a:r>
                    </a:p>
                    <a:p>
                      <a:pPr rtl="1"/>
                      <a:r>
                        <a:rPr lang="en-US" sz="2000" b="1" dirty="0"/>
                        <a:t>500</a:t>
                      </a:r>
                      <a:r>
                        <a:rPr lang="ar-YE" sz="2000" b="1" dirty="0"/>
                        <a:t>     م/ تحصيل ورقة ق</a:t>
                      </a:r>
                    </a:p>
                    <a:p>
                      <a:pPr rtl="1"/>
                      <a:r>
                        <a:rPr lang="en-US" sz="2000" b="1" u="sng" dirty="0"/>
                        <a:t>2,000</a:t>
                      </a:r>
                      <a:r>
                        <a:rPr lang="ar-YE" sz="2000" b="1" u="sng" baseline="0" dirty="0"/>
                        <a:t>  م/ بنكية للشهر</a:t>
                      </a:r>
                      <a:endParaRPr lang="ar-YE" sz="2000" b="1" u="sng" dirty="0"/>
                    </a:p>
                  </a:txBody>
                  <a:tcPr/>
                </a:tc>
                <a:tc>
                  <a:txBody>
                    <a:bodyPr/>
                    <a:lstStyle/>
                    <a:p>
                      <a:pPr rtl="1"/>
                      <a:endParaRPr lang="en-US" sz="2000" b="1" dirty="0"/>
                    </a:p>
                    <a:p>
                      <a:pPr rtl="1"/>
                      <a:endParaRPr lang="en-US" sz="2000" b="1" dirty="0"/>
                    </a:p>
                    <a:p>
                      <a:pPr rtl="1"/>
                      <a:endParaRPr lang="en-US" sz="2000" b="1" dirty="0"/>
                    </a:p>
                    <a:p>
                      <a:pPr rtl="1"/>
                      <a:r>
                        <a:rPr lang="ar-YE" sz="2000" b="1" dirty="0"/>
                        <a:t>(</a:t>
                      </a:r>
                      <a:r>
                        <a:rPr lang="en-US" sz="2000" b="1" dirty="0"/>
                        <a:t>135,000</a:t>
                      </a:r>
                      <a:r>
                        <a:rPr lang="ar-YE" sz="2000" b="1" dirty="0"/>
                        <a:t>)</a:t>
                      </a:r>
                    </a:p>
                  </a:txBody>
                  <a:tcPr/>
                </a:tc>
                <a:tc>
                  <a:txBody>
                    <a:bodyPr/>
                    <a:lstStyle/>
                    <a:p>
                      <a:pPr rtl="1"/>
                      <a:r>
                        <a:rPr lang="ar-YE" sz="2000" b="1" dirty="0"/>
                        <a:t>شيكات</a:t>
                      </a:r>
                      <a:r>
                        <a:rPr lang="ar-YE" sz="2000" b="1" baseline="0" dirty="0"/>
                        <a:t> لم تظهر بكشف الحساب:</a:t>
                      </a:r>
                    </a:p>
                    <a:p>
                      <a:pPr rtl="1"/>
                      <a:r>
                        <a:rPr lang="en-US" sz="2000" b="1" baseline="0" dirty="0"/>
                        <a:t>44,000</a:t>
                      </a:r>
                      <a:r>
                        <a:rPr lang="ar-YE" sz="2000" b="1" baseline="0" dirty="0"/>
                        <a:t> ش/ رقم (125)</a:t>
                      </a:r>
                    </a:p>
                    <a:p>
                      <a:pPr rtl="1"/>
                      <a:r>
                        <a:rPr lang="en-US" sz="2000" b="1" baseline="0" dirty="0"/>
                        <a:t>9,000</a:t>
                      </a:r>
                      <a:r>
                        <a:rPr lang="ar-YE" sz="2000" b="1" baseline="0" dirty="0"/>
                        <a:t> ش/ رقم (615)</a:t>
                      </a:r>
                    </a:p>
                    <a:p>
                      <a:pPr rtl="1"/>
                      <a:r>
                        <a:rPr lang="en-US" sz="2000" b="1" baseline="0" dirty="0"/>
                        <a:t>82,000</a:t>
                      </a:r>
                      <a:r>
                        <a:rPr lang="ar-YE" sz="2000" b="1" baseline="0" dirty="0"/>
                        <a:t> خطأ في تسجيل ش/ (114)</a:t>
                      </a:r>
                      <a:endParaRPr lang="ar-YE" sz="2000" b="1" dirty="0"/>
                    </a:p>
                  </a:txBody>
                  <a:tcPr/>
                </a:tc>
                <a:extLst>
                  <a:ext uri="{0D108BD9-81ED-4DB2-BD59-A6C34878D82A}">
                    <a16:rowId xmlns:a16="http://schemas.microsoft.com/office/drawing/2014/main" val="10003"/>
                  </a:ext>
                </a:extLst>
              </a:tr>
              <a:tr h="498942">
                <a:tc>
                  <a:txBody>
                    <a:bodyPr/>
                    <a:lstStyle/>
                    <a:p>
                      <a:pPr rtl="1"/>
                      <a:r>
                        <a:rPr lang="en-US" sz="2200" b="1" dirty="0">
                          <a:solidFill>
                            <a:srgbClr val="0070C0"/>
                          </a:solidFill>
                        </a:rPr>
                        <a:t>77,536</a:t>
                      </a:r>
                      <a:endParaRPr lang="ar-YE" sz="2200" b="1" dirty="0">
                        <a:solidFill>
                          <a:srgbClr val="0070C0"/>
                        </a:solidFill>
                      </a:endParaRPr>
                    </a:p>
                  </a:txBody>
                  <a:tcPr/>
                </a:tc>
                <a:tc>
                  <a:txBody>
                    <a:bodyPr/>
                    <a:lstStyle/>
                    <a:p>
                      <a:pPr rtl="1"/>
                      <a:r>
                        <a:rPr lang="ar-YE" sz="2200" b="1" u="sng" dirty="0">
                          <a:solidFill>
                            <a:srgbClr val="0070C0"/>
                          </a:solidFill>
                        </a:rPr>
                        <a:t>الرصيد</a:t>
                      </a:r>
                      <a:r>
                        <a:rPr lang="ar-YE" sz="2200" b="1" u="sng" baseline="0" dirty="0">
                          <a:solidFill>
                            <a:srgbClr val="0070C0"/>
                          </a:solidFill>
                        </a:rPr>
                        <a:t> بعد التسوية</a:t>
                      </a:r>
                      <a:endParaRPr lang="ar-YE" sz="2200" b="1" u="sng" dirty="0">
                        <a:solidFill>
                          <a:srgbClr val="0070C0"/>
                        </a:solidFill>
                      </a:endParaRPr>
                    </a:p>
                  </a:txBody>
                  <a:tcPr/>
                </a:tc>
                <a:tc>
                  <a:txBody>
                    <a:bodyPr/>
                    <a:lstStyle/>
                    <a:p>
                      <a:pPr rtl="1"/>
                      <a:r>
                        <a:rPr lang="en-US" sz="2200" b="1" dirty="0">
                          <a:solidFill>
                            <a:srgbClr val="0070C0"/>
                          </a:solidFill>
                        </a:rPr>
                        <a:t>77,536</a:t>
                      </a:r>
                      <a:endParaRPr lang="ar-YE" sz="2200" b="1" dirty="0">
                        <a:solidFill>
                          <a:srgbClr val="0070C0"/>
                        </a:solidFill>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200" b="1" u="sng" strike="noStrike" kern="1200" cap="none" spc="0" normalizeH="0" baseline="0" noProof="0" dirty="0">
                          <a:ln>
                            <a:noFill/>
                          </a:ln>
                          <a:solidFill>
                            <a:srgbClr val="0070C0"/>
                          </a:solidFill>
                          <a:effectLst/>
                          <a:uLnTx/>
                          <a:uFillTx/>
                        </a:rPr>
                        <a:t>الرصيد بعد التسوية</a:t>
                      </a:r>
                      <a:endParaRPr kumimoji="0" lang="ar-YE" sz="2200" b="1" i="0" u="sng" strike="noStrike" kern="1200" cap="none" spc="0" normalizeH="0" baseline="0" noProof="0" dirty="0">
                        <a:ln>
                          <a:noFill/>
                        </a:ln>
                        <a:solidFill>
                          <a:srgbClr val="0070C0"/>
                        </a:solidFill>
                        <a:effectLst/>
                        <a:uLnTx/>
                        <a:uFillTx/>
                        <a:latin typeface="+mn-lt"/>
                        <a:ea typeface="+mn-ea"/>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96543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826184" cy="332656"/>
          </a:xfrm>
        </p:spPr>
        <p:txBody>
          <a:bodyPr>
            <a:normAutofit fontScale="90000"/>
          </a:bodyPr>
          <a:lstStyle/>
          <a:p>
            <a:pPr algn="ctr"/>
            <a:r>
              <a:rPr lang="ar-YE" u="sng" dirty="0"/>
              <a:t>تابع: الحل</a:t>
            </a:r>
          </a:p>
        </p:txBody>
      </p:sp>
      <p:sp>
        <p:nvSpPr>
          <p:cNvPr id="3" name="عنصر نائب للمحتوى 2"/>
          <p:cNvSpPr>
            <a:spLocks noGrp="1"/>
          </p:cNvSpPr>
          <p:nvPr>
            <p:ph idx="1"/>
          </p:nvPr>
        </p:nvSpPr>
        <p:spPr>
          <a:xfrm>
            <a:off x="179512" y="476672"/>
            <a:ext cx="8754176" cy="6381328"/>
          </a:xfrm>
        </p:spPr>
        <p:txBody>
          <a:bodyPr/>
          <a:lstStyle/>
          <a:p>
            <a:pPr marL="82296" indent="0">
              <a:buNone/>
            </a:pPr>
            <a:r>
              <a:rPr lang="ar-YE" b="1" u="sng" dirty="0"/>
              <a:t>2- </a:t>
            </a:r>
            <a:r>
              <a:rPr lang="ar-YE" sz="2800" b="1" u="sng" dirty="0"/>
              <a:t>قيود اليومية المترتبة على إعداد مذكرة تسوية البنك</a:t>
            </a:r>
            <a:r>
              <a:rPr lang="ar-YE" sz="2800" dirty="0"/>
              <a:t>:</a:t>
            </a:r>
          </a:p>
          <a:p>
            <a:pPr marL="82296" indent="0">
              <a:buNone/>
            </a:pPr>
            <a:endParaRPr lang="ar-YE"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جدول 4"/>
          <p:cNvGraphicFramePr>
            <a:graphicFrameLocks noGrp="1"/>
          </p:cNvGraphicFramePr>
          <p:nvPr>
            <p:extLst>
              <p:ext uri="{D42A27DB-BD31-4B8C-83A1-F6EECF244321}">
                <p14:modId xmlns:p14="http://schemas.microsoft.com/office/powerpoint/2010/main" val="3358046564"/>
              </p:ext>
            </p:extLst>
          </p:nvPr>
        </p:nvGraphicFramePr>
        <p:xfrm>
          <a:off x="683568" y="1052736"/>
          <a:ext cx="7900964" cy="5669280"/>
        </p:xfrm>
        <a:graphic>
          <a:graphicData uri="http://schemas.openxmlformats.org/drawingml/2006/table">
            <a:tbl>
              <a:tblPr rtl="1" firstRow="1" bandRow="1">
                <a:tableStyleId>{BC89EF96-8CEA-46FF-86C4-4CE0E7609802}</a:tableStyleId>
              </a:tblPr>
              <a:tblGrid>
                <a:gridCol w="1190700">
                  <a:extLst>
                    <a:ext uri="{9D8B030D-6E8A-4147-A177-3AD203B41FA5}">
                      <a16:colId xmlns:a16="http://schemas.microsoft.com/office/drawing/2014/main" val="20000"/>
                    </a:ext>
                  </a:extLst>
                </a:gridCol>
                <a:gridCol w="1294556">
                  <a:extLst>
                    <a:ext uri="{9D8B030D-6E8A-4147-A177-3AD203B41FA5}">
                      <a16:colId xmlns:a16="http://schemas.microsoft.com/office/drawing/2014/main" val="20001"/>
                    </a:ext>
                  </a:extLst>
                </a:gridCol>
                <a:gridCol w="4446812">
                  <a:extLst>
                    <a:ext uri="{9D8B030D-6E8A-4147-A177-3AD203B41FA5}">
                      <a16:colId xmlns:a16="http://schemas.microsoft.com/office/drawing/2014/main" val="20002"/>
                    </a:ext>
                  </a:extLst>
                </a:gridCol>
                <a:gridCol w="968896">
                  <a:extLst>
                    <a:ext uri="{9D8B030D-6E8A-4147-A177-3AD203B41FA5}">
                      <a16:colId xmlns:a16="http://schemas.microsoft.com/office/drawing/2014/main" val="20003"/>
                    </a:ext>
                  </a:extLst>
                </a:gridCol>
              </a:tblGrid>
              <a:tr h="370840">
                <a:tc>
                  <a:txBody>
                    <a:bodyPr/>
                    <a:lstStyle/>
                    <a:p>
                      <a:pPr algn="ctr" rtl="1"/>
                      <a:r>
                        <a:rPr lang="ar-YE" sz="2100" b="1" dirty="0"/>
                        <a:t>مدين</a:t>
                      </a:r>
                    </a:p>
                  </a:txBody>
                  <a:tcPr/>
                </a:tc>
                <a:tc>
                  <a:txBody>
                    <a:bodyPr/>
                    <a:lstStyle/>
                    <a:p>
                      <a:pPr algn="ctr" rtl="1"/>
                      <a:r>
                        <a:rPr lang="ar-YE" sz="2100" b="1" dirty="0"/>
                        <a:t>دائن</a:t>
                      </a:r>
                    </a:p>
                  </a:txBody>
                  <a:tcPr/>
                </a:tc>
                <a:tc>
                  <a:txBody>
                    <a:bodyPr/>
                    <a:lstStyle/>
                    <a:p>
                      <a:pPr algn="ctr" rtl="1"/>
                      <a:r>
                        <a:rPr lang="ar-YE" sz="2100" b="1" dirty="0"/>
                        <a:t>البيــــــــــــــــــــــــــان</a:t>
                      </a:r>
                    </a:p>
                  </a:txBody>
                  <a:tcPr/>
                </a:tc>
                <a:tc>
                  <a:txBody>
                    <a:bodyPr/>
                    <a:lstStyle/>
                    <a:p>
                      <a:pPr algn="ctr" rtl="1"/>
                      <a:r>
                        <a:rPr lang="ar-YE" sz="2100" b="1" dirty="0"/>
                        <a:t>التاريخ</a:t>
                      </a:r>
                    </a:p>
                  </a:txBody>
                  <a:tcPr/>
                </a:tc>
                <a:extLst>
                  <a:ext uri="{0D108BD9-81ED-4DB2-BD59-A6C34878D82A}">
                    <a16:rowId xmlns:a16="http://schemas.microsoft.com/office/drawing/2014/main" val="10000"/>
                  </a:ext>
                </a:extLst>
              </a:tr>
              <a:tr h="370840">
                <a:tc>
                  <a:txBody>
                    <a:bodyPr/>
                    <a:lstStyle/>
                    <a:p>
                      <a:pPr rtl="1"/>
                      <a:r>
                        <a:rPr lang="en-US" sz="2100" b="1" dirty="0"/>
                        <a:t>10,000</a:t>
                      </a:r>
                      <a:endParaRPr lang="ar-YE" sz="2100" b="1" dirty="0"/>
                    </a:p>
                  </a:txBody>
                  <a:tcPr/>
                </a:tc>
                <a:tc>
                  <a:txBody>
                    <a:bodyPr/>
                    <a:lstStyle/>
                    <a:p>
                      <a:pPr rtl="1"/>
                      <a:endParaRPr lang="en-US" sz="2100" b="1" dirty="0"/>
                    </a:p>
                    <a:p>
                      <a:pPr rtl="1"/>
                      <a:r>
                        <a:rPr lang="en-US" sz="2100" b="1" dirty="0"/>
                        <a:t>10,000</a:t>
                      </a:r>
                      <a:endParaRPr lang="ar-YE" sz="2100" b="1" dirty="0"/>
                    </a:p>
                  </a:txBody>
                  <a:tcPr/>
                </a:tc>
                <a:tc>
                  <a:txBody>
                    <a:bodyPr/>
                    <a:lstStyle/>
                    <a:p>
                      <a:pPr rtl="1"/>
                      <a:r>
                        <a:rPr lang="en-US" sz="2100" b="1" dirty="0"/>
                        <a:t> </a:t>
                      </a:r>
                      <a:r>
                        <a:rPr lang="ar-YE" sz="2100" b="1" dirty="0"/>
                        <a:t>من</a:t>
                      </a:r>
                      <a:r>
                        <a:rPr lang="ar-YE" sz="2100" b="1" baseline="0" dirty="0"/>
                        <a:t> حـــ/ العمـــلاء(صالح)</a:t>
                      </a:r>
                    </a:p>
                    <a:p>
                      <a:pPr rtl="1"/>
                      <a:r>
                        <a:rPr lang="ar-YE" sz="2100" b="1" baseline="0" dirty="0"/>
                        <a:t>    إلى حــ/ النقدية بالبنك</a:t>
                      </a:r>
                    </a:p>
                    <a:p>
                      <a:pPr rtl="1"/>
                      <a:r>
                        <a:rPr lang="ar-YE" sz="2100" b="1" baseline="0" dirty="0"/>
                        <a:t>(إثبات رفض الشيك الوارد من العميل صالح)</a:t>
                      </a:r>
                      <a:endParaRPr lang="ar-YE" sz="2100" b="1" dirty="0"/>
                    </a:p>
                  </a:txBody>
                  <a:tcPr/>
                </a:tc>
                <a:tc>
                  <a:txBody>
                    <a:bodyPr/>
                    <a:lstStyle/>
                    <a:p>
                      <a:pPr rtl="1"/>
                      <a:r>
                        <a:rPr lang="ar-YE" sz="2100" b="1" dirty="0"/>
                        <a:t>11/30</a:t>
                      </a:r>
                    </a:p>
                  </a:txBody>
                  <a:tcPr/>
                </a:tc>
                <a:extLst>
                  <a:ext uri="{0D108BD9-81ED-4DB2-BD59-A6C34878D82A}">
                    <a16:rowId xmlns:a16="http://schemas.microsoft.com/office/drawing/2014/main" val="10001"/>
                  </a:ext>
                </a:extLst>
              </a:tr>
              <a:tr h="370840">
                <a:tc>
                  <a:txBody>
                    <a:bodyPr/>
                    <a:lstStyle/>
                    <a:p>
                      <a:pPr rtl="1"/>
                      <a:r>
                        <a:rPr lang="en-US" sz="2100" b="1" dirty="0"/>
                        <a:t>30,000</a:t>
                      </a:r>
                      <a:endParaRPr lang="ar-YE" sz="2100" b="1" dirty="0"/>
                    </a:p>
                  </a:txBody>
                  <a:tcPr/>
                </a:tc>
                <a:tc>
                  <a:txBody>
                    <a:bodyPr/>
                    <a:lstStyle/>
                    <a:p>
                      <a:pPr rtl="1"/>
                      <a:endParaRPr lang="en-US" sz="2100" b="1" dirty="0"/>
                    </a:p>
                    <a:p>
                      <a:pPr rtl="1"/>
                      <a:r>
                        <a:rPr lang="en-US" sz="2100" b="1" dirty="0"/>
                        <a:t>30,000</a:t>
                      </a:r>
                      <a:endParaRPr lang="ar-YE" sz="2100" b="1" dirty="0"/>
                    </a:p>
                  </a:txBody>
                  <a:tcPr/>
                </a:tc>
                <a:tc>
                  <a:txBody>
                    <a:bodyPr/>
                    <a:lstStyle/>
                    <a:p>
                      <a:pPr rtl="1"/>
                      <a:r>
                        <a:rPr lang="ar-YE" sz="2100" b="1" dirty="0"/>
                        <a:t>من حــ/ النقدية بالبنك</a:t>
                      </a:r>
                    </a:p>
                    <a:p>
                      <a:pPr rtl="1"/>
                      <a:r>
                        <a:rPr lang="ar-YE" sz="2100" b="1" dirty="0"/>
                        <a:t>    إلى حــ/ أوراق القبض تحت التحصيل</a:t>
                      </a:r>
                    </a:p>
                    <a:p>
                      <a:pPr rtl="1"/>
                      <a:r>
                        <a:rPr lang="ar-YE" sz="2100" b="1" dirty="0"/>
                        <a:t>(إثبات تحصيل قيمة ورقة القبض)</a:t>
                      </a:r>
                    </a:p>
                  </a:txBody>
                  <a:tcPr/>
                </a:tc>
                <a:tc>
                  <a:txBody>
                    <a:bodyPr/>
                    <a:lstStyle/>
                    <a:p>
                      <a:pPr rtl="1"/>
                      <a:endParaRPr lang="ar-YE" sz="2100" b="1" dirty="0"/>
                    </a:p>
                  </a:txBody>
                  <a:tcPr/>
                </a:tc>
                <a:extLst>
                  <a:ext uri="{0D108BD9-81ED-4DB2-BD59-A6C34878D82A}">
                    <a16:rowId xmlns:a16="http://schemas.microsoft.com/office/drawing/2014/main" val="10002"/>
                  </a:ext>
                </a:extLst>
              </a:tr>
              <a:tr h="370840">
                <a:tc>
                  <a:txBody>
                    <a:bodyPr/>
                    <a:lstStyle/>
                    <a:p>
                      <a:pPr rtl="1"/>
                      <a:r>
                        <a:rPr lang="en-US" sz="2100" b="1" dirty="0"/>
                        <a:t>500</a:t>
                      </a:r>
                      <a:endParaRPr lang="ar-YE" sz="2100" b="1" dirty="0"/>
                    </a:p>
                  </a:txBody>
                  <a:tcPr/>
                </a:tc>
                <a:tc>
                  <a:txBody>
                    <a:bodyPr/>
                    <a:lstStyle/>
                    <a:p>
                      <a:pPr rtl="1"/>
                      <a:endParaRPr lang="en-US" sz="2100" b="1" dirty="0"/>
                    </a:p>
                    <a:p>
                      <a:pPr rtl="1"/>
                      <a:r>
                        <a:rPr lang="en-US" sz="2100" b="1" dirty="0"/>
                        <a:t>500</a:t>
                      </a:r>
                      <a:endParaRPr lang="ar-YE" sz="2100" b="1" dirty="0"/>
                    </a:p>
                  </a:txBody>
                  <a:tcPr/>
                </a:tc>
                <a:tc>
                  <a:txBody>
                    <a:bodyPr/>
                    <a:lstStyle/>
                    <a:p>
                      <a:pPr rtl="1"/>
                      <a:r>
                        <a:rPr lang="ar-YE" sz="2100" b="1" dirty="0"/>
                        <a:t>من حــ/ مصاريف تحصيل أوراق القبض</a:t>
                      </a:r>
                    </a:p>
                    <a:p>
                      <a:pPr rtl="1"/>
                      <a:r>
                        <a:rPr lang="ar-YE" sz="2100" b="1" dirty="0"/>
                        <a:t>      إلى حــ/ النقدية بالبنك</a:t>
                      </a:r>
                    </a:p>
                    <a:p>
                      <a:pPr rtl="1"/>
                      <a:r>
                        <a:rPr lang="ar-YE" sz="2100" b="1" dirty="0"/>
                        <a:t>(إثبات مصاريف تحصيل أوراق القبض)</a:t>
                      </a:r>
                    </a:p>
                  </a:txBody>
                  <a:tcPr/>
                </a:tc>
                <a:tc>
                  <a:txBody>
                    <a:bodyPr/>
                    <a:lstStyle/>
                    <a:p>
                      <a:pPr rtl="1"/>
                      <a:endParaRPr lang="ar-YE" sz="2100" b="1" dirty="0"/>
                    </a:p>
                  </a:txBody>
                  <a:tcPr/>
                </a:tc>
                <a:extLst>
                  <a:ext uri="{0D108BD9-81ED-4DB2-BD59-A6C34878D82A}">
                    <a16:rowId xmlns:a16="http://schemas.microsoft.com/office/drawing/2014/main" val="10003"/>
                  </a:ext>
                </a:extLst>
              </a:tr>
              <a:tr h="370840">
                <a:tc>
                  <a:txBody>
                    <a:bodyPr/>
                    <a:lstStyle/>
                    <a:p>
                      <a:pPr rtl="1"/>
                      <a:r>
                        <a:rPr lang="en-US" sz="2100" b="1" dirty="0"/>
                        <a:t>2,000</a:t>
                      </a:r>
                      <a:endParaRPr lang="ar-YE" sz="2100" b="1" dirty="0"/>
                    </a:p>
                  </a:txBody>
                  <a:tcPr/>
                </a:tc>
                <a:tc>
                  <a:txBody>
                    <a:bodyPr/>
                    <a:lstStyle/>
                    <a:p>
                      <a:pPr rtl="1"/>
                      <a:endParaRPr lang="en-US" sz="2100" b="1" dirty="0"/>
                    </a:p>
                    <a:p>
                      <a:pPr rtl="1"/>
                      <a:r>
                        <a:rPr lang="en-US" sz="2100" b="1" dirty="0"/>
                        <a:t>2,000</a:t>
                      </a:r>
                      <a:endParaRPr lang="ar-YE" sz="2100" b="1" dirty="0"/>
                    </a:p>
                    <a:p>
                      <a:pPr rtl="1"/>
                      <a:endParaRPr lang="ar-YE" sz="2100" b="1" dirty="0"/>
                    </a:p>
                  </a:txBody>
                  <a:tcPr/>
                </a:tc>
                <a:tc>
                  <a:txBody>
                    <a:bodyPr/>
                    <a:lstStyle/>
                    <a:p>
                      <a:pPr rtl="1"/>
                      <a:r>
                        <a:rPr lang="ar-YE" sz="2100" b="1" dirty="0"/>
                        <a:t> من حـــ/ مصاريف بنكية</a:t>
                      </a:r>
                    </a:p>
                    <a:p>
                      <a:pPr rtl="1"/>
                      <a:r>
                        <a:rPr lang="ar-YE" sz="2100" b="1" dirty="0"/>
                        <a:t>     إلى حــ/ النقدية بالبنك</a:t>
                      </a:r>
                    </a:p>
                    <a:p>
                      <a:pPr rtl="1"/>
                      <a:r>
                        <a:rPr lang="ar-YE" sz="2100" b="1" dirty="0"/>
                        <a:t>(إثبات المصاريف البنكية)</a:t>
                      </a:r>
                    </a:p>
                  </a:txBody>
                  <a:tcPr/>
                </a:tc>
                <a:tc>
                  <a:txBody>
                    <a:bodyPr/>
                    <a:lstStyle/>
                    <a:p>
                      <a:pPr rtl="1"/>
                      <a:endParaRPr lang="ar-YE" sz="2100" b="1" dirty="0"/>
                    </a:p>
                  </a:txBody>
                  <a:tcPr/>
                </a:tc>
                <a:extLst>
                  <a:ext uri="{0D108BD9-81ED-4DB2-BD59-A6C34878D82A}">
                    <a16:rowId xmlns:a16="http://schemas.microsoft.com/office/drawing/2014/main" val="10004"/>
                  </a:ext>
                </a:extLst>
              </a:tr>
              <a:tr h="370840">
                <a:tc>
                  <a:txBody>
                    <a:bodyPr/>
                    <a:lstStyle/>
                    <a:p>
                      <a:pPr rtl="1"/>
                      <a:r>
                        <a:rPr lang="en-US" sz="2100" b="1" dirty="0"/>
                        <a:t>36</a:t>
                      </a:r>
                      <a:endParaRPr lang="ar-YE" sz="2100" b="1" dirty="0"/>
                    </a:p>
                  </a:txBody>
                  <a:tcPr/>
                </a:tc>
                <a:tc>
                  <a:txBody>
                    <a:bodyPr/>
                    <a:lstStyle/>
                    <a:p>
                      <a:pPr rtl="1"/>
                      <a:endParaRPr lang="en-US" sz="2100" b="1" dirty="0"/>
                    </a:p>
                    <a:p>
                      <a:pPr rtl="1"/>
                      <a:r>
                        <a:rPr lang="en-US" sz="2100" b="1" dirty="0"/>
                        <a:t>36</a:t>
                      </a:r>
                      <a:endParaRPr lang="ar-YE" sz="2100" b="1" dirty="0"/>
                    </a:p>
                  </a:txBody>
                  <a:tcPr/>
                </a:tc>
                <a:tc>
                  <a:txBody>
                    <a:bodyPr/>
                    <a:lstStyle/>
                    <a:p>
                      <a:pPr rtl="1"/>
                      <a:r>
                        <a:rPr lang="ar-YE" sz="2100" b="1" dirty="0"/>
                        <a:t>من حــ/ النقدية بالبنك</a:t>
                      </a:r>
                    </a:p>
                    <a:p>
                      <a:pPr rtl="1"/>
                      <a:r>
                        <a:rPr lang="ar-YE" sz="2100" b="1" dirty="0"/>
                        <a:t>     إلى حــ/ الدائنين</a:t>
                      </a:r>
                    </a:p>
                    <a:p>
                      <a:pPr rtl="1"/>
                      <a:r>
                        <a:rPr lang="ar-YE" sz="2100" b="1" dirty="0"/>
                        <a:t>(تصحيح القيد الخاطئ)</a:t>
                      </a:r>
                    </a:p>
                  </a:txBody>
                  <a:tcPr/>
                </a:tc>
                <a:tc>
                  <a:txBody>
                    <a:bodyPr/>
                    <a:lstStyle/>
                    <a:p>
                      <a:pPr rtl="1"/>
                      <a:endParaRPr lang="ar-YE" sz="2100" b="1"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14243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504056"/>
          </a:xfrm>
        </p:spPr>
        <p:txBody>
          <a:bodyPr>
            <a:normAutofit fontScale="90000"/>
          </a:bodyPr>
          <a:lstStyle/>
          <a:p>
            <a:pPr marL="82296" lvl="0" algn="ctr">
              <a:spcBef>
                <a:spcPts val="600"/>
              </a:spcBef>
            </a:pPr>
            <a:r>
              <a:rPr lang="ar-YE" sz="3200" b="1" dirty="0">
                <a:solidFill>
                  <a:srgbClr val="0070C0"/>
                </a:solidFill>
                <a:effectLst/>
                <a:ea typeface="+mn-ea"/>
              </a:rPr>
              <a:t>3</a:t>
            </a:r>
            <a:r>
              <a:rPr lang="ar-YE" sz="3200" b="1" u="sng" dirty="0">
                <a:solidFill>
                  <a:srgbClr val="0070C0"/>
                </a:solidFill>
                <a:effectLst/>
                <a:ea typeface="+mn-ea"/>
              </a:rPr>
              <a:t>- تصوير حــ/ النقدية بالبنك في دفاتر المنشأة وترصيده:</a:t>
            </a:r>
            <a:endParaRPr lang="ar-YE" b="1" u="sng" dirty="0">
              <a:solidFill>
                <a:srgbClr val="0070C0"/>
              </a:solidFill>
            </a:endParaRPr>
          </a:p>
        </p:txBody>
      </p:sp>
      <p:sp>
        <p:nvSpPr>
          <p:cNvPr id="3" name="عنصر نائب للمحتوى 2"/>
          <p:cNvSpPr>
            <a:spLocks noGrp="1"/>
          </p:cNvSpPr>
          <p:nvPr>
            <p:ph idx="1"/>
          </p:nvPr>
        </p:nvSpPr>
        <p:spPr>
          <a:xfrm>
            <a:off x="107504" y="764704"/>
            <a:ext cx="8826184" cy="5688632"/>
          </a:xfrm>
        </p:spPr>
        <p:txBody>
          <a:bodyPr>
            <a:normAutofit/>
          </a:bodyPr>
          <a:lstStyle/>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buNone/>
            </a:pPr>
            <a:endParaRPr lang="ar-YE" dirty="0"/>
          </a:p>
          <a:p>
            <a:pPr marL="82296" indent="0" algn="just">
              <a:buNone/>
            </a:pPr>
            <a:endParaRPr lang="ar-YE" sz="2800" dirty="0">
              <a:solidFill>
                <a:srgbClr val="FF0000"/>
              </a:solidFill>
            </a:endParaRPr>
          </a:p>
          <a:p>
            <a:pPr algn="just">
              <a:buFont typeface="Wingdings" pitchFamily="2" charset="2"/>
              <a:buChar char="Ø"/>
            </a:pPr>
            <a:r>
              <a:rPr lang="ar-YE" sz="2800" b="1" dirty="0">
                <a:solidFill>
                  <a:srgbClr val="FF0000"/>
                </a:solidFill>
              </a:rPr>
              <a:t>ويلاحظ أن الرصيد الجديد بلغ(</a:t>
            </a:r>
            <a:r>
              <a:rPr lang="en-US" sz="2800" b="1" dirty="0">
                <a:solidFill>
                  <a:srgbClr val="FF0000"/>
                </a:solidFill>
              </a:rPr>
              <a:t>77,536</a:t>
            </a:r>
            <a:r>
              <a:rPr lang="ar-YE" sz="2800" b="1" dirty="0">
                <a:solidFill>
                  <a:srgbClr val="FF0000"/>
                </a:solidFill>
              </a:rPr>
              <a:t>) ريال وهو نفس الرصيد الظاهر بمذكرة التسوية بعد التعديلات.</a:t>
            </a: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جدول 4"/>
          <p:cNvGraphicFramePr>
            <a:graphicFrameLocks noGrp="1"/>
          </p:cNvGraphicFramePr>
          <p:nvPr>
            <p:extLst>
              <p:ext uri="{D42A27DB-BD31-4B8C-83A1-F6EECF244321}">
                <p14:modId xmlns:p14="http://schemas.microsoft.com/office/powerpoint/2010/main" val="1165618006"/>
              </p:ext>
            </p:extLst>
          </p:nvPr>
        </p:nvGraphicFramePr>
        <p:xfrm>
          <a:off x="187446" y="1988840"/>
          <a:ext cx="8783788" cy="2697480"/>
        </p:xfrm>
        <a:graphic>
          <a:graphicData uri="http://schemas.openxmlformats.org/drawingml/2006/table">
            <a:tbl>
              <a:tblPr rtl="1" firstRow="1" bandRow="1">
                <a:tableStyleId>{8799B23B-EC83-4686-B30A-512413B5E67A}</a:tableStyleId>
              </a:tblPr>
              <a:tblGrid>
                <a:gridCol w="1062336">
                  <a:extLst>
                    <a:ext uri="{9D8B030D-6E8A-4147-A177-3AD203B41FA5}">
                      <a16:colId xmlns:a16="http://schemas.microsoft.com/office/drawing/2014/main" val="20000"/>
                    </a:ext>
                  </a:extLst>
                </a:gridCol>
                <a:gridCol w="2301652">
                  <a:extLst>
                    <a:ext uri="{9D8B030D-6E8A-4147-A177-3AD203B41FA5}">
                      <a16:colId xmlns:a16="http://schemas.microsoft.com/office/drawing/2014/main" val="20001"/>
                    </a:ext>
                  </a:extLst>
                </a:gridCol>
                <a:gridCol w="896888">
                  <a:extLst>
                    <a:ext uri="{9D8B030D-6E8A-4147-A177-3AD203B41FA5}">
                      <a16:colId xmlns:a16="http://schemas.microsoft.com/office/drawing/2014/main" val="20002"/>
                    </a:ext>
                  </a:extLst>
                </a:gridCol>
                <a:gridCol w="1091580">
                  <a:extLst>
                    <a:ext uri="{9D8B030D-6E8A-4147-A177-3AD203B41FA5}">
                      <a16:colId xmlns:a16="http://schemas.microsoft.com/office/drawing/2014/main" val="20003"/>
                    </a:ext>
                  </a:extLst>
                </a:gridCol>
                <a:gridCol w="2438358">
                  <a:extLst>
                    <a:ext uri="{9D8B030D-6E8A-4147-A177-3AD203B41FA5}">
                      <a16:colId xmlns:a16="http://schemas.microsoft.com/office/drawing/2014/main" val="20004"/>
                    </a:ext>
                  </a:extLst>
                </a:gridCol>
                <a:gridCol w="992974">
                  <a:extLst>
                    <a:ext uri="{9D8B030D-6E8A-4147-A177-3AD203B41FA5}">
                      <a16:colId xmlns:a16="http://schemas.microsoft.com/office/drawing/2014/main" val="20005"/>
                    </a:ext>
                  </a:extLst>
                </a:gridCol>
              </a:tblGrid>
              <a:tr h="370840">
                <a:tc>
                  <a:txBody>
                    <a:bodyPr/>
                    <a:lstStyle/>
                    <a:p>
                      <a:pPr rtl="1"/>
                      <a:r>
                        <a:rPr lang="ar-YE" sz="2100" dirty="0"/>
                        <a:t>مبلغ</a:t>
                      </a:r>
                    </a:p>
                  </a:txBody>
                  <a:tcPr/>
                </a:tc>
                <a:tc>
                  <a:txBody>
                    <a:bodyPr/>
                    <a:lstStyle/>
                    <a:p>
                      <a:pPr rtl="1"/>
                      <a:r>
                        <a:rPr lang="ar-YE" sz="2100" dirty="0"/>
                        <a:t>البيـــــــــــــــــــــــــــان</a:t>
                      </a:r>
                    </a:p>
                  </a:txBody>
                  <a:tcPr/>
                </a:tc>
                <a:tc>
                  <a:txBody>
                    <a:bodyPr/>
                    <a:lstStyle/>
                    <a:p>
                      <a:pPr rtl="1"/>
                      <a:r>
                        <a:rPr lang="ar-YE" sz="2100" dirty="0"/>
                        <a:t>التاريخ</a:t>
                      </a:r>
                    </a:p>
                  </a:txBody>
                  <a:tcPr/>
                </a:tc>
                <a:tc>
                  <a:txBody>
                    <a:bodyPr/>
                    <a:lstStyle/>
                    <a:p>
                      <a:pPr rtl="1"/>
                      <a:r>
                        <a:rPr lang="ar-YE" sz="2100" dirty="0"/>
                        <a:t>مبلغ</a:t>
                      </a:r>
                    </a:p>
                  </a:txBody>
                  <a:tcPr/>
                </a:tc>
                <a:tc>
                  <a:txBody>
                    <a:bodyPr/>
                    <a:lstStyle/>
                    <a:p>
                      <a:pPr rtl="1"/>
                      <a:r>
                        <a:rPr lang="ar-YE" sz="2100" dirty="0"/>
                        <a:t>البيــــــــــــــــــــــــــــــــان</a:t>
                      </a:r>
                    </a:p>
                  </a:txBody>
                  <a:tcPr/>
                </a:tc>
                <a:tc>
                  <a:txBody>
                    <a:bodyPr/>
                    <a:lstStyle/>
                    <a:p>
                      <a:pPr rtl="1"/>
                      <a:r>
                        <a:rPr lang="ar-YE" sz="2100" dirty="0"/>
                        <a:t>التاريخ</a:t>
                      </a:r>
                    </a:p>
                  </a:txBody>
                  <a:tcPr/>
                </a:tc>
                <a:extLst>
                  <a:ext uri="{0D108BD9-81ED-4DB2-BD59-A6C34878D82A}">
                    <a16:rowId xmlns:a16="http://schemas.microsoft.com/office/drawing/2014/main" val="10000"/>
                  </a:ext>
                </a:extLst>
              </a:tr>
              <a:tr h="370840">
                <a:tc>
                  <a:txBody>
                    <a:bodyPr/>
                    <a:lstStyle/>
                    <a:p>
                      <a:pPr rtl="1"/>
                      <a:r>
                        <a:rPr lang="en-US" sz="2200" b="1" dirty="0"/>
                        <a:t>60,000</a:t>
                      </a:r>
                      <a:endParaRPr lang="ar-YE" sz="2200" b="1" dirty="0"/>
                    </a:p>
                    <a:p>
                      <a:pPr rtl="1"/>
                      <a:r>
                        <a:rPr lang="en-US" sz="2200" b="1" dirty="0"/>
                        <a:t>30,000</a:t>
                      </a:r>
                    </a:p>
                    <a:p>
                      <a:pPr rtl="1"/>
                      <a:r>
                        <a:rPr lang="en-US" sz="2200" b="1" dirty="0"/>
                        <a:t>36</a:t>
                      </a:r>
                      <a:endParaRPr lang="ar-YE" sz="2200" b="1" dirty="0"/>
                    </a:p>
                  </a:txBody>
                  <a:tcPr/>
                </a:tc>
                <a:tc>
                  <a:txBody>
                    <a:bodyPr/>
                    <a:lstStyle/>
                    <a:p>
                      <a:pPr rtl="1"/>
                      <a:r>
                        <a:rPr lang="ar-YE" sz="2200" b="1" dirty="0"/>
                        <a:t>الرصيد</a:t>
                      </a:r>
                      <a:r>
                        <a:rPr lang="ar-YE" sz="2200" b="1" baseline="0" dirty="0"/>
                        <a:t> قبل التسوية</a:t>
                      </a:r>
                    </a:p>
                    <a:p>
                      <a:pPr rtl="1"/>
                      <a:r>
                        <a:rPr lang="ar-YE" sz="1800" b="1" baseline="0" dirty="0"/>
                        <a:t>إلى حــ/ أ. ق .تحت التحصيل</a:t>
                      </a:r>
                    </a:p>
                    <a:p>
                      <a:pPr rtl="1"/>
                      <a:r>
                        <a:rPr lang="ar-YE" sz="2200" b="1" baseline="0" dirty="0"/>
                        <a:t> إلى حــــ/ الدائنين</a:t>
                      </a:r>
                      <a:endParaRPr lang="ar-YE" sz="2200" b="1" dirty="0"/>
                    </a:p>
                  </a:txBody>
                  <a:tcPr/>
                </a:tc>
                <a:tc>
                  <a:txBody>
                    <a:bodyPr/>
                    <a:lstStyle/>
                    <a:p>
                      <a:pPr rtl="1"/>
                      <a:r>
                        <a:rPr lang="ar-YE" sz="2200" b="1" dirty="0"/>
                        <a:t>11/30</a:t>
                      </a:r>
                    </a:p>
                    <a:p>
                      <a:pPr rtl="1"/>
                      <a:r>
                        <a:rPr lang="ar-YE" sz="2200" b="1" dirty="0"/>
                        <a:t>11/30</a:t>
                      </a:r>
                    </a:p>
                    <a:p>
                      <a:pPr rtl="1"/>
                      <a:r>
                        <a:rPr lang="ar-YE" sz="2200" b="1" dirty="0"/>
                        <a:t>11/30</a:t>
                      </a:r>
                    </a:p>
                  </a:txBody>
                  <a:tcPr/>
                </a:tc>
                <a:tc>
                  <a:txBody>
                    <a:bodyPr/>
                    <a:lstStyle/>
                    <a:p>
                      <a:pPr rtl="1"/>
                      <a:r>
                        <a:rPr lang="en-US" sz="2200" b="1" dirty="0"/>
                        <a:t>10,000</a:t>
                      </a:r>
                    </a:p>
                    <a:p>
                      <a:pPr rtl="1"/>
                      <a:r>
                        <a:rPr lang="en-US" sz="2200" b="1" dirty="0"/>
                        <a:t>500</a:t>
                      </a:r>
                    </a:p>
                    <a:p>
                      <a:pPr rtl="1"/>
                      <a:r>
                        <a:rPr lang="en-US" sz="2200" b="1" dirty="0"/>
                        <a:t>2,000</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200" b="1" u="sng" strike="noStrike" kern="1200" cap="none" spc="0" normalizeH="0" baseline="0" noProof="0" dirty="0">
                          <a:ln>
                            <a:noFill/>
                          </a:ln>
                          <a:effectLst/>
                          <a:uLnTx/>
                          <a:uFillTx/>
                        </a:rPr>
                        <a:t>77,536</a:t>
                      </a:r>
                      <a:endParaRPr kumimoji="0" lang="ar-YE" sz="2200" b="1" i="0" u="sng" strike="noStrike" kern="1200" cap="none" spc="0" normalizeH="0" baseline="0" noProof="0" dirty="0">
                        <a:ln>
                          <a:noFill/>
                        </a:ln>
                        <a:solidFill>
                          <a:srgbClr val="FF0000"/>
                        </a:solidFill>
                        <a:effectLst/>
                        <a:uLnTx/>
                        <a:uFillTx/>
                        <a:latin typeface="+mn-lt"/>
                        <a:ea typeface="+mn-ea"/>
                      </a:endParaRPr>
                    </a:p>
                  </a:txBody>
                  <a:tcPr/>
                </a:tc>
                <a:tc>
                  <a:txBody>
                    <a:bodyPr/>
                    <a:lstStyle/>
                    <a:p>
                      <a:pPr rtl="1"/>
                      <a:r>
                        <a:rPr lang="ar-YE" sz="2100" b="1" dirty="0"/>
                        <a:t>من</a:t>
                      </a:r>
                      <a:r>
                        <a:rPr lang="ar-YE" sz="2100" b="1" baseline="0" dirty="0"/>
                        <a:t> حــ/ العملاء (صالح)</a:t>
                      </a:r>
                    </a:p>
                    <a:p>
                      <a:pPr rtl="1"/>
                      <a:r>
                        <a:rPr lang="ar-YE" sz="2100" b="1" baseline="0" dirty="0"/>
                        <a:t>من حــ/ م. تحصيل أ. ق</a:t>
                      </a:r>
                    </a:p>
                    <a:p>
                      <a:pPr rtl="1"/>
                      <a:r>
                        <a:rPr lang="ar-YE" sz="2100" b="1" baseline="0" dirty="0"/>
                        <a:t>من حـــ/ مصاريف بنكية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200" b="1" u="sng" strike="noStrike" kern="1200" cap="none" spc="0" normalizeH="0" baseline="0" noProof="0" dirty="0">
                          <a:ln>
                            <a:noFill/>
                          </a:ln>
                          <a:effectLst/>
                          <a:uLnTx/>
                          <a:uFillTx/>
                        </a:rPr>
                        <a:t>رصيد مرحل</a:t>
                      </a:r>
                      <a:endParaRPr kumimoji="0" lang="ar-YE" sz="2200" b="1" i="0" u="sng" strike="noStrike" kern="1200" cap="none" spc="0" normalizeH="0" baseline="0" noProof="0" dirty="0">
                        <a:ln>
                          <a:noFill/>
                        </a:ln>
                        <a:solidFill>
                          <a:srgbClr val="FF0000"/>
                        </a:solidFill>
                        <a:effectLst/>
                        <a:uLnTx/>
                        <a:uFillTx/>
                        <a:latin typeface="+mn-lt"/>
                        <a:ea typeface="+mn-ea"/>
                      </a:endParaRPr>
                    </a:p>
                  </a:txBody>
                  <a:tcPr/>
                </a:tc>
                <a:tc>
                  <a:txBody>
                    <a:bodyPr/>
                    <a:lstStyle/>
                    <a:p>
                      <a:pPr rtl="1"/>
                      <a:r>
                        <a:rPr lang="ar-YE" sz="2200" b="1" dirty="0"/>
                        <a:t>11/30</a:t>
                      </a:r>
                    </a:p>
                    <a:p>
                      <a:pPr rtl="1"/>
                      <a:r>
                        <a:rPr lang="ar-YE" sz="2200" b="1" dirty="0"/>
                        <a:t>11/30</a:t>
                      </a:r>
                    </a:p>
                    <a:p>
                      <a:pPr rtl="1"/>
                      <a:r>
                        <a:rPr lang="ar-YE" sz="2200" b="1" dirty="0"/>
                        <a:t>11/30</a:t>
                      </a:r>
                    </a:p>
                    <a:p>
                      <a:pPr rtl="1"/>
                      <a:endParaRPr lang="ar-YE" sz="2200" b="1" dirty="0"/>
                    </a:p>
                  </a:txBody>
                  <a:tcPr/>
                </a:tc>
                <a:extLst>
                  <a:ext uri="{0D108BD9-81ED-4DB2-BD59-A6C34878D82A}">
                    <a16:rowId xmlns:a16="http://schemas.microsoft.com/office/drawing/2014/main" val="10001"/>
                  </a:ext>
                </a:extLst>
              </a:tr>
              <a:tr h="370840">
                <a:tc>
                  <a:txBody>
                    <a:bodyPr/>
                    <a:lstStyle/>
                    <a:p>
                      <a:pPr rtl="1"/>
                      <a:r>
                        <a:rPr lang="en-US" sz="2200" b="1" u="sng" dirty="0"/>
                        <a:t>90,036</a:t>
                      </a:r>
                      <a:endParaRPr lang="ar-YE" sz="2200" b="1" u="sng" dirty="0"/>
                    </a:p>
                  </a:txBody>
                  <a:tcPr/>
                </a:tc>
                <a:tc>
                  <a:txBody>
                    <a:bodyPr/>
                    <a:lstStyle/>
                    <a:p>
                      <a:pPr rtl="1"/>
                      <a:endParaRPr lang="ar-YE" sz="2200" b="1" u="sng" dirty="0"/>
                    </a:p>
                  </a:txBody>
                  <a:tcPr/>
                </a:tc>
                <a:tc>
                  <a:txBody>
                    <a:bodyPr/>
                    <a:lstStyle/>
                    <a:p>
                      <a:pPr rtl="1"/>
                      <a:endParaRPr lang="ar-YE" sz="2200" b="1" u="sng"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200" b="1" u="sng" strike="noStrike" kern="1200" cap="none" spc="0" normalizeH="0" baseline="0" noProof="0" dirty="0">
                          <a:ln>
                            <a:noFill/>
                          </a:ln>
                          <a:effectLst/>
                          <a:uLnTx/>
                          <a:uFillTx/>
                        </a:rPr>
                        <a:t>90,036</a:t>
                      </a:r>
                      <a:endParaRPr kumimoji="0" lang="ar-YE" sz="2200" b="1" i="0" u="sng" strike="noStrike" kern="1200" cap="none" spc="0" normalizeH="0" baseline="0" noProof="0" dirty="0">
                        <a:ln>
                          <a:noFill/>
                        </a:ln>
                        <a:solidFill>
                          <a:prstClr val="black"/>
                        </a:solidFill>
                        <a:effectLst/>
                        <a:uLnTx/>
                        <a:uFillTx/>
                        <a:latin typeface="+mn-lt"/>
                        <a:ea typeface="+mn-ea"/>
                      </a:endParaRPr>
                    </a:p>
                  </a:txBody>
                  <a:tcPr/>
                </a:tc>
                <a:tc>
                  <a:txBody>
                    <a:bodyPr/>
                    <a:lstStyle/>
                    <a:p>
                      <a:pPr rtl="1"/>
                      <a:endParaRPr lang="ar-YE" sz="2200" b="1" u="sng" baseline="0" dirty="0">
                        <a:solidFill>
                          <a:srgbClr val="FF0000"/>
                        </a:solidFill>
                      </a:endParaRPr>
                    </a:p>
                  </a:txBody>
                  <a:tcPr/>
                </a:tc>
                <a:tc>
                  <a:txBody>
                    <a:bodyPr/>
                    <a:lstStyle/>
                    <a:p>
                      <a:pPr rtl="1"/>
                      <a:endParaRPr lang="ar-YE" sz="2200" b="1" u="sng" dirty="0"/>
                    </a:p>
                  </a:txBody>
                  <a:tcPr/>
                </a:tc>
                <a:extLst>
                  <a:ext uri="{0D108BD9-81ED-4DB2-BD59-A6C34878D82A}">
                    <a16:rowId xmlns:a16="http://schemas.microsoft.com/office/drawing/2014/main" val="10002"/>
                  </a:ext>
                </a:extLst>
              </a:tr>
              <a:tr h="370840">
                <a:tc>
                  <a:txBody>
                    <a:bodyPr/>
                    <a:lstStyle/>
                    <a:p>
                      <a:pPr rtl="1"/>
                      <a:r>
                        <a:rPr lang="en-US" sz="2200" b="1" dirty="0"/>
                        <a:t>77,536</a:t>
                      </a:r>
                      <a:endParaRPr lang="ar-YE" sz="2200" b="1" dirty="0">
                        <a:solidFill>
                          <a:srgbClr val="FF0000"/>
                        </a:solidFill>
                      </a:endParaRPr>
                    </a:p>
                  </a:txBody>
                  <a:tcPr/>
                </a:tc>
                <a:tc>
                  <a:txBody>
                    <a:bodyPr/>
                    <a:lstStyle/>
                    <a:p>
                      <a:pPr rtl="1"/>
                      <a:r>
                        <a:rPr lang="ar-YE" sz="2200" b="1" dirty="0"/>
                        <a:t>رصيد</a:t>
                      </a:r>
                      <a:r>
                        <a:rPr lang="ar-YE" sz="2200" b="1" baseline="0" dirty="0"/>
                        <a:t> منقول</a:t>
                      </a:r>
                      <a:endParaRPr lang="ar-YE" sz="2200" b="1" dirty="0">
                        <a:solidFill>
                          <a:srgbClr val="FF0000"/>
                        </a:solidFill>
                      </a:endParaRPr>
                    </a:p>
                  </a:txBody>
                  <a:tcPr/>
                </a:tc>
                <a:tc>
                  <a:txBody>
                    <a:bodyPr/>
                    <a:lstStyle/>
                    <a:p>
                      <a:pPr rtl="1"/>
                      <a:r>
                        <a:rPr lang="ar-YE" sz="2200" b="1" dirty="0"/>
                        <a:t>12/1</a:t>
                      </a:r>
                    </a:p>
                  </a:txBody>
                  <a:tcPr/>
                </a:tc>
                <a:tc>
                  <a:txBody>
                    <a:bodyPr/>
                    <a:lstStyle/>
                    <a:p>
                      <a:pPr rtl="1"/>
                      <a:endParaRPr lang="ar-YE" sz="2200" b="1" u="sng" dirty="0"/>
                    </a:p>
                  </a:txBody>
                  <a:tcPr/>
                </a:tc>
                <a:tc>
                  <a:txBody>
                    <a:bodyPr/>
                    <a:lstStyle/>
                    <a:p>
                      <a:pPr rtl="1"/>
                      <a:endParaRPr lang="ar-YE" sz="2200" b="1" baseline="0" dirty="0"/>
                    </a:p>
                  </a:txBody>
                  <a:tcPr/>
                </a:tc>
                <a:tc>
                  <a:txBody>
                    <a:bodyPr/>
                    <a:lstStyle/>
                    <a:p>
                      <a:pPr rtl="1"/>
                      <a:endParaRPr lang="ar-YE" sz="2200" b="1" dirty="0"/>
                    </a:p>
                  </a:txBody>
                  <a:tcPr/>
                </a:tc>
                <a:extLst>
                  <a:ext uri="{0D108BD9-81ED-4DB2-BD59-A6C34878D82A}">
                    <a16:rowId xmlns:a16="http://schemas.microsoft.com/office/drawing/2014/main" val="10003"/>
                  </a:ext>
                </a:extLst>
              </a:tr>
            </a:tbl>
          </a:graphicData>
        </a:graphic>
      </p:graphicFrame>
      <p:sp>
        <p:nvSpPr>
          <p:cNvPr id="6" name="شكل بيضاوي 5"/>
          <p:cNvSpPr/>
          <p:nvPr/>
        </p:nvSpPr>
        <p:spPr>
          <a:xfrm>
            <a:off x="7496794" y="1432584"/>
            <a:ext cx="1440160" cy="36004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2400" b="1" i="0" u="none" strike="noStrike" kern="0" cap="none" spc="0" normalizeH="0" baseline="0" noProof="0" dirty="0">
                <a:ln>
                  <a:noFill/>
                </a:ln>
                <a:solidFill>
                  <a:sysClr val="windowText" lastClr="000000"/>
                </a:solidFill>
                <a:effectLst/>
                <a:uLnTx/>
                <a:uFillTx/>
              </a:rPr>
              <a:t>مـــدين</a:t>
            </a:r>
          </a:p>
        </p:txBody>
      </p:sp>
      <p:sp>
        <p:nvSpPr>
          <p:cNvPr id="7" name="شكل بيضاوي 6"/>
          <p:cNvSpPr/>
          <p:nvPr/>
        </p:nvSpPr>
        <p:spPr>
          <a:xfrm>
            <a:off x="438672" y="1288568"/>
            <a:ext cx="1584176" cy="504056"/>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2400" b="1" i="0" u="none" strike="noStrike" kern="0" cap="none" spc="0" normalizeH="0" baseline="0" noProof="0" dirty="0">
                <a:ln>
                  <a:noFill/>
                </a:ln>
                <a:solidFill>
                  <a:sysClr val="windowText" lastClr="000000"/>
                </a:solidFill>
                <a:effectLst/>
                <a:uLnTx/>
                <a:uFillTx/>
              </a:rPr>
              <a:t>دائــن</a:t>
            </a:r>
          </a:p>
        </p:txBody>
      </p:sp>
      <p:sp>
        <p:nvSpPr>
          <p:cNvPr id="8" name="مستطيل مستدير الزوايا 7"/>
          <p:cNvSpPr/>
          <p:nvPr/>
        </p:nvSpPr>
        <p:spPr>
          <a:xfrm>
            <a:off x="3291458" y="1288568"/>
            <a:ext cx="2808312" cy="504056"/>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2400" b="1" i="0" u="none" strike="noStrike" kern="0" cap="none" spc="0" normalizeH="0" baseline="0" noProof="0" dirty="0">
                <a:ln>
                  <a:noFill/>
                </a:ln>
                <a:solidFill>
                  <a:sysClr val="windowText" lastClr="000000"/>
                </a:solidFill>
                <a:effectLst/>
                <a:uLnTx/>
                <a:uFillTx/>
              </a:rPr>
              <a:t>حـــــ/ النقدية بالبنك</a:t>
            </a:r>
          </a:p>
        </p:txBody>
      </p:sp>
    </p:spTree>
    <p:extLst>
      <p:ext uri="{BB962C8B-B14F-4D97-AF65-F5344CB8AC3E}">
        <p14:creationId xmlns:p14="http://schemas.microsoft.com/office/powerpoint/2010/main" val="3861606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440668"/>
            <a:ext cx="8682168" cy="360040"/>
          </a:xfrm>
        </p:spPr>
        <p:txBody>
          <a:bodyPr>
            <a:normAutofit fontScale="90000"/>
          </a:bodyPr>
          <a:lstStyle/>
          <a:p>
            <a:pPr algn="ctr"/>
            <a:r>
              <a:rPr lang="ar-YE" u="sng" dirty="0">
                <a:latin typeface="Andalus" panose="02020603050405020304" pitchFamily="18" charset="-78"/>
                <a:cs typeface="Andalus" panose="02020603050405020304" pitchFamily="18" charset="-78"/>
              </a:rPr>
              <a:t>المحتويات</a:t>
            </a:r>
            <a:r>
              <a:rPr lang="en-US" u="sng" dirty="0">
                <a:latin typeface="Andalus" panose="02020603050405020304" pitchFamily="18" charset="-78"/>
                <a:cs typeface="Andalus" panose="02020603050405020304" pitchFamily="18" charset="-78"/>
              </a:rPr>
              <a:t> </a:t>
            </a:r>
            <a:r>
              <a:rPr lang="ar-YE" u="sng" dirty="0">
                <a:latin typeface="Andalus" panose="02020603050405020304" pitchFamily="18" charset="-78"/>
                <a:cs typeface="Andalus" panose="02020603050405020304" pitchFamily="18" charset="-78"/>
              </a:rPr>
              <a:t> الوحدة الثانية</a:t>
            </a:r>
          </a:p>
        </p:txBody>
      </p:sp>
      <p:sp>
        <p:nvSpPr>
          <p:cNvPr id="3" name="عنصر نائب للمحتوى 2"/>
          <p:cNvSpPr>
            <a:spLocks noGrp="1"/>
          </p:cNvSpPr>
          <p:nvPr>
            <p:ph idx="1"/>
          </p:nvPr>
        </p:nvSpPr>
        <p:spPr>
          <a:xfrm>
            <a:off x="179512" y="620688"/>
            <a:ext cx="8754176" cy="6048672"/>
          </a:xfrm>
        </p:spPr>
        <p:txBody>
          <a:bodyPr>
            <a:normAutofit/>
          </a:bodyPr>
          <a:lstStyle/>
          <a:p>
            <a:pPr algn="just">
              <a:buFont typeface="Wingdings" pitchFamily="2" charset="2"/>
              <a:buChar char="Ø"/>
            </a:pPr>
            <a:endParaRPr lang="ar-YE" sz="2800" b="1" dirty="0"/>
          </a:p>
          <a:p>
            <a:pPr algn="just">
              <a:buFont typeface="Wingdings" pitchFamily="2" charset="2"/>
              <a:buChar char="Ø"/>
            </a:pPr>
            <a:r>
              <a:rPr lang="ar-YE" sz="2800" b="1" u="sng" dirty="0"/>
              <a:t>في هذه الوحدة سيتم تناول الموضوعات التالية</a:t>
            </a:r>
            <a:r>
              <a:rPr lang="ar-YE" sz="2800" b="1" dirty="0"/>
              <a:t>:</a:t>
            </a:r>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marL="82296" indent="0" algn="just">
              <a:buNone/>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645911018"/>
              </p:ext>
            </p:extLst>
          </p:nvPr>
        </p:nvGraphicFramePr>
        <p:xfrm>
          <a:off x="1979712" y="2204864"/>
          <a:ext cx="5902282" cy="2377440"/>
        </p:xfrm>
        <a:graphic>
          <a:graphicData uri="http://schemas.openxmlformats.org/drawingml/2006/table">
            <a:tbl>
              <a:tblPr rtl="1" firstRow="1" bandRow="1">
                <a:tableStyleId>{5DA37D80-6434-44D0-A028-1B22A696006F}</a:tableStyleId>
              </a:tblPr>
              <a:tblGrid>
                <a:gridCol w="809146">
                  <a:extLst>
                    <a:ext uri="{9D8B030D-6E8A-4147-A177-3AD203B41FA5}">
                      <a16:colId xmlns:a16="http://schemas.microsoft.com/office/drawing/2014/main" val="20000"/>
                    </a:ext>
                  </a:extLst>
                </a:gridCol>
                <a:gridCol w="5093136">
                  <a:extLst>
                    <a:ext uri="{9D8B030D-6E8A-4147-A177-3AD203B41FA5}">
                      <a16:colId xmlns:a16="http://schemas.microsoft.com/office/drawing/2014/main" val="20001"/>
                    </a:ext>
                  </a:extLst>
                </a:gridCol>
              </a:tblGrid>
              <a:tr h="370840">
                <a:tc>
                  <a:txBody>
                    <a:bodyPr/>
                    <a:lstStyle/>
                    <a:p>
                      <a:pPr algn="ctr" rtl="1"/>
                      <a:r>
                        <a:rPr lang="ar-YE" sz="2200" b="1" dirty="0"/>
                        <a:t>م</a:t>
                      </a:r>
                    </a:p>
                  </a:txBody>
                  <a:tcPr/>
                </a:tc>
                <a:tc>
                  <a:txBody>
                    <a:bodyPr/>
                    <a:lstStyle/>
                    <a:p>
                      <a:pPr algn="ctr" rtl="1"/>
                      <a:r>
                        <a:rPr lang="ar-YE" sz="2200" b="1" dirty="0"/>
                        <a:t>البيـــــــــــــــــــــــــــــــــان</a:t>
                      </a:r>
                    </a:p>
                  </a:txBody>
                  <a:tcPr/>
                </a:tc>
                <a:extLst>
                  <a:ext uri="{0D108BD9-81ED-4DB2-BD59-A6C34878D82A}">
                    <a16:rowId xmlns:a16="http://schemas.microsoft.com/office/drawing/2014/main" val="10000"/>
                  </a:ext>
                </a:extLst>
              </a:tr>
              <a:tr h="370840">
                <a:tc>
                  <a:txBody>
                    <a:bodyPr/>
                    <a:lstStyle/>
                    <a:p>
                      <a:pPr rtl="1"/>
                      <a:r>
                        <a:rPr lang="en-US" sz="2200" b="1" dirty="0"/>
                        <a:t>1</a:t>
                      </a:r>
                      <a:endParaRPr lang="ar-YE" sz="2200" b="1" dirty="0"/>
                    </a:p>
                  </a:txBody>
                  <a:tcPr/>
                </a:tc>
                <a:tc>
                  <a:txBody>
                    <a:bodyPr/>
                    <a:lstStyle/>
                    <a:p>
                      <a:pPr rtl="1"/>
                      <a:r>
                        <a:rPr lang="ar-SA" sz="2200" b="1" dirty="0"/>
                        <a:t>تسوية النقدية.</a:t>
                      </a:r>
                    </a:p>
                    <a:p>
                      <a:pPr rtl="1"/>
                      <a:r>
                        <a:rPr lang="ar-SA" sz="2200" b="1" dirty="0"/>
                        <a:t>2-1: النقدية في الصندوق.</a:t>
                      </a:r>
                    </a:p>
                    <a:p>
                      <a:pPr rtl="1"/>
                      <a:r>
                        <a:rPr lang="ar-SA" sz="2200" b="1" dirty="0"/>
                        <a:t>2-2:</a:t>
                      </a:r>
                      <a:r>
                        <a:rPr lang="ar-SA" sz="2200" b="1" baseline="0" dirty="0"/>
                        <a:t> النقدية في البنك.</a:t>
                      </a:r>
                      <a:endParaRPr lang="ar-YE" sz="2200" b="1" dirty="0"/>
                    </a:p>
                  </a:txBody>
                  <a:tcPr/>
                </a:tc>
                <a:extLst>
                  <a:ext uri="{0D108BD9-81ED-4DB2-BD59-A6C34878D82A}">
                    <a16:rowId xmlns:a16="http://schemas.microsoft.com/office/drawing/2014/main" val="10001"/>
                  </a:ext>
                </a:extLst>
              </a:tr>
              <a:tr h="370840">
                <a:tc>
                  <a:txBody>
                    <a:bodyPr/>
                    <a:lstStyle/>
                    <a:p>
                      <a:pPr rtl="1"/>
                      <a:r>
                        <a:rPr lang="en-US" sz="2200" b="1" dirty="0"/>
                        <a:t>2</a:t>
                      </a:r>
                      <a:endParaRPr lang="ar-YE" sz="2200" b="1" dirty="0"/>
                    </a:p>
                  </a:txBody>
                  <a:tcPr/>
                </a:tc>
                <a:tc>
                  <a:txBody>
                    <a:bodyPr/>
                    <a:lstStyle/>
                    <a:p>
                      <a:pPr rtl="1"/>
                      <a:r>
                        <a:rPr lang="ar-YE" sz="2200" b="1" dirty="0"/>
                        <a:t>تسوية</a:t>
                      </a:r>
                      <a:r>
                        <a:rPr lang="ar-YE" sz="2200" b="1" baseline="0" dirty="0"/>
                        <a:t> </a:t>
                      </a:r>
                      <a:r>
                        <a:rPr lang="ar-SA" sz="2200" b="1" baseline="0" dirty="0"/>
                        <a:t>الاستثمارات قصيرة الأجل</a:t>
                      </a:r>
                      <a:r>
                        <a:rPr lang="ar-YE" sz="2200" b="1" baseline="0" dirty="0"/>
                        <a:t>.</a:t>
                      </a:r>
                      <a:endParaRPr lang="ar-YE" sz="2200" b="1" dirty="0"/>
                    </a:p>
                  </a:txBody>
                  <a:tcPr/>
                </a:tc>
                <a:extLst>
                  <a:ext uri="{0D108BD9-81ED-4DB2-BD59-A6C34878D82A}">
                    <a16:rowId xmlns:a16="http://schemas.microsoft.com/office/drawing/2014/main" val="10002"/>
                  </a:ext>
                </a:extLst>
              </a:tr>
              <a:tr h="370840">
                <a:tc>
                  <a:txBody>
                    <a:bodyPr/>
                    <a:lstStyle/>
                    <a:p>
                      <a:pPr rtl="1"/>
                      <a:r>
                        <a:rPr lang="en-US" sz="2200" b="1" dirty="0"/>
                        <a:t>3</a:t>
                      </a:r>
                      <a:endParaRPr lang="ar-YE" sz="2200" b="1" dirty="0"/>
                    </a:p>
                  </a:txBody>
                  <a:tcPr/>
                </a:tc>
                <a:tc>
                  <a:txBody>
                    <a:bodyPr/>
                    <a:lstStyle/>
                    <a:p>
                      <a:pPr rtl="1"/>
                      <a:r>
                        <a:rPr lang="ar-YE" sz="2200" b="1" dirty="0"/>
                        <a:t>تسوية </a:t>
                      </a:r>
                      <a:r>
                        <a:rPr lang="ar-SA" sz="2200" b="1" dirty="0"/>
                        <a:t>أوراق</a:t>
                      </a:r>
                      <a:r>
                        <a:rPr lang="ar-SA" sz="2200" b="1" baseline="0" dirty="0"/>
                        <a:t> القبض</a:t>
                      </a:r>
                      <a:r>
                        <a:rPr lang="ar-YE" sz="2200" b="1" baseline="0" dirty="0"/>
                        <a:t>. </a:t>
                      </a:r>
                      <a:endParaRPr lang="ar-YE" sz="2200"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06144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87624" y="260648"/>
            <a:ext cx="7527696" cy="60091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3200" b="1" i="0" u="none" strike="noStrike" kern="0" cap="none" spc="0" normalizeH="0" baseline="0" noProof="0" dirty="0">
                <a:ln>
                  <a:noFill/>
                </a:ln>
                <a:solidFill>
                  <a:srgbClr val="002060"/>
                </a:solidFill>
                <a:effectLst/>
                <a:uLnTx/>
                <a:uFillTx/>
                <a:latin typeface="Andalus" panose="02020603050405020304" pitchFamily="18" charset="-78"/>
                <a:cs typeface="Andalus" panose="02020603050405020304" pitchFamily="18" charset="-78"/>
              </a:rPr>
              <a:t>أهــــداف الوحـــدة الثالثة</a:t>
            </a:r>
            <a:endParaRPr kumimoji="0" lang="en-US" sz="3200" b="1" i="0" u="none" strike="noStrike" kern="0" cap="none" spc="0" normalizeH="0" baseline="0" noProof="0" dirty="0">
              <a:ln>
                <a:noFill/>
              </a:ln>
              <a:solidFill>
                <a:srgbClr val="002060"/>
              </a:solidFill>
              <a:effectLst/>
              <a:uLnTx/>
              <a:uFillTx/>
              <a:latin typeface="Andalus" panose="02020603050405020304" pitchFamily="18" charset="-78"/>
              <a:cs typeface="Andalus" panose="02020603050405020304" pitchFamily="18" charset="-78"/>
            </a:endParaRPr>
          </a:p>
        </p:txBody>
      </p:sp>
      <p:sp>
        <p:nvSpPr>
          <p:cNvPr id="5" name="Rounded Rectangle 4"/>
          <p:cNvSpPr/>
          <p:nvPr/>
        </p:nvSpPr>
        <p:spPr>
          <a:xfrm>
            <a:off x="1187624" y="1120715"/>
            <a:ext cx="7560840" cy="65693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ar-YE" sz="2200" b="1" i="0" u="none" strike="noStrike" kern="0" cap="none" spc="0" normalizeH="0" baseline="0" noProof="0" dirty="0">
                <a:ln>
                  <a:noFill/>
                </a:ln>
                <a:solidFill>
                  <a:srgbClr val="002060"/>
                </a:solidFill>
                <a:effectLst/>
                <a:uLnTx/>
                <a:uFillTx/>
                <a:latin typeface="Calibri"/>
                <a:cs typeface="Simplified Arabic" pitchFamily="2" charset="-78"/>
              </a:rPr>
              <a:t>التعرف على</a:t>
            </a:r>
            <a:r>
              <a:rPr kumimoji="0" lang="en-US" sz="2200" b="1" i="0" u="none" strike="noStrike" kern="0" cap="none" spc="0" normalizeH="0" baseline="0" noProof="0" dirty="0">
                <a:ln>
                  <a:noFill/>
                </a:ln>
                <a:solidFill>
                  <a:srgbClr val="002060"/>
                </a:solidFill>
                <a:effectLst/>
                <a:uLnTx/>
                <a:uFillTx/>
                <a:latin typeface="Calibri"/>
                <a:cs typeface="Simplified Arabic" pitchFamily="2" charset="-78"/>
              </a:rPr>
              <a:t> </a:t>
            </a:r>
            <a:r>
              <a:rPr kumimoji="0" lang="ar-YE" sz="2200" b="1" i="0" u="none" strike="noStrike" kern="0" cap="none" spc="0" normalizeH="0" baseline="0" noProof="0" dirty="0">
                <a:ln>
                  <a:noFill/>
                </a:ln>
                <a:solidFill>
                  <a:srgbClr val="002060"/>
                </a:solidFill>
                <a:effectLst/>
                <a:uLnTx/>
                <a:uFillTx/>
                <a:latin typeface="Calibri"/>
                <a:cs typeface="Simplified Arabic" pitchFamily="2" charset="-78"/>
              </a:rPr>
              <a:t>مفهوم النقدية سواء كانت في الصندوق أو في البنك.</a:t>
            </a:r>
            <a:endParaRPr kumimoji="0" lang="en-US" sz="2200" b="1" i="0" u="none" strike="noStrike" kern="0" cap="none" spc="0" normalizeH="0" baseline="0" noProof="0" dirty="0">
              <a:ln>
                <a:noFill/>
              </a:ln>
              <a:solidFill>
                <a:srgbClr val="002060"/>
              </a:solidFill>
              <a:effectLst/>
              <a:uLnTx/>
              <a:uFillTx/>
              <a:latin typeface="Calibri"/>
              <a:cs typeface="Simplified Arabic" pitchFamily="2" charset="-78"/>
            </a:endParaRPr>
          </a:p>
        </p:txBody>
      </p:sp>
      <p:sp>
        <p:nvSpPr>
          <p:cNvPr id="6" name="Rounded Rectangle 5"/>
          <p:cNvSpPr/>
          <p:nvPr/>
        </p:nvSpPr>
        <p:spPr>
          <a:xfrm>
            <a:off x="1154480" y="2240357"/>
            <a:ext cx="7560840" cy="64807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ar-YE" sz="2400" b="1" i="0" u="none" strike="noStrike" kern="0" cap="none" spc="0" normalizeH="0" baseline="0" noProof="0" dirty="0">
                <a:ln>
                  <a:noFill/>
                </a:ln>
                <a:solidFill>
                  <a:srgbClr val="002060"/>
                </a:solidFill>
                <a:effectLst/>
                <a:uLnTx/>
                <a:uFillTx/>
              </a:rPr>
              <a:t>التمكن من معالجة جوانب العجز أو</a:t>
            </a:r>
            <a:r>
              <a:rPr kumimoji="0" lang="ar-YE" sz="2400" b="1" i="0" u="none" strike="noStrike" kern="0" cap="none" spc="0" normalizeH="0" noProof="0" dirty="0">
                <a:ln>
                  <a:noFill/>
                </a:ln>
                <a:solidFill>
                  <a:srgbClr val="002060"/>
                </a:solidFill>
                <a:effectLst/>
                <a:uLnTx/>
                <a:uFillTx/>
              </a:rPr>
              <a:t> الزيادة في الصندوق</a:t>
            </a:r>
            <a:r>
              <a:rPr kumimoji="0" lang="ar-YE" sz="2400" b="1" i="0" u="none" strike="noStrike" kern="0" cap="none" spc="0" normalizeH="0" baseline="0" noProof="0" dirty="0">
                <a:ln>
                  <a:noFill/>
                </a:ln>
                <a:solidFill>
                  <a:srgbClr val="002060"/>
                </a:solidFill>
                <a:effectLst/>
                <a:uLnTx/>
                <a:uFillTx/>
              </a:rPr>
              <a:t>.</a:t>
            </a:r>
            <a:endParaRPr kumimoji="0" lang="en-US" sz="2400" b="1" i="0" u="none" strike="noStrike" kern="0" cap="none" spc="0" normalizeH="0" baseline="0" noProof="0" dirty="0">
              <a:ln>
                <a:noFill/>
              </a:ln>
              <a:solidFill>
                <a:srgbClr val="002060"/>
              </a:solidFill>
              <a:effectLst/>
              <a:uLnTx/>
              <a:uFillTx/>
            </a:endParaRPr>
          </a:p>
        </p:txBody>
      </p:sp>
      <p:sp>
        <p:nvSpPr>
          <p:cNvPr id="7" name="Rounded Rectangle 6"/>
          <p:cNvSpPr/>
          <p:nvPr/>
        </p:nvSpPr>
        <p:spPr>
          <a:xfrm>
            <a:off x="1144057" y="3351132"/>
            <a:ext cx="7560840" cy="65693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ar-YE" sz="2200" b="1" kern="0" dirty="0">
                <a:solidFill>
                  <a:srgbClr val="002060"/>
                </a:solidFill>
              </a:rPr>
              <a:t>تتعرف علي طريقة إعداد كشف مطابقة رصيد حساب البنك</a:t>
            </a:r>
            <a:r>
              <a:rPr kumimoji="0" lang="ar-YE" sz="2200" b="1" i="0" u="none" strike="noStrike" kern="0" cap="none" spc="0" normalizeH="0" baseline="0" noProof="0" dirty="0">
                <a:ln>
                  <a:noFill/>
                </a:ln>
                <a:solidFill>
                  <a:srgbClr val="002060"/>
                </a:solidFill>
                <a:effectLst/>
                <a:uLnTx/>
                <a:uFillTx/>
              </a:rPr>
              <a:t>.</a:t>
            </a:r>
            <a:endParaRPr kumimoji="0" lang="en-US" sz="2200" b="1" i="0" u="none" strike="noStrike" kern="0" cap="none" spc="0" normalizeH="0" baseline="0" noProof="0" dirty="0">
              <a:ln>
                <a:noFill/>
              </a:ln>
              <a:solidFill>
                <a:srgbClr val="002060"/>
              </a:solidFill>
              <a:effectLst/>
              <a:uLnTx/>
              <a:uFillTx/>
            </a:endParaRPr>
          </a:p>
        </p:txBody>
      </p:sp>
      <p:sp>
        <p:nvSpPr>
          <p:cNvPr id="8" name="Rounded Rectangle 7"/>
          <p:cNvSpPr/>
          <p:nvPr/>
        </p:nvSpPr>
        <p:spPr>
          <a:xfrm>
            <a:off x="1171052" y="4390846"/>
            <a:ext cx="7560840" cy="65693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ar-YE" sz="2200" b="1" i="0" u="none" strike="noStrike" kern="0" cap="none" spc="0" normalizeH="0" baseline="0" noProof="0" dirty="0">
                <a:ln>
                  <a:noFill/>
                </a:ln>
                <a:solidFill>
                  <a:srgbClr val="002060"/>
                </a:solidFill>
                <a:effectLst/>
                <a:uLnTx/>
                <a:uFillTx/>
              </a:rPr>
              <a:t>تتمكن من إثبات الاستثمارات وإجراء التسويات المتعلقة بها.</a:t>
            </a:r>
            <a:endParaRPr kumimoji="0" lang="en-US" sz="2200" b="1" i="0" u="none" strike="noStrike" kern="0" cap="none" spc="0" normalizeH="0" baseline="0" noProof="0" dirty="0">
              <a:ln>
                <a:noFill/>
              </a:ln>
              <a:solidFill>
                <a:srgbClr val="002060"/>
              </a:solidFill>
              <a:effectLst/>
              <a:uLnTx/>
              <a:uFillTx/>
            </a:endParaRPr>
          </a:p>
        </p:txBody>
      </p:sp>
      <p:grpSp>
        <p:nvGrpSpPr>
          <p:cNvPr id="9" name="Group 8"/>
          <p:cNvGrpSpPr/>
          <p:nvPr/>
        </p:nvGrpSpPr>
        <p:grpSpPr>
          <a:xfrm>
            <a:off x="251519" y="1095449"/>
            <a:ext cx="707472" cy="1010675"/>
            <a:chOff x="1203961" y="5194"/>
            <a:chExt cx="707472" cy="1010675"/>
          </a:xfrm>
        </p:grpSpPr>
        <p:sp>
          <p:nvSpPr>
            <p:cNvPr id="10" name="Chevron 9"/>
            <p:cNvSpPr/>
            <p:nvPr/>
          </p:nvSpPr>
          <p:spPr>
            <a:xfrm rot="5400000">
              <a:off x="1052359" y="156796"/>
              <a:ext cx="1010675" cy="707472"/>
            </a:xfrm>
            <a:prstGeom prst="chevron">
              <a:avLst/>
            </a:prstGeom>
            <a:solidFill>
              <a:srgbClr val="C0504D">
                <a:hueOff val="0"/>
                <a:satOff val="0"/>
                <a:lumOff val="0"/>
                <a:alphaOff val="0"/>
              </a:srgbClr>
            </a:solidFill>
            <a:ln w="25400" cap="flat" cmpd="sng" algn="ctr">
              <a:solidFill>
                <a:srgbClr val="C0504D">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1" name="Chevron 4"/>
            <p:cNvSpPr txBox="1"/>
            <p:nvPr/>
          </p:nvSpPr>
          <p:spPr>
            <a:xfrm>
              <a:off x="1203961" y="358930"/>
              <a:ext cx="707472" cy="3032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ar-YE" sz="2000" b="1" i="0" u="none" strike="noStrike" kern="1200" cap="none" spc="0" normalizeH="0" baseline="0" noProof="0" dirty="0">
                  <a:ln>
                    <a:noFill/>
                  </a:ln>
                  <a:solidFill>
                    <a:sysClr val="window" lastClr="FFFFFF"/>
                  </a:solidFill>
                  <a:effectLst/>
                  <a:uLnTx/>
                  <a:uFillTx/>
                  <a:latin typeface="Calibri"/>
                  <a:ea typeface="+mn-ea"/>
                  <a:cs typeface="+mn-cs"/>
                </a:rPr>
                <a:t>الهدف الأول</a:t>
              </a:r>
              <a:endParaRPr kumimoji="0" lang="en-US" sz="2000" b="1" i="0" u="none" strike="noStrike" kern="1200" cap="none" spc="0" normalizeH="0" baseline="0" noProof="0" dirty="0">
                <a:ln>
                  <a:noFill/>
                </a:ln>
                <a:solidFill>
                  <a:sysClr val="window" lastClr="FFFFFF"/>
                </a:solidFill>
                <a:effectLst/>
                <a:uLnTx/>
                <a:uFillTx/>
                <a:latin typeface="Calibri"/>
                <a:ea typeface="+mn-ea"/>
                <a:cs typeface="+mn-cs"/>
              </a:endParaRPr>
            </a:p>
          </p:txBody>
        </p:sp>
      </p:grpSp>
      <p:grpSp>
        <p:nvGrpSpPr>
          <p:cNvPr id="12" name="Group 11"/>
          <p:cNvGrpSpPr/>
          <p:nvPr/>
        </p:nvGrpSpPr>
        <p:grpSpPr>
          <a:xfrm>
            <a:off x="260579" y="2231490"/>
            <a:ext cx="707472" cy="1010675"/>
            <a:chOff x="1203961" y="906904"/>
            <a:chExt cx="707472" cy="1010675"/>
          </a:xfrm>
        </p:grpSpPr>
        <p:sp>
          <p:nvSpPr>
            <p:cNvPr id="13" name="Chevron 12"/>
            <p:cNvSpPr/>
            <p:nvPr/>
          </p:nvSpPr>
          <p:spPr>
            <a:xfrm rot="5400000">
              <a:off x="1052359" y="1058506"/>
              <a:ext cx="1010675" cy="707472"/>
            </a:xfrm>
            <a:prstGeom prst="chevron">
              <a:avLst/>
            </a:prstGeom>
            <a:solidFill>
              <a:srgbClr val="9BBB59">
                <a:hueOff val="0"/>
                <a:satOff val="0"/>
                <a:lumOff val="0"/>
                <a:alphaOff val="0"/>
              </a:srgbClr>
            </a:solidFill>
            <a:ln w="25400" cap="flat" cmpd="sng" algn="ctr">
              <a:solidFill>
                <a:srgbClr val="9BBB59">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4" name="Chevron 4"/>
            <p:cNvSpPr txBox="1"/>
            <p:nvPr/>
          </p:nvSpPr>
          <p:spPr>
            <a:xfrm>
              <a:off x="1203961" y="1260640"/>
              <a:ext cx="707472" cy="3032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ar-YE" sz="2000" b="1" i="0" u="none" strike="noStrike" kern="1200" cap="none" spc="0" normalizeH="0" baseline="0" noProof="0" dirty="0">
                  <a:ln>
                    <a:noFill/>
                  </a:ln>
                  <a:solidFill>
                    <a:sysClr val="windowText" lastClr="000000"/>
                  </a:solidFill>
                  <a:effectLst/>
                  <a:uLnTx/>
                  <a:uFillTx/>
                  <a:latin typeface="Calibri"/>
                  <a:ea typeface="+mn-ea"/>
                  <a:cs typeface="+mn-cs"/>
                </a:rPr>
                <a:t>الهــدف الثاني</a:t>
              </a:r>
              <a:endParaRPr kumimoji="0" lang="en-US" sz="2000" b="1" i="0" u="none" strike="noStrike" kern="1200" cap="none" spc="0" normalizeH="0" baseline="0" noProof="0" dirty="0">
                <a:ln>
                  <a:noFill/>
                </a:ln>
                <a:solidFill>
                  <a:sysClr val="windowText" lastClr="000000"/>
                </a:solidFill>
                <a:effectLst/>
                <a:uLnTx/>
                <a:uFillTx/>
                <a:latin typeface="Calibri"/>
                <a:ea typeface="+mn-ea"/>
                <a:cs typeface="+mn-cs"/>
              </a:endParaRPr>
            </a:p>
          </p:txBody>
        </p:sp>
      </p:grpSp>
      <p:grpSp>
        <p:nvGrpSpPr>
          <p:cNvPr id="15" name="Group 14"/>
          <p:cNvGrpSpPr/>
          <p:nvPr/>
        </p:nvGrpSpPr>
        <p:grpSpPr>
          <a:xfrm>
            <a:off x="251519" y="3381082"/>
            <a:ext cx="707472" cy="1010675"/>
            <a:chOff x="1214608" y="1965062"/>
            <a:chExt cx="707472" cy="1010675"/>
          </a:xfrm>
        </p:grpSpPr>
        <p:sp>
          <p:nvSpPr>
            <p:cNvPr id="16" name="Chevron 15"/>
            <p:cNvSpPr/>
            <p:nvPr/>
          </p:nvSpPr>
          <p:spPr>
            <a:xfrm rot="5400000">
              <a:off x="1063006" y="2116664"/>
              <a:ext cx="1010675" cy="707472"/>
            </a:xfrm>
            <a:prstGeom prst="chevron">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7" name="Chevron 4"/>
            <p:cNvSpPr txBox="1"/>
            <p:nvPr/>
          </p:nvSpPr>
          <p:spPr>
            <a:xfrm>
              <a:off x="1214608" y="2318798"/>
              <a:ext cx="707472" cy="3032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marR="0" lvl="0" indent="0" algn="ctr" defTabSz="1066800" eaLnBrk="1" fontAlgn="auto" latinLnBrk="0" hangingPunct="1">
                <a:lnSpc>
                  <a:spcPct val="90000"/>
                </a:lnSpc>
                <a:spcBef>
                  <a:spcPct val="0"/>
                </a:spcBef>
                <a:spcAft>
                  <a:spcPct val="35000"/>
                </a:spcAft>
                <a:buClrTx/>
                <a:buSzTx/>
                <a:buFontTx/>
                <a:buNone/>
                <a:tabLst/>
                <a:defRPr/>
              </a:pPr>
              <a:r>
                <a:rPr kumimoji="0" lang="ar-YE" sz="2400" b="1" i="0" u="none" strike="noStrike" kern="1200" cap="none" spc="0" normalizeH="0" baseline="0" noProof="0" dirty="0">
                  <a:ln>
                    <a:noFill/>
                  </a:ln>
                  <a:solidFill>
                    <a:srgbClr val="FFFF00"/>
                  </a:solidFill>
                  <a:effectLst/>
                  <a:uLnTx/>
                  <a:uFillTx/>
                  <a:latin typeface="Calibri"/>
                  <a:ea typeface="+mn-ea"/>
                  <a:cs typeface="Arial"/>
                </a:rPr>
                <a:t>الهـدف الثالث</a:t>
              </a:r>
              <a:endParaRPr kumimoji="0" lang="en-US" sz="2400" b="1" i="0" u="none" strike="noStrike" kern="1200" cap="none" spc="0" normalizeH="0" baseline="0" noProof="0" dirty="0">
                <a:ln>
                  <a:noFill/>
                </a:ln>
                <a:solidFill>
                  <a:srgbClr val="FFFF00"/>
                </a:solidFill>
                <a:effectLst/>
                <a:uLnTx/>
                <a:uFillTx/>
                <a:latin typeface="Calibri"/>
                <a:ea typeface="+mn-ea"/>
                <a:cs typeface="+mn-cs"/>
              </a:endParaRPr>
            </a:p>
          </p:txBody>
        </p:sp>
      </p:grpSp>
      <p:grpSp>
        <p:nvGrpSpPr>
          <p:cNvPr id="18" name="Group 17"/>
          <p:cNvGrpSpPr/>
          <p:nvPr/>
        </p:nvGrpSpPr>
        <p:grpSpPr>
          <a:xfrm>
            <a:off x="260579" y="4379073"/>
            <a:ext cx="707472" cy="1010675"/>
            <a:chOff x="1203961" y="3050970"/>
            <a:chExt cx="707472" cy="1010675"/>
          </a:xfrm>
        </p:grpSpPr>
        <p:sp>
          <p:nvSpPr>
            <p:cNvPr id="19" name="Chevron 18"/>
            <p:cNvSpPr/>
            <p:nvPr/>
          </p:nvSpPr>
          <p:spPr>
            <a:xfrm rot="5400000">
              <a:off x="1052359" y="3202572"/>
              <a:ext cx="1010675" cy="707472"/>
            </a:xfrm>
            <a:prstGeom prst="chevron">
              <a:avLst/>
            </a:prstGeom>
            <a:solidFill>
              <a:srgbClr val="4BACC6">
                <a:hueOff val="0"/>
                <a:satOff val="0"/>
                <a:lumOff val="0"/>
                <a:alphaOff val="0"/>
              </a:srgbClr>
            </a:solidFill>
            <a:ln w="25400" cap="flat" cmpd="sng" algn="ctr">
              <a:solidFill>
                <a:srgbClr val="4BACC6">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20" name="Chevron 4"/>
            <p:cNvSpPr txBox="1"/>
            <p:nvPr/>
          </p:nvSpPr>
          <p:spPr>
            <a:xfrm>
              <a:off x="1203961" y="3404706"/>
              <a:ext cx="707472" cy="3032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ar-YE" sz="2000" b="1" i="0" u="none" strike="noStrike" kern="1200" cap="none" spc="0" normalizeH="0" baseline="0" noProof="0" dirty="0">
                  <a:ln>
                    <a:noFill/>
                  </a:ln>
                  <a:solidFill>
                    <a:sysClr val="windowText" lastClr="000000"/>
                  </a:solidFill>
                  <a:effectLst/>
                  <a:uLnTx/>
                  <a:uFillTx/>
                  <a:latin typeface="Calibri"/>
                  <a:ea typeface="+mn-ea"/>
                  <a:cs typeface="+mn-cs"/>
                </a:rPr>
                <a:t>الهــدف الرابع</a:t>
              </a:r>
              <a:endParaRPr kumimoji="0" lang="en-US" sz="2000" b="1" i="0" u="none" strike="noStrike" kern="1200" cap="none" spc="0" normalizeH="0" baseline="0" noProof="0" dirty="0">
                <a:ln>
                  <a:noFill/>
                </a:ln>
                <a:solidFill>
                  <a:sysClr val="windowText" lastClr="000000"/>
                </a:solidFill>
                <a:effectLst/>
                <a:uLnTx/>
                <a:uFillTx/>
                <a:latin typeface="Calibri"/>
                <a:ea typeface="+mn-ea"/>
                <a:cs typeface="+mn-cs"/>
              </a:endParaRPr>
            </a:p>
          </p:txBody>
        </p:sp>
      </p:grpSp>
      <p:sp>
        <p:nvSpPr>
          <p:cNvPr id="21" name="Rounded Rectangle 20"/>
          <p:cNvSpPr/>
          <p:nvPr/>
        </p:nvSpPr>
        <p:spPr>
          <a:xfrm>
            <a:off x="1187624" y="5501621"/>
            <a:ext cx="7560840" cy="88611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marR="0" lvl="0" indent="-34290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ar-YE" sz="2200" b="1" kern="0" dirty="0">
                <a:solidFill>
                  <a:srgbClr val="002060"/>
                </a:solidFill>
              </a:rPr>
              <a:t>تتمكن من معالجة أوراق القبض وتسويتها، والمعالجة المحاسبية لمخصص خصم أوراق القبض، وطريق إثباته في الدفاتر</a:t>
            </a:r>
            <a:r>
              <a:rPr kumimoji="0" lang="ar-YE" sz="2200" b="1" i="0" u="none" strike="noStrike" kern="0" cap="none" spc="0" normalizeH="0" baseline="0" noProof="0" dirty="0">
                <a:ln>
                  <a:noFill/>
                </a:ln>
                <a:solidFill>
                  <a:srgbClr val="002060"/>
                </a:solidFill>
                <a:effectLst/>
                <a:uLnTx/>
                <a:uFillTx/>
              </a:rPr>
              <a:t>.</a:t>
            </a:r>
            <a:endParaRPr kumimoji="0" lang="en-US" sz="2200" b="1" i="0" u="none" strike="noStrike" kern="0" cap="none" spc="0" normalizeH="0" baseline="0" noProof="0" dirty="0">
              <a:ln>
                <a:noFill/>
              </a:ln>
              <a:solidFill>
                <a:srgbClr val="002060"/>
              </a:solidFill>
              <a:effectLst/>
              <a:uLnTx/>
              <a:uFillTx/>
            </a:endParaRPr>
          </a:p>
        </p:txBody>
      </p:sp>
      <p:grpSp>
        <p:nvGrpSpPr>
          <p:cNvPr id="22" name="Group 21"/>
          <p:cNvGrpSpPr/>
          <p:nvPr/>
        </p:nvGrpSpPr>
        <p:grpSpPr>
          <a:xfrm>
            <a:off x="269639" y="5377063"/>
            <a:ext cx="707472" cy="1010675"/>
            <a:chOff x="1203961" y="3050970"/>
            <a:chExt cx="707472" cy="1010675"/>
          </a:xfrm>
        </p:grpSpPr>
        <p:sp>
          <p:nvSpPr>
            <p:cNvPr id="23" name="Chevron 22"/>
            <p:cNvSpPr/>
            <p:nvPr/>
          </p:nvSpPr>
          <p:spPr>
            <a:xfrm rot="5400000">
              <a:off x="1052359" y="3202572"/>
              <a:ext cx="1010675" cy="707472"/>
            </a:xfrm>
            <a:prstGeom prst="chevron">
              <a:avLst/>
            </a:prstGeom>
            <a:ln/>
          </p:spPr>
          <p:style>
            <a:lnRef idx="1">
              <a:schemeClr val="accent3"/>
            </a:lnRef>
            <a:fillRef idx="2">
              <a:schemeClr val="accent3"/>
            </a:fillRef>
            <a:effectRef idx="1">
              <a:schemeClr val="accent3"/>
            </a:effectRef>
            <a:fontRef idx="minor">
              <a:schemeClr val="dk1"/>
            </a:fontRef>
          </p:style>
        </p:sp>
        <p:sp>
          <p:nvSpPr>
            <p:cNvPr id="24" name="Chevron 4"/>
            <p:cNvSpPr txBox="1"/>
            <p:nvPr/>
          </p:nvSpPr>
          <p:spPr>
            <a:xfrm>
              <a:off x="1203961" y="3404706"/>
              <a:ext cx="707472" cy="303203"/>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2700" tIns="12700" rIns="12700" bIns="1270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kumimoji="0" lang="ar-YE" sz="2000" b="1" i="0" u="none" strike="noStrike" kern="1200" cap="none" spc="0" normalizeH="0" baseline="0" noProof="0" dirty="0">
                  <a:ln>
                    <a:noFill/>
                  </a:ln>
                  <a:solidFill>
                    <a:sysClr val="windowText" lastClr="000000"/>
                  </a:solidFill>
                  <a:effectLst/>
                  <a:uLnTx/>
                  <a:uFillTx/>
                  <a:latin typeface="Calibri"/>
                  <a:ea typeface="+mn-ea"/>
                  <a:cs typeface="+mn-cs"/>
                </a:rPr>
                <a:t>الهــدف الرابع</a:t>
              </a:r>
              <a:endParaRPr kumimoji="0" lang="en-US" sz="2000" b="1" i="0" u="none" strike="noStrike" kern="1200" cap="none" spc="0" normalizeH="0" baseline="0" noProof="0" dirty="0">
                <a:ln>
                  <a:noFill/>
                </a:ln>
                <a:solidFill>
                  <a:sysClr val="windowText" lastClr="000000"/>
                </a:solidFill>
                <a:effectLst/>
                <a:uLnTx/>
                <a:uFillTx/>
                <a:latin typeface="Calibri"/>
                <a:ea typeface="+mn-ea"/>
                <a:cs typeface="+mn-cs"/>
              </a:endParaRPr>
            </a:p>
          </p:txBody>
        </p:sp>
      </p:grpSp>
    </p:spTree>
    <p:extLst>
      <p:ext uri="{BB962C8B-B14F-4D97-AF65-F5344CB8AC3E}">
        <p14:creationId xmlns:p14="http://schemas.microsoft.com/office/powerpoint/2010/main" val="268083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CD9B9423-CA99-4925-8324-5BC098869A01}" type="slidenum">
              <a:rPr lang="ar-YE" smtClean="0"/>
              <a:t>5</a:t>
            </a:fld>
            <a:endParaRPr lang="ar-YE" dirty="0"/>
          </a:p>
        </p:txBody>
      </p:sp>
      <p:sp>
        <p:nvSpPr>
          <p:cNvPr id="5" name="شكل بيضاوي 4"/>
          <p:cNvSpPr/>
          <p:nvPr/>
        </p:nvSpPr>
        <p:spPr>
          <a:xfrm>
            <a:off x="4737792" y="3645024"/>
            <a:ext cx="4104456" cy="108012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marL="82296" lvl="0" algn="just">
              <a:spcBef>
                <a:spcPts val="600"/>
              </a:spcBef>
              <a:buClr>
                <a:srgbClr val="3891A7"/>
              </a:buClr>
              <a:buSzPct val="80000"/>
            </a:pPr>
            <a:r>
              <a:rPr lang="ar-SA" sz="3200" b="1" dirty="0">
                <a:solidFill>
                  <a:prstClr val="black"/>
                </a:solidFill>
                <a:latin typeface="Andalus" panose="02020603050405020304" pitchFamily="18" charset="-78"/>
                <a:cs typeface="Andalus" panose="02020603050405020304" pitchFamily="18" charset="-78"/>
              </a:rPr>
              <a:t>النقدية في الصندوق</a:t>
            </a:r>
          </a:p>
        </p:txBody>
      </p:sp>
      <p:sp>
        <p:nvSpPr>
          <p:cNvPr id="6" name="شكل بيضاوي 5"/>
          <p:cNvSpPr/>
          <p:nvPr/>
        </p:nvSpPr>
        <p:spPr>
          <a:xfrm>
            <a:off x="323528" y="3639979"/>
            <a:ext cx="3816424" cy="108012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dirty="0">
                <a:latin typeface="Andalus" panose="02020603050405020304" pitchFamily="18" charset="-78"/>
                <a:cs typeface="Andalus" panose="02020603050405020304" pitchFamily="18" charset="-78"/>
              </a:rPr>
              <a:t>النقدية في البنك.</a:t>
            </a:r>
          </a:p>
        </p:txBody>
      </p:sp>
      <p:sp>
        <p:nvSpPr>
          <p:cNvPr id="8" name="مستطيل مستدير الزوايا 7"/>
          <p:cNvSpPr/>
          <p:nvPr/>
        </p:nvSpPr>
        <p:spPr>
          <a:xfrm>
            <a:off x="1043608" y="1847294"/>
            <a:ext cx="7200800" cy="648072"/>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marL="365760" lvl="0" indent="-283464" algn="just">
              <a:spcBef>
                <a:spcPts val="600"/>
              </a:spcBef>
              <a:buClr>
                <a:srgbClr val="3891A7"/>
              </a:buClr>
              <a:buSzPct val="80000"/>
              <a:buFont typeface="Wingdings" pitchFamily="2" charset="2"/>
              <a:buChar char="Ø"/>
            </a:pPr>
            <a:r>
              <a:rPr lang="ar-SA" sz="2800" b="1" u="sng" dirty="0">
                <a:solidFill>
                  <a:srgbClr val="C00000"/>
                </a:solidFill>
              </a:rPr>
              <a:t>إن النقدية في المنشآت تتكون في العادة من بندين هما</a:t>
            </a:r>
            <a:r>
              <a:rPr lang="ar-SA" sz="2800" dirty="0">
                <a:solidFill>
                  <a:prstClr val="black"/>
                </a:solidFill>
              </a:rPr>
              <a:t>:</a:t>
            </a:r>
          </a:p>
        </p:txBody>
      </p:sp>
      <p:sp>
        <p:nvSpPr>
          <p:cNvPr id="9" name="شكل بيضاوي 8"/>
          <p:cNvSpPr/>
          <p:nvPr/>
        </p:nvSpPr>
        <p:spPr>
          <a:xfrm>
            <a:off x="2231740" y="476672"/>
            <a:ext cx="4464496" cy="936104"/>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marL="742950" indent="-742950" algn="ctr">
              <a:buFont typeface="+mj-lt"/>
              <a:buAutoNum type="arabicParenR"/>
            </a:pPr>
            <a:r>
              <a:rPr lang="ar-SA" sz="3600" b="1" u="sng" dirty="0">
                <a:solidFill>
                  <a:srgbClr val="C00000"/>
                </a:solidFill>
                <a:effectLst>
                  <a:outerShdw blurRad="50000" dist="30000" dir="5400000" algn="tl" rotWithShape="0">
                    <a:srgbClr val="000000">
                      <a:alpha val="30000"/>
                    </a:srgbClr>
                  </a:outerShdw>
                </a:effectLst>
                <a:ea typeface="+mj-ea"/>
              </a:rPr>
              <a:t>تسوية النقدية</a:t>
            </a:r>
            <a:endParaRPr lang="ar-SA" sz="3600" dirty="0"/>
          </a:p>
        </p:txBody>
      </p:sp>
    </p:spTree>
    <p:extLst>
      <p:ext uri="{BB962C8B-B14F-4D97-AF65-F5344CB8AC3E}">
        <p14:creationId xmlns:p14="http://schemas.microsoft.com/office/powerpoint/2010/main" val="98507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CD9B9423-CA99-4925-8324-5BC098869A01}" type="slidenum">
              <a:rPr lang="ar-YE" smtClean="0"/>
              <a:t>6</a:t>
            </a:fld>
            <a:endParaRPr lang="ar-YE" dirty="0"/>
          </a:p>
        </p:txBody>
      </p:sp>
      <p:sp>
        <p:nvSpPr>
          <p:cNvPr id="5" name="شكل بيضاوي 4"/>
          <p:cNvSpPr/>
          <p:nvPr/>
        </p:nvSpPr>
        <p:spPr>
          <a:xfrm>
            <a:off x="2123728" y="116632"/>
            <a:ext cx="5220580" cy="936104"/>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marL="82296" lvl="0" algn="just">
              <a:spcBef>
                <a:spcPts val="600"/>
              </a:spcBef>
              <a:buClr>
                <a:srgbClr val="3891A7"/>
              </a:buClr>
              <a:buSzPct val="80000"/>
            </a:pPr>
            <a:r>
              <a:rPr lang="en-US" sz="3200" b="1" u="sng" dirty="0">
                <a:solidFill>
                  <a:srgbClr val="002060"/>
                </a:solidFill>
                <a:latin typeface="Andalus" panose="02020603050405020304" pitchFamily="18" charset="-78"/>
                <a:cs typeface="Andalus" panose="02020603050405020304" pitchFamily="18" charset="-78"/>
              </a:rPr>
              <a:t>1-1</a:t>
            </a:r>
            <a:r>
              <a:rPr lang="ar-SA" sz="3200" b="1" u="sng" dirty="0">
                <a:solidFill>
                  <a:srgbClr val="002060"/>
                </a:solidFill>
                <a:latin typeface="Andalus" panose="02020603050405020304" pitchFamily="18" charset="-78"/>
                <a:cs typeface="Andalus" panose="02020603050405020304" pitchFamily="18" charset="-78"/>
              </a:rPr>
              <a:t>النقدية في الصندوق</a:t>
            </a:r>
          </a:p>
        </p:txBody>
      </p:sp>
      <p:sp>
        <p:nvSpPr>
          <p:cNvPr id="2" name="Rounded Rectangle 1"/>
          <p:cNvSpPr/>
          <p:nvPr/>
        </p:nvSpPr>
        <p:spPr>
          <a:xfrm>
            <a:off x="323528" y="1412776"/>
            <a:ext cx="8424936" cy="136815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400" b="1" dirty="0">
                <a:solidFill>
                  <a:prstClr val="black"/>
                </a:solidFill>
              </a:rPr>
              <a:t>تقوم المنشآت في نهاية كل فترة محاسبية بجرد النقدية في الصندوق، وذلك بهدف تحديد الرصيد الفعلي للنقدية الذي يجب أن يظهر في قائمة المركز المالي ضمن بند الأصول المتداولة.</a:t>
            </a:r>
          </a:p>
        </p:txBody>
      </p:sp>
      <p:sp>
        <p:nvSpPr>
          <p:cNvPr id="6" name="Rounded Rectangle 5"/>
          <p:cNvSpPr/>
          <p:nvPr/>
        </p:nvSpPr>
        <p:spPr>
          <a:xfrm>
            <a:off x="323528" y="2996952"/>
            <a:ext cx="8424936" cy="36004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400" b="1" u="sng" dirty="0">
                <a:solidFill>
                  <a:srgbClr val="C00000"/>
                </a:solidFill>
              </a:rPr>
              <a:t>قد تقوم المنشأة بإجراء الجرد سواء</a:t>
            </a:r>
            <a:r>
              <a:rPr lang="ar-SA" sz="2400" b="1" dirty="0">
                <a:solidFill>
                  <a:prstClr val="black"/>
                </a:solidFill>
              </a:rPr>
              <a:t>:</a:t>
            </a:r>
          </a:p>
          <a:p>
            <a:pPr marL="365760" lvl="0" indent="-283464" algn="just">
              <a:spcBef>
                <a:spcPts val="600"/>
              </a:spcBef>
              <a:buClr>
                <a:srgbClr val="3891A7"/>
              </a:buClr>
              <a:buSzPct val="80000"/>
              <a:buFont typeface="Wingdings" pitchFamily="2" charset="2"/>
              <a:buChar char="ü"/>
            </a:pPr>
            <a:r>
              <a:rPr lang="ar-SA" sz="2400" b="1" dirty="0">
                <a:solidFill>
                  <a:prstClr val="black"/>
                </a:solidFill>
              </a:rPr>
              <a:t>الجرد المفاجئ.</a:t>
            </a:r>
          </a:p>
          <a:p>
            <a:pPr marL="365760" lvl="0" indent="-283464" algn="just">
              <a:spcBef>
                <a:spcPts val="600"/>
              </a:spcBef>
              <a:buClr>
                <a:srgbClr val="3891A7"/>
              </a:buClr>
              <a:buSzPct val="80000"/>
              <a:buFont typeface="Wingdings" pitchFamily="2" charset="2"/>
              <a:buChar char="ü"/>
            </a:pPr>
            <a:r>
              <a:rPr lang="ar-SA" sz="2400" b="1" dirty="0">
                <a:solidFill>
                  <a:prstClr val="black"/>
                </a:solidFill>
              </a:rPr>
              <a:t>الجرد الدوري </a:t>
            </a:r>
            <a:r>
              <a:rPr lang="ar-YE" sz="2400" b="1" dirty="0">
                <a:solidFill>
                  <a:prstClr val="black"/>
                </a:solidFill>
              </a:rPr>
              <a:t>.</a:t>
            </a:r>
            <a:r>
              <a:rPr lang="ar-SA" sz="2400" b="1" dirty="0">
                <a:solidFill>
                  <a:prstClr val="black"/>
                </a:solidFill>
              </a:rPr>
              <a:t>المرتبط بعملية إعداد الحسابات الختامية في نهاية الدورة المحاسبية.</a:t>
            </a:r>
          </a:p>
          <a:p>
            <a:pPr marL="365760" lvl="0" indent="-283464" algn="just">
              <a:spcBef>
                <a:spcPts val="600"/>
              </a:spcBef>
              <a:buClr>
                <a:srgbClr val="3891A7"/>
              </a:buClr>
              <a:buSzPct val="80000"/>
              <a:buFont typeface="Wingdings" pitchFamily="2" charset="2"/>
              <a:buChar char="Ø"/>
            </a:pPr>
            <a:r>
              <a:rPr lang="ar-SA" sz="2400" b="1" dirty="0">
                <a:solidFill>
                  <a:prstClr val="black"/>
                </a:solidFill>
              </a:rPr>
              <a:t>إن عمليات الرقابة الداخلية تتطلب عملية ضبط دقيقة للنقدية لديها والعمل على توفير الوسائل الكفيلة لحمايتها.</a:t>
            </a:r>
          </a:p>
          <a:p>
            <a:pPr marL="365760" lvl="0" indent="-283464" algn="just">
              <a:spcBef>
                <a:spcPts val="600"/>
              </a:spcBef>
              <a:buClr>
                <a:srgbClr val="3891A7"/>
              </a:buClr>
              <a:buSzPct val="80000"/>
              <a:buFont typeface="Wingdings" pitchFamily="2" charset="2"/>
              <a:buChar char="Ø"/>
            </a:pPr>
            <a:r>
              <a:rPr lang="ar-SA" sz="2400" b="1" dirty="0">
                <a:solidFill>
                  <a:prstClr val="black"/>
                </a:solidFill>
              </a:rPr>
              <a:t>صور النقدية في المنشآت قد لا تنحصر فقط على الفئات النقدية بل ربما تتضمن </a:t>
            </a:r>
            <a:r>
              <a:rPr lang="ar-YE" sz="2400" b="1" dirty="0">
                <a:solidFill>
                  <a:prstClr val="black"/>
                </a:solidFill>
              </a:rPr>
              <a:t>ب</a:t>
            </a:r>
            <a:r>
              <a:rPr lang="ar-SA" sz="2400" b="1" dirty="0">
                <a:solidFill>
                  <a:prstClr val="black"/>
                </a:solidFill>
              </a:rPr>
              <a:t>عض الشيكات الواردة إلى المنشأة والتي لم يتم إرسالها للبنك لتحصيلها.</a:t>
            </a:r>
          </a:p>
        </p:txBody>
      </p:sp>
    </p:spTree>
    <p:extLst>
      <p:ext uri="{BB962C8B-B14F-4D97-AF65-F5344CB8AC3E}">
        <p14:creationId xmlns:p14="http://schemas.microsoft.com/office/powerpoint/2010/main" val="140517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CD9B9423-CA99-4925-8324-5BC098869A01}" type="slidenum">
              <a:rPr lang="ar-YE" smtClean="0"/>
              <a:t>7</a:t>
            </a:fld>
            <a:endParaRPr lang="ar-YE" dirty="0"/>
          </a:p>
        </p:txBody>
      </p:sp>
      <p:sp>
        <p:nvSpPr>
          <p:cNvPr id="6" name="Rounded Rectangle 5"/>
          <p:cNvSpPr/>
          <p:nvPr/>
        </p:nvSpPr>
        <p:spPr>
          <a:xfrm>
            <a:off x="6336195" y="2132856"/>
            <a:ext cx="2807805" cy="338437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SA" sz="2800" b="1" u="sng" dirty="0">
                <a:solidFill>
                  <a:srgbClr val="FF0000"/>
                </a:solidFill>
              </a:rPr>
              <a:t>الاحتمال الأول</a:t>
            </a:r>
            <a:r>
              <a:rPr lang="ar-SA" sz="2800" b="1" dirty="0">
                <a:solidFill>
                  <a:prstClr val="black"/>
                </a:solidFill>
              </a:rPr>
              <a:t>: </a:t>
            </a:r>
            <a:r>
              <a:rPr lang="ar-SA" sz="2200" b="1" dirty="0">
                <a:solidFill>
                  <a:prstClr val="black"/>
                </a:solidFill>
              </a:rPr>
              <a:t>أن رصيد النقدية الدفتري الظاهر في سجلات المنشأة يطابق الرصيد الفعلي في صندوق المنشأة، ووفقاً لهذا الاحتمال لا توجد حاجة لإجراء أي تسوية للنقدية.</a:t>
            </a:r>
          </a:p>
        </p:txBody>
      </p:sp>
      <p:sp>
        <p:nvSpPr>
          <p:cNvPr id="7" name="Rounded Rectangle 6"/>
          <p:cNvSpPr/>
          <p:nvPr/>
        </p:nvSpPr>
        <p:spPr>
          <a:xfrm>
            <a:off x="3059832" y="2132856"/>
            <a:ext cx="3168352" cy="381642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SA" sz="2800" b="1" u="sng" dirty="0">
                <a:solidFill>
                  <a:srgbClr val="FF0000"/>
                </a:solidFill>
              </a:rPr>
              <a:t>الاحتمال الثاني</a:t>
            </a:r>
            <a:r>
              <a:rPr lang="ar-SA" sz="2800" b="1" dirty="0">
                <a:solidFill>
                  <a:prstClr val="black"/>
                </a:solidFill>
              </a:rPr>
              <a:t>: </a:t>
            </a:r>
            <a:r>
              <a:rPr lang="ar-SA" sz="2100" b="1" dirty="0">
                <a:solidFill>
                  <a:prstClr val="black"/>
                </a:solidFill>
              </a:rPr>
              <a:t>أن رصيد النقدية الدفتري الظاهر في سجلات المنشاة أكبر من الرصيد الفعلي في صندوق المنشأة، وبالتالي هناك فرق بين الرصيدين</a:t>
            </a:r>
            <a:r>
              <a:rPr lang="ar-YE" sz="2100" b="1" dirty="0">
                <a:solidFill>
                  <a:prstClr val="black"/>
                </a:solidFill>
              </a:rPr>
              <a:t> </a:t>
            </a:r>
            <a:r>
              <a:rPr lang="ar-SA" sz="2100" b="1" dirty="0">
                <a:solidFill>
                  <a:prstClr val="black"/>
                </a:solidFill>
              </a:rPr>
              <a:t>يطلق عليه</a:t>
            </a:r>
            <a:r>
              <a:rPr lang="ar-SA" sz="2100" b="1" dirty="0">
                <a:solidFill>
                  <a:srgbClr val="FF0000"/>
                </a:solidFill>
              </a:rPr>
              <a:t>(العجز في النقدية)</a:t>
            </a:r>
            <a:r>
              <a:rPr lang="ar-SA" sz="2100" b="1" dirty="0">
                <a:solidFill>
                  <a:schemeClr val="tx1"/>
                </a:solidFill>
              </a:rPr>
              <a:t>،</a:t>
            </a:r>
            <a:r>
              <a:rPr lang="ar-SA" sz="2100" b="1" dirty="0">
                <a:solidFill>
                  <a:srgbClr val="FF0000"/>
                </a:solidFill>
              </a:rPr>
              <a:t> </a:t>
            </a:r>
            <a:r>
              <a:rPr lang="ar-SA" sz="2100" b="1" dirty="0">
                <a:solidFill>
                  <a:prstClr val="black"/>
                </a:solidFill>
              </a:rPr>
              <a:t>ويتطلب إجراء تسوية جردية من خلال معالجة محاسبية مرتبطة بتسوية ذلك العجز.</a:t>
            </a:r>
          </a:p>
        </p:txBody>
      </p:sp>
      <p:sp>
        <p:nvSpPr>
          <p:cNvPr id="8" name="Rounded Rectangle 7"/>
          <p:cNvSpPr/>
          <p:nvPr/>
        </p:nvSpPr>
        <p:spPr>
          <a:xfrm>
            <a:off x="0" y="2132856"/>
            <a:ext cx="2924565" cy="381642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SA" sz="2800" b="1" u="sng" dirty="0">
                <a:solidFill>
                  <a:srgbClr val="FF0000"/>
                </a:solidFill>
              </a:rPr>
              <a:t>الاحتمال الثالث</a:t>
            </a:r>
            <a:r>
              <a:rPr lang="ar-SA" sz="2800" b="1" dirty="0">
                <a:solidFill>
                  <a:prstClr val="black"/>
                </a:solidFill>
              </a:rPr>
              <a:t>: </a:t>
            </a:r>
            <a:r>
              <a:rPr lang="ar-SA" sz="2000" b="1" dirty="0">
                <a:solidFill>
                  <a:prstClr val="black"/>
                </a:solidFill>
              </a:rPr>
              <a:t>أن رصيد النقدية الدفتري الظاهر في سجلات المنشأة أقل من الرصيد الفعلي في صندوق المنشأة، وبالتالي يظهر هناك فرق بين الرصيدين يطلق عليه </a:t>
            </a:r>
            <a:r>
              <a:rPr lang="ar-SA" sz="2000" b="1" dirty="0">
                <a:solidFill>
                  <a:srgbClr val="FF0000"/>
                </a:solidFill>
              </a:rPr>
              <a:t>(الزيادة في النقدية) </a:t>
            </a:r>
            <a:r>
              <a:rPr lang="ar-SA" sz="2000" b="1" dirty="0">
                <a:solidFill>
                  <a:prstClr val="black"/>
                </a:solidFill>
              </a:rPr>
              <a:t>و</a:t>
            </a:r>
            <a:r>
              <a:rPr lang="ar-YE" sz="2000" b="1" dirty="0">
                <a:solidFill>
                  <a:prstClr val="black"/>
                </a:solidFill>
              </a:rPr>
              <a:t>ي</a:t>
            </a:r>
            <a:r>
              <a:rPr lang="ar-SA" sz="2000" b="1" dirty="0">
                <a:solidFill>
                  <a:prstClr val="black"/>
                </a:solidFill>
              </a:rPr>
              <a:t>تطلب إجراء تسوية جردية من خلال معالجة محاسبية مرتبطة بتسوية تلك الزيادة.</a:t>
            </a:r>
            <a:endParaRPr lang="ar-YE" sz="2000" b="1" dirty="0">
              <a:solidFill>
                <a:prstClr val="black"/>
              </a:solidFill>
            </a:endParaRPr>
          </a:p>
        </p:txBody>
      </p:sp>
      <p:sp>
        <p:nvSpPr>
          <p:cNvPr id="9" name="Rounded Rectangle 8"/>
          <p:cNvSpPr/>
          <p:nvPr/>
        </p:nvSpPr>
        <p:spPr>
          <a:xfrm>
            <a:off x="377738" y="692696"/>
            <a:ext cx="8434136"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800" b="1" u="sng" dirty="0">
                <a:solidFill>
                  <a:srgbClr val="002060"/>
                </a:solidFill>
                <a:latin typeface="Arial" panose="020B0604020202020204" pitchFamily="34" charset="0"/>
                <a:cs typeface="Arial" panose="020B0604020202020204" pitchFamily="34" charset="0"/>
              </a:rPr>
              <a:t>من نتائج عملية الجرد سوف تتحقق إحدى الاحتمالات الثلاثة الآتية</a:t>
            </a:r>
            <a:r>
              <a:rPr lang="ar-SA" sz="2200" dirty="0">
                <a:solidFill>
                  <a:srgbClr val="00206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2844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90066"/>
          </a:xfrm>
        </p:spPr>
        <p:txBody>
          <a:bodyPr>
            <a:noAutofit/>
          </a:bodyPr>
          <a:lstStyle/>
          <a:p>
            <a:pPr algn="ctr"/>
            <a:r>
              <a:rPr lang="ar-SA" sz="3200" b="1" u="sng" dirty="0">
                <a:solidFill>
                  <a:srgbClr val="C00000"/>
                </a:solidFill>
              </a:rPr>
              <a:t>تابع: تسوية النقدية بالصندوق</a:t>
            </a:r>
            <a:r>
              <a:rPr lang="ar-YE" sz="3200" b="1" u="sng" dirty="0">
                <a:solidFill>
                  <a:srgbClr val="C00000"/>
                </a:solidFill>
              </a:rPr>
              <a:t> </a:t>
            </a:r>
            <a:endParaRPr lang="ar-SA" sz="3200" b="1" dirty="0"/>
          </a:p>
        </p:txBody>
      </p:sp>
      <p:sp>
        <p:nvSpPr>
          <p:cNvPr id="3" name="عنصر نائب للمحتوى 2"/>
          <p:cNvSpPr>
            <a:spLocks noGrp="1"/>
          </p:cNvSpPr>
          <p:nvPr>
            <p:ph idx="1"/>
          </p:nvPr>
        </p:nvSpPr>
        <p:spPr>
          <a:xfrm>
            <a:off x="179512" y="5019158"/>
            <a:ext cx="8754176" cy="1725018"/>
          </a:xfrm>
        </p:spPr>
        <p:txBody>
          <a:bodyPr>
            <a:normAutofit/>
          </a:bodyPr>
          <a:lstStyle/>
          <a:p>
            <a:pPr algn="just">
              <a:buFont typeface="Wingdings" pitchFamily="2" charset="2"/>
              <a:buChar char="ü"/>
            </a:pPr>
            <a:r>
              <a:rPr lang="ar-SA" sz="2400" b="1" u="sng" dirty="0">
                <a:solidFill>
                  <a:srgbClr val="FF0000"/>
                </a:solidFill>
              </a:rPr>
              <a:t>قيد إثبات العجز</a:t>
            </a:r>
            <a:r>
              <a:rPr lang="ar-SA" sz="2000" dirty="0"/>
              <a:t>: </a:t>
            </a:r>
          </a:p>
          <a:p>
            <a:pPr algn="just">
              <a:buFont typeface="Wingdings" pitchFamily="2" charset="2"/>
              <a:buChar char="ü"/>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8</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641885388"/>
              </p:ext>
            </p:extLst>
          </p:nvPr>
        </p:nvGraphicFramePr>
        <p:xfrm>
          <a:off x="128470" y="5377542"/>
          <a:ext cx="6723107" cy="1366634"/>
        </p:xfrm>
        <a:graphic>
          <a:graphicData uri="http://schemas.openxmlformats.org/drawingml/2006/table">
            <a:tbl>
              <a:tblPr rtl="1" firstRow="1" bandRow="1">
                <a:tableStyleId>{E8B1032C-EA38-4F05-BA0D-38AFFFC7BED3}</a:tableStyleId>
              </a:tblPr>
              <a:tblGrid>
                <a:gridCol w="1235929">
                  <a:extLst>
                    <a:ext uri="{9D8B030D-6E8A-4147-A177-3AD203B41FA5}">
                      <a16:colId xmlns:a16="http://schemas.microsoft.com/office/drawing/2014/main" val="20000"/>
                    </a:ext>
                  </a:extLst>
                </a:gridCol>
                <a:gridCol w="1286558">
                  <a:extLst>
                    <a:ext uri="{9D8B030D-6E8A-4147-A177-3AD203B41FA5}">
                      <a16:colId xmlns:a16="http://schemas.microsoft.com/office/drawing/2014/main" val="20001"/>
                    </a:ext>
                  </a:extLst>
                </a:gridCol>
                <a:gridCol w="2825572">
                  <a:extLst>
                    <a:ext uri="{9D8B030D-6E8A-4147-A177-3AD203B41FA5}">
                      <a16:colId xmlns:a16="http://schemas.microsoft.com/office/drawing/2014/main" val="20002"/>
                    </a:ext>
                  </a:extLst>
                </a:gridCol>
                <a:gridCol w="1375048">
                  <a:extLst>
                    <a:ext uri="{9D8B030D-6E8A-4147-A177-3AD203B41FA5}">
                      <a16:colId xmlns:a16="http://schemas.microsoft.com/office/drawing/2014/main" val="20003"/>
                    </a:ext>
                  </a:extLst>
                </a:gridCol>
              </a:tblGrid>
              <a:tr h="488084">
                <a:tc>
                  <a:txBody>
                    <a:bodyPr/>
                    <a:lstStyle/>
                    <a:p>
                      <a:pPr algn="ctr" rtl="1"/>
                      <a:r>
                        <a:rPr lang="ar-SA" sz="2400" dirty="0">
                          <a:solidFill>
                            <a:srgbClr val="C00000"/>
                          </a:solidFill>
                        </a:rPr>
                        <a:t>مدين</a:t>
                      </a:r>
                    </a:p>
                  </a:txBody>
                  <a:tcPr/>
                </a:tc>
                <a:tc>
                  <a:txBody>
                    <a:bodyPr/>
                    <a:lstStyle/>
                    <a:p>
                      <a:pPr algn="ctr" rtl="1"/>
                      <a:r>
                        <a:rPr lang="ar-SA" sz="2400" dirty="0">
                          <a:solidFill>
                            <a:srgbClr val="C00000"/>
                          </a:solidFill>
                        </a:rPr>
                        <a:t>دائن</a:t>
                      </a:r>
                    </a:p>
                  </a:txBody>
                  <a:tcPr/>
                </a:tc>
                <a:tc>
                  <a:txBody>
                    <a:bodyPr/>
                    <a:lstStyle/>
                    <a:p>
                      <a:pPr algn="ctr" rtl="1"/>
                      <a:r>
                        <a:rPr lang="ar-SA" sz="2400" dirty="0">
                          <a:solidFill>
                            <a:srgbClr val="C00000"/>
                          </a:solidFill>
                        </a:rPr>
                        <a:t>البيـــان</a:t>
                      </a:r>
                    </a:p>
                  </a:txBody>
                  <a:tcPr/>
                </a:tc>
                <a:tc>
                  <a:txBody>
                    <a:bodyPr/>
                    <a:lstStyle/>
                    <a:p>
                      <a:pPr algn="ctr" rtl="1"/>
                      <a:r>
                        <a:rPr lang="ar-SA" sz="2400" dirty="0">
                          <a:solidFill>
                            <a:srgbClr val="C00000"/>
                          </a:solidFill>
                        </a:rPr>
                        <a:t>التاريخ</a:t>
                      </a:r>
                    </a:p>
                  </a:txBody>
                  <a:tcPr/>
                </a:tc>
                <a:extLst>
                  <a:ext uri="{0D108BD9-81ED-4DB2-BD59-A6C34878D82A}">
                    <a16:rowId xmlns:a16="http://schemas.microsoft.com/office/drawing/2014/main" val="10000"/>
                  </a:ext>
                </a:extLst>
              </a:tr>
              <a:tr h="878550">
                <a:tc>
                  <a:txBody>
                    <a:bodyPr/>
                    <a:lstStyle/>
                    <a:p>
                      <a:pPr rtl="1"/>
                      <a:r>
                        <a:rPr lang="ar-SA" sz="2400" b="1" dirty="0">
                          <a:solidFill>
                            <a:srgbClr val="C00000"/>
                          </a:solidFill>
                        </a:rPr>
                        <a:t>×××</a:t>
                      </a:r>
                    </a:p>
                  </a:txBody>
                  <a:tcPr/>
                </a:tc>
                <a:tc>
                  <a:txBody>
                    <a:bodyPr/>
                    <a:lstStyle/>
                    <a:p>
                      <a:pPr rtl="1"/>
                      <a:endParaRPr lang="ar-SA" sz="2400" b="1" dirty="0">
                        <a:solidFill>
                          <a:srgbClr val="C00000"/>
                        </a:solidFill>
                      </a:endParaRPr>
                    </a:p>
                    <a:p>
                      <a:pPr rtl="1"/>
                      <a:r>
                        <a:rPr lang="ar-SA" sz="2400" b="1" dirty="0">
                          <a:solidFill>
                            <a:srgbClr val="C00000"/>
                          </a:solidFill>
                        </a:rPr>
                        <a:t>×××</a:t>
                      </a:r>
                    </a:p>
                  </a:txBody>
                  <a:tcPr/>
                </a:tc>
                <a:tc>
                  <a:txBody>
                    <a:bodyPr/>
                    <a:lstStyle/>
                    <a:p>
                      <a:pPr rtl="1"/>
                      <a:r>
                        <a:rPr lang="ar-SA" sz="2400" b="1" dirty="0">
                          <a:solidFill>
                            <a:srgbClr val="C00000"/>
                          </a:solidFill>
                        </a:rPr>
                        <a:t>من حـ/ العجز في النقدية</a:t>
                      </a:r>
                    </a:p>
                    <a:p>
                      <a:pPr rtl="1"/>
                      <a:r>
                        <a:rPr lang="ar-SA" sz="2400" b="1" dirty="0">
                          <a:solidFill>
                            <a:srgbClr val="C00000"/>
                          </a:solidFill>
                        </a:rPr>
                        <a:t>إلى حـ/ النقدية</a:t>
                      </a:r>
                    </a:p>
                  </a:txBody>
                  <a:tcPr/>
                </a:tc>
                <a:tc>
                  <a:txBody>
                    <a:bodyPr/>
                    <a:lstStyle/>
                    <a:p>
                      <a:pPr rtl="1"/>
                      <a:endParaRPr lang="ar-SA" sz="2400" b="1" dirty="0">
                        <a:solidFill>
                          <a:srgbClr val="C00000"/>
                        </a:solidFill>
                      </a:endParaRPr>
                    </a:p>
                  </a:txBody>
                  <a:tcPr/>
                </a:tc>
                <a:extLst>
                  <a:ext uri="{0D108BD9-81ED-4DB2-BD59-A6C34878D82A}">
                    <a16:rowId xmlns:a16="http://schemas.microsoft.com/office/drawing/2014/main" val="10001"/>
                  </a:ext>
                </a:extLst>
              </a:tr>
            </a:tbl>
          </a:graphicData>
        </a:graphic>
      </p:graphicFrame>
      <p:sp>
        <p:nvSpPr>
          <p:cNvPr id="6" name="Rounded Rectangle 5"/>
          <p:cNvSpPr/>
          <p:nvPr/>
        </p:nvSpPr>
        <p:spPr>
          <a:xfrm>
            <a:off x="1925075" y="819011"/>
            <a:ext cx="6273896"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800" b="1" u="sng" dirty="0">
                <a:solidFill>
                  <a:srgbClr val="FF0000"/>
                </a:solidFill>
              </a:rPr>
              <a:t>المعالجة المحاسبية لتسوية العجز في النقدية</a:t>
            </a:r>
            <a:r>
              <a:rPr lang="ar-SA" sz="2800" b="1" dirty="0">
                <a:solidFill>
                  <a:prstClr val="black"/>
                </a:solidFill>
              </a:rPr>
              <a:t>: </a:t>
            </a:r>
            <a:endParaRPr lang="ar-SA" sz="2800" dirty="0">
              <a:solidFill>
                <a:prstClr val="black"/>
              </a:solidFill>
            </a:endParaRPr>
          </a:p>
        </p:txBody>
      </p:sp>
      <p:sp>
        <p:nvSpPr>
          <p:cNvPr id="7" name="Rounded Rectangle 6"/>
          <p:cNvSpPr/>
          <p:nvPr/>
        </p:nvSpPr>
        <p:spPr>
          <a:xfrm>
            <a:off x="4824981" y="1681451"/>
            <a:ext cx="3635451" cy="169756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a:pPr>
            <a:r>
              <a:rPr lang="ar-SA" sz="2200" b="1" dirty="0">
                <a:solidFill>
                  <a:srgbClr val="002060"/>
                </a:solidFill>
              </a:rPr>
              <a:t>أن العجز في النقدية ناتج عن اخطاء محاسبية قد ارتكبت أثناء عملية التسجيل او الترحيل في الدفاتر المحاسبية.</a:t>
            </a:r>
          </a:p>
        </p:txBody>
      </p:sp>
      <p:sp>
        <p:nvSpPr>
          <p:cNvPr id="8" name="Rounded Rectangle 7"/>
          <p:cNvSpPr/>
          <p:nvPr/>
        </p:nvSpPr>
        <p:spPr>
          <a:xfrm>
            <a:off x="866494" y="1650820"/>
            <a:ext cx="3528392" cy="172819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startAt="2"/>
            </a:pPr>
            <a:r>
              <a:rPr lang="ar-SA" sz="2400" b="1" dirty="0">
                <a:solidFill>
                  <a:srgbClr val="002060"/>
                </a:solidFill>
              </a:rPr>
              <a:t>أن العجز في النقدية ناتج عن ضعف في إجراءات عمليات الضبط والرقابة الداخلية داخل المنشأة</a:t>
            </a:r>
            <a:r>
              <a:rPr lang="ar-SA" sz="2000" b="1" dirty="0">
                <a:solidFill>
                  <a:srgbClr val="002060"/>
                </a:solidFill>
              </a:rPr>
              <a:t>.</a:t>
            </a:r>
          </a:p>
        </p:txBody>
      </p:sp>
      <p:sp>
        <p:nvSpPr>
          <p:cNvPr id="9" name="Rounded Rectangle 8"/>
          <p:cNvSpPr/>
          <p:nvPr/>
        </p:nvSpPr>
        <p:spPr>
          <a:xfrm>
            <a:off x="755576" y="3706764"/>
            <a:ext cx="8086672" cy="12246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400" b="1" dirty="0">
                <a:solidFill>
                  <a:srgbClr val="002060"/>
                </a:solidFill>
              </a:rPr>
              <a:t>في كلتا الحالتين يتم إثبات العجز دفترياً بهدف تسوية الرصيد الدفتري حتى يصبح مساوياً للرصيد الفعلي المتوفر في الصندوق هو الأساس في تحديد القيمة التي تحدد الرصيد الواجب ظهوره في قائمة المركز المالي. </a:t>
            </a:r>
          </a:p>
        </p:txBody>
      </p:sp>
    </p:spTree>
    <p:extLst>
      <p:ext uri="{BB962C8B-B14F-4D97-AF65-F5344CB8AC3E}">
        <p14:creationId xmlns:p14="http://schemas.microsoft.com/office/powerpoint/2010/main" val="247679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682168" cy="490066"/>
          </a:xfrm>
        </p:spPr>
        <p:txBody>
          <a:bodyPr>
            <a:noAutofit/>
          </a:bodyPr>
          <a:lstStyle/>
          <a:p>
            <a:pPr algn="ctr"/>
            <a:r>
              <a:rPr lang="ar-SA" sz="3200" u="sng" dirty="0">
                <a:solidFill>
                  <a:srgbClr val="C00000"/>
                </a:solidFill>
              </a:rPr>
              <a:t>تابع: تسوية النقدية بالصندوق</a:t>
            </a:r>
            <a:r>
              <a:rPr lang="ar-YE" sz="3200" u="sng" dirty="0">
                <a:solidFill>
                  <a:srgbClr val="C00000"/>
                </a:solidFill>
              </a:rPr>
              <a:t> </a:t>
            </a:r>
            <a:endParaRPr lang="ar-SA" sz="3200" dirty="0"/>
          </a:p>
        </p:txBody>
      </p:sp>
      <p:sp>
        <p:nvSpPr>
          <p:cNvPr id="3" name="عنصر نائب للمحتوى 2"/>
          <p:cNvSpPr>
            <a:spLocks noGrp="1"/>
          </p:cNvSpPr>
          <p:nvPr>
            <p:ph idx="1"/>
          </p:nvPr>
        </p:nvSpPr>
        <p:spPr>
          <a:xfrm>
            <a:off x="179512" y="836712"/>
            <a:ext cx="8754176" cy="5468838"/>
          </a:xfrm>
        </p:spPr>
        <p:txBody>
          <a:bodyPr>
            <a:normAutofit/>
          </a:bodyPr>
          <a:lstStyle/>
          <a:p>
            <a:pPr algn="just">
              <a:buFont typeface="Wingdings" pitchFamily="2" charset="2"/>
              <a:buChar char="Ø"/>
            </a:pPr>
            <a:r>
              <a:rPr lang="ar-SA" sz="2800" b="1" u="sng" dirty="0">
                <a:solidFill>
                  <a:srgbClr val="C00000"/>
                </a:solidFill>
              </a:rPr>
              <a:t>وفيما يلي الخطوات الواجب اتخاذها لتسوية العجز في النقدية إذا كان</a:t>
            </a:r>
            <a:r>
              <a:rPr lang="ar-SA" sz="2800" dirty="0">
                <a:solidFill>
                  <a:srgbClr val="C00000"/>
                </a:solidFill>
              </a:rPr>
              <a:t>:</a:t>
            </a:r>
          </a:p>
          <a:p>
            <a:pPr marL="596646" indent="-514350" algn="just">
              <a:buFont typeface="+mj-lt"/>
              <a:buAutoNum type="arabicParenR"/>
            </a:pPr>
            <a:r>
              <a:rPr lang="ar-SA" sz="2800" b="1" u="sng" dirty="0"/>
              <a:t>العجز في النقدية نتيجة اخطاء محاسبية</a:t>
            </a:r>
            <a:r>
              <a:rPr lang="ar-SA" sz="2800" dirty="0"/>
              <a:t>:</a:t>
            </a:r>
          </a:p>
          <a:p>
            <a:pPr marL="82296" indent="0" algn="just">
              <a:buNone/>
            </a:pPr>
            <a:r>
              <a:rPr lang="ar-SA" sz="2800" u="sng" dirty="0">
                <a:solidFill>
                  <a:srgbClr val="7030A0"/>
                </a:solidFill>
              </a:rPr>
              <a:t>من الأخطاء المحاسبية التي تسبب حصول عجز في النقدية هي</a:t>
            </a:r>
            <a:r>
              <a:rPr lang="ar-SA" sz="2800" dirty="0"/>
              <a:t>:</a:t>
            </a:r>
          </a:p>
          <a:p>
            <a:pPr marL="596646" indent="-514350" algn="just">
              <a:buFont typeface="+mj-cs"/>
              <a:buAutoNum type="arabic2Minus"/>
            </a:pPr>
            <a:r>
              <a:rPr lang="ar-SA" sz="2500" b="1" u="sng" dirty="0">
                <a:solidFill>
                  <a:srgbClr val="FF0000"/>
                </a:solidFill>
              </a:rPr>
              <a:t>عدم تسجيل عملية صرف مبلغ لقاء تسديد مصروف معين</a:t>
            </a:r>
            <a:r>
              <a:rPr lang="ar-SA" sz="2500" b="1" dirty="0">
                <a:solidFill>
                  <a:srgbClr val="FF0000"/>
                </a:solidFill>
              </a:rPr>
              <a:t>: </a:t>
            </a:r>
            <a:r>
              <a:rPr lang="ar-SA" sz="2500" b="1" dirty="0"/>
              <a:t>(تكون المعالجة المحاسبية عند اكتشاف هذا الخطأ من خلال إقفال حساب العجز في النقدية في المصروف الذي تم دفعه ولم يتم إثباته في السجلات).</a:t>
            </a:r>
          </a:p>
          <a:p>
            <a:pPr algn="just">
              <a:buFont typeface="Wingdings" panose="05000000000000000000" pitchFamily="2" charset="2"/>
              <a:buChar char="q"/>
            </a:pPr>
            <a:r>
              <a:rPr lang="ar-SA" sz="2500" b="1" u="sng" dirty="0">
                <a:solidFill>
                  <a:srgbClr val="C00000"/>
                </a:solidFill>
              </a:rPr>
              <a:t>مثال</a:t>
            </a:r>
            <a:r>
              <a:rPr lang="ar-SA" sz="2500" b="1" dirty="0">
                <a:solidFill>
                  <a:srgbClr val="C00000"/>
                </a:solidFill>
              </a:rPr>
              <a:t> </a:t>
            </a:r>
            <a:r>
              <a:rPr lang="ar-SA" sz="2500" b="1" dirty="0"/>
              <a:t>: لو تم دفع مبلغ (</a:t>
            </a:r>
            <a:r>
              <a:rPr lang="en-US" sz="2500" b="1" dirty="0"/>
              <a:t>54,000</a:t>
            </a:r>
            <a:r>
              <a:rPr lang="ar-SA" sz="2500" b="1" dirty="0"/>
              <a:t>)</a:t>
            </a:r>
            <a:r>
              <a:rPr lang="en-US" sz="2500" b="1" dirty="0"/>
              <a:t> </a:t>
            </a:r>
            <a:r>
              <a:rPr lang="ar-SA" sz="2500" b="1" dirty="0"/>
              <a:t>ريال راتباً لاحد الموظفين دون إثبات العملية في الدفاتر، يكون القيد كالآتي:</a:t>
            </a:r>
          </a:p>
          <a:p>
            <a:pPr marL="82296" indent="0" algn="just">
              <a:buNone/>
            </a:pPr>
            <a:endParaRPr lang="ar-SA" sz="25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9</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881389514"/>
              </p:ext>
            </p:extLst>
          </p:nvPr>
        </p:nvGraphicFramePr>
        <p:xfrm>
          <a:off x="477259" y="4653136"/>
          <a:ext cx="8158681" cy="1010920"/>
        </p:xfrm>
        <a:graphic>
          <a:graphicData uri="http://schemas.openxmlformats.org/drawingml/2006/table">
            <a:tbl>
              <a:tblPr rtl="1" firstRow="1" bandRow="1">
                <a:tableStyleId>{8799B23B-EC83-4686-B30A-512413B5E67A}</a:tableStyleId>
              </a:tblPr>
              <a:tblGrid>
                <a:gridCol w="1401422">
                  <a:extLst>
                    <a:ext uri="{9D8B030D-6E8A-4147-A177-3AD203B41FA5}">
                      <a16:colId xmlns:a16="http://schemas.microsoft.com/office/drawing/2014/main" val="20000"/>
                    </a:ext>
                  </a:extLst>
                </a:gridCol>
                <a:gridCol w="1513449">
                  <a:extLst>
                    <a:ext uri="{9D8B030D-6E8A-4147-A177-3AD203B41FA5}">
                      <a16:colId xmlns:a16="http://schemas.microsoft.com/office/drawing/2014/main" val="20001"/>
                    </a:ext>
                  </a:extLst>
                </a:gridCol>
                <a:gridCol w="3730388">
                  <a:extLst>
                    <a:ext uri="{9D8B030D-6E8A-4147-A177-3AD203B41FA5}">
                      <a16:colId xmlns:a16="http://schemas.microsoft.com/office/drawing/2014/main" val="20002"/>
                    </a:ext>
                  </a:extLst>
                </a:gridCol>
                <a:gridCol w="1513422">
                  <a:extLst>
                    <a:ext uri="{9D8B030D-6E8A-4147-A177-3AD203B41FA5}">
                      <a16:colId xmlns:a16="http://schemas.microsoft.com/office/drawing/2014/main" val="20003"/>
                    </a:ext>
                  </a:extLst>
                </a:gridCol>
              </a:tblGrid>
              <a:tr h="370840">
                <a:tc>
                  <a:txBody>
                    <a:bodyPr/>
                    <a:lstStyle/>
                    <a:p>
                      <a:pPr algn="ctr" rtl="1"/>
                      <a:r>
                        <a:rPr lang="ar-SA" b="1" dirty="0"/>
                        <a:t>مدين</a:t>
                      </a:r>
                    </a:p>
                  </a:txBody>
                  <a:tcPr/>
                </a:tc>
                <a:tc>
                  <a:txBody>
                    <a:bodyPr/>
                    <a:lstStyle/>
                    <a:p>
                      <a:pPr algn="ctr" rtl="1"/>
                      <a:r>
                        <a:rPr lang="ar-SA" b="1" dirty="0"/>
                        <a:t>دائن</a:t>
                      </a:r>
                    </a:p>
                  </a:txBody>
                  <a:tcPr/>
                </a:tc>
                <a:tc>
                  <a:txBody>
                    <a:bodyPr/>
                    <a:lstStyle/>
                    <a:p>
                      <a:pPr algn="ctr" rtl="1"/>
                      <a:r>
                        <a:rPr lang="ar-SA" b="1" dirty="0"/>
                        <a:t>البيـــــــــــان</a:t>
                      </a:r>
                    </a:p>
                  </a:txBody>
                  <a:tcPr/>
                </a:tc>
                <a:tc>
                  <a:txBody>
                    <a:bodyPr/>
                    <a:lstStyle/>
                    <a:p>
                      <a:pPr algn="ctr" rtl="1"/>
                      <a:r>
                        <a:rPr lang="ar-SA" b="1" dirty="0"/>
                        <a:t>التاريخ</a:t>
                      </a:r>
                    </a:p>
                  </a:txBody>
                  <a:tcPr/>
                </a:tc>
                <a:extLst>
                  <a:ext uri="{0D108BD9-81ED-4DB2-BD59-A6C34878D82A}">
                    <a16:rowId xmlns:a16="http://schemas.microsoft.com/office/drawing/2014/main" val="10000"/>
                  </a:ext>
                </a:extLst>
              </a:tr>
              <a:tr h="370840">
                <a:tc>
                  <a:txBody>
                    <a:bodyPr/>
                    <a:lstStyle/>
                    <a:p>
                      <a:pPr rtl="1"/>
                      <a:r>
                        <a:rPr lang="en-US" b="1" dirty="0"/>
                        <a:t>54,000</a:t>
                      </a:r>
                      <a:endParaRPr lang="ar-SA" b="1" dirty="0"/>
                    </a:p>
                  </a:txBody>
                  <a:tcPr/>
                </a:tc>
                <a:tc>
                  <a:txBody>
                    <a:bodyPr/>
                    <a:lstStyle/>
                    <a:p>
                      <a:pPr rtl="1"/>
                      <a:endParaRPr lang="ar-SA" b="1" dirty="0"/>
                    </a:p>
                    <a:p>
                      <a:pPr rtl="1"/>
                      <a:r>
                        <a:rPr lang="en-US" b="1" dirty="0"/>
                        <a:t>54,000</a:t>
                      </a:r>
                      <a:endParaRPr lang="ar-SA" b="1" dirty="0"/>
                    </a:p>
                  </a:txBody>
                  <a:tcPr/>
                </a:tc>
                <a:tc>
                  <a:txBody>
                    <a:bodyPr/>
                    <a:lstStyle/>
                    <a:p>
                      <a:pPr rtl="1"/>
                      <a:r>
                        <a:rPr lang="ar-SA" b="1" dirty="0"/>
                        <a:t>من</a:t>
                      </a:r>
                      <a:r>
                        <a:rPr lang="ar-SA" b="1" baseline="0" dirty="0"/>
                        <a:t> حـ/ المرتبات والأجور</a:t>
                      </a:r>
                    </a:p>
                    <a:p>
                      <a:pPr rtl="1"/>
                      <a:r>
                        <a:rPr lang="ar-SA" b="1" baseline="0" dirty="0"/>
                        <a:t>   إلى  حـ/ العجز في النقدية</a:t>
                      </a:r>
                      <a:endParaRPr lang="ar-SA" b="1" dirty="0"/>
                    </a:p>
                  </a:txBody>
                  <a:tcPr/>
                </a:tc>
                <a:tc>
                  <a:txBody>
                    <a:bodyPr/>
                    <a:lstStyle/>
                    <a:p>
                      <a:pPr rtl="1"/>
                      <a:endParaRPr lang="ar-SA"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44684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12785</TotalTime>
  <Words>2557</Words>
  <Application>Microsoft Office PowerPoint</Application>
  <PresentationFormat>On-screen Show (4:3)</PresentationFormat>
  <Paragraphs>505</Paragraphs>
  <Slides>27</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27</vt:i4>
      </vt:variant>
    </vt:vector>
  </HeadingPairs>
  <TitlesOfParts>
    <vt:vector size="40" baseType="lpstr">
      <vt:lpstr>Andalus</vt:lpstr>
      <vt:lpstr>Arial</vt:lpstr>
      <vt:lpstr>Calibri</vt:lpstr>
      <vt:lpstr>Gill Sans MT</vt:lpstr>
      <vt:lpstr>Lucida Sans Unicode</vt:lpstr>
      <vt:lpstr>Majalla UI</vt:lpstr>
      <vt:lpstr>Simplified Arabic</vt:lpstr>
      <vt:lpstr>Verdana</vt:lpstr>
      <vt:lpstr>Wingdings</vt:lpstr>
      <vt:lpstr>Wingdings 2</vt:lpstr>
      <vt:lpstr>Wingdings 3</vt:lpstr>
      <vt:lpstr>انقلاب</vt:lpstr>
      <vt:lpstr>Concourse</vt:lpstr>
      <vt:lpstr>المحاسبة المالية  (الجزء الثاني- ب) الوحدة الثانية. تسوية النقدية ، الاستثمارات قصيرة الأجل،  أوراق القبض</vt:lpstr>
      <vt:lpstr>المحاسبة المالية  (الجزء الثاني- ب) الوحدة الثانية. تسوية النقدية  م3</vt:lpstr>
      <vt:lpstr>المحتويات  الوحدة الثانية</vt:lpstr>
      <vt:lpstr>PowerPoint Presentation</vt:lpstr>
      <vt:lpstr>PowerPoint Presentation</vt:lpstr>
      <vt:lpstr>PowerPoint Presentation</vt:lpstr>
      <vt:lpstr>PowerPoint Presentation</vt:lpstr>
      <vt:lpstr>تابع: تسوية النقدية بالصندوق </vt:lpstr>
      <vt:lpstr>تابع: تسوية النقدية بالصندوق </vt:lpstr>
      <vt:lpstr>تابع: العجز في النقدية نتيجة اخطاء محاسبية</vt:lpstr>
      <vt:lpstr>تابع: العجز في النقدية نتيجة اخطاء محاسبية</vt:lpstr>
      <vt:lpstr>PowerPoint Presentation</vt:lpstr>
      <vt:lpstr>PowerPoint Presentation</vt:lpstr>
      <vt:lpstr>PowerPoint Presentation</vt:lpstr>
      <vt:lpstr>المعالجة المحاسبية لتسوية الزيادة في النقدية:</vt:lpstr>
      <vt:lpstr>PowerPoint Presentation</vt:lpstr>
      <vt:lpstr>تابع: المعالجة المحاسبية لتسوية الزيادة في النقدية</vt:lpstr>
      <vt:lpstr>تابع: المعالجة المحاسبية لتسوية الزيادة في النقدية</vt:lpstr>
      <vt:lpstr>PowerPoint Presentation</vt:lpstr>
      <vt:lpstr>PowerPoint Presentation</vt:lpstr>
      <vt:lpstr>تابع: مذكرة تسوية البنك.</vt:lpstr>
      <vt:lpstr>تابع: مذكرة تسوية البنك.</vt:lpstr>
      <vt:lpstr>حالة عملية(1)</vt:lpstr>
      <vt:lpstr>PowerPoint Presentation</vt:lpstr>
      <vt:lpstr>الحل:</vt:lpstr>
      <vt:lpstr>تابع: الحل</vt:lpstr>
      <vt:lpstr>3- تصوير حــ/ النقدية بالبنك في دفاتر المنشأة وترصيده:</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التكاليف التسويقية</dc:title>
  <dc:creator>TOSHIBA</dc:creator>
  <cp:lastModifiedBy>Owner</cp:lastModifiedBy>
  <cp:revision>1568</cp:revision>
  <cp:lastPrinted>2017-02-28T18:47:28Z</cp:lastPrinted>
  <dcterms:created xsi:type="dcterms:W3CDTF">2013-12-02T15:08:16Z</dcterms:created>
  <dcterms:modified xsi:type="dcterms:W3CDTF">2020-06-15T18:32:52Z</dcterms:modified>
</cp:coreProperties>
</file>