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6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3" d="100"/>
          <a:sy n="83" d="100"/>
        </p:scale>
        <p:origin x="17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DC79EFFC-F8DF-4E69-BE4F-F0D83B1C804D}" type="datetimeFigureOut">
              <a:rPr lang="ar-EG" smtClean="0"/>
              <a:t>27/12/1441</a:t>
            </a:fld>
            <a:endParaRPr lang="ar-EG"/>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9C7F8FB5-FE91-4676-A7DF-BBF1763B710C}" type="slidenum">
              <a:rPr lang="ar-EG" smtClean="0"/>
              <a:t>‹#›</a:t>
            </a:fld>
            <a:endParaRPr lang="ar-EG"/>
          </a:p>
        </p:txBody>
      </p:sp>
    </p:spTree>
    <p:extLst>
      <p:ext uri="{BB962C8B-B14F-4D97-AF65-F5344CB8AC3E}">
        <p14:creationId xmlns:p14="http://schemas.microsoft.com/office/powerpoint/2010/main" val="196548470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a:p>
        </p:txBody>
      </p:sp>
      <p:sp>
        <p:nvSpPr>
          <p:cNvPr id="4" name="عنصر نائب لرقم الشريحة 3"/>
          <p:cNvSpPr>
            <a:spLocks noGrp="1"/>
          </p:cNvSpPr>
          <p:nvPr>
            <p:ph type="sldNum" sz="quarter" idx="10"/>
          </p:nvPr>
        </p:nvSpPr>
        <p:spPr/>
        <p:txBody>
          <a:bodyPr/>
          <a:lstStyle/>
          <a:p>
            <a:fld id="{9C7F8FB5-FE91-4676-A7DF-BBF1763B710C}" type="slidenum">
              <a:rPr lang="ar-EG" smtClean="0"/>
              <a:t>3</a:t>
            </a:fld>
            <a:endParaRPr lang="ar-EG"/>
          </a:p>
        </p:txBody>
      </p:sp>
    </p:spTree>
    <p:extLst>
      <p:ext uri="{BB962C8B-B14F-4D97-AF65-F5344CB8AC3E}">
        <p14:creationId xmlns:p14="http://schemas.microsoft.com/office/powerpoint/2010/main" val="2145795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E2B3C65-0FC7-499A-9CDE-F476C1E7F3A8}" type="datetime1">
              <a:rPr lang="en-US" smtClean="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57CAB45-F34A-4D11-9222-11E6EAD98D23}" type="datetime1">
              <a:rPr lang="en-US" smtClean="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96A6C60-EA27-4443-8924-FE403BEFBB3A}" type="datetime1">
              <a:rPr lang="en-US" smtClean="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85BE4036-BAC8-4F6B-B4CF-04F5DBF13E84}" type="datetime1">
              <a:rPr lang="en-US" smtClean="0"/>
              <a:t>8/16/2020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DB049B65-D2D5-49CD-B766-F05871C1C621}" type="datetime1">
              <a:rPr lang="en-US" smtClean="0"/>
              <a:t>8/16/2020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822D7CEA-65D8-47D7-9525-55FA051BD67B}" type="datetime1">
              <a:rPr lang="en-US" smtClean="0"/>
              <a:t>8/16/2020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52FAAF1-7ECF-427C-8830-74D3EDB7E786}" type="datetime1">
              <a:rPr lang="en-US" smtClean="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6A396CD-43E9-4562-B848-1ADE5CD61BFC}" type="datetime1">
              <a:rPr lang="en-US" smtClean="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F91EEAB-62EF-4465-914E-3CF36FE2AEEB}" type="datetime1">
              <a:rPr lang="en-US" smtClean="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EF8F7D-970C-4D23-9369-F827DC86C5EA}" type="datetime1">
              <a:rPr lang="en-US" smtClean="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64D2BC1-EC60-46AD-9782-8AFCA1DE1620}" type="datetime1">
              <a:rPr lang="en-US" smtClean="0"/>
              <a:t>8/16/2020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AF5DEF96-752E-47B3-8653-2039D1207966}" type="datetime1">
              <a:rPr lang="en-US" smtClean="0"/>
              <a:t>8/16/2020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66E6AD69-2D3F-4304-B69F-2A2733AF25D0}" type="datetime1">
              <a:rPr lang="en-US" smtClean="0"/>
              <a:t>8/16/2020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1C4E5-8CAB-47C8-8CD1-D1E6B9B55AA9}" type="datetime1">
              <a:rPr lang="en-US" smtClean="0"/>
              <a:t>8/16/2020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96C2BA9-1AF7-4659-80DB-DA5D00D38DF3}" type="datetime1">
              <a:rPr lang="en-US" smtClean="0"/>
              <a:t>8/16/2020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6D4010-7DCB-4F6F-9D50-3DCF0C29A245}" type="datetime1">
              <a:rPr lang="en-US" smtClean="0"/>
              <a:t>8/16/2020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AA7C977-BBEF-4A45-B032-2214E83B0E3D}" type="datetime1">
              <a:rPr lang="en-US" smtClean="0"/>
              <a:t>8/16/2020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eg/imgres?imgurl=http://fhab09.jeeran.com/%D8%AA%D8%B5%D9%81%D9%8A%D9%82.gif&amp;imgrefurl=http://www.alsaha.com/users/202020/entries/220495&amp;usg=__qe2twTwGXH6EmkKg9S7W3svwwwU=&amp;h=101&amp;w=105&amp;sz=6&amp;hl=ar&amp;start=17&amp;itbs=1&amp;tbnid=1Mi8HUkeZf9FNM:&amp;tbnh=81&amp;tbnw=84&amp;prev=/images?q=%D8%AA%D8%B5%D9%81%D9%8A%D9%82+%D8%A8%D8%A7%D9%84%D9%8A%D8%AF%D9%8A%D9%86&amp;gbv=2&amp;hl=a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67940" y="922705"/>
            <a:ext cx="6096000" cy="1077218"/>
          </a:xfrm>
          <a:prstGeom prst="rect">
            <a:avLst/>
          </a:prstGeom>
        </p:spPr>
        <p:txBody>
          <a:bodyPr>
            <a:spAutoFit/>
          </a:bodyPr>
          <a:lstStyle/>
          <a:p>
            <a:pPr algn="ctr" rtl="1">
              <a:spcAft>
                <a:spcPts val="0"/>
              </a:spcAft>
            </a:pPr>
            <a:r>
              <a:rPr lang="ar-YE" sz="3200" b="1" dirty="0">
                <a:latin typeface="Tahoma" panose="020B0604030504040204" pitchFamily="34" charset="0"/>
                <a:ea typeface="Times New Roman" panose="02020603050405020304" pitchFamily="18" charset="0"/>
                <a:cs typeface="Simplified Arabic" panose="02020603050405020304" pitchFamily="18" charset="-78"/>
              </a:rPr>
              <a:t>الفصل الثاني</a:t>
            </a:r>
            <a:endParaRPr lang="en-US" sz="1400" dirty="0">
              <a:latin typeface="Tahoma" panose="020B0604030504040204" pitchFamily="34" charset="0"/>
              <a:ea typeface="Times New Roman" panose="02020603050405020304" pitchFamily="18" charset="0"/>
            </a:endParaRPr>
          </a:p>
          <a:p>
            <a:pPr algn="ctr"/>
            <a:r>
              <a:rPr lang="ar-YE" sz="3200" b="1" dirty="0">
                <a:ea typeface="Times New Roman" panose="02020603050405020304" pitchFamily="18" charset="0"/>
                <a:cs typeface="Simplified Arabic" panose="02020603050405020304" pitchFamily="18" charset="-78"/>
              </a:rPr>
              <a:t>التشريعات الصيدلانية</a:t>
            </a:r>
            <a:endParaRPr lang="ar-EG" sz="3200" dirty="0"/>
          </a:p>
        </p:txBody>
      </p:sp>
      <p:sp>
        <p:nvSpPr>
          <p:cNvPr id="5" name="مستطيل 4"/>
          <p:cNvSpPr/>
          <p:nvPr/>
        </p:nvSpPr>
        <p:spPr>
          <a:xfrm>
            <a:off x="6096000" y="87868"/>
            <a:ext cx="6096000" cy="830997"/>
          </a:xfrm>
          <a:prstGeom prst="rect">
            <a:avLst/>
          </a:prstGeom>
        </p:spPr>
        <p:txBody>
          <a:bodyPr>
            <a:spAutoFit/>
          </a:bodyPr>
          <a:lstStyle/>
          <a:p>
            <a:pPr algn="r"/>
            <a:r>
              <a:rPr lang="ar-SA" sz="2400" b="1" dirty="0">
                <a:solidFill>
                  <a:srgbClr val="00B050"/>
                </a:solidFill>
                <a:latin typeface="Tahoma" panose="020B0604030504040204" pitchFamily="34" charset="0"/>
                <a:ea typeface="Times New Roman" panose="02020603050405020304" pitchFamily="18" charset="0"/>
                <a:cs typeface="Simplified Arabic" panose="02020603050405020304" pitchFamily="18" charset="-78"/>
              </a:rPr>
              <a:t>جامعة21سبتمبر للعلوم الطبية والتطبيقية</a:t>
            </a:r>
            <a:endParaRPr lang="ar-EG" sz="2400" b="1" dirty="0">
              <a:solidFill>
                <a:srgbClr val="00B050"/>
              </a:solidFill>
              <a:latin typeface="Tahoma" panose="020B0604030504040204" pitchFamily="34" charset="0"/>
              <a:ea typeface="Times New Roman" panose="02020603050405020304" pitchFamily="18" charset="0"/>
              <a:cs typeface="Simplified Arabic" panose="02020603050405020304" pitchFamily="18" charset="-78"/>
            </a:endParaRPr>
          </a:p>
          <a:p>
            <a:pPr algn="r"/>
            <a:r>
              <a:rPr lang="ar-EG" sz="2400" b="1" dirty="0">
                <a:solidFill>
                  <a:srgbClr val="00B050"/>
                </a:solidFill>
                <a:latin typeface="Tahoma" panose="020B0604030504040204" pitchFamily="34" charset="0"/>
                <a:ea typeface="Times New Roman" panose="02020603050405020304" pitchFamily="18" charset="0"/>
                <a:cs typeface="Simplified Arabic" panose="02020603050405020304" pitchFamily="18" charset="-78"/>
              </a:rPr>
              <a:t>   كلية الإدارة الطبية </a:t>
            </a:r>
          </a:p>
        </p:txBody>
      </p:sp>
      <p:sp>
        <p:nvSpPr>
          <p:cNvPr id="6" name="مستطيل مستدير الزوايا 5"/>
          <p:cNvSpPr/>
          <p:nvPr/>
        </p:nvSpPr>
        <p:spPr>
          <a:xfrm>
            <a:off x="9129168" y="5508882"/>
            <a:ext cx="2366681" cy="91440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ar-EG"/>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defTabSz="457200" rtl="0"/>
            <a:r>
              <a:rPr lang="ar-EG" b="1" dirty="0">
                <a:solidFill>
                  <a:schemeClr val="tx1"/>
                </a:solidFill>
                <a:ea typeface="Times New Roman" panose="02020603050405020304" pitchFamily="18" charset="0"/>
                <a:cs typeface="Simplified Arabic" panose="02020603050405020304" pitchFamily="18" charset="-78"/>
              </a:rPr>
              <a:t>المحاضرة </a:t>
            </a:r>
            <a:r>
              <a:rPr lang="ar-EG" b="1" dirty="0" smtClean="0">
                <a:solidFill>
                  <a:schemeClr val="tx1"/>
                </a:solidFill>
                <a:ea typeface="Times New Roman" panose="02020603050405020304" pitchFamily="18" charset="0"/>
                <a:cs typeface="Simplified Arabic" panose="02020603050405020304" pitchFamily="18" charset="-78"/>
              </a:rPr>
              <a:t>التاسعة</a:t>
            </a:r>
            <a:endParaRPr lang="ar-EG" b="1" dirty="0">
              <a:solidFill>
                <a:schemeClr val="tx1"/>
              </a:solidFill>
              <a:ea typeface="Times New Roman" panose="02020603050405020304" pitchFamily="18" charset="0"/>
              <a:cs typeface="Simplified Arabic" panose="02020603050405020304" pitchFamily="18" charset="-78"/>
            </a:endParaRPr>
          </a:p>
        </p:txBody>
      </p:sp>
      <p:sp>
        <p:nvSpPr>
          <p:cNvPr id="7" name="مستطيل مستدير الزوايا 6"/>
          <p:cNvSpPr/>
          <p:nvPr/>
        </p:nvSpPr>
        <p:spPr>
          <a:xfrm>
            <a:off x="749145" y="5294300"/>
            <a:ext cx="3240741" cy="91440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ar-EG"/>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defTabSz="457200" rtl="0"/>
            <a:r>
              <a:rPr lang="ar-EG" b="1" dirty="0">
                <a:solidFill>
                  <a:schemeClr val="tx1"/>
                </a:solidFill>
                <a:ea typeface="Times New Roman" panose="02020603050405020304" pitchFamily="18" charset="0"/>
                <a:cs typeface="Simplified Arabic" panose="02020603050405020304" pitchFamily="18" charset="-78"/>
              </a:rPr>
              <a:t>الدكتور/ صادق مطيع </a:t>
            </a:r>
            <a:r>
              <a:rPr lang="ar-EG" b="1" dirty="0" err="1">
                <a:solidFill>
                  <a:schemeClr val="tx1"/>
                </a:solidFill>
                <a:ea typeface="Times New Roman" panose="02020603050405020304" pitchFamily="18" charset="0"/>
                <a:cs typeface="Simplified Arabic" panose="02020603050405020304" pitchFamily="18" charset="-78"/>
              </a:rPr>
              <a:t>السدعي</a:t>
            </a:r>
            <a:endParaRPr lang="ar-EG" b="1" dirty="0">
              <a:solidFill>
                <a:schemeClr val="tx1"/>
              </a:solidFill>
              <a:ea typeface="Times New Roman" panose="02020603050405020304" pitchFamily="18" charset="0"/>
              <a:cs typeface="Simplified Arabic" panose="02020603050405020304" pitchFamily="18" charset="-78"/>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489610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10048" y="582067"/>
            <a:ext cx="9155874" cy="6217087"/>
          </a:xfrm>
          <a:prstGeom prst="rect">
            <a:avLst/>
          </a:prstGeom>
        </p:spPr>
        <p:txBody>
          <a:bodyPr wrap="square">
            <a:spAutoFit/>
          </a:bodyPr>
          <a:lstStyle/>
          <a:p>
            <a:pPr algn="just" rtl="1">
              <a:spcAft>
                <a:spcPts val="0"/>
              </a:spcAft>
            </a:pPr>
            <a:r>
              <a:rPr lang="ar-SA" sz="2800" b="1" u="sng"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الشروط التي يجب أن تتوفر في محلات المخازن:</a:t>
            </a:r>
            <a:endParaRPr lang="en-US" sz="1600" u="sng" dirty="0">
              <a:solidFill>
                <a:srgbClr val="FF0000"/>
              </a:solidFill>
              <a:latin typeface="Tahoma" panose="020B0604030504040204" pitchFamily="34" charset="0"/>
              <a:ea typeface="Times New Roman" panose="02020603050405020304" pitchFamily="18" charset="0"/>
            </a:endParaRPr>
          </a:p>
          <a:p>
            <a:pPr algn="just" rtl="1">
              <a:spcAft>
                <a:spcPts val="0"/>
              </a:spcAft>
            </a:pP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endParaRPr lang="en-US" sz="1100" dirty="0">
              <a:latin typeface="Tahoma" panose="020B0604030504040204" pitchFamily="34" charset="0"/>
              <a:ea typeface="Times New Roman" panose="02020603050405020304" pitchFamily="18" charset="0"/>
            </a:endParaRPr>
          </a:p>
          <a:p>
            <a:pPr indent="-628650" algn="just" rtl="1">
              <a:spcAft>
                <a:spcPts val="0"/>
              </a:spcAft>
            </a:pP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يجب أن تتوفر في محلات ومخازن استيراد الأدوية بالجملة الشروط الآتية:</a:t>
            </a:r>
            <a:endParaRPr lang="en-US" sz="1400" b="1" dirty="0">
              <a:latin typeface="Tahoma" panose="020B0604030504040204" pitchFamily="34" charset="0"/>
              <a:ea typeface="Times New Roman" panose="02020603050405020304" pitchFamily="18" charset="0"/>
            </a:endParaRPr>
          </a:p>
          <a:p>
            <a:pPr indent="-228600" algn="just" rtl="1">
              <a:spcBef>
                <a:spcPts val="600"/>
              </a:spcBef>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 ألا تقل مساحة المخزن عن (36م</a:t>
            </a:r>
            <a:r>
              <a:rPr lang="ar-SA" sz="2400" b="1" baseline="300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a:t>
            </a: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وأن يكون مناسباً لحفظ الأدوية وفقاً لشروط الخزن الجيد.</a:t>
            </a:r>
            <a:endParaRPr lang="en-US" sz="1400" b="1" dirty="0">
              <a:latin typeface="Tahoma" panose="020B0604030504040204" pitchFamily="34" charset="0"/>
              <a:ea typeface="Times New Roman" panose="02020603050405020304" pitchFamily="18" charset="0"/>
            </a:endParaRPr>
          </a:p>
          <a:p>
            <a:pPr indent="-228600" algn="just" rtl="1">
              <a:spcBef>
                <a:spcPts val="600"/>
              </a:spcBef>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 وجود خزائن محكمة الإغلاق لحفظ العقاقير الخطرة والمخدرة وسجلاتها وكذا ثلاجة لحفظ الأمصال واللقاحات وغيرها من الأدوية والمستلزمات الطبية وما في حكمها التي تحتاج إلى حفظ في درجة حرارة معينة.</a:t>
            </a:r>
            <a:endParaRPr lang="en-US" sz="1400" b="1" dirty="0">
              <a:latin typeface="Tahoma" panose="020B0604030504040204" pitchFamily="34" charset="0"/>
              <a:ea typeface="Times New Roman" panose="02020603050405020304" pitchFamily="18" charset="0"/>
            </a:endParaRPr>
          </a:p>
          <a:p>
            <a:pPr indent="90170" algn="just" rtl="1">
              <a:spcBef>
                <a:spcPts val="600"/>
              </a:spcBef>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3. أن تكون الإضاءة والنظافة والتكييف والتهوية بحالة جيدة يحث لا تزيد درجة الحرارة في الداخل عن (24) درجة مئوية مع ضرورة وجود جهاز ثابت لقياس درجة الحرارة.</a:t>
            </a:r>
            <a:endParaRPr lang="en-US" sz="1400" b="1" dirty="0">
              <a:latin typeface="Tahoma" panose="020B0604030504040204" pitchFamily="34" charset="0"/>
              <a:ea typeface="Times New Roman" panose="02020603050405020304" pitchFamily="18" charset="0"/>
            </a:endParaRPr>
          </a:p>
          <a:p>
            <a:pPr indent="90170" algn="just" rtl="1">
              <a:spcBef>
                <a:spcPts val="600"/>
              </a:spcBef>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4. تخصيص مكان منفصل للمواد القابلة للاشتعال مستوف لكافة شروط حفظها.</a:t>
            </a:r>
            <a:endParaRPr lang="en-US" sz="1400" b="1" dirty="0">
              <a:latin typeface="Tahoma" panose="020B0604030504040204" pitchFamily="34" charset="0"/>
              <a:ea typeface="Times New Roman" panose="02020603050405020304" pitchFamily="18" charset="0"/>
            </a:endParaRPr>
          </a:p>
          <a:p>
            <a:pPr indent="90170" algn="just" rtl="1">
              <a:spcBef>
                <a:spcPts val="600"/>
              </a:spcBef>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5. توفير الوسائل اللازمة والكافية للإطفاء.</a:t>
            </a:r>
            <a:endParaRPr lang="en-US" sz="1400" b="1" dirty="0">
              <a:latin typeface="Tahoma" panose="020B0604030504040204" pitchFamily="34" charset="0"/>
              <a:ea typeface="Times New Roman" panose="02020603050405020304" pitchFamily="18" charset="0"/>
            </a:endParaRPr>
          </a:p>
          <a:p>
            <a:pPr indent="90170" algn="just" rtl="1">
              <a:spcBef>
                <a:spcPts val="600"/>
              </a:spcBef>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6. توفير وسائل نقل مناسبة لنقل الأدوية بما يكفل حمايتها من التلف والتلوث والحريق.</a:t>
            </a:r>
            <a:endParaRPr lang="en-US" sz="1400" b="1" dirty="0">
              <a:latin typeface="Tahoma" panose="020B0604030504040204" pitchFamily="34" charset="0"/>
              <a:ea typeface="Times New Roman" panose="02020603050405020304" pitchFamily="18" charset="0"/>
            </a:endParaRPr>
          </a:p>
          <a:p>
            <a:pPr indent="90170" algn="just" rtl="1">
              <a:spcBef>
                <a:spcPts val="600"/>
              </a:spcBef>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7. توفير الرفوف اللازمة لترتيب وخزن الأدوية والمستلزمات الطبية وما في حكمها.</a:t>
            </a:r>
            <a:endParaRPr lang="en-US" sz="1400" b="1" dirty="0">
              <a:latin typeface="Tahoma" panose="020B0604030504040204" pitchFamily="34" charset="0"/>
              <a:ea typeface="Times New Roman" panose="02020603050405020304" pitchFamily="18" charset="0"/>
            </a:endParaRPr>
          </a:p>
          <a:p>
            <a:pPr indent="90170" algn="just" rtl="1">
              <a:spcBef>
                <a:spcPts val="600"/>
              </a:spcBef>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8. تخصيص وتجهيز أماكن لـ (الإدارة، العرض، المكتب العلمي).</a:t>
            </a:r>
            <a:endParaRPr lang="en-US" sz="1400" b="1" dirty="0">
              <a:effectLst/>
              <a:latin typeface="Tahoma" panose="020B0604030504040204" pitchFamily="34" charset="0"/>
              <a:ea typeface="Times New Roman" panose="02020603050405020304" pitchFamily="18" charset="0"/>
            </a:endParaRPr>
          </a:p>
        </p:txBody>
      </p:sp>
      <p:sp>
        <p:nvSpPr>
          <p:cNvPr id="5" name="عنصر نائب لرقم الشريحة 1"/>
          <p:cNvSpPr>
            <a:spLocks noGrp="1"/>
          </p:cNvSpPr>
          <p:nvPr>
            <p:ph type="sldNum" sz="quarter" idx="12"/>
          </p:nvPr>
        </p:nvSpPr>
        <p:spPr>
          <a:xfrm>
            <a:off x="531812" y="787782"/>
            <a:ext cx="779767" cy="365125"/>
          </a:xfrm>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981960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045970" y="434712"/>
            <a:ext cx="8903970" cy="4493538"/>
          </a:xfrm>
          <a:prstGeom prst="rect">
            <a:avLst/>
          </a:prstGeom>
        </p:spPr>
        <p:txBody>
          <a:bodyPr wrap="square">
            <a:spAutoFit/>
          </a:bodyPr>
          <a:lstStyle/>
          <a:p>
            <a:pPr indent="126365" algn="just" rtl="1">
              <a:spcAft>
                <a:spcPts val="0"/>
              </a:spcAft>
            </a:pPr>
            <a:r>
              <a:rPr lang="ar-SA" sz="2800"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يشترط لتصدير الأدوية والمستلزمات الطبية وما في حكمها ما يلي </a:t>
            </a:r>
            <a:r>
              <a:rPr lang="ar-SA" sz="28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1600" b="1" dirty="0">
              <a:latin typeface="Tahoma" panose="020B0604030504040204" pitchFamily="34" charset="0"/>
              <a:ea typeface="Times New Roman" panose="02020603050405020304" pitchFamily="18" charset="0"/>
            </a:endParaRPr>
          </a:p>
          <a:p>
            <a:pPr indent="126365"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 أن يكون المصدر مسجلاً في السجل التجاري.</a:t>
            </a:r>
            <a:endParaRPr lang="en-US" sz="1400" dirty="0">
              <a:latin typeface="Tahoma" panose="020B0604030504040204" pitchFamily="34" charset="0"/>
              <a:ea typeface="Times New Roman" panose="02020603050405020304" pitchFamily="18" charset="0"/>
            </a:endParaRPr>
          </a:p>
          <a:p>
            <a:pPr indent="126365"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 أن يكون المصنع المنتج للشحنة المراد تصديرها مسجلاً لدى الهيئة ومصرحاً له بمزاولة الإنتاج وحاصل على شهادة التصنيع الجيد للدواء من الهيئة.</a:t>
            </a:r>
            <a:endParaRPr lang="en-US" sz="1400" dirty="0">
              <a:latin typeface="Tahoma" panose="020B0604030504040204" pitchFamily="34" charset="0"/>
              <a:ea typeface="Times New Roman" panose="02020603050405020304" pitchFamily="18" charset="0"/>
            </a:endParaRPr>
          </a:p>
          <a:p>
            <a:pPr indent="126365"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3. موافقة الهيئة المسبقة على تصدير الشحنة المراد تصديرها.</a:t>
            </a:r>
            <a:endParaRPr lang="en-US" sz="1400" dirty="0">
              <a:latin typeface="Tahoma" panose="020B0604030504040204" pitchFamily="34" charset="0"/>
              <a:ea typeface="Times New Roman" panose="02020603050405020304" pitchFamily="18" charset="0"/>
            </a:endParaRPr>
          </a:p>
          <a:p>
            <a:pPr indent="126365"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4. أن تكون الأدوية والمستلزمات الطبية وما في حكمها المراد تصديرها حاصلة على شهادة تحليل من مختبر الرقابة الدوائية ومعمدة من الهيئة.</a:t>
            </a:r>
            <a:endParaRPr lang="en-US" sz="1400" dirty="0">
              <a:latin typeface="Tahoma" panose="020B0604030504040204" pitchFamily="34" charset="0"/>
              <a:ea typeface="Times New Roman" panose="02020603050405020304" pitchFamily="18" charset="0"/>
            </a:endParaRPr>
          </a:p>
          <a:p>
            <a:pPr indent="126365"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5. أن يكون للمستحضر الصيدلاني شهادة تحليل صادرة من المصنع ومعمدة من الهيئة كما يجب تحليل كل تشغيله معدة للتصدير من قبل مختبر الرقابة الدوائية في الهيئة.</a:t>
            </a:r>
            <a:endParaRPr lang="en-US" sz="1400" dirty="0">
              <a:latin typeface="Tahoma" panose="020B0604030504040204" pitchFamily="34" charset="0"/>
              <a:ea typeface="Times New Roman" panose="02020603050405020304" pitchFamily="18" charset="0"/>
            </a:endParaRPr>
          </a:p>
          <a:p>
            <a:pPr indent="126365" algn="just"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و</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لا يجوز إعادة تصدير أي من الأدوية والمستلزمات الطبية وما في حكمها إلا بموافقة الهيئة.</a:t>
            </a:r>
            <a:endParaRPr lang="en-US" sz="1400" dirty="0">
              <a:latin typeface="Tahoma" panose="020B0604030504040204" pitchFamily="34" charset="0"/>
              <a:ea typeface="Times New Roman" panose="02020603050405020304" pitchFamily="18" charset="0"/>
            </a:endParaRPr>
          </a:p>
          <a:p>
            <a:pPr indent="126365" algn="just" rtl="1">
              <a:spcAft>
                <a:spcPts val="0"/>
              </a:spcAft>
            </a:pPr>
            <a:r>
              <a:rPr lang="ar-SA"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عنصر نائب لرقم الشريحة 1"/>
          <p:cNvSpPr>
            <a:spLocks noGrp="1"/>
          </p:cNvSpPr>
          <p:nvPr>
            <p:ph type="sldNum" sz="quarter" idx="12"/>
          </p:nvPr>
        </p:nvSpPr>
        <p:spPr>
          <a:xfrm>
            <a:off x="531812" y="787782"/>
            <a:ext cx="779767" cy="365125"/>
          </a:xfrm>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690730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908810" y="518011"/>
            <a:ext cx="9304020" cy="5632311"/>
          </a:xfrm>
          <a:prstGeom prst="rect">
            <a:avLst/>
          </a:prstGeom>
        </p:spPr>
        <p:txBody>
          <a:bodyPr wrap="square">
            <a:spAutoFit/>
          </a:bodyPr>
          <a:lstStyle/>
          <a:p>
            <a:pPr marL="53340" indent="-635000" algn="ctr" rtl="1">
              <a:spcAft>
                <a:spcPts val="0"/>
              </a:spcAft>
            </a:pPr>
            <a:r>
              <a:rPr lang="ar-EG" sz="2400"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شرو</a:t>
            </a:r>
            <a:r>
              <a:rPr lang="ar-SA" sz="2400"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ط تسجيل </a:t>
            </a:r>
            <a:r>
              <a:rPr lang="ar-SA" sz="2400"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شركات الأدوية وأي من </a:t>
            </a:r>
            <a:r>
              <a:rPr lang="ar-SA" sz="2400"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مصانعها</a:t>
            </a:r>
            <a:r>
              <a:rPr lang="ar-SA" sz="2400"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 </a:t>
            </a:r>
            <a:endParaRPr lang="ar-EG" sz="2400"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endParaRPr>
          </a:p>
          <a:p>
            <a:pPr marL="53340" indent="-635000" algn="r" rtl="1">
              <a:spcAft>
                <a:spcPts val="0"/>
              </a:spcAft>
            </a:pPr>
            <a:r>
              <a:rPr lang="ar-SA" sz="24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يشترط </a:t>
            </a: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لتسجيل شركات الأدوية وأي من مصانعها تقديم طلب كتابي إلى الهيئة مشتملاً على البيانات والوثائق التالية:</a:t>
            </a:r>
            <a:endParaRPr lang="en-US" sz="1400" b="1" dirty="0">
              <a:latin typeface="Tahoma" panose="020B0604030504040204" pitchFamily="34" charset="0"/>
              <a:ea typeface="Times New Roman" panose="02020603050405020304" pitchFamily="18" charset="0"/>
            </a:endParaRPr>
          </a:p>
          <a:p>
            <a:pPr algn="just"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 اسم ونوع ونشاط الشركة ومركز إدارتها الرئيسي.</a:t>
            </a:r>
            <a:endParaRPr lang="en-US" sz="1400" b="1" dirty="0">
              <a:latin typeface="Tahoma" panose="020B0604030504040204" pitchFamily="34" charset="0"/>
              <a:ea typeface="Times New Roman" panose="02020603050405020304" pitchFamily="18" charset="0"/>
            </a:endParaRPr>
          </a:p>
          <a:p>
            <a:pPr algn="just"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 عدد المصانع المملوكة للشركة وعناوينها.</a:t>
            </a:r>
            <a:endParaRPr lang="en-US" sz="1400" b="1" dirty="0">
              <a:latin typeface="Tahoma" panose="020B0604030504040204" pitchFamily="34" charset="0"/>
              <a:ea typeface="Times New Roman" panose="02020603050405020304" pitchFamily="18" charset="0"/>
            </a:endParaRPr>
          </a:p>
          <a:p>
            <a:pPr algn="just"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3. علاقة الشركة بالمصانع المملوكة لها ومدى مسئوليتها القانونية والتجارية عنها.</a:t>
            </a:r>
            <a:endParaRPr lang="en-US" sz="1400" b="1" dirty="0">
              <a:latin typeface="Tahoma" panose="020B0604030504040204" pitchFamily="34" charset="0"/>
              <a:ea typeface="Times New Roman" panose="02020603050405020304" pitchFamily="18" charset="0"/>
            </a:endParaRPr>
          </a:p>
          <a:p>
            <a:pPr algn="just"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4. تفويض الوكيل المعتمد.</a:t>
            </a:r>
            <a:endParaRPr lang="en-US" sz="1400" b="1" dirty="0">
              <a:latin typeface="Tahoma" panose="020B0604030504040204" pitchFamily="34" charset="0"/>
              <a:ea typeface="Times New Roman" panose="02020603050405020304" pitchFamily="18" charset="0"/>
            </a:endParaRPr>
          </a:p>
          <a:p>
            <a:pPr algn="just"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5. شهادة صادرة من السلطات الصحية في بلد المنشأ تثبت أن الشركة تتبع أسس التصنيع الجيد للدواء (</a:t>
            </a:r>
            <a:r>
              <a:rPr lang="en-US" sz="2400" b="1" dirty="0">
                <a:solidFill>
                  <a:srgbClr val="363636"/>
                </a:solidFill>
                <a:latin typeface="Simplified Arabic" panose="02020603050405020304" pitchFamily="18" charset="-78"/>
                <a:ea typeface="Times New Roman" panose="02020603050405020304" pitchFamily="18" charset="0"/>
              </a:rPr>
              <a:t>GMP</a:t>
            </a: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والتزام السلطات الصحية بالتفتيش الدوري عليها (مصدقة من السلطات المختصة).</a:t>
            </a:r>
            <a:endParaRPr lang="en-US" sz="1400" b="1" dirty="0">
              <a:latin typeface="Tahoma" panose="020B0604030504040204" pitchFamily="34" charset="0"/>
              <a:ea typeface="Times New Roman" panose="02020603050405020304" pitchFamily="18" charset="0"/>
            </a:endParaRPr>
          </a:p>
          <a:p>
            <a:pPr algn="just"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6. صورة من الترخيص الممنوح للمصنع صادر عن السلطات الصحية في بلد المنشأ الذي بموجبه تتم عملية تصنيع المستحضرات الصيدلانية مصادقاً عليها من السفارة اليمنية في ذلك البلد.</a:t>
            </a:r>
            <a:endParaRPr lang="en-US" sz="1400" b="1" dirty="0">
              <a:latin typeface="Tahoma" panose="020B0604030504040204" pitchFamily="34" charset="0"/>
              <a:ea typeface="Times New Roman" panose="02020603050405020304" pitchFamily="18" charset="0"/>
            </a:endParaRPr>
          </a:p>
          <a:p>
            <a:pPr algn="just"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7. قائمة بالمستحضرات التي ينتجها المصنع.</a:t>
            </a:r>
            <a:endParaRPr lang="en-US" sz="1400" b="1" dirty="0">
              <a:latin typeface="Tahoma" panose="020B0604030504040204" pitchFamily="34" charset="0"/>
              <a:ea typeface="Times New Roman" panose="02020603050405020304" pitchFamily="18" charset="0"/>
            </a:endParaRPr>
          </a:p>
          <a:p>
            <a:pPr algn="just"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8. قسيمة دفع الرسوم المقرة قانوناً.</a:t>
            </a:r>
            <a:endParaRPr lang="ar-EG" sz="2400" b="1" dirty="0"/>
          </a:p>
        </p:txBody>
      </p:sp>
      <p:sp>
        <p:nvSpPr>
          <p:cNvPr id="5" name="عنصر نائب لرقم الشريحة 1"/>
          <p:cNvSpPr>
            <a:spLocks noGrp="1"/>
          </p:cNvSpPr>
          <p:nvPr>
            <p:ph type="sldNum" sz="quarter" idx="12"/>
          </p:nvPr>
        </p:nvSpPr>
        <p:spPr>
          <a:xfrm>
            <a:off x="531812" y="787782"/>
            <a:ext cx="779767" cy="365125"/>
          </a:xfrm>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882037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274570" y="764739"/>
            <a:ext cx="8366760" cy="2739211"/>
          </a:xfrm>
          <a:prstGeom prst="rect">
            <a:avLst/>
          </a:prstGeom>
        </p:spPr>
        <p:txBody>
          <a:bodyPr wrap="square">
            <a:spAutoFit/>
          </a:bodyPr>
          <a:lstStyle/>
          <a:p>
            <a:pPr indent="36830" algn="just" rtl="1">
              <a:spcAft>
                <a:spcPts val="0"/>
              </a:spcAft>
            </a:pPr>
            <a:r>
              <a:rPr lang="ar-SA" sz="2800"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يلغى </a:t>
            </a:r>
            <a:r>
              <a:rPr lang="ar-SA" sz="2800"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تسجيل الشركة أو المصنع في إحدى الحالات التالية:</a:t>
            </a:r>
            <a:endParaRPr lang="en-US" sz="1600" b="1" dirty="0">
              <a:solidFill>
                <a:srgbClr val="FF0000"/>
              </a:solidFill>
              <a:latin typeface="Tahoma" panose="020B0604030504040204" pitchFamily="34" charset="0"/>
              <a:ea typeface="Times New Roman" panose="02020603050405020304" pitchFamily="18" charset="0"/>
            </a:endParaRPr>
          </a:p>
          <a:p>
            <a:pPr indent="36830" algn="r" rtl="1">
              <a:spcAft>
                <a:spcPts val="0"/>
              </a:spcAft>
            </a:pPr>
            <a:r>
              <a:rPr lang="ar-SA"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إذا لم تقم الشركة أو المصنع بطلب تجديد تسجيلها لدى الهيئة خلال المدة المحددة في الفقرة (1) من المادة (19) من </a:t>
            </a: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اللائحة</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1400" dirty="0">
              <a:latin typeface="Tahoma" panose="020B0604030504040204" pitchFamily="34" charset="0"/>
              <a:ea typeface="Times New Roman" panose="02020603050405020304" pitchFamily="18" charset="0"/>
            </a:endParaRPr>
          </a:p>
          <a:p>
            <a:pPr indent="36830" algn="r"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 إذا ثبت التزوير أو التلاعب بالوثائق والبيانات المقدمة التي بموجبها تم التسجيل</a:t>
            </a: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r>
              <a:rPr lang="ar-SA" sz="1400" dirty="0"/>
              <a:t> </a:t>
            </a:r>
            <a:endParaRPr lang="ar-EG" sz="1400" dirty="0" smtClean="0"/>
          </a:p>
          <a:p>
            <a:pPr indent="36830" algn="r" rtl="1">
              <a:spcAft>
                <a:spcPts val="0"/>
              </a:spcAft>
            </a:pP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3</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إذا صدر حكم أو قرار بحظر نشاط الشركة أو مستحضراتها.</a:t>
            </a:r>
            <a:endParaRPr lang="en-US" sz="1400" dirty="0">
              <a:latin typeface="Tahoma" panose="020B0604030504040204" pitchFamily="34" charset="0"/>
              <a:ea typeface="Times New Roman" panose="02020603050405020304" pitchFamily="18" charset="0"/>
            </a:endParaRPr>
          </a:p>
          <a:p>
            <a:pPr algn="r"/>
            <a:r>
              <a:rPr lang="ar-SA" sz="2400" dirty="0">
                <a:solidFill>
                  <a:srgbClr val="363636"/>
                </a:solidFill>
                <a:ea typeface="Times New Roman" panose="02020603050405020304" pitchFamily="18" charset="0"/>
                <a:cs typeface="Simplified Arabic" panose="02020603050405020304" pitchFamily="18" charset="-78"/>
              </a:rPr>
              <a:t>4. إذا ثبت تكرار مخالفة الشركة لأي من أحكام هذه اللائحة أو تكرار عدم اجتياز مستحضراتها للتحليل أو عدم استمرارها </a:t>
            </a:r>
            <a:r>
              <a:rPr lang="ar-SA" sz="2400" dirty="0" smtClean="0">
                <a:solidFill>
                  <a:srgbClr val="363636"/>
                </a:solidFill>
                <a:ea typeface="Times New Roman" panose="02020603050405020304" pitchFamily="18" charset="0"/>
                <a:cs typeface="Simplified Arabic" panose="02020603050405020304" pitchFamily="18" charset="-78"/>
              </a:rPr>
              <a:t>في </a:t>
            </a:r>
            <a:r>
              <a:rPr lang="ar-SA" sz="2400" dirty="0">
                <a:solidFill>
                  <a:srgbClr val="363636"/>
                </a:solidFill>
                <a:ea typeface="Times New Roman" panose="02020603050405020304" pitchFamily="18" charset="0"/>
                <a:cs typeface="Simplified Arabic" panose="02020603050405020304" pitchFamily="18" charset="-78"/>
              </a:rPr>
              <a:t>تطبيق أسس التصنيع الجيد</a:t>
            </a:r>
            <a:r>
              <a:rPr lang="ar-SA" sz="2400" dirty="0">
                <a:ea typeface="Times New Roman" panose="02020603050405020304" pitchFamily="18" charset="0"/>
                <a:cs typeface="Simplified Arabic" panose="02020603050405020304" pitchFamily="18" charset="-78"/>
              </a:rPr>
              <a:t> </a:t>
            </a:r>
            <a:r>
              <a:rPr lang="ar-SA" sz="2400" dirty="0" smtClean="0">
                <a:solidFill>
                  <a:srgbClr val="363636"/>
                </a:solidFill>
                <a:ea typeface="Times New Roman" panose="02020603050405020304" pitchFamily="18" charset="0"/>
                <a:cs typeface="Simplified Arabic" panose="02020603050405020304" pitchFamily="18" charset="-78"/>
              </a:rPr>
              <a:t>للدواء</a:t>
            </a:r>
            <a:r>
              <a:rPr lang="ar-EG" sz="2400" dirty="0" smtClean="0">
                <a:solidFill>
                  <a:srgbClr val="363636"/>
                </a:solidFill>
                <a:ea typeface="Times New Roman" panose="02020603050405020304" pitchFamily="18" charset="0"/>
                <a:cs typeface="Simplified Arabic" panose="02020603050405020304" pitchFamily="18" charset="-78"/>
              </a:rPr>
              <a:t>.</a:t>
            </a:r>
            <a:r>
              <a:rPr lang="en-US" sz="2400" dirty="0" smtClean="0">
                <a:solidFill>
                  <a:srgbClr val="363636"/>
                </a:solidFill>
                <a:ea typeface="Times New Roman" panose="02020603050405020304" pitchFamily="18" charset="0"/>
                <a:cs typeface="Simplified Arabic" panose="02020603050405020304" pitchFamily="18" charset="-78"/>
              </a:rPr>
              <a:t>  </a:t>
            </a:r>
            <a:endParaRPr lang="ar-EG" dirty="0"/>
          </a:p>
        </p:txBody>
      </p:sp>
      <p:sp>
        <p:nvSpPr>
          <p:cNvPr id="5" name="عنصر نائب لرقم الشريحة 1"/>
          <p:cNvSpPr>
            <a:spLocks noGrp="1"/>
          </p:cNvSpPr>
          <p:nvPr>
            <p:ph type="sldNum" sz="quarter" idx="12"/>
          </p:nvPr>
        </p:nvSpPr>
        <p:spPr>
          <a:xfrm>
            <a:off x="531812" y="787782"/>
            <a:ext cx="779767" cy="365125"/>
          </a:xfrm>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655833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565910" y="168989"/>
            <a:ext cx="9772650" cy="6453049"/>
          </a:xfrm>
          <a:prstGeom prst="rect">
            <a:avLst/>
          </a:prstGeom>
        </p:spPr>
        <p:txBody>
          <a:bodyPr wrap="square">
            <a:spAutoFit/>
          </a:bodyPr>
          <a:lstStyle/>
          <a:p>
            <a:pPr algn="ctr" rtl="1">
              <a:spcAft>
                <a:spcPts val="0"/>
              </a:spcAft>
            </a:pPr>
            <a:r>
              <a:rPr lang="ar-SA" sz="2800"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تسجيل المستحضرات الصيدلانية</a:t>
            </a:r>
            <a:endParaRPr lang="en-US" sz="1600" b="1" dirty="0">
              <a:solidFill>
                <a:srgbClr val="FF0000"/>
              </a:solidFill>
              <a:latin typeface="Tahoma" panose="020B0604030504040204" pitchFamily="34" charset="0"/>
              <a:ea typeface="Times New Roman" panose="02020603050405020304" pitchFamily="18" charset="0"/>
            </a:endParaRPr>
          </a:p>
          <a:p>
            <a:pPr indent="-358140" algn="just" rtl="1">
              <a:spcAft>
                <a:spcPts val="0"/>
              </a:spcAft>
            </a:pP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يشترط </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لتسجيل المستحضرات الصيدلانية تقديم طلب كتابي إلى الهيئة مرفقاً به الآتي:</a:t>
            </a:r>
            <a:endParaRPr lang="en-US" sz="1400" dirty="0">
              <a:latin typeface="Tahoma" panose="020B0604030504040204" pitchFamily="34" charset="0"/>
              <a:ea typeface="Times New Roman" panose="02020603050405020304" pitchFamily="18" charset="0"/>
            </a:endParaRPr>
          </a:p>
          <a:p>
            <a:pPr marL="143510" indent="-269875" algn="r"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1. شهادة المستحضر الصيدلاني (</a:t>
            </a:r>
            <a:r>
              <a:rPr lang="en-US" sz="2400" dirty="0">
                <a:solidFill>
                  <a:srgbClr val="363636"/>
                </a:solidFill>
                <a:latin typeface="Simplified Arabic" panose="02020603050405020304" pitchFamily="18" charset="-78"/>
                <a:ea typeface="Times New Roman" panose="02020603050405020304" pitchFamily="18" charset="0"/>
              </a:rPr>
              <a:t>C.P.P</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صادرة عن السلطات الصحية المختصة حسب النظام المقترح من منظمة الصحة العالمية (</a:t>
            </a:r>
            <a:r>
              <a:rPr lang="en-US" sz="2400" dirty="0">
                <a:solidFill>
                  <a:srgbClr val="363636"/>
                </a:solidFill>
                <a:latin typeface="Simplified Arabic" panose="02020603050405020304" pitchFamily="18" charset="-78"/>
                <a:ea typeface="Times New Roman" panose="02020603050405020304" pitchFamily="18" charset="0"/>
              </a:rPr>
              <a:t>W.H.O</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مصدقة حسب الأصول مبيناً فيها ما يلي:</a:t>
            </a:r>
            <a:endParaRPr lang="en-US" sz="1400" dirty="0">
              <a:latin typeface="Tahoma" panose="020B0604030504040204" pitchFamily="34" charset="0"/>
              <a:ea typeface="Times New Roman" panose="02020603050405020304" pitchFamily="18" charset="0"/>
            </a:endParaRPr>
          </a:p>
          <a:p>
            <a:pPr marL="1143000" indent="-869315" algn="r" rtl="1">
              <a:spcBef>
                <a:spcPts val="800"/>
              </a:spcBef>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‌أ. رقم الشهادة في بلد المنشأ.</a:t>
            </a:r>
            <a:endParaRPr lang="en-US" sz="1400" dirty="0">
              <a:latin typeface="Tahoma" panose="020B0604030504040204" pitchFamily="34" charset="0"/>
              <a:ea typeface="Times New Roman" panose="02020603050405020304" pitchFamily="18" charset="0"/>
            </a:endParaRPr>
          </a:p>
          <a:p>
            <a:pPr marL="1143000" indent="-869315" algn="r" rtl="1">
              <a:spcBef>
                <a:spcPts val="800"/>
              </a:spcBef>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‌ب. اسم وعنوان مقدم الطلب.</a:t>
            </a:r>
            <a:endParaRPr lang="en-US" sz="1400" dirty="0">
              <a:latin typeface="Tahoma" panose="020B0604030504040204" pitchFamily="34" charset="0"/>
              <a:ea typeface="Times New Roman" panose="02020603050405020304" pitchFamily="18" charset="0"/>
            </a:endParaRPr>
          </a:p>
          <a:p>
            <a:pPr marL="1143000" indent="-869315" algn="r" rtl="1">
              <a:spcBef>
                <a:spcPts val="800"/>
              </a:spcBef>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‌ج. اسم الدولة مصدر الشهادة.</a:t>
            </a:r>
            <a:endParaRPr lang="en-US" sz="1400" dirty="0">
              <a:latin typeface="Tahoma" panose="020B0604030504040204" pitchFamily="34" charset="0"/>
              <a:ea typeface="Times New Roman" panose="02020603050405020304" pitchFamily="18" charset="0"/>
            </a:endParaRPr>
          </a:p>
          <a:p>
            <a:pPr marL="1143000" indent="-869315" algn="r" rtl="1">
              <a:spcBef>
                <a:spcPts val="800"/>
              </a:spcBef>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‌د. اسم وعنوان مصنع المستحضر الصيدلاني في بلد المنشأ.</a:t>
            </a:r>
            <a:endParaRPr lang="en-US" sz="1400" dirty="0">
              <a:latin typeface="Tahoma" panose="020B0604030504040204" pitchFamily="34" charset="0"/>
              <a:ea typeface="Times New Roman" panose="02020603050405020304" pitchFamily="18" charset="0"/>
            </a:endParaRPr>
          </a:p>
          <a:p>
            <a:pPr marL="413385" indent="-869315" algn="r" rtl="1">
              <a:spcBef>
                <a:spcPts val="800"/>
              </a:spcBef>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ه. الاسم التجاري للمستحضر الصيدلاني وفي حالة عدم توفره يكتفى باسمه العلمي، مع اسم الجهة المصنعة وصفتها التجارية.</a:t>
            </a:r>
            <a:endParaRPr lang="en-US" sz="1400" dirty="0">
              <a:latin typeface="Tahoma" panose="020B0604030504040204" pitchFamily="34" charset="0"/>
              <a:ea typeface="Times New Roman" panose="02020603050405020304" pitchFamily="18" charset="0"/>
            </a:endParaRPr>
          </a:p>
          <a:p>
            <a:pPr marL="1143000" indent="-869315" algn="r" rtl="1">
              <a:spcBef>
                <a:spcPts val="800"/>
              </a:spcBef>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‌و. التركيب النوعي والكمي للمواد الفاعلة وغير الفاعلة للمستحضر الصيدلاني بالتفصيل.</a:t>
            </a:r>
            <a:endParaRPr lang="en-US" sz="1400" dirty="0">
              <a:latin typeface="Tahoma" panose="020B0604030504040204" pitchFamily="34" charset="0"/>
              <a:ea typeface="Times New Roman" panose="02020603050405020304" pitchFamily="18" charset="0"/>
            </a:endParaRPr>
          </a:p>
          <a:p>
            <a:pPr marL="323215" indent="-228600" algn="r" rtl="1">
              <a:spcBef>
                <a:spcPts val="800"/>
              </a:spcBef>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‌ز. اسم وعنوان الجهة المصنعة للشكل النهائي للمستحضر الصيدلاني المعد للتسويق.</a:t>
            </a:r>
            <a:endParaRPr lang="en-US" sz="1400" dirty="0">
              <a:latin typeface="Tahoma" panose="020B0604030504040204" pitchFamily="34" charset="0"/>
              <a:ea typeface="Times New Roman" panose="02020603050405020304" pitchFamily="18" charset="0"/>
            </a:endParaRPr>
          </a:p>
          <a:p>
            <a:pPr marL="323215" indent="-228600" algn="r" rtl="1">
              <a:spcBef>
                <a:spcPts val="800"/>
              </a:spcBef>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‌ح. التزام السلطات الصحية الموقعة على هذه الشهادة بالتفتيش الدوري على الجهة المصنعة للمستحضر الصيدلاني خلال المدة المحددة للتأكد من التزامها بأسس التصنيع الجيد للدواء (</a:t>
            </a:r>
            <a:r>
              <a:rPr lang="en-US" sz="2400" dirty="0">
                <a:solidFill>
                  <a:srgbClr val="363636"/>
                </a:solidFill>
                <a:latin typeface="Simplified Arabic" panose="02020603050405020304" pitchFamily="18" charset="-78"/>
                <a:ea typeface="Times New Roman" panose="02020603050405020304" pitchFamily="18" charset="0"/>
              </a:rPr>
              <a:t>GMP</a:t>
            </a: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1400" dirty="0">
              <a:latin typeface="Tahoma" panose="020B0604030504040204" pitchFamily="34" charset="0"/>
              <a:ea typeface="Times New Roman" panose="02020603050405020304" pitchFamily="18" charset="0"/>
            </a:endParaRPr>
          </a:p>
        </p:txBody>
      </p:sp>
      <p:sp>
        <p:nvSpPr>
          <p:cNvPr id="5" name="عنصر نائب لرقم الشريحة 1"/>
          <p:cNvSpPr>
            <a:spLocks noGrp="1"/>
          </p:cNvSpPr>
          <p:nvPr>
            <p:ph type="sldNum" sz="quarter" idx="12"/>
          </p:nvPr>
        </p:nvSpPr>
        <p:spPr>
          <a:xfrm>
            <a:off x="531812" y="787782"/>
            <a:ext cx="779767" cy="365125"/>
          </a:xfrm>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564366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668780" y="195134"/>
            <a:ext cx="9052560" cy="6155531"/>
          </a:xfrm>
          <a:prstGeom prst="rect">
            <a:avLst/>
          </a:prstGeom>
        </p:spPr>
        <p:txBody>
          <a:bodyPr wrap="square">
            <a:spAutoFit/>
          </a:bodyPr>
          <a:lstStyle/>
          <a:p>
            <a:pPr marL="323215" indent="-228600" algn="r" rtl="1">
              <a:spcBef>
                <a:spcPts val="800"/>
              </a:spcBef>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‌ط. ذكر ما إذا كانت النشرة الداخلية للمستحضر الصيدلاني هي ذاتها المستخدمة في بلد المنشأ أم لا مع ذكر تاريخ التعديل النهائي لها (إذا كانت النشرة الداخلية غير مرفقة بشهادة </a:t>
            </a:r>
            <a:r>
              <a:rPr lang="en-US" sz="2400" dirty="0">
                <a:solidFill>
                  <a:srgbClr val="363636"/>
                </a:solidFill>
                <a:latin typeface="Simplified Arabic" panose="02020603050405020304" pitchFamily="18" charset="-78"/>
                <a:ea typeface="Times New Roman" panose="02020603050405020304" pitchFamily="18" charset="0"/>
              </a:rPr>
              <a:t>C.P.P</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فيكتفى بتصديقها من السلطات الصحية في بلد الإصدار.</a:t>
            </a:r>
            <a:endParaRPr lang="en-US" sz="1400" dirty="0">
              <a:latin typeface="Tahoma" panose="020B0604030504040204" pitchFamily="34" charset="0"/>
              <a:ea typeface="Times New Roman" panose="02020603050405020304" pitchFamily="18" charset="0"/>
            </a:endParaRPr>
          </a:p>
          <a:p>
            <a:pPr marL="323215" indent="-228600" algn="r" rtl="1">
              <a:spcBef>
                <a:spcPts val="800"/>
              </a:spcBef>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‌ي. أن المستحضر الصيدلاني مسوقاً في بلد إصدار الشهادة أو بلد المنشأ.</a:t>
            </a:r>
            <a:endParaRPr lang="en-US" sz="1400" dirty="0">
              <a:latin typeface="Tahoma" panose="020B0604030504040204" pitchFamily="34" charset="0"/>
              <a:ea typeface="Times New Roman" panose="02020603050405020304" pitchFamily="18" charset="0"/>
            </a:endParaRPr>
          </a:p>
          <a:p>
            <a:pPr marL="323215" indent="-228600" algn="r" rtl="1">
              <a:spcBef>
                <a:spcPts val="800"/>
              </a:spcBef>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‌ك. رقم وتاريخ تسجيل المستحضر الصيدلاني في بلد المنشأ.</a:t>
            </a:r>
            <a:endParaRPr lang="en-US" sz="1400" dirty="0">
              <a:latin typeface="Tahoma" panose="020B0604030504040204" pitchFamily="34" charset="0"/>
              <a:ea typeface="Times New Roman" panose="02020603050405020304" pitchFamily="18" charset="0"/>
            </a:endParaRPr>
          </a:p>
          <a:p>
            <a:pPr marL="323215" indent="-228600" algn="r" rtl="1">
              <a:spcBef>
                <a:spcPts val="800"/>
              </a:spcBef>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‌ل. اسم وعنوان حامل حق تسويق المستحضر الصيدلاني.</a:t>
            </a:r>
            <a:endParaRPr lang="ar-EG"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323215" indent="-228600" algn="r" rtl="1">
              <a:spcBef>
                <a:spcPts val="800"/>
              </a:spcBef>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‌م. اسم وعنوان الجهة المصدقة على الشهادة مختومة بختمها</a:t>
            </a: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323215" algn="just" rtl="1">
              <a:spcBef>
                <a:spcPts val="800"/>
              </a:spcBef>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 ملخص بخواص المستحضر الصيدلاني (</a:t>
            </a:r>
            <a:r>
              <a:rPr lang="en-US" sz="2400" dirty="0">
                <a:solidFill>
                  <a:srgbClr val="363636"/>
                </a:solidFill>
                <a:latin typeface="Simplified Arabic" panose="02020603050405020304" pitchFamily="18" charset="-78"/>
                <a:ea typeface="Times New Roman" panose="02020603050405020304" pitchFamily="18" charset="0"/>
              </a:rPr>
              <a:t>SPC</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محتوياً على المعلومات التالية:</a:t>
            </a:r>
            <a:endParaRPr lang="en-US" sz="1400" dirty="0">
              <a:latin typeface="Tahoma" panose="020B0604030504040204" pitchFamily="34" charset="0"/>
              <a:ea typeface="Times New Roman" panose="02020603050405020304" pitchFamily="18" charset="0"/>
            </a:endParaRPr>
          </a:p>
          <a:p>
            <a:pPr marL="14351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‌أ. الاسم التجاري للمستحضر الصيدلاني والعلامة التجارية للشركة المنتجة.</a:t>
            </a:r>
            <a:endParaRPr lang="en-US" sz="1400" dirty="0">
              <a:latin typeface="Tahoma" panose="020B0604030504040204" pitchFamily="34" charset="0"/>
              <a:ea typeface="Times New Roman" panose="02020603050405020304" pitchFamily="18" charset="0"/>
            </a:endParaRPr>
          </a:p>
          <a:p>
            <a:pPr marL="14351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‌ب. الشكل (أو الأشكال) والتركيز (أو التراكيز) الصيدلانية.</a:t>
            </a:r>
            <a:endParaRPr lang="en-US" sz="1400" dirty="0">
              <a:latin typeface="Tahoma" panose="020B0604030504040204" pitchFamily="34" charset="0"/>
              <a:ea typeface="Times New Roman" panose="02020603050405020304" pitchFamily="18" charset="0"/>
            </a:endParaRPr>
          </a:p>
          <a:p>
            <a:pPr marL="14351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‌ج. التركيبة النوعية والكمية للمكونات الفعالة وغير الفعالة ويستحسن استخدام مسمياتها المعتمدة من قبل منظمة الصحة العالمية إن وجدت.</a:t>
            </a:r>
            <a:endParaRPr lang="en-US" sz="1400" dirty="0">
              <a:latin typeface="Tahoma" panose="020B0604030504040204" pitchFamily="34" charset="0"/>
              <a:ea typeface="Times New Roman" panose="02020603050405020304" pitchFamily="18" charset="0"/>
            </a:endParaRPr>
          </a:p>
          <a:p>
            <a:pPr marL="14351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‌د. الاسم العلمي المقترح من منظمة الصحة العالمية إن وجد أو الاسم العلمي المعروف أو الاسم الكيميائي الوصفي.</a:t>
            </a:r>
            <a:endParaRPr lang="en-US" sz="1400" dirty="0">
              <a:latin typeface="Tahoma" panose="020B0604030504040204" pitchFamily="34" charset="0"/>
              <a:ea typeface="Times New Roman" panose="02020603050405020304" pitchFamily="18" charset="0"/>
            </a:endParaRPr>
          </a:p>
          <a:p>
            <a:pPr marL="323215" indent="-228600" algn="r" rtl="1">
              <a:spcBef>
                <a:spcPts val="800"/>
              </a:spcBef>
            </a:pPr>
            <a:endParaRPr lang="en-US"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p:txBody>
      </p:sp>
      <p:sp>
        <p:nvSpPr>
          <p:cNvPr id="5" name="عنصر نائب لرقم الشريحة 4"/>
          <p:cNvSpPr>
            <a:spLocks noGrp="1"/>
          </p:cNvSpPr>
          <p:nvPr>
            <p:ph type="sldNum" sz="quarter" idx="12"/>
          </p:nvPr>
        </p:nvSpPr>
        <p:spPr>
          <a:xfrm>
            <a:off x="531812" y="787782"/>
            <a:ext cx="779767" cy="365125"/>
          </a:xfrm>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4137814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251710" y="474345"/>
            <a:ext cx="8675370" cy="5478423"/>
          </a:xfrm>
          <a:prstGeom prst="rect">
            <a:avLst/>
          </a:prstGeom>
        </p:spPr>
        <p:txBody>
          <a:bodyPr wrap="square">
            <a:spAutoFit/>
          </a:bodyPr>
          <a:lstStyle/>
          <a:p>
            <a:pPr marL="323215" algn="just" rtl="1">
              <a:spcBef>
                <a:spcPts val="800"/>
              </a:spcBef>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‌ه</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الخواص </a:t>
            </a:r>
            <a:r>
              <a:rPr lang="ar-SA" sz="2400" dirty="0" err="1">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الفارماكولوجية</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وعلاقتها بالدواعي الاستطبابية والخواص الحركية للدواء والخواص الديناميكية أو التكافؤ الحيوي.</a:t>
            </a:r>
            <a:endParaRPr lang="en-US" sz="1400" dirty="0">
              <a:latin typeface="Tahoma" panose="020B0604030504040204" pitchFamily="34" charset="0"/>
              <a:ea typeface="Times New Roman" panose="02020603050405020304" pitchFamily="18" charset="0"/>
            </a:endParaRPr>
          </a:p>
          <a:p>
            <a:pPr marL="14351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‌و. الخواص السريرية (الإكلينيكية) مشتملة على:</a:t>
            </a:r>
            <a:endParaRPr lang="en-US" sz="1400" dirty="0">
              <a:latin typeface="Tahoma" panose="020B0604030504040204" pitchFamily="34" charset="0"/>
              <a:ea typeface="Times New Roman" panose="02020603050405020304" pitchFamily="18" charset="0"/>
            </a:endParaRPr>
          </a:p>
          <a:p>
            <a:pPr marL="14351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 دواعي الاستطبابان.</a:t>
            </a:r>
            <a:endParaRPr lang="en-US" sz="1400" dirty="0">
              <a:latin typeface="Tahoma" panose="020B0604030504040204" pitchFamily="34" charset="0"/>
              <a:ea typeface="Times New Roman" panose="02020603050405020304" pitchFamily="18" charset="0"/>
            </a:endParaRPr>
          </a:p>
          <a:p>
            <a:pPr marL="14351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 موانع الاستطبابان.</a:t>
            </a:r>
            <a:endParaRPr lang="en-US" sz="1400" dirty="0">
              <a:latin typeface="Tahoma" panose="020B0604030504040204" pitchFamily="34" charset="0"/>
              <a:ea typeface="Times New Roman" panose="02020603050405020304" pitchFamily="18" charset="0"/>
            </a:endParaRPr>
          </a:p>
          <a:p>
            <a:pPr marL="14351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3. الآثار الجانبية حسب احصائية ظهورها وشكلها.</a:t>
            </a:r>
            <a:endParaRPr lang="en-US" sz="1400" dirty="0">
              <a:latin typeface="Tahoma" panose="020B0604030504040204" pitchFamily="34" charset="0"/>
              <a:ea typeface="Times New Roman" panose="02020603050405020304" pitchFamily="18" charset="0"/>
            </a:endParaRPr>
          </a:p>
          <a:p>
            <a:pPr marL="14351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4. التحذيرات والاحتياطات اللازمة للاستخدام.</a:t>
            </a:r>
            <a:endParaRPr lang="en-US" sz="1400" dirty="0">
              <a:latin typeface="Tahoma" panose="020B0604030504040204" pitchFamily="34" charset="0"/>
              <a:ea typeface="Times New Roman" panose="02020603050405020304" pitchFamily="18" charset="0"/>
            </a:endParaRPr>
          </a:p>
          <a:p>
            <a:pPr marL="14351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5. الاستعمال خال فترة الحمل والرضاعة.</a:t>
            </a:r>
            <a:endParaRPr lang="en-US" sz="1400" dirty="0">
              <a:latin typeface="Tahoma" panose="020B0604030504040204" pitchFamily="34" charset="0"/>
              <a:ea typeface="Times New Roman" panose="02020603050405020304" pitchFamily="18" charset="0"/>
            </a:endParaRPr>
          </a:p>
          <a:p>
            <a:pPr marL="14351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6. التداخل مع الأدوية الأخرى والأغذية والكحول.</a:t>
            </a:r>
            <a:endParaRPr lang="en-US" sz="1400" dirty="0">
              <a:latin typeface="Tahoma" panose="020B0604030504040204" pitchFamily="34" charset="0"/>
              <a:ea typeface="Times New Roman" panose="02020603050405020304" pitchFamily="18" charset="0"/>
            </a:endParaRPr>
          </a:p>
          <a:p>
            <a:pPr marL="14351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7. طريقة الاستخدام للكبار وللأطفال إن وجدت.</a:t>
            </a:r>
            <a:endParaRPr lang="en-US" sz="1400" dirty="0">
              <a:latin typeface="Tahoma" panose="020B0604030504040204" pitchFamily="34" charset="0"/>
              <a:ea typeface="Times New Roman" panose="02020603050405020304" pitchFamily="18" charset="0"/>
            </a:endParaRPr>
          </a:p>
          <a:p>
            <a:pPr marL="14351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8. الجرعة الزائدة وعوارضها وإجراء وعلاج الحالات الناتجة عنها والتسمم والترياق إن وجدت.</a:t>
            </a:r>
            <a:endParaRPr lang="en-US" sz="1400" dirty="0">
              <a:latin typeface="Tahoma" panose="020B0604030504040204" pitchFamily="34" charset="0"/>
              <a:ea typeface="Times New Roman" panose="02020603050405020304" pitchFamily="18" charset="0"/>
            </a:endParaRPr>
          </a:p>
          <a:p>
            <a:pPr marL="14351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9. التحذيرات الخاصة</a:t>
            </a: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143510" algn="just" rtl="1"/>
            <a:r>
              <a:rPr lang="ar-EG"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10</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EG"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التأثير على القيادة أو استخدام الأجهزة الثقيلة والخطرة.</a:t>
            </a:r>
            <a:endParaRPr lang="en-US"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143510" algn="just" rtl="1">
              <a:spcAft>
                <a:spcPts val="0"/>
              </a:spcAft>
            </a:pPr>
            <a:endParaRPr lang="en-US" sz="1400" dirty="0">
              <a:effectLst/>
              <a:latin typeface="Tahoma" panose="020B0604030504040204" pitchFamily="34" charset="0"/>
              <a:ea typeface="Times New Roman" panose="02020603050405020304" pitchFamily="18" charset="0"/>
            </a:endParaRPr>
          </a:p>
        </p:txBody>
      </p:sp>
      <p:sp>
        <p:nvSpPr>
          <p:cNvPr id="5" name="عنصر نائب لرقم الشريحة 1"/>
          <p:cNvSpPr>
            <a:spLocks noGrp="1"/>
          </p:cNvSpPr>
          <p:nvPr>
            <p:ph type="sldNum" sz="quarter" idx="12"/>
          </p:nvPr>
        </p:nvSpPr>
        <p:spPr>
          <a:xfrm>
            <a:off x="531812" y="787782"/>
            <a:ext cx="779767" cy="365125"/>
          </a:xfrm>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290002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94310" y="721162"/>
            <a:ext cx="11075670" cy="4893647"/>
          </a:xfrm>
          <a:prstGeom prst="rect">
            <a:avLst/>
          </a:prstGeom>
        </p:spPr>
        <p:txBody>
          <a:bodyPr wrap="square">
            <a:spAutoFit/>
          </a:bodyPr>
          <a:lstStyle/>
          <a:p>
            <a:pPr marL="413385" indent="-450215" algn="just" rtl="1">
              <a:spcAft>
                <a:spcPts val="0"/>
              </a:spcAft>
              <a:tabLst>
                <a:tab pos="143510" algn="l"/>
              </a:tabLst>
            </a:pPr>
            <a:r>
              <a:rPr lang="ar-EG"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3</a:t>
            </a: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ثلاث نسخ من نشرة المعلومات وثلاث نسخ من الشكل التسويقي للمستحضر   الصيدلاني.</a:t>
            </a:r>
            <a:endParaRPr lang="en-US" sz="1400" dirty="0">
              <a:latin typeface="Tahoma" panose="020B0604030504040204" pitchFamily="34" charset="0"/>
              <a:ea typeface="Times New Roman" panose="02020603050405020304" pitchFamily="18" charset="0"/>
            </a:endParaRPr>
          </a:p>
          <a:p>
            <a:pPr marL="53340" indent="-90170" algn="just" rtl="1">
              <a:spcAft>
                <a:spcPts val="0"/>
              </a:spcAft>
              <a:tabLst>
                <a:tab pos="143510" algn="l"/>
              </a:tabLst>
            </a:pPr>
            <a:r>
              <a:rPr lang="ar-EG"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4</a:t>
            </a: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قائمة بأسماء الدول التي تم تسويق المستحضر الصيدلاني فيها متضمنة رقم وتاريخ تسجيله.</a:t>
            </a:r>
            <a:endParaRPr lang="en-US" sz="1400" dirty="0">
              <a:latin typeface="Tahoma" panose="020B0604030504040204" pitchFamily="34" charset="0"/>
              <a:ea typeface="Times New Roman" panose="02020603050405020304" pitchFamily="18" charset="0"/>
            </a:endParaRPr>
          </a:p>
          <a:p>
            <a:pPr marL="53340" indent="-90170" algn="just" rtl="1">
              <a:spcAft>
                <a:spcPts val="0"/>
              </a:spcAft>
              <a:tabLst>
                <a:tab pos="143510" algn="l"/>
              </a:tabLst>
            </a:pPr>
            <a:r>
              <a:rPr lang="ar-EG"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5</a:t>
            </a: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شهادة تركيب المستحضر الصيدلاني تشتمل على المواد الفعالة وغير الفعالة مبيناً فيها الآتي:</a:t>
            </a:r>
            <a:endParaRPr lang="en-US" sz="1400" dirty="0">
              <a:latin typeface="Tahoma" panose="020B0604030504040204" pitchFamily="34" charset="0"/>
              <a:ea typeface="Times New Roman" panose="02020603050405020304" pitchFamily="18" charset="0"/>
            </a:endParaRPr>
          </a:p>
          <a:p>
            <a:pPr marL="773430" algn="just" rtl="1">
              <a:spcAft>
                <a:spcPts val="0"/>
              </a:spcAft>
              <a:tabLst>
                <a:tab pos="143510" algn="l"/>
              </a:tabLs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‌أ. المواد الملونة.</a:t>
            </a:r>
            <a:endParaRPr lang="en-US" sz="1400" dirty="0">
              <a:latin typeface="Tahoma" panose="020B0604030504040204" pitchFamily="34" charset="0"/>
              <a:ea typeface="Times New Roman" panose="02020603050405020304" pitchFamily="18" charset="0"/>
            </a:endParaRPr>
          </a:p>
          <a:p>
            <a:pPr marL="773430" algn="just" rtl="1">
              <a:spcAft>
                <a:spcPts val="0"/>
              </a:spcAft>
              <a:tabLst>
                <a:tab pos="143510" algn="l"/>
              </a:tabLs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‌ب. المواد الحافظة.</a:t>
            </a:r>
            <a:endParaRPr lang="en-US" sz="1400" dirty="0">
              <a:latin typeface="Tahoma" panose="020B0604030504040204" pitchFamily="34" charset="0"/>
              <a:ea typeface="Times New Roman" panose="02020603050405020304" pitchFamily="18" charset="0"/>
            </a:endParaRPr>
          </a:p>
          <a:p>
            <a:pPr marL="773430" algn="just" rtl="1">
              <a:spcAft>
                <a:spcPts val="0"/>
              </a:spcAft>
              <a:tabLst>
                <a:tab pos="143510" algn="l"/>
              </a:tabLs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‌ج. المواد المساعدة.</a:t>
            </a:r>
            <a:endParaRPr lang="en-US" sz="1400" dirty="0">
              <a:latin typeface="Tahoma" panose="020B0604030504040204" pitchFamily="34" charset="0"/>
              <a:ea typeface="Times New Roman" panose="02020603050405020304" pitchFamily="18" charset="0"/>
            </a:endParaRPr>
          </a:p>
          <a:p>
            <a:pPr marL="773430" algn="just" rtl="1">
              <a:spcAft>
                <a:spcPts val="0"/>
              </a:spcAft>
              <a:tabLst>
                <a:tab pos="143510" algn="l"/>
              </a:tabLs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‌د. المواد المثبتة.</a:t>
            </a:r>
            <a:endParaRPr lang="en-US" sz="1400" dirty="0">
              <a:latin typeface="Tahoma" panose="020B0604030504040204" pitchFamily="34" charset="0"/>
              <a:ea typeface="Times New Roman" panose="02020603050405020304" pitchFamily="18" charset="0"/>
            </a:endParaRPr>
          </a:p>
          <a:p>
            <a:pPr marL="773430" algn="just" rtl="1">
              <a:spcAft>
                <a:spcPts val="0"/>
              </a:spcAft>
              <a:tabLst>
                <a:tab pos="143510" algn="l"/>
              </a:tabLs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‌ه. المواد المكثفة.</a:t>
            </a:r>
            <a:endParaRPr lang="en-US" sz="1400" dirty="0">
              <a:latin typeface="Tahoma" panose="020B0604030504040204" pitchFamily="34" charset="0"/>
              <a:ea typeface="Times New Roman" panose="02020603050405020304" pitchFamily="18" charset="0"/>
            </a:endParaRPr>
          </a:p>
          <a:p>
            <a:pPr marL="773430" algn="just" rtl="1">
              <a:spcAft>
                <a:spcPts val="0"/>
              </a:spcAft>
              <a:tabLst>
                <a:tab pos="143510" algn="l"/>
              </a:tabLs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‌و. المواد المستحلبة.</a:t>
            </a:r>
            <a:endParaRPr lang="en-US" sz="1400" dirty="0">
              <a:latin typeface="Tahoma" panose="020B0604030504040204" pitchFamily="34" charset="0"/>
              <a:ea typeface="Times New Roman" panose="02020603050405020304" pitchFamily="18" charset="0"/>
            </a:endParaRPr>
          </a:p>
          <a:p>
            <a:pPr marL="773430" algn="just" rtl="1">
              <a:spcAft>
                <a:spcPts val="0"/>
              </a:spcAft>
              <a:tabLst>
                <a:tab pos="143510" algn="l"/>
              </a:tabLs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‌ز. النكهات والروائح العطرية.</a:t>
            </a:r>
            <a:endParaRPr lang="en-US" sz="1400" dirty="0">
              <a:latin typeface="Tahoma" panose="020B0604030504040204" pitchFamily="34" charset="0"/>
              <a:ea typeface="Times New Roman" panose="02020603050405020304" pitchFamily="18" charset="0"/>
            </a:endParaRPr>
          </a:p>
          <a:p>
            <a:pPr marL="5334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6. معلومات عن العبوة الخارجية وطريقة استخدامها وجميع المستلزمات التي </a:t>
            </a: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تستخدم</a:t>
            </a:r>
            <a:r>
              <a:rPr lang="ar-EG"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لإعطاء </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الجرعة.</a:t>
            </a:r>
            <a:endParaRPr lang="en-US" sz="1400" dirty="0">
              <a:latin typeface="Tahoma" panose="020B0604030504040204" pitchFamily="34" charset="0"/>
              <a:ea typeface="Times New Roman" panose="02020603050405020304" pitchFamily="18" charset="0"/>
            </a:endParaRPr>
          </a:p>
          <a:p>
            <a:pPr marL="5334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7. تركيز المستحضر بذكر وحدات الكتلة مثل الملي جرام أو الجرام أو غيرها أو وحدات النشاط البيولوجي مثل الوحدات الدولية في كل جرعة أو قياس محدد من الوزن</a:t>
            </a: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1400" dirty="0">
              <a:latin typeface="Tahoma" panose="020B0604030504040204" pitchFamily="34" charset="0"/>
              <a:ea typeface="Times New Roman" panose="02020603050405020304" pitchFamily="18" charset="0"/>
            </a:endParaRPr>
          </a:p>
        </p:txBody>
      </p:sp>
      <p:sp>
        <p:nvSpPr>
          <p:cNvPr id="5" name="عنصر نائب لرقم الشريحة 1"/>
          <p:cNvSpPr>
            <a:spLocks noGrp="1"/>
          </p:cNvSpPr>
          <p:nvPr>
            <p:ph type="sldNum" sz="quarter" idx="12"/>
          </p:nvPr>
        </p:nvSpPr>
        <p:spPr>
          <a:xfrm>
            <a:off x="531812" y="787782"/>
            <a:ext cx="779767" cy="365125"/>
          </a:xfrm>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262182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125980" y="564356"/>
            <a:ext cx="8858250" cy="4570482"/>
          </a:xfrm>
          <a:prstGeom prst="rect">
            <a:avLst/>
          </a:prstGeom>
        </p:spPr>
        <p:txBody>
          <a:bodyPr wrap="square">
            <a:spAutoFit/>
          </a:bodyPr>
          <a:lstStyle/>
          <a:p>
            <a:pPr marL="510540" lvl="1" algn="r"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8. المواصفات القياسية وطرق التحليل بالتفصيل للمستحضر الصيدلاني.</a:t>
            </a:r>
            <a:endParaRPr lang="en-US"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510540" lvl="1" algn="r"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9. طريقة تصنيع المستحضر بصورة موجزة وواضحة.</a:t>
            </a:r>
            <a:endParaRPr lang="en-US"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510540" lvl="1" algn="r"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10. تحذيرات التعامل وقواعد السلامة –إن وجدت-عند التخزين والاستخدام وطريق التخلص من الكميات الزائدة من المستحضر وما قد تسببه من خطورة على البيئة.</a:t>
            </a:r>
            <a:endParaRPr lang="ar-EG"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510540" lvl="1" algn="r" rtl="1"/>
            <a:r>
              <a:rPr lang="ar-SA" sz="28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11</a:t>
            </a: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طريقة مراقبة المستحضر من قبل الجهة المصنعة متضمنة التحليل الكمي والنوعي للمواد الأولية وجميع اختبارات:</a:t>
            </a:r>
            <a:endParaRPr lang="en-US" sz="1600" dirty="0">
              <a:latin typeface="Tahoma" panose="020B0604030504040204" pitchFamily="34" charset="0"/>
              <a:ea typeface="Times New Roman" panose="02020603050405020304" pitchFamily="18" charset="0"/>
            </a:endParaRPr>
          </a:p>
          <a:p>
            <a:pPr marL="510540" lvl="1" algn="r" rtl="1"/>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‌أ. العقامة.</a:t>
            </a:r>
            <a:r>
              <a:rPr lang="ar-EG"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‌ب. المواد الملونة.</a:t>
            </a:r>
            <a:r>
              <a:rPr lang="ar-EG"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‌ج. المعادن الثقيلة.</a:t>
            </a:r>
            <a:r>
              <a:rPr lang="ar-EG"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p>
          <a:p>
            <a:pPr marL="510540" lvl="1" algn="r" rtl="1"/>
            <a:r>
              <a:rPr lang="ar-EG"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‌د. الثبوتية.</a:t>
            </a:r>
            <a:r>
              <a:rPr lang="ar-EG"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‌ه. الحيوية.</a:t>
            </a:r>
            <a:r>
              <a:rPr lang="ar-EG"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‌و. السمية.</a:t>
            </a:r>
            <a:r>
              <a:rPr lang="ar-EG"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‌ز. المراقبة.</a:t>
            </a:r>
            <a:endParaRPr lang="en-US" sz="1600" dirty="0">
              <a:latin typeface="Tahoma" panose="020B0604030504040204" pitchFamily="34" charset="0"/>
              <a:ea typeface="Times New Roman" panose="02020603050405020304" pitchFamily="18" charset="0"/>
            </a:endParaRPr>
          </a:p>
          <a:p>
            <a:pPr marL="510540" lvl="1" algn="r" rtl="1"/>
            <a:r>
              <a:rPr lang="ar-EG"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12</a:t>
            </a: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طرق مراقبة المستحضر خلال عملية التصنيع.</a:t>
            </a:r>
            <a:endParaRPr lang="en-US" sz="1600" dirty="0">
              <a:latin typeface="Tahoma" panose="020B0604030504040204" pitchFamily="34" charset="0"/>
              <a:ea typeface="Times New Roman" panose="02020603050405020304" pitchFamily="18" charset="0"/>
            </a:endParaRPr>
          </a:p>
          <a:p>
            <a:pPr marL="53340" algn="just" rtl="1">
              <a:spcAft>
                <a:spcPts val="0"/>
              </a:spcAft>
            </a:pPr>
            <a:endParaRPr lang="en-US" sz="1100" dirty="0">
              <a:latin typeface="Tahoma" panose="020B0604030504040204" pitchFamily="34" charset="0"/>
              <a:ea typeface="Times New Roman" panose="02020603050405020304" pitchFamily="18" charset="0"/>
            </a:endParaRPr>
          </a:p>
        </p:txBody>
      </p:sp>
      <p:sp>
        <p:nvSpPr>
          <p:cNvPr id="5" name="عنصر نائب لرقم الشريحة 4"/>
          <p:cNvSpPr>
            <a:spLocks noGrp="1"/>
          </p:cNvSpPr>
          <p:nvPr>
            <p:ph type="sldNum" sz="quarter" idx="12"/>
          </p:nvPr>
        </p:nvSpPr>
        <p:spPr>
          <a:xfrm>
            <a:off x="531812" y="787782"/>
            <a:ext cx="779767" cy="365125"/>
          </a:xfrm>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657808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45770" y="734913"/>
            <a:ext cx="10824210" cy="4893647"/>
          </a:xfrm>
          <a:prstGeom prst="rect">
            <a:avLst/>
          </a:prstGeom>
        </p:spPr>
        <p:txBody>
          <a:bodyPr wrap="square">
            <a:spAutoFit/>
          </a:bodyPr>
          <a:lstStyle/>
          <a:p>
            <a:pPr marL="53340" algn="just" rtl="1">
              <a:spcAft>
                <a:spcPts val="0"/>
              </a:spcAft>
            </a:pP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13</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شهادة بنتائج التحاليل الفيزيائية والكيميائية للمستحضر الصيدلاني.</a:t>
            </a:r>
            <a:endParaRPr lang="en-US" sz="1400" dirty="0">
              <a:latin typeface="Tahoma" panose="020B0604030504040204" pitchFamily="34" charset="0"/>
              <a:ea typeface="Times New Roman" panose="02020603050405020304" pitchFamily="18" charset="0"/>
            </a:endParaRPr>
          </a:p>
          <a:p>
            <a:pPr marL="5334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14. الدراسات التالية:</a:t>
            </a:r>
            <a:endParaRPr lang="en-US" sz="1400" dirty="0">
              <a:latin typeface="Tahoma" panose="020B0604030504040204" pitchFamily="34" charset="0"/>
              <a:ea typeface="Times New Roman" panose="02020603050405020304" pitchFamily="18" charset="0"/>
            </a:endParaRPr>
          </a:p>
          <a:p>
            <a:pPr marL="233680" indent="89535"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‌أ. دراسة </a:t>
            </a:r>
            <a:r>
              <a:rPr lang="ar-SA" sz="2400" dirty="0" err="1">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الثباتية</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1400" dirty="0">
              <a:latin typeface="Tahoma" panose="020B0604030504040204" pitchFamily="34" charset="0"/>
              <a:ea typeface="Times New Roman" panose="02020603050405020304" pitchFamily="18" charset="0"/>
            </a:endParaRPr>
          </a:p>
          <a:p>
            <a:pPr marL="233680" indent="89535"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‌ب. الدارسات </a:t>
            </a:r>
            <a:r>
              <a:rPr lang="ar-SA" sz="2400" dirty="0" err="1">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الفارماكولوجية</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1400" dirty="0">
              <a:latin typeface="Tahoma" panose="020B0604030504040204" pitchFamily="34" charset="0"/>
              <a:ea typeface="Times New Roman" panose="02020603050405020304" pitchFamily="18" charset="0"/>
            </a:endParaRPr>
          </a:p>
          <a:p>
            <a:pPr marL="233680" indent="89535"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‌ج. الدراسات السمية.</a:t>
            </a:r>
            <a:endParaRPr lang="en-US" sz="1400" dirty="0">
              <a:latin typeface="Tahoma" panose="020B0604030504040204" pitchFamily="34" charset="0"/>
              <a:ea typeface="Times New Roman" panose="02020603050405020304" pitchFamily="18" charset="0"/>
            </a:endParaRPr>
          </a:p>
          <a:p>
            <a:pPr marL="233680" indent="89535"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‌د. الدراسات السريرية إذا كان المستحضر حديث الاختراع.</a:t>
            </a:r>
            <a:endParaRPr lang="en-US" sz="1400" dirty="0">
              <a:latin typeface="Tahoma" panose="020B0604030504040204" pitchFamily="34" charset="0"/>
              <a:ea typeface="Times New Roman" panose="02020603050405020304" pitchFamily="18" charset="0"/>
            </a:endParaRPr>
          </a:p>
          <a:p>
            <a:pPr marL="233680" indent="89535"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‌ه. دراسة التكافؤ الحيوي في حالة الأدوية المماثلة (</a:t>
            </a:r>
            <a:r>
              <a:rPr lang="en-US" sz="2400" dirty="0">
                <a:solidFill>
                  <a:srgbClr val="363636"/>
                </a:solidFill>
                <a:latin typeface="Simplified Arabic" panose="02020603050405020304" pitchFamily="18" charset="-78"/>
                <a:ea typeface="Times New Roman" panose="02020603050405020304" pitchFamily="18" charset="0"/>
              </a:rPr>
              <a:t>Generic Drugs</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للمستحضرات والأشكال الصيدلانية التي تستلزم مثل هذه الدراسة.</a:t>
            </a:r>
            <a:endParaRPr lang="en-US" sz="1400" dirty="0">
              <a:latin typeface="Tahoma" panose="020B0604030504040204" pitchFamily="34" charset="0"/>
              <a:ea typeface="Times New Roman" panose="02020603050405020304" pitchFamily="18" charset="0"/>
            </a:endParaRPr>
          </a:p>
          <a:p>
            <a:pPr marL="53340" algn="just" rtl="1">
              <a:spcAft>
                <a:spcPts val="0"/>
              </a:spcAft>
              <a:tabLst>
                <a:tab pos="143510" algn="l"/>
              </a:tabLs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15. نسبة الكحول المسموح بها في المستحضر الصيدلاني على ألا تتعدى نسبة الكحول </a:t>
            </a:r>
            <a:r>
              <a:rPr lang="ar-SA" sz="2400" dirty="0" err="1">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الأثيلي</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في المستحضر الصيدلاني السائل الذي يعطى عن طريق الفم النسب التالية:</a:t>
            </a:r>
            <a:endParaRPr lang="en-US" sz="1400" dirty="0">
              <a:latin typeface="Tahoma" panose="020B0604030504040204" pitchFamily="34" charset="0"/>
              <a:ea typeface="Times New Roman" panose="02020603050405020304" pitchFamily="18" charset="0"/>
            </a:endParaRPr>
          </a:p>
          <a:p>
            <a:pPr marL="323215" algn="just" rtl="1">
              <a:spcAft>
                <a:spcPts val="0"/>
              </a:spcAft>
              <a:tabLst>
                <a:tab pos="323215" algn="l"/>
              </a:tabLs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‌أ. (0.5%) للأطفال أقل من (6) سنوات.</a:t>
            </a:r>
            <a:endParaRPr lang="en-US" sz="1400" dirty="0">
              <a:latin typeface="Tahoma" panose="020B0604030504040204" pitchFamily="34" charset="0"/>
              <a:ea typeface="Times New Roman" panose="02020603050405020304" pitchFamily="18" charset="0"/>
            </a:endParaRPr>
          </a:p>
          <a:p>
            <a:pPr marL="323215" algn="just" rtl="1">
              <a:spcAft>
                <a:spcPts val="0"/>
              </a:spcAft>
              <a:tabLst>
                <a:tab pos="323215" algn="l"/>
              </a:tabLs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‌ب. (5%) للأطفال (6-12) سنة.</a:t>
            </a:r>
            <a:endParaRPr lang="en-US" sz="1400" dirty="0">
              <a:latin typeface="Tahoma" panose="020B0604030504040204" pitchFamily="34" charset="0"/>
              <a:ea typeface="Times New Roman" panose="02020603050405020304" pitchFamily="18" charset="0"/>
            </a:endParaRPr>
          </a:p>
          <a:p>
            <a:pPr marL="323215" algn="just" rtl="1">
              <a:spcAft>
                <a:spcPts val="0"/>
              </a:spcAft>
              <a:tabLst>
                <a:tab pos="323215" algn="l"/>
              </a:tabLs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‌ج. (10%) للأطفال أكثر من (12) سنة والبالغين</a:t>
            </a: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1400" dirty="0">
              <a:latin typeface="Tahoma" panose="020B0604030504040204" pitchFamily="34" charset="0"/>
              <a:ea typeface="Times New Roman" panose="02020603050405020304" pitchFamily="18" charset="0"/>
            </a:endParaRPr>
          </a:p>
        </p:txBody>
      </p:sp>
      <p:sp>
        <p:nvSpPr>
          <p:cNvPr id="5" name="عنصر نائب لرقم الشريحة 1"/>
          <p:cNvSpPr>
            <a:spLocks noGrp="1"/>
          </p:cNvSpPr>
          <p:nvPr>
            <p:ph type="sldNum" sz="quarter" idx="12"/>
          </p:nvPr>
        </p:nvSpPr>
        <p:spPr>
          <a:xfrm>
            <a:off x="531812" y="787782"/>
            <a:ext cx="779767" cy="365125"/>
          </a:xfrm>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61118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1830938" y="281847"/>
            <a:ext cx="8682168" cy="360040"/>
          </a:xfrm>
          <a:prstGeom prst="rect">
            <a:avLst/>
          </a:prstGeom>
        </p:spPr>
        <p:txBody>
          <a:bodyPr>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YE" sz="2400" b="1" u="sng" dirty="0" smtClean="0">
                <a:solidFill>
                  <a:srgbClr val="FF0000"/>
                </a:solidFill>
                <a:latin typeface="Andalus" panose="02020603050405020304" pitchFamily="18" charset="-78"/>
                <a:cs typeface="Andalus" panose="02020603050405020304" pitchFamily="18" charset="-78"/>
              </a:rPr>
              <a:t>محتويات</a:t>
            </a:r>
            <a:r>
              <a:rPr lang="en-US" sz="2400" b="1" u="sng" dirty="0" smtClean="0">
                <a:solidFill>
                  <a:srgbClr val="FF0000"/>
                </a:solidFill>
                <a:latin typeface="Andalus" panose="02020603050405020304" pitchFamily="18" charset="-78"/>
                <a:cs typeface="Andalus" panose="02020603050405020304" pitchFamily="18" charset="-78"/>
              </a:rPr>
              <a:t> </a:t>
            </a:r>
            <a:r>
              <a:rPr lang="ar-YE" sz="2400" b="1" u="sng" dirty="0" smtClean="0">
                <a:solidFill>
                  <a:srgbClr val="FF0000"/>
                </a:solidFill>
                <a:latin typeface="Andalus" panose="02020603050405020304" pitchFamily="18" charset="-78"/>
                <a:cs typeface="Andalus" panose="02020603050405020304" pitchFamily="18" charset="-78"/>
              </a:rPr>
              <a:t> </a:t>
            </a:r>
            <a:r>
              <a:rPr lang="ar-EG" sz="2400" b="1" u="sng" dirty="0" smtClean="0">
                <a:solidFill>
                  <a:srgbClr val="FF0000"/>
                </a:solidFill>
                <a:latin typeface="Andalus" panose="02020603050405020304" pitchFamily="18" charset="-78"/>
                <a:cs typeface="Andalus" panose="02020603050405020304" pitchFamily="18" charset="-78"/>
              </a:rPr>
              <a:t>الفصل السابع</a:t>
            </a:r>
            <a:endParaRPr lang="ar-YE" sz="2400" b="1" u="sng" dirty="0">
              <a:solidFill>
                <a:srgbClr val="FF0000"/>
              </a:solidFill>
              <a:latin typeface="Andalus" panose="02020603050405020304" pitchFamily="18" charset="-78"/>
              <a:cs typeface="Andalus" panose="02020603050405020304" pitchFamily="18" charset="-78"/>
            </a:endParaRPr>
          </a:p>
        </p:txBody>
      </p:sp>
      <p:sp>
        <p:nvSpPr>
          <p:cNvPr id="5" name="عنصر نائب للمحتوى 2"/>
          <p:cNvSpPr txBox="1">
            <a:spLocks/>
          </p:cNvSpPr>
          <p:nvPr/>
        </p:nvSpPr>
        <p:spPr>
          <a:xfrm>
            <a:off x="-1" y="553147"/>
            <a:ext cx="11139056" cy="6048672"/>
          </a:xfrm>
          <a:prstGeom prst="rect">
            <a:avLst/>
          </a:prstGeom>
        </p:spPr>
        <p:txBody>
          <a:bodyPr>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itchFamily="2" charset="2"/>
              <a:buChar char="Ø"/>
            </a:pPr>
            <a:endParaRPr lang="ar-YE" b="1" dirty="0" smtClean="0"/>
          </a:p>
          <a:p>
            <a:pPr algn="just">
              <a:buFont typeface="Wingdings" pitchFamily="2" charset="2"/>
              <a:buChar char="Ø"/>
            </a:pPr>
            <a:r>
              <a:rPr lang="ar-YE" b="1" u="sng" dirty="0" smtClean="0">
                <a:solidFill>
                  <a:srgbClr val="002060"/>
                </a:solidFill>
              </a:rPr>
              <a:t>في هذ</a:t>
            </a:r>
            <a:r>
              <a:rPr lang="ar-EG" b="1" u="sng" dirty="0" smtClean="0">
                <a:solidFill>
                  <a:srgbClr val="002060"/>
                </a:solidFill>
              </a:rPr>
              <a:t>ا الفصل</a:t>
            </a:r>
            <a:r>
              <a:rPr lang="ar-YE" b="1" u="sng" dirty="0" smtClean="0">
                <a:solidFill>
                  <a:srgbClr val="002060"/>
                </a:solidFill>
              </a:rPr>
              <a:t> سيتم تناول الموضوعات التالية</a:t>
            </a:r>
            <a:r>
              <a:rPr lang="ar-YE" b="1" dirty="0" smtClean="0"/>
              <a:t>:</a:t>
            </a:r>
          </a:p>
          <a:p>
            <a:pPr algn="just">
              <a:buFont typeface="Wingdings" pitchFamily="2" charset="2"/>
              <a:buChar char="Ø"/>
            </a:pPr>
            <a:endParaRPr lang="ar-YE" b="1" dirty="0" smtClean="0"/>
          </a:p>
          <a:p>
            <a:pPr algn="just">
              <a:buFont typeface="Wingdings" pitchFamily="2" charset="2"/>
              <a:buChar char="Ø"/>
            </a:pPr>
            <a:endParaRPr lang="ar-YE" b="1" dirty="0" smtClean="0"/>
          </a:p>
          <a:p>
            <a:pPr algn="just">
              <a:buFont typeface="Wingdings" pitchFamily="2" charset="2"/>
              <a:buChar char="Ø"/>
            </a:pPr>
            <a:endParaRPr lang="ar-YE" b="1" dirty="0" smtClean="0"/>
          </a:p>
          <a:p>
            <a:pPr algn="just">
              <a:buFont typeface="Wingdings" pitchFamily="2" charset="2"/>
              <a:buChar char="Ø"/>
            </a:pPr>
            <a:endParaRPr lang="ar-YE" b="1" dirty="0" smtClean="0"/>
          </a:p>
          <a:p>
            <a:pPr algn="just">
              <a:buFont typeface="Wingdings" pitchFamily="2" charset="2"/>
              <a:buChar char="Ø"/>
            </a:pPr>
            <a:endParaRPr lang="ar-YE" b="1" dirty="0" smtClean="0"/>
          </a:p>
          <a:p>
            <a:pPr algn="just">
              <a:buFont typeface="Wingdings" pitchFamily="2" charset="2"/>
              <a:buChar char="Ø"/>
            </a:pPr>
            <a:endParaRPr lang="ar-YE" b="1" dirty="0" smtClean="0"/>
          </a:p>
          <a:p>
            <a:pPr algn="just">
              <a:buFont typeface="Wingdings" pitchFamily="2" charset="2"/>
              <a:buChar char="Ø"/>
            </a:pPr>
            <a:endParaRPr lang="ar-YE" b="1" dirty="0" smtClean="0"/>
          </a:p>
          <a:p>
            <a:pPr marL="82296" indent="0" algn="just">
              <a:buFont typeface="Arial" panose="020B0604020202020204" pitchFamily="34" charset="0"/>
              <a:buNone/>
            </a:pPr>
            <a:endParaRPr lang="ar-YE" b="1" dirty="0"/>
          </a:p>
        </p:txBody>
      </p:sp>
      <p:graphicFrame>
        <p:nvGraphicFramePr>
          <p:cNvPr id="6" name="جدول 5"/>
          <p:cNvGraphicFramePr>
            <a:graphicFrameLocks noGrp="1"/>
          </p:cNvGraphicFramePr>
          <p:nvPr>
            <p:extLst>
              <p:ext uri="{D42A27DB-BD31-4B8C-83A1-F6EECF244321}">
                <p14:modId xmlns:p14="http://schemas.microsoft.com/office/powerpoint/2010/main" val="652398183"/>
              </p:ext>
            </p:extLst>
          </p:nvPr>
        </p:nvGraphicFramePr>
        <p:xfrm>
          <a:off x="4329827" y="1861011"/>
          <a:ext cx="6389673" cy="2458720"/>
        </p:xfrm>
        <a:graphic>
          <a:graphicData uri="http://schemas.openxmlformats.org/drawingml/2006/table">
            <a:tbl>
              <a:tblPr rtl="1" firstRow="1" bandRow="1">
                <a:tableStyleId>{5DA37D80-6434-44D0-A028-1B22A696006F}</a:tableStyleId>
              </a:tblPr>
              <a:tblGrid>
                <a:gridCol w="6389673">
                  <a:extLst>
                    <a:ext uri="{9D8B030D-6E8A-4147-A177-3AD203B41FA5}">
                      <a16:colId xmlns:a16="http://schemas.microsoft.com/office/drawing/2014/main" xmlns="" val="20001"/>
                    </a:ext>
                  </a:extLst>
                </a:gridCol>
              </a:tblGrid>
              <a:tr h="530540">
                <a:tc>
                  <a:txBody>
                    <a:bodyPr/>
                    <a:lstStyle/>
                    <a:p>
                      <a:pPr algn="ctr" rtl="1"/>
                      <a:r>
                        <a:rPr lang="ar-YE" sz="3200" b="1" dirty="0"/>
                        <a:t>البيـــــــــــــــــــــــــــــــــان</a:t>
                      </a:r>
                    </a:p>
                  </a:txBody>
                  <a:tcPr/>
                </a:tc>
                <a:extLst>
                  <a:ext uri="{0D108BD9-81ED-4DB2-BD59-A6C34878D82A}">
                    <a16:rowId xmlns:a16="http://schemas.microsoft.com/office/drawing/2014/main" xmlns="" val="10000"/>
                  </a:ext>
                </a:extLst>
              </a:tr>
              <a:tr h="370840">
                <a:tc>
                  <a:txBody>
                    <a:bodyPr/>
                    <a:lstStyle/>
                    <a:p>
                      <a:pPr algn="r" rtl="1">
                        <a:spcAft>
                          <a:spcPts val="750"/>
                        </a:spcAft>
                      </a:pPr>
                      <a:r>
                        <a:rPr lang="ar-EG" sz="1400" b="1" dirty="0" smtClean="0">
                          <a:solidFill>
                            <a:srgbClr val="363636"/>
                          </a:solidFill>
                          <a:effectLst/>
                          <a:latin typeface="Tahoma" panose="020B0604030504040204" pitchFamily="34" charset="0"/>
                          <a:ea typeface="Times New Roman" panose="02020603050405020304" pitchFamily="18" charset="0"/>
                          <a:cs typeface="Simplified Arabic" panose="02020603050405020304" pitchFamily="18" charset="-78"/>
                        </a:rPr>
                        <a:t>المبحث</a:t>
                      </a:r>
                      <a:r>
                        <a:rPr lang="ar-EG" sz="1400" b="1" baseline="0" dirty="0" smtClean="0">
                          <a:solidFill>
                            <a:srgbClr val="363636"/>
                          </a:solidFill>
                          <a:effectLst/>
                          <a:latin typeface="Tahoma" panose="020B0604030504040204" pitchFamily="34" charset="0"/>
                          <a:ea typeface="Times New Roman" panose="02020603050405020304" pitchFamily="18" charset="0"/>
                          <a:cs typeface="Simplified Arabic" panose="02020603050405020304" pitchFamily="18" charset="-78"/>
                        </a:rPr>
                        <a:t> الأول:</a:t>
                      </a:r>
                      <a:r>
                        <a:rPr lang="ar-SA" sz="1400" b="1" dirty="0" smtClean="0">
                          <a:solidFill>
                            <a:srgbClr val="363636"/>
                          </a:solidFill>
                          <a:effectLst/>
                          <a:latin typeface="Tahoma" panose="020B0604030504040204" pitchFamily="34" charset="0"/>
                          <a:ea typeface="Times New Roman" panose="02020603050405020304" pitchFamily="18" charset="0"/>
                          <a:cs typeface="Simplified Arabic" panose="02020603050405020304" pitchFamily="18" charset="-78"/>
                        </a:rPr>
                        <a:t> الاهداف والتعاريف.</a:t>
                      </a:r>
                      <a:endParaRPr lang="en-US" sz="1000" dirty="0" smtClean="0">
                        <a:effectLst/>
                        <a:latin typeface="Tahoma" panose="020B0604030504040204" pitchFamily="34" charset="0"/>
                        <a:ea typeface="Times New Roman" panose="02020603050405020304" pitchFamily="18" charset="0"/>
                      </a:endParaRPr>
                    </a:p>
                    <a:p>
                      <a:pPr algn="r" rtl="0">
                        <a:spcAft>
                          <a:spcPts val="750"/>
                        </a:spcAft>
                      </a:pPr>
                      <a:r>
                        <a:rPr lang="ar-SA" sz="1400" b="1" dirty="0" smtClean="0">
                          <a:solidFill>
                            <a:srgbClr val="363636"/>
                          </a:solidFill>
                          <a:effectLst/>
                          <a:latin typeface="Tahoma" panose="020B0604030504040204" pitchFamily="34" charset="0"/>
                          <a:ea typeface="Times New Roman" panose="02020603050405020304" pitchFamily="18" charset="0"/>
                          <a:cs typeface="Simplified Arabic" panose="02020603050405020304" pitchFamily="18" charset="-78"/>
                        </a:rPr>
                        <a:t>المبحث الثاني: مصانع الأدوية والمستلزمات الطبية وما في حكمها.</a:t>
                      </a:r>
                      <a:endParaRPr lang="en-US" sz="1000" dirty="0" smtClean="0">
                        <a:effectLst/>
                        <a:latin typeface="Tahoma" panose="020B0604030504040204" pitchFamily="34" charset="0"/>
                        <a:ea typeface="Times New Roman" panose="02020603050405020304" pitchFamily="18" charset="0"/>
                      </a:endParaRPr>
                    </a:p>
                    <a:p>
                      <a:pPr algn="r" rtl="0">
                        <a:spcAft>
                          <a:spcPts val="750"/>
                        </a:spcAft>
                      </a:pPr>
                      <a:r>
                        <a:rPr lang="ar-SA" sz="1400" b="1" dirty="0" smtClean="0">
                          <a:solidFill>
                            <a:srgbClr val="363636"/>
                          </a:solidFill>
                          <a:effectLst/>
                          <a:latin typeface="Tahoma" panose="020B0604030504040204" pitchFamily="34" charset="0"/>
                          <a:ea typeface="Times New Roman" panose="02020603050405020304" pitchFamily="18" charset="0"/>
                          <a:cs typeface="Simplified Arabic" panose="02020603050405020304" pitchFamily="18" charset="-78"/>
                        </a:rPr>
                        <a:t>المبحث الثالث: استيراد وتصدير الأدوية والمستلزمات الطبية. </a:t>
                      </a:r>
                      <a:endParaRPr lang="en-US" sz="1000" dirty="0" smtClean="0">
                        <a:effectLst/>
                        <a:latin typeface="Tahoma" panose="020B0604030504040204" pitchFamily="34" charset="0"/>
                        <a:ea typeface="Times New Roman" panose="02020603050405020304" pitchFamily="18" charset="0"/>
                      </a:endParaRPr>
                    </a:p>
                    <a:p>
                      <a:pPr algn="r" rtl="0">
                        <a:spcAft>
                          <a:spcPts val="750"/>
                        </a:spcAft>
                      </a:pPr>
                      <a:r>
                        <a:rPr lang="ar-SA" sz="1400" b="1" dirty="0" smtClean="0">
                          <a:solidFill>
                            <a:srgbClr val="363636"/>
                          </a:solidFill>
                          <a:effectLst/>
                          <a:latin typeface="Tahoma" panose="020B0604030504040204" pitchFamily="34" charset="0"/>
                          <a:ea typeface="Times New Roman" panose="02020603050405020304" pitchFamily="18" charset="0"/>
                          <a:cs typeface="Simplified Arabic" panose="02020603050405020304" pitchFamily="18" charset="-78"/>
                        </a:rPr>
                        <a:t>المبحث الرابع: توزيع وبيع الأدوية والمستلزمات الطبية بالجملة وبالتجزئة.</a:t>
                      </a:r>
                      <a:endParaRPr lang="en-US" sz="1000" dirty="0" smtClean="0">
                        <a:effectLst/>
                        <a:latin typeface="Tahoma" panose="020B0604030504040204" pitchFamily="34" charset="0"/>
                        <a:ea typeface="Times New Roman" panose="02020603050405020304" pitchFamily="18" charset="0"/>
                      </a:endParaRPr>
                    </a:p>
                    <a:p>
                      <a:pPr algn="r" rtl="0">
                        <a:spcAft>
                          <a:spcPts val="750"/>
                        </a:spcAft>
                      </a:pPr>
                      <a:r>
                        <a:rPr lang="ar-SA" sz="1400" b="1" dirty="0" smtClean="0">
                          <a:solidFill>
                            <a:srgbClr val="363636"/>
                          </a:solidFill>
                          <a:effectLst/>
                          <a:latin typeface="Tahoma" panose="020B0604030504040204" pitchFamily="34" charset="0"/>
                          <a:ea typeface="Times New Roman" panose="02020603050405020304" pitchFamily="18" charset="0"/>
                          <a:cs typeface="Simplified Arabic" panose="02020603050405020304" pitchFamily="18" charset="-78"/>
                        </a:rPr>
                        <a:t>المبحث الخامس: المخالفات والعقوبات.</a:t>
                      </a:r>
                      <a:endParaRPr lang="en-US" sz="1000" dirty="0" smtClean="0">
                        <a:effectLst/>
                        <a:latin typeface="Tahoma" panose="020B0604030504040204" pitchFamily="34" charset="0"/>
                        <a:ea typeface="Times New Roman" panose="02020603050405020304" pitchFamily="18" charset="0"/>
                      </a:endParaRPr>
                    </a:p>
                    <a:p>
                      <a:pPr algn="r" rtl="0">
                        <a:spcAft>
                          <a:spcPts val="750"/>
                        </a:spcAft>
                      </a:pPr>
                      <a:r>
                        <a:rPr lang="ar-SA" sz="1400" b="1" dirty="0" smtClean="0">
                          <a:solidFill>
                            <a:srgbClr val="363636"/>
                          </a:solidFill>
                          <a:effectLst/>
                          <a:latin typeface="Tahoma" panose="020B0604030504040204" pitchFamily="34" charset="0"/>
                          <a:ea typeface="Times New Roman" panose="02020603050405020304" pitchFamily="18" charset="0"/>
                          <a:cs typeface="Simplified Arabic" panose="02020603050405020304" pitchFamily="18" charset="-78"/>
                        </a:rPr>
                        <a:t>المبحث السادس: الرقابة.</a:t>
                      </a:r>
                      <a:endParaRPr lang="en-US" sz="1000" dirty="0">
                        <a:effectLst/>
                        <a:latin typeface="Tahoma" panose="020B0604030504040204" pitchFamily="34" charset="0"/>
                        <a:ea typeface="Times New Roman" panose="02020603050405020304" pitchFamily="18" charset="0"/>
                      </a:endParaRPr>
                    </a:p>
                  </a:txBody>
                  <a:tcPr/>
                </a:tc>
                <a:extLst>
                  <a:ext uri="{0D108BD9-81ED-4DB2-BD59-A6C34878D82A}">
                    <a16:rowId xmlns:a16="http://schemas.microsoft.com/office/drawing/2014/main" xmlns="" val="10001"/>
                  </a:ext>
                </a:extLst>
              </a:tr>
            </a:tbl>
          </a:graphicData>
        </a:graphic>
      </p:graphicFrame>
      <p:sp>
        <p:nvSpPr>
          <p:cNvPr id="7" name="عنصر نائب لرقم الشريحة 6"/>
          <p:cNvSpPr>
            <a:spLocks noGrp="1"/>
          </p:cNvSpPr>
          <p:nvPr>
            <p:ph type="sldNum" sz="quarter" idx="12"/>
          </p:nvPr>
        </p:nvSpPr>
        <p:spPr>
          <a:xfrm>
            <a:off x="838200" y="6322060"/>
            <a:ext cx="2743200" cy="365125"/>
          </a:xfrm>
        </p:spPr>
        <p:txBody>
          <a:bodyPr/>
          <a:lstStyle/>
          <a:p>
            <a:fld id="{386BE54C-6AA9-4C7E-B4AB-64A9C62907E3}" type="slidenum">
              <a:rPr lang="ar-EG" smtClean="0"/>
              <a:t>2</a:t>
            </a:fld>
            <a:endParaRPr lang="ar-EG"/>
          </a:p>
        </p:txBody>
      </p:sp>
      <p:sp>
        <p:nvSpPr>
          <p:cNvPr id="8" name="عنصر نائب لرقم الشريحة 1"/>
          <p:cNvSpPr txBox="1">
            <a:spLocks/>
          </p:cNvSpPr>
          <p:nvPr/>
        </p:nvSpPr>
        <p:spPr bwMode="gray">
          <a:xfrm>
            <a:off x="531812" y="78778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2</a:t>
            </a:r>
            <a:endParaRPr lang="en-US" dirty="0"/>
          </a:p>
        </p:txBody>
      </p:sp>
    </p:spTree>
    <p:extLst>
      <p:ext uri="{BB962C8B-B14F-4D97-AF65-F5344CB8AC3E}">
        <p14:creationId xmlns:p14="http://schemas.microsoft.com/office/powerpoint/2010/main" val="2947008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05940" y="668566"/>
            <a:ext cx="8606790" cy="4770537"/>
          </a:xfrm>
          <a:prstGeom prst="rect">
            <a:avLst/>
          </a:prstGeom>
        </p:spPr>
        <p:txBody>
          <a:bodyPr wrap="square">
            <a:spAutoFit/>
          </a:bodyPr>
          <a:lstStyle/>
          <a:p>
            <a:pPr marL="503555" indent="-269875" algn="r" rtl="1">
              <a:spcAft>
                <a:spcPts val="0"/>
              </a:spcAft>
            </a:pPr>
            <a:endParaRPr lang="ar-EG" sz="24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53340" algn="just" rtl="1">
              <a:spcAft>
                <a:spcPts val="0"/>
              </a:spcAft>
              <a:tabLst>
                <a:tab pos="53340" algn="l"/>
              </a:tabLs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16. مصادر المواد الأولية مراعياً فيها ما يلي:</a:t>
            </a:r>
            <a:endParaRPr lang="en-US"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323215" algn="just" rtl="1">
              <a:spcAft>
                <a:spcPts val="0"/>
              </a:spcAft>
              <a:tabLst>
                <a:tab pos="323215" algn="l"/>
              </a:tabLs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‌أ. بيان مصدر المادة الأولية المستخدمة في تصنيع المستحضر الصيدلاني وطرق تحضيرها وتحليلها مع ذكر دستور الأدوية إن وجد.</a:t>
            </a:r>
            <a:endParaRPr lang="en-US"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503555" indent="-269875" algn="r" rtl="1">
              <a:spcAft>
                <a:spcPts val="0"/>
              </a:spcAft>
            </a:pPr>
            <a:r>
              <a:rPr lang="ar-SA" sz="24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‌ب</a:t>
            </a: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في حالة المواد المستخرجة من الإنسان أو الحيوان أو النبات أو مشتقات الدم وكذلك المركبات الحيوية الدقيقة يتوجب على الشركة تقديم الإثباتات عن خلو هذه المواد من المسببات المرضية كالفيروسات والبكتريا مع تحديد مصادر هذه المواد بالتفصيل وطرق تجميعها ونقلها وخزنها</a:t>
            </a:r>
            <a:r>
              <a:rPr lang="ar-SA" sz="24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ar-EG" sz="24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503555" indent="-269875" algn="r" rtl="1"/>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‌ج. في حالة تأثير الصفات الكيميائية والفيزيائية للمادة الفعالة على التوافر الحيوي يجب تقديم صورة مفصلة للشكل البلوري ومعدلات الذوبان وحجم جزيئات المادة بعد سحقها</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1400" dirty="0">
              <a:latin typeface="Tahoma" panose="020B0604030504040204" pitchFamily="34" charset="0"/>
              <a:ea typeface="Times New Roman" panose="02020603050405020304" pitchFamily="18" charset="0"/>
            </a:endParaRPr>
          </a:p>
          <a:p>
            <a:pPr marL="503555" indent="-269875" algn="r" rtl="1">
              <a:spcAft>
                <a:spcPts val="0"/>
              </a:spcAft>
            </a:pPr>
            <a:endParaRPr lang="en-US"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503555" indent="-269875" algn="just" rtl="1">
              <a:spcAft>
                <a:spcPts val="0"/>
              </a:spcAft>
            </a:pPr>
            <a:endParaRPr lang="en-US" sz="11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503555" indent="-269875" algn="just" rtl="1">
              <a:spcAft>
                <a:spcPts val="0"/>
              </a:spcAft>
            </a:pPr>
            <a:endParaRPr lang="en-US" sz="1100" dirty="0">
              <a:latin typeface="Tahoma" panose="020B0604030504040204" pitchFamily="34" charset="0"/>
              <a:ea typeface="Times New Roman" panose="02020603050405020304" pitchFamily="18" charset="0"/>
            </a:endParaRPr>
          </a:p>
        </p:txBody>
      </p:sp>
      <p:sp>
        <p:nvSpPr>
          <p:cNvPr id="5" name="عنصر نائب لرقم الشريحة 4"/>
          <p:cNvSpPr>
            <a:spLocks noGrp="1"/>
          </p:cNvSpPr>
          <p:nvPr>
            <p:ph type="sldNum" sz="quarter" idx="12"/>
          </p:nvPr>
        </p:nvSpPr>
        <p:spPr>
          <a:xfrm>
            <a:off x="531812" y="787782"/>
            <a:ext cx="779767" cy="365125"/>
          </a:xfrm>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4258194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011680" y="347880"/>
            <a:ext cx="8858250" cy="5262979"/>
          </a:xfrm>
          <a:prstGeom prst="rect">
            <a:avLst/>
          </a:prstGeom>
        </p:spPr>
        <p:txBody>
          <a:bodyPr wrap="square">
            <a:spAutoFit/>
          </a:bodyPr>
          <a:lstStyle/>
          <a:p>
            <a:pPr marL="503555" indent="-180340" algn="just" rtl="1">
              <a:spcAft>
                <a:spcPts val="0"/>
              </a:spcAft>
            </a:pP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‌د</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في حالة تغيير أي من تفاصيل العبوات الداخلية أو الخارجية أو النشرات الداخلية يتوجب على الشركة إبلاغ الهيئة بذلك.</a:t>
            </a:r>
            <a:endParaRPr lang="en-US" sz="1400" dirty="0">
              <a:latin typeface="Tahoma" panose="020B0604030504040204" pitchFamily="34" charset="0"/>
              <a:ea typeface="Times New Roman" panose="02020603050405020304" pitchFamily="18" charset="0"/>
            </a:endParaRPr>
          </a:p>
          <a:p>
            <a:pPr marL="413385"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17. الخواص الصيدلانية وتشمل الآتي:</a:t>
            </a:r>
            <a:endParaRPr lang="en-US" sz="1400" dirty="0">
              <a:latin typeface="Tahoma" panose="020B0604030504040204" pitchFamily="34" charset="0"/>
              <a:ea typeface="Times New Roman" panose="02020603050405020304" pitchFamily="18" charset="0"/>
            </a:endParaRPr>
          </a:p>
          <a:p>
            <a:pPr marL="413385" indent="-9017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‌أ. العمر الافتراضي للمستحضر الصيدلاني بعد المزج إن وجد أو بعد فتح العبوة لأول مرة.</a:t>
            </a:r>
            <a:endParaRPr lang="en-US" sz="1400" dirty="0">
              <a:latin typeface="Tahoma" panose="020B0604030504040204" pitchFamily="34" charset="0"/>
              <a:ea typeface="Times New Roman" panose="02020603050405020304" pitchFamily="18" charset="0"/>
            </a:endParaRPr>
          </a:p>
          <a:p>
            <a:pPr marL="413385" indent="-9017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‌ب. الاحتياطات اللازمة لتخزين المستحضر الصيدلاني.</a:t>
            </a:r>
            <a:endParaRPr lang="en-US" sz="1400" dirty="0">
              <a:latin typeface="Tahoma" panose="020B0604030504040204" pitchFamily="34" charset="0"/>
              <a:ea typeface="Times New Roman" panose="02020603050405020304" pitchFamily="18" charset="0"/>
            </a:endParaRPr>
          </a:p>
          <a:p>
            <a:pPr marL="413385" indent="-9017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‌ج. طبيعة ومحتويات العبوة الخارجية والداخلية الملاصقة للمستحضر الصيدلاني.</a:t>
            </a:r>
            <a:endParaRPr lang="en-US" sz="1400" dirty="0">
              <a:latin typeface="Tahoma" panose="020B0604030504040204" pitchFamily="34" charset="0"/>
              <a:ea typeface="Times New Roman" panose="02020603050405020304" pitchFamily="18" charset="0"/>
            </a:endParaRPr>
          </a:p>
          <a:p>
            <a:pPr marL="413385" indent="-9017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‌د. مدى توافق المستحضر الصيدلاني من عدمه مع غيره من المستحضرات الأخرى إن وجد.</a:t>
            </a:r>
            <a:endParaRPr lang="en-US" sz="1400" dirty="0">
              <a:latin typeface="Tahoma" panose="020B0604030504040204" pitchFamily="34" charset="0"/>
              <a:ea typeface="Times New Roman" panose="02020603050405020304" pitchFamily="18" charset="0"/>
            </a:endParaRPr>
          </a:p>
          <a:p>
            <a:pPr marL="413385"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18. شهادة بأسعار بيع المستحضر الصيدلاني بالجملة والتجزئة في بلد منشأه والبلدان المسوق بها والسعر المقترح له (</a:t>
            </a:r>
            <a:r>
              <a:rPr lang="en-US" sz="2400" dirty="0">
                <a:solidFill>
                  <a:srgbClr val="363636"/>
                </a:solidFill>
                <a:latin typeface="Simplified Arabic" panose="02020603050405020304" pitchFamily="18" charset="-78"/>
                <a:ea typeface="Times New Roman" panose="02020603050405020304" pitchFamily="18" charset="0"/>
              </a:rPr>
              <a:t>CIF</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واصل لإحدى موانئ الجمهورية.</a:t>
            </a:r>
            <a:endParaRPr lang="en-US" sz="1400" dirty="0">
              <a:latin typeface="Tahoma" panose="020B0604030504040204" pitchFamily="34" charset="0"/>
              <a:ea typeface="Times New Roman" panose="02020603050405020304" pitchFamily="18" charset="0"/>
            </a:endParaRPr>
          </a:p>
          <a:p>
            <a:pPr marL="5334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19. تقديم عشرين عينة من المستحضر الصيدلاني المراد تسجيله وتداوله لغرض الفحص والتحليل في مختبر الرقابة الدوائية.</a:t>
            </a:r>
            <a:endParaRPr lang="en-US" sz="1400" dirty="0">
              <a:latin typeface="Tahoma" panose="020B0604030504040204" pitchFamily="34" charset="0"/>
              <a:ea typeface="Times New Roman" panose="02020603050405020304" pitchFamily="18" charset="0"/>
            </a:endParaRPr>
          </a:p>
          <a:p>
            <a:pPr marL="53340" algn="just"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20. قسيمة دفع رسوم وتكاليف التحليل والتسجيل لدى الهيئة.</a:t>
            </a:r>
            <a:endParaRPr lang="en-US" sz="1400" dirty="0">
              <a:latin typeface="Tahoma" panose="020B0604030504040204" pitchFamily="34" charset="0"/>
              <a:ea typeface="Times New Roman" panose="02020603050405020304" pitchFamily="18" charset="0"/>
            </a:endParaRPr>
          </a:p>
        </p:txBody>
      </p:sp>
      <p:sp>
        <p:nvSpPr>
          <p:cNvPr id="5" name="عنصر نائب لرقم الشريحة 4"/>
          <p:cNvSpPr>
            <a:spLocks noGrp="1"/>
          </p:cNvSpPr>
          <p:nvPr>
            <p:ph type="sldNum" sz="quarter" idx="12"/>
          </p:nvPr>
        </p:nvSpPr>
        <p:spPr>
          <a:xfrm>
            <a:off x="531812" y="787782"/>
            <a:ext cx="779767" cy="365125"/>
          </a:xfrm>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008459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40130" y="151626"/>
            <a:ext cx="10092690" cy="6955750"/>
          </a:xfrm>
          <a:prstGeom prst="rect">
            <a:avLst/>
          </a:prstGeom>
        </p:spPr>
        <p:txBody>
          <a:bodyPr wrap="square">
            <a:spAutoFit/>
          </a:bodyPr>
          <a:lstStyle/>
          <a:p>
            <a:pPr marL="233680" algn="just" rtl="1">
              <a:spcAft>
                <a:spcPts val="0"/>
              </a:spcAft>
            </a:pPr>
            <a:r>
              <a:rPr lang="ar-EG" sz="2400"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الشروط العامة للمستحضرات الخارجية:</a:t>
            </a:r>
          </a:p>
          <a:p>
            <a:pPr marL="233680" algn="just" rtl="1">
              <a:spcAft>
                <a:spcPts val="0"/>
              </a:spcAft>
            </a:pPr>
            <a:r>
              <a:rPr lang="ar-EG"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ي</a:t>
            </a:r>
            <a:r>
              <a:rPr lang="ar-SA" sz="24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شت</a:t>
            </a:r>
            <a:r>
              <a:rPr lang="ar-EG" sz="24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ر</a:t>
            </a:r>
            <a:r>
              <a:rPr lang="ar-SA" sz="24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ط </a:t>
            </a:r>
            <a:r>
              <a:rPr lang="ar-EG" sz="24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وفقا </a:t>
            </a:r>
            <a:r>
              <a:rPr lang="ar-EG"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ل</a:t>
            </a:r>
            <a:r>
              <a:rPr lang="ar-SA" sz="24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لمادة </a:t>
            </a: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(22) </a:t>
            </a:r>
            <a:r>
              <a:rPr lang="ar-EG" sz="24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من اللائحة </a:t>
            </a: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رقم (333) لسنة 2004م، الخاصة بتنظيم صناعة وتجارة الأدوية والمستلزمات الطبية وما في </a:t>
            </a:r>
            <a:r>
              <a:rPr lang="ar-SA" sz="24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حكمها</a:t>
            </a:r>
            <a:r>
              <a:rPr lang="ar-EG" sz="24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4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الاتي</a:t>
            </a: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1400" dirty="0">
              <a:latin typeface="Tahoma" panose="020B0604030504040204" pitchFamily="34" charset="0"/>
              <a:ea typeface="Times New Roman" panose="02020603050405020304" pitchFamily="18" charset="0"/>
            </a:endParaRPr>
          </a:p>
          <a:p>
            <a:pPr marL="233680" algn="just" rtl="1">
              <a:spcAft>
                <a:spcPts val="0"/>
              </a:spcAft>
            </a:pPr>
            <a:r>
              <a:rPr lang="ar-SA"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‌أ. يجب أن تحتوي عبوة المستحضر </a:t>
            </a:r>
            <a:r>
              <a:rPr lang="ar-SA" sz="20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الصيدلاني الخارجية على المعلومات التالية بحيث تكون واضحة للقراءة باللغة العربية أو الإنجليزية:</a:t>
            </a:r>
            <a:endParaRPr lang="en-US" sz="1200" dirty="0">
              <a:latin typeface="Tahoma" panose="020B0604030504040204" pitchFamily="34" charset="0"/>
              <a:ea typeface="Times New Roman" panose="02020603050405020304" pitchFamily="18" charset="0"/>
            </a:endParaRPr>
          </a:p>
          <a:p>
            <a:pPr marL="742950" indent="-599440" algn="just" rtl="1">
              <a:spcAft>
                <a:spcPts val="0"/>
              </a:spcAft>
              <a:tabLst>
                <a:tab pos="233680" algn="l"/>
              </a:tabLst>
            </a:pPr>
            <a:r>
              <a:rPr lang="ar-SA" sz="20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 الاسم التجاري والعلمي للمستحضر الصيدلاني.</a:t>
            </a:r>
            <a:endParaRPr lang="en-US" sz="1200" dirty="0">
              <a:latin typeface="Tahoma" panose="020B0604030504040204" pitchFamily="34" charset="0"/>
              <a:ea typeface="Times New Roman" panose="02020603050405020304" pitchFamily="18" charset="0"/>
            </a:endParaRPr>
          </a:p>
          <a:p>
            <a:pPr marL="742950" indent="-599440" algn="just" rtl="1">
              <a:spcAft>
                <a:spcPts val="0"/>
              </a:spcAft>
              <a:tabLst>
                <a:tab pos="233680" algn="l"/>
              </a:tabLst>
            </a:pPr>
            <a:r>
              <a:rPr lang="ar-SA" sz="20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 محتويات المستحضر الصيدلاني من المواد الفعالة (نوعاً وكماً) وذلك في كل جرعة أو في كل شكل صيدلاني للجرعة من وزن أو حجم باستخدام الأسماء العلمية.</a:t>
            </a:r>
            <a:endParaRPr lang="en-US" sz="1200" dirty="0">
              <a:latin typeface="Tahoma" panose="020B0604030504040204" pitchFamily="34" charset="0"/>
              <a:ea typeface="Times New Roman" panose="02020603050405020304" pitchFamily="18" charset="0"/>
            </a:endParaRPr>
          </a:p>
          <a:p>
            <a:pPr marL="742950" indent="-599440" algn="just" rtl="1">
              <a:spcAft>
                <a:spcPts val="0"/>
              </a:spcAft>
              <a:tabLst>
                <a:tab pos="233680" algn="l"/>
              </a:tabLst>
            </a:pPr>
            <a:r>
              <a:rPr lang="ar-SA" sz="20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3. الشكل الصيدلاني للمستحضر ومحتويات العبوة بالوزن أو الحجم أو بعدد الجرعات.</a:t>
            </a:r>
            <a:endParaRPr lang="en-US" sz="1200" dirty="0">
              <a:latin typeface="Tahoma" panose="020B0604030504040204" pitchFamily="34" charset="0"/>
              <a:ea typeface="Times New Roman" panose="02020603050405020304" pitchFamily="18" charset="0"/>
            </a:endParaRPr>
          </a:p>
          <a:p>
            <a:pPr marL="742950" indent="-599440" algn="just" rtl="1">
              <a:spcAft>
                <a:spcPts val="0"/>
              </a:spcAft>
              <a:tabLst>
                <a:tab pos="233680" algn="l"/>
              </a:tabLst>
            </a:pPr>
            <a:r>
              <a:rPr lang="ar-SA" sz="20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4. قائمة بالمواد المضافة التي لها تأثير صيدلاني محدد وفي حالة الحقن والمستحضرات الصيدلانية المعدة للاستعمال الخارجي وقطرات العيون يتوجب ذكر جميع المواد المضافة لأهميتها</a:t>
            </a:r>
            <a:r>
              <a:rPr lang="ar-SA" sz="20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ar-EG" sz="20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742950" indent="-599440" algn="just" rtl="1">
              <a:tabLst>
                <a:tab pos="233680" algn="l"/>
              </a:tabLst>
            </a:pPr>
            <a:r>
              <a:rPr lang="ar-SA"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5. طريقة استخدام المستحضر الصيدلاني.</a:t>
            </a:r>
            <a:endParaRPr lang="en-US"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742950" indent="-599440" algn="just" rtl="1">
              <a:tabLst>
                <a:tab pos="233680" algn="l"/>
              </a:tabLst>
            </a:pPr>
            <a:r>
              <a:rPr lang="ar-SA"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6. تحذير لحفظ الدواء بعيداً عن متناول الأطفال.</a:t>
            </a:r>
            <a:endParaRPr lang="en-US"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742950" indent="-599440" algn="just" rtl="1">
              <a:tabLst>
                <a:tab pos="233680" algn="l"/>
              </a:tabLst>
            </a:pPr>
            <a:r>
              <a:rPr lang="ar-SA"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7. تحذيرات خاصة بالمستحضرات الصيدلانية (إن وجدت).</a:t>
            </a:r>
            <a:endParaRPr lang="en-US"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742950" indent="-599440" algn="just" rtl="1">
              <a:tabLst>
                <a:tab pos="233680" algn="l"/>
              </a:tabLst>
            </a:pPr>
            <a:r>
              <a:rPr lang="ar-SA"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8. رقم </a:t>
            </a:r>
            <a:r>
              <a:rPr lang="ar-SA" sz="2000" b="1" dirty="0" err="1">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التشغيلة</a:t>
            </a:r>
            <a:r>
              <a:rPr lang="ar-SA"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وتاريخ انتهاء صلاحيتها (بالشهر والسنة).</a:t>
            </a:r>
            <a:endParaRPr lang="en-US"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742950" indent="-599440" algn="just" rtl="1">
              <a:tabLst>
                <a:tab pos="233680" algn="l"/>
              </a:tabLst>
            </a:pPr>
            <a:r>
              <a:rPr lang="ar-SA"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9. ظروف التخزين وأي احتياطات أخرى (إن وجدت).</a:t>
            </a:r>
            <a:endParaRPr lang="en-US"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742950" indent="-599440" algn="just" rtl="1">
              <a:tabLst>
                <a:tab pos="233680" algn="l"/>
              </a:tabLst>
            </a:pPr>
            <a:r>
              <a:rPr lang="ar-SA"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10. احتياطات ضرورية للتخلص من بقية المستحضر الصيدلاني غير المستخدم أو مخلفاته.</a:t>
            </a:r>
            <a:endParaRPr lang="en-US"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742950" indent="-599440" algn="just" rtl="1">
              <a:tabLst>
                <a:tab pos="233680" algn="l"/>
              </a:tabLst>
            </a:pPr>
            <a:r>
              <a:rPr lang="ar-SA"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11. اسم وعنوان حامل حق تسويق المستحضر الصيدلاني.</a:t>
            </a:r>
            <a:endParaRPr lang="en-US"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742950" indent="-599440" algn="just" rtl="1">
              <a:tabLst>
                <a:tab pos="233680" algn="l"/>
              </a:tabLst>
            </a:pPr>
            <a:r>
              <a:rPr lang="ar-SA"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12. إرشادات استعمال المستحضر الصيدلاني الذي يصرف بدون وصفة طبية.</a:t>
            </a:r>
            <a:endParaRPr lang="en-US"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742950" indent="-599440" algn="just" rtl="1">
              <a:tabLst>
                <a:tab pos="233680" algn="l"/>
              </a:tabLst>
            </a:pPr>
            <a:r>
              <a:rPr lang="ar-SA"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13. الرموز أو الشعارات المستخدمة لتوضيح معلومات معينة تتوافق مع ما ورد في ملخص خواص المستحضر الصيدلاني.</a:t>
            </a:r>
            <a:endParaRPr lang="en-US" sz="20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742950" indent="-599440" algn="just" rtl="1">
              <a:spcAft>
                <a:spcPts val="0"/>
              </a:spcAft>
              <a:tabLst>
                <a:tab pos="233680" algn="l"/>
              </a:tabLst>
            </a:pPr>
            <a:endParaRPr lang="en-US" sz="1400" dirty="0">
              <a:latin typeface="Tahoma" panose="020B0604030504040204" pitchFamily="34" charset="0"/>
              <a:ea typeface="Times New Roman" panose="02020603050405020304" pitchFamily="18" charset="0"/>
            </a:endParaRPr>
          </a:p>
        </p:txBody>
      </p:sp>
      <p:sp>
        <p:nvSpPr>
          <p:cNvPr id="5" name="عنصر نائب لرقم الشريحة 2"/>
          <p:cNvSpPr>
            <a:spLocks noGrp="1"/>
          </p:cNvSpPr>
          <p:nvPr>
            <p:ph type="sldNum" sz="quarter" idx="12"/>
          </p:nvPr>
        </p:nvSpPr>
        <p:spPr>
          <a:xfrm>
            <a:off x="531812" y="787782"/>
            <a:ext cx="779767" cy="365125"/>
          </a:xfrm>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981404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645920" y="284768"/>
            <a:ext cx="8903970" cy="6247864"/>
          </a:xfrm>
          <a:prstGeom prst="rect">
            <a:avLst/>
          </a:prstGeom>
        </p:spPr>
        <p:txBody>
          <a:bodyPr wrap="square">
            <a:spAutoFit/>
          </a:bodyPr>
          <a:lstStyle/>
          <a:p>
            <a:pPr algn="just" rtl="1">
              <a:spcAft>
                <a:spcPts val="0"/>
              </a:spcAft>
            </a:pPr>
            <a:r>
              <a:rPr lang="ar-SA" sz="28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‌ب. يجب أن تدون على أشرطة المستحض</a:t>
            </a: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ر </a:t>
            </a:r>
            <a:r>
              <a:rPr lang="ar-SA" sz="28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الصيدلاني البيانات التالية</a:t>
            </a: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1600" dirty="0">
              <a:latin typeface="Tahoma" panose="020B0604030504040204" pitchFamily="34" charset="0"/>
              <a:ea typeface="Times New Roman" panose="02020603050405020304" pitchFamily="18" charset="0"/>
            </a:endParaRPr>
          </a:p>
          <a:p>
            <a:pPr marL="1143000" indent="-819785"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الاسم التجاري والعلمي للمستحضر الصيدلاني.</a:t>
            </a:r>
            <a:endParaRPr lang="en-US" sz="1600" dirty="0">
              <a:latin typeface="Tahoma" panose="020B0604030504040204" pitchFamily="34" charset="0"/>
              <a:ea typeface="Times New Roman" panose="02020603050405020304" pitchFamily="18" charset="0"/>
            </a:endParaRPr>
          </a:p>
          <a:p>
            <a:pPr marL="1143000" indent="-819785"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قوة تركيز المستحضر الصيدلاني.</a:t>
            </a:r>
            <a:endParaRPr lang="en-US" sz="1600" dirty="0">
              <a:latin typeface="Tahoma" panose="020B0604030504040204" pitchFamily="34" charset="0"/>
              <a:ea typeface="Times New Roman" panose="02020603050405020304" pitchFamily="18" charset="0"/>
            </a:endParaRPr>
          </a:p>
          <a:p>
            <a:pPr marL="1143000" indent="-819785"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رقم التشغيلية وتاريخ انتهاء صلاحيتها.</a:t>
            </a:r>
            <a:endParaRPr lang="en-US" sz="1600" dirty="0">
              <a:latin typeface="Tahoma" panose="020B0604030504040204" pitchFamily="34" charset="0"/>
              <a:ea typeface="Times New Roman" panose="02020603050405020304" pitchFamily="18" charset="0"/>
            </a:endParaRPr>
          </a:p>
          <a:p>
            <a:pPr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‌ج</a:t>
            </a:r>
            <a:r>
              <a:rPr lang="ar-SA" sz="28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في حالة العبوات الصغيرة </a:t>
            </a: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التي لا يمكن كتابة جميع المعلومات الواردة في الفقرتين السابقتين من هذه المادة (في العبوة الخارجية للمستحضر) يجب أن تظهر عليها بوضوح ما يلي:</a:t>
            </a:r>
            <a:endParaRPr lang="en-US" sz="1600" dirty="0">
              <a:latin typeface="Tahoma" panose="020B0604030504040204" pitchFamily="34" charset="0"/>
              <a:ea typeface="Times New Roman" panose="02020603050405020304" pitchFamily="18" charset="0"/>
            </a:endParaRPr>
          </a:p>
          <a:p>
            <a:pPr marL="413385" indent="-179705"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 اسم المستحضر الصيدلاني وقوة تركيزه وطريقة تناوله إذا لزم.</a:t>
            </a:r>
            <a:endParaRPr lang="en-US" sz="1600" dirty="0">
              <a:latin typeface="Tahoma" panose="020B0604030504040204" pitchFamily="34" charset="0"/>
              <a:ea typeface="Times New Roman" panose="02020603050405020304" pitchFamily="18" charset="0"/>
            </a:endParaRPr>
          </a:p>
          <a:p>
            <a:pPr marL="413385" indent="-179705"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 تاريخ الإنتاج.</a:t>
            </a:r>
            <a:endParaRPr lang="en-US" sz="1600" dirty="0">
              <a:latin typeface="Tahoma" panose="020B0604030504040204" pitchFamily="34" charset="0"/>
              <a:ea typeface="Times New Roman" panose="02020603050405020304" pitchFamily="18" charset="0"/>
            </a:endParaRPr>
          </a:p>
          <a:p>
            <a:pPr marL="413385" indent="-179705"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3. كيفية الاستعمال.</a:t>
            </a:r>
            <a:endParaRPr lang="en-US" sz="1600" dirty="0">
              <a:latin typeface="Tahoma" panose="020B0604030504040204" pitchFamily="34" charset="0"/>
              <a:ea typeface="Times New Roman" panose="02020603050405020304" pitchFamily="18" charset="0"/>
            </a:endParaRPr>
          </a:p>
          <a:p>
            <a:pPr marL="413385" indent="-179705"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4. تاريخ انتهاء الصلاحية.</a:t>
            </a:r>
            <a:endParaRPr lang="en-US" sz="1600" dirty="0">
              <a:latin typeface="Tahoma" panose="020B0604030504040204" pitchFamily="34" charset="0"/>
              <a:ea typeface="Times New Roman" panose="02020603050405020304" pitchFamily="18" charset="0"/>
            </a:endParaRPr>
          </a:p>
          <a:p>
            <a:pPr marL="413385" indent="-179705"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5. رقم </a:t>
            </a:r>
            <a:r>
              <a:rPr lang="ar-SA" sz="2800" dirty="0" err="1">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التشغيلة</a:t>
            </a: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1600" dirty="0">
              <a:latin typeface="Tahoma" panose="020B0604030504040204" pitchFamily="34" charset="0"/>
              <a:ea typeface="Times New Roman" panose="02020603050405020304" pitchFamily="18" charset="0"/>
            </a:endParaRPr>
          </a:p>
          <a:p>
            <a:pPr marL="413385" indent="-179705"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6. المحتويات بالوزن أو الحجم أو بعدد الوحدات.</a:t>
            </a:r>
            <a:endParaRPr lang="en-US" sz="1600" dirty="0">
              <a:latin typeface="Tahoma" panose="020B0604030504040204" pitchFamily="34" charset="0"/>
              <a:ea typeface="Times New Roman" panose="02020603050405020304" pitchFamily="18" charset="0"/>
            </a:endParaRPr>
          </a:p>
          <a:p>
            <a:pPr marL="413385" indent="-179705"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7. أية معلومات أخرى ترى اللجنة الفنية ضرورة بيانها</a:t>
            </a:r>
            <a:r>
              <a:rPr lang="ar-SA" sz="28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1600" dirty="0">
              <a:latin typeface="Tahoma" panose="020B0604030504040204" pitchFamily="34" charset="0"/>
              <a:ea typeface="Times New Roman" panose="02020603050405020304" pitchFamily="18" charset="0"/>
            </a:endParaRPr>
          </a:p>
        </p:txBody>
      </p:sp>
      <p:sp>
        <p:nvSpPr>
          <p:cNvPr id="5" name="عنصر نائب لرقم الشريحة 4"/>
          <p:cNvSpPr>
            <a:spLocks noGrp="1"/>
          </p:cNvSpPr>
          <p:nvPr>
            <p:ph type="sldNum" sz="quarter" idx="12"/>
          </p:nvPr>
        </p:nvSpPr>
        <p:spPr>
          <a:xfrm>
            <a:off x="531812" y="787782"/>
            <a:ext cx="779767" cy="365125"/>
          </a:xfrm>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8982740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491740" y="422910"/>
            <a:ext cx="7646670" cy="5262979"/>
          </a:xfrm>
          <a:prstGeom prst="rect">
            <a:avLst/>
          </a:prstGeom>
        </p:spPr>
        <p:txBody>
          <a:bodyPr wrap="square">
            <a:spAutoFit/>
          </a:bodyPr>
          <a:lstStyle/>
          <a:p>
            <a:pPr algn="just" rtl="1">
              <a:spcAft>
                <a:spcPts val="0"/>
              </a:spcAft>
            </a:pPr>
            <a:r>
              <a:rPr lang="ar-SA" sz="2800" b="1" u="sng"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يجدد </a:t>
            </a:r>
            <a:r>
              <a:rPr lang="ar-SA" sz="2800" b="1" u="sng"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تسجيل المستحضر وفقًا لنص المادة (24) التي تنص على أنه: </a:t>
            </a:r>
            <a:endParaRPr lang="en-US" sz="2800" b="1" u="sng"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endParaRPr>
          </a:p>
          <a:p>
            <a:pPr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 يجدد تسجيل المستحضر الصيدلاني لدى الهيئة كل خمس سنوات وذلك خلال مدة لا تتجاوز ستين يوماً من تاريخ انتهاء مدة التسجيل السابق.</a:t>
            </a:r>
            <a:endParaRPr lang="en-US" sz="1600" dirty="0">
              <a:latin typeface="Tahoma" panose="020B0604030504040204" pitchFamily="34" charset="0"/>
              <a:ea typeface="Times New Roman" panose="02020603050405020304" pitchFamily="18" charset="0"/>
            </a:endParaRPr>
          </a:p>
          <a:p>
            <a:pPr marL="233680"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 يشترط لتجديد تسجيل المستحضر الصيدلاني إرفاق الآتي:</a:t>
            </a:r>
            <a:endParaRPr lang="en-US" sz="1600" dirty="0">
              <a:latin typeface="Tahoma" panose="020B0604030504040204" pitchFamily="34" charset="0"/>
              <a:ea typeface="Times New Roman" panose="02020603050405020304" pitchFamily="18" charset="0"/>
            </a:endParaRPr>
          </a:p>
          <a:p>
            <a:pPr marL="233680"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‌أ. شهادة (</a:t>
            </a:r>
            <a:r>
              <a:rPr lang="en-US" sz="2800" dirty="0">
                <a:solidFill>
                  <a:srgbClr val="363636"/>
                </a:solidFill>
                <a:latin typeface="Simplified Arabic" panose="02020603050405020304" pitchFamily="18" charset="-78"/>
                <a:ea typeface="Times New Roman" panose="02020603050405020304" pitchFamily="18" charset="0"/>
              </a:rPr>
              <a:t>CPP</a:t>
            </a: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حديثة للمستحضر الصيدلاني.</a:t>
            </a:r>
            <a:endParaRPr lang="en-US" sz="1600" dirty="0">
              <a:latin typeface="Tahoma" panose="020B0604030504040204" pitchFamily="34" charset="0"/>
              <a:ea typeface="Times New Roman" panose="02020603050405020304" pitchFamily="18" charset="0"/>
            </a:endParaRPr>
          </a:p>
          <a:p>
            <a:pPr marL="233680"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‌ب. نشرة حديثة للمستحضر الصيدلاني.</a:t>
            </a:r>
            <a:endParaRPr lang="en-US" sz="1600" dirty="0">
              <a:latin typeface="Tahoma" panose="020B0604030504040204" pitchFamily="34" charset="0"/>
              <a:ea typeface="Times New Roman" panose="02020603050405020304" pitchFamily="18" charset="0"/>
            </a:endParaRPr>
          </a:p>
          <a:p>
            <a:pPr marL="233680"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‌ج. دراسة متابعة للمستحضر الصيدلاني بعد التسويق.</a:t>
            </a:r>
            <a:endParaRPr lang="en-US" sz="1600" dirty="0">
              <a:latin typeface="Tahoma" panose="020B0604030504040204" pitchFamily="34" charset="0"/>
              <a:ea typeface="Times New Roman" panose="02020603050405020304" pitchFamily="18" charset="0"/>
            </a:endParaRPr>
          </a:p>
          <a:p>
            <a:pPr marL="233680"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‌د. عينات حديثة للمستحضر الصيدلاني.</a:t>
            </a:r>
            <a:endParaRPr lang="en-US" sz="1600" dirty="0">
              <a:latin typeface="Tahoma" panose="020B0604030504040204" pitchFamily="34" charset="0"/>
              <a:ea typeface="Times New Roman" panose="02020603050405020304" pitchFamily="18" charset="0"/>
            </a:endParaRPr>
          </a:p>
          <a:p>
            <a:pPr marL="233680"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‌ه. أية وثائق أو متطلبات أخرى ترى اللجنة الفنية ضرورة استيفائها عند التجديد.</a:t>
            </a:r>
            <a:endParaRPr lang="en-US" sz="1600" dirty="0">
              <a:latin typeface="Tahoma" panose="020B0604030504040204" pitchFamily="34" charset="0"/>
              <a:ea typeface="Times New Roman" panose="02020603050405020304" pitchFamily="18" charset="0"/>
            </a:endParaRPr>
          </a:p>
        </p:txBody>
      </p:sp>
      <p:sp>
        <p:nvSpPr>
          <p:cNvPr id="5" name="عنصر نائب لرقم الشريحة 4"/>
          <p:cNvSpPr>
            <a:spLocks noGrp="1"/>
          </p:cNvSpPr>
          <p:nvPr>
            <p:ph type="sldNum" sz="quarter" idx="12"/>
          </p:nvPr>
        </p:nvSpPr>
        <p:spPr>
          <a:xfrm>
            <a:off x="531812" y="787782"/>
            <a:ext cx="779767" cy="365125"/>
          </a:xfrm>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2015733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291590" y="928881"/>
            <a:ext cx="9315450" cy="4678204"/>
          </a:xfrm>
          <a:prstGeom prst="rect">
            <a:avLst/>
          </a:prstGeom>
        </p:spPr>
        <p:txBody>
          <a:bodyPr wrap="square">
            <a:spAutoFit/>
          </a:bodyPr>
          <a:lstStyle/>
          <a:p>
            <a:pPr algn="just" rtl="1">
              <a:spcAft>
                <a:spcPts val="0"/>
              </a:spcAft>
            </a:pPr>
            <a:r>
              <a:rPr lang="ar-SA" sz="2800"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مـتـى يـلـغـى الـتـسـجـيـل؟</a:t>
            </a:r>
            <a:endParaRPr lang="en-US" sz="1600" dirty="0">
              <a:solidFill>
                <a:srgbClr val="FF0000"/>
              </a:solidFill>
              <a:latin typeface="Tahoma" panose="020B0604030504040204" pitchFamily="34" charset="0"/>
              <a:ea typeface="Times New Roman" panose="02020603050405020304" pitchFamily="18" charset="0"/>
            </a:endParaRPr>
          </a:p>
          <a:p>
            <a:pPr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يلغى تسجيل المستحضر الصيدلاني في إحدى الحالات التالية</a:t>
            </a:r>
            <a:r>
              <a:rPr lang="ar-SA" sz="28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1600" dirty="0">
              <a:latin typeface="Tahoma" panose="020B0604030504040204" pitchFamily="34" charset="0"/>
              <a:ea typeface="Times New Roman" panose="02020603050405020304" pitchFamily="18" charset="0"/>
            </a:endParaRPr>
          </a:p>
          <a:p>
            <a:pPr marL="503555" indent="-540385"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 إذا ثبت سمية المستحضر الصيدلاني أو ظهرت له آثار جانبية خطيرة أو أوقف استعماله بناءً على توصية منظمة الصحة العالمية (</a:t>
            </a:r>
            <a:r>
              <a:rPr lang="en-US" sz="2800" dirty="0">
                <a:solidFill>
                  <a:srgbClr val="363636"/>
                </a:solidFill>
                <a:latin typeface="Simplified Arabic" panose="02020603050405020304" pitchFamily="18" charset="-78"/>
                <a:ea typeface="Times New Roman" panose="02020603050405020304" pitchFamily="18" charset="0"/>
              </a:rPr>
              <a:t>WHO</a:t>
            </a: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أو الهيئات الصحية العالمية.</a:t>
            </a:r>
            <a:endParaRPr lang="en-US" sz="1600" dirty="0">
              <a:latin typeface="Tahoma" panose="020B0604030504040204" pitchFamily="34" charset="0"/>
              <a:ea typeface="Times New Roman" panose="02020603050405020304" pitchFamily="18" charset="0"/>
            </a:endParaRPr>
          </a:p>
          <a:p>
            <a:pPr marL="503555" indent="-540385"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 إذا ثبت للهيئة بتقارير من الجهات الصحية المختصة أن له آثار جانبية ضارة.</a:t>
            </a:r>
            <a:endParaRPr lang="en-US" sz="1600" dirty="0">
              <a:latin typeface="Tahoma" panose="020B0604030504040204" pitchFamily="34" charset="0"/>
              <a:ea typeface="Times New Roman" panose="02020603050405020304" pitchFamily="18" charset="0"/>
            </a:endParaRPr>
          </a:p>
          <a:p>
            <a:pPr marL="503555" indent="-540385"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3. إذا شطب تسجيله أو أوقف إنتاجه في بلد المنشأ.</a:t>
            </a:r>
            <a:endParaRPr lang="en-US" sz="1600" dirty="0">
              <a:latin typeface="Tahoma" panose="020B0604030504040204" pitchFamily="34" charset="0"/>
              <a:ea typeface="Times New Roman" panose="02020603050405020304" pitchFamily="18" charset="0"/>
            </a:endParaRPr>
          </a:p>
          <a:p>
            <a:pPr marL="503555" indent="-540385"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4. إذا لم يسوق أو يستورد خلال عامين من تاريخ تسجيله لدى الهيئة.</a:t>
            </a:r>
            <a:endParaRPr lang="en-US" sz="1600" dirty="0">
              <a:latin typeface="Tahoma" panose="020B0604030504040204" pitchFamily="34" charset="0"/>
              <a:ea typeface="Times New Roman" panose="02020603050405020304" pitchFamily="18" charset="0"/>
            </a:endParaRPr>
          </a:p>
          <a:p>
            <a:pPr marL="503555" indent="-540385" algn="just" rtl="1">
              <a:spcAft>
                <a:spcPts val="0"/>
              </a:spcAf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5. إذا لم يجدد تسجيله خلال المدة المحددة في الفقرة(1) من المادة(25) من هذه </a:t>
            </a:r>
            <a:r>
              <a:rPr lang="ar-SA" sz="28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اللائحة.</a:t>
            </a:r>
            <a:endParaRPr lang="en-US" sz="1600" dirty="0">
              <a:latin typeface="Tahoma" panose="020B0604030504040204" pitchFamily="34" charset="0"/>
              <a:ea typeface="Times New Roman" panose="02020603050405020304" pitchFamily="18" charset="0"/>
            </a:endParaRPr>
          </a:p>
          <a:p>
            <a:pPr algn="just" rtl="1">
              <a:spcAft>
                <a:spcPts val="0"/>
              </a:spcAft>
            </a:pPr>
            <a:r>
              <a:rPr lang="ar-SA"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endParaRPr lang="en-US" sz="1100" dirty="0">
              <a:latin typeface="Tahoma" panose="020B0604030504040204" pitchFamily="34" charset="0"/>
              <a:ea typeface="Times New Roman" panose="02020603050405020304" pitchFamily="18" charset="0"/>
            </a:endParaRPr>
          </a:p>
        </p:txBody>
      </p:sp>
      <p:sp>
        <p:nvSpPr>
          <p:cNvPr id="5" name="عنصر نائب لرقم الشريحة 4"/>
          <p:cNvSpPr>
            <a:spLocks noGrp="1"/>
          </p:cNvSpPr>
          <p:nvPr>
            <p:ph type="sldNum" sz="quarter" idx="12"/>
          </p:nvPr>
        </p:nvSpPr>
        <p:spPr>
          <a:xfrm>
            <a:off x="531812" y="787782"/>
            <a:ext cx="779767" cy="365125"/>
          </a:xfrm>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316807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1"/>
          <p:cNvSpPr>
            <a:spLocks noGrp="1"/>
          </p:cNvSpPr>
          <p:nvPr>
            <p:ph type="sldNum" sz="quarter" idx="12"/>
          </p:nvPr>
        </p:nvSpPr>
        <p:spPr>
          <a:xfrm>
            <a:off x="838200" y="6333490"/>
            <a:ext cx="2743200" cy="365125"/>
          </a:xfrm>
        </p:spPr>
        <p:txBody>
          <a:bodyPr/>
          <a:lstStyle/>
          <a:p>
            <a:fld id="{386BE54C-6AA9-4C7E-B4AB-64A9C62907E3}" type="slidenum">
              <a:rPr lang="ar-EG" smtClean="0"/>
              <a:t>26</a:t>
            </a:fld>
            <a:endParaRPr lang="ar-EG" dirty="0"/>
          </a:p>
        </p:txBody>
      </p:sp>
      <p:sp>
        <p:nvSpPr>
          <p:cNvPr id="5" name="Text Box 2"/>
          <p:cNvSpPr txBox="1">
            <a:spLocks noChangeArrowheads="1"/>
          </p:cNvSpPr>
          <p:nvPr/>
        </p:nvSpPr>
        <p:spPr bwMode="auto">
          <a:xfrm>
            <a:off x="4583978" y="1238178"/>
            <a:ext cx="3384550" cy="1938992"/>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
                <a:schemeClr val="tx2"/>
              </a:buClr>
              <a:buSzPct val="60000"/>
              <a:buFont typeface="Wingdings" pitchFamily="2" charset="2"/>
              <a:buNone/>
              <a:tabLst/>
              <a:defRPr/>
            </a:pPr>
            <a:r>
              <a:rPr kumimoji="0" lang="ar-EG" sz="6000" b="1" i="0" u="none" strike="noStrike" kern="1200" cap="none" spc="0" normalizeH="0" baseline="0" noProof="0" dirty="0">
                <a:ln>
                  <a:noFill/>
                </a:ln>
                <a:solidFill>
                  <a:srgbClr val="000099"/>
                </a:solidFill>
                <a:effectLst>
                  <a:outerShdw blurRad="38100" dist="38100" dir="2700000" algn="tl">
                    <a:srgbClr val="000000">
                      <a:alpha val="43137"/>
                    </a:srgbClr>
                  </a:outerShdw>
                </a:effectLst>
                <a:uLnTx/>
                <a:uFillTx/>
                <a:latin typeface="Impact" pitchFamily="34" charset="0"/>
                <a:ea typeface="+mn-ea"/>
                <a:cs typeface="AF_Unizah" pitchFamily="2" charset="-78"/>
              </a:rPr>
              <a:t>شكراً </a:t>
            </a:r>
            <a:r>
              <a:rPr kumimoji="0" lang="ar-EG" sz="6000" b="1" i="0" u="none" strike="noStrike" kern="1200" cap="none" spc="0" normalizeH="0" baseline="0" noProof="0" dirty="0" smtClean="0">
                <a:ln>
                  <a:noFill/>
                </a:ln>
                <a:solidFill>
                  <a:srgbClr val="000099"/>
                </a:solidFill>
                <a:effectLst>
                  <a:outerShdw blurRad="38100" dist="38100" dir="2700000" algn="tl">
                    <a:srgbClr val="000000">
                      <a:alpha val="43137"/>
                    </a:srgbClr>
                  </a:outerShdw>
                </a:effectLst>
                <a:uLnTx/>
                <a:uFillTx/>
                <a:latin typeface="Impact" pitchFamily="34" charset="0"/>
                <a:ea typeface="+mn-ea"/>
                <a:cs typeface="AF_Unizah" pitchFamily="2" charset="-78"/>
              </a:rPr>
              <a:t>  لتفاعلكم</a:t>
            </a:r>
            <a:endParaRPr kumimoji="0" lang="en-US" sz="6000" b="1" i="0" u="none" strike="noStrike" kern="1200" cap="none" spc="0" normalizeH="0" baseline="0" noProof="0" dirty="0">
              <a:ln>
                <a:noFill/>
              </a:ln>
              <a:solidFill>
                <a:srgbClr val="000099"/>
              </a:solidFill>
              <a:effectLst>
                <a:outerShdw blurRad="38100" dist="38100" dir="2700000" algn="tl">
                  <a:srgbClr val="000000">
                    <a:alpha val="43137"/>
                  </a:srgbClr>
                </a:outerShdw>
              </a:effectLst>
              <a:uLnTx/>
              <a:uFillTx/>
              <a:latin typeface="Impact" pitchFamily="34" charset="0"/>
              <a:ea typeface="+mn-ea"/>
              <a:cs typeface="AF_Unizah" pitchFamily="2" charset="-78"/>
            </a:endParaRPr>
          </a:p>
        </p:txBody>
      </p:sp>
      <p:pic>
        <p:nvPicPr>
          <p:cNvPr id="6" name="Picture 3" descr="%D8%AA%D8%B5%D9%81%D9%8A%D9%82">
            <a:hlinkClick r:id="rId2"/>
          </p:cNvPr>
          <p:cNvPicPr>
            <a:picLocks noChangeAspect="1" noChangeArrowheads="1"/>
          </p:cNvPicPr>
          <p:nvPr/>
        </p:nvPicPr>
        <p:blipFill>
          <a:blip r:embed="rId3"/>
          <a:srcRect/>
          <a:stretch>
            <a:fillRect/>
          </a:stretch>
        </p:blipFill>
        <p:spPr bwMode="auto">
          <a:xfrm>
            <a:off x="5269778" y="3069835"/>
            <a:ext cx="2952750" cy="2232025"/>
          </a:xfrm>
          <a:prstGeom prst="rect">
            <a:avLst/>
          </a:prstGeom>
          <a:noFill/>
          <a:ln w="9525">
            <a:noFill/>
            <a:miter lim="800000"/>
            <a:headEnd/>
            <a:tailEnd/>
          </a:ln>
        </p:spPr>
      </p:pic>
      <p:sp>
        <p:nvSpPr>
          <p:cNvPr id="7" name="عنصر نائب لرقم الشريحة 5"/>
          <p:cNvSpPr txBox="1">
            <a:spLocks/>
          </p:cNvSpPr>
          <p:nvPr/>
        </p:nvSpPr>
        <p:spPr>
          <a:xfrm>
            <a:off x="990600" y="6508750"/>
            <a:ext cx="2743200" cy="365125"/>
          </a:xfrm>
          <a:prstGeom prst="rect">
            <a:avLst/>
          </a:prstGeom>
        </p:spPr>
        <p:txBody>
          <a:bodyPr vert="horz" lIns="91440" tIns="45720" rIns="91440" bIns="45720" rtlCol="1" anchor="ctr"/>
          <a:lstStyle>
            <a:defPPr>
              <a:defRPr lang="ar-EG"/>
            </a:defPPr>
            <a:lvl1pPr marL="0" algn="l"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386BE54C-6AA9-4C7E-B4AB-64A9C62907E3}" type="slidenum">
              <a:rPr lang="ar-EG" smtClean="0"/>
              <a:pPr/>
              <a:t>26</a:t>
            </a:fld>
            <a:endParaRPr lang="ar-EG"/>
          </a:p>
        </p:txBody>
      </p:sp>
    </p:spTree>
    <p:extLst>
      <p:ext uri="{BB962C8B-B14F-4D97-AF65-F5344CB8AC3E}">
        <p14:creationId xmlns:p14="http://schemas.microsoft.com/office/powerpoint/2010/main" val="3263657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05940" y="585847"/>
            <a:ext cx="9452610" cy="5232202"/>
          </a:xfrm>
          <a:prstGeom prst="rect">
            <a:avLst/>
          </a:prstGeom>
        </p:spPr>
        <p:txBody>
          <a:bodyPr wrap="square">
            <a:spAutoFit/>
          </a:bodyPr>
          <a:lstStyle/>
          <a:p>
            <a:pPr marL="53340" algn="ctr" rtl="1">
              <a:spcBef>
                <a:spcPts val="600"/>
              </a:spcBef>
              <a:spcAft>
                <a:spcPts val="0"/>
              </a:spcAft>
            </a:pPr>
            <a:r>
              <a:rPr lang="ar-EG" sz="3200" b="1" u="sng"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 التعاريف:</a:t>
            </a:r>
          </a:p>
          <a:p>
            <a:pPr marL="53340" algn="just" rtl="1">
              <a:spcBef>
                <a:spcPts val="600"/>
              </a:spcBef>
              <a:spcAft>
                <a:spcPts val="0"/>
              </a:spcAft>
            </a:pPr>
            <a:r>
              <a:rPr lang="ar-SA" sz="2400"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المؤسسة الصيدلانية</a:t>
            </a: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ar-EG"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53340" algn="just" rtl="1">
              <a:spcBef>
                <a:spcPts val="600"/>
              </a:spcBef>
              <a:spcAft>
                <a:spcPts val="0"/>
              </a:spcAft>
            </a:pP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كل مكان أو محل معد لاستيراد أو تصنيع أو تجهيز أو بيع الأدوية والمستلزمات الطبية وما في كمها وفقاً لما تنظمه هذه اللائحة.</a:t>
            </a:r>
            <a:endParaRPr lang="en-US" sz="1100" b="1" dirty="0">
              <a:latin typeface="Tahoma" panose="020B0604030504040204" pitchFamily="34" charset="0"/>
              <a:ea typeface="Times New Roman" panose="02020603050405020304" pitchFamily="18" charset="0"/>
            </a:endParaRPr>
          </a:p>
          <a:p>
            <a:pPr marL="53340" algn="just" rtl="1">
              <a:spcBef>
                <a:spcPts val="600"/>
              </a:spcBef>
              <a:spcAft>
                <a:spcPts val="0"/>
              </a:spcAft>
            </a:pPr>
            <a:r>
              <a:rPr lang="ar-SA" sz="2400"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مستورد الأدوية</a:t>
            </a: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endParaRPr lang="ar-EG"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53340" algn="just" rtl="1">
              <a:spcBef>
                <a:spcPts val="600"/>
              </a:spcBef>
              <a:spcAft>
                <a:spcPts val="0"/>
              </a:spcAft>
            </a:pP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كل </a:t>
            </a: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شخص طبيعي أو اعتباري يقوم باستيراد وبيع الأدوية والمستلزمات الطبية وما في حكمها بالجملة.</a:t>
            </a:r>
            <a:endParaRPr lang="en-US" sz="1100" b="1" dirty="0">
              <a:latin typeface="Tahoma" panose="020B0604030504040204" pitchFamily="34" charset="0"/>
              <a:ea typeface="Times New Roman" panose="02020603050405020304" pitchFamily="18" charset="0"/>
            </a:endParaRPr>
          </a:p>
          <a:p>
            <a:pPr marL="53340" algn="just" rtl="1">
              <a:spcBef>
                <a:spcPts val="600"/>
              </a:spcBef>
              <a:spcAft>
                <a:spcPts val="0"/>
              </a:spcAft>
            </a:pPr>
            <a:r>
              <a:rPr lang="ar-SA" sz="2400"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الصيـــــــــــدلاني</a:t>
            </a: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ar-EG"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53340" algn="just" rtl="1">
              <a:spcBef>
                <a:spcPts val="600"/>
              </a:spcBef>
              <a:spcAft>
                <a:spcPts val="0"/>
              </a:spcAft>
            </a:pP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الشخص الحاصل على شهادة جامعية في العلوم الصيدلانية من إحدى الجامعات اليمنية المعتمدة أو ما يعادلها من إحدى الجامعات الأجنبية المعترف بها على أن تكون مجازة من قبل المجلس الطبي.</a:t>
            </a:r>
            <a:endParaRPr lang="en-US" sz="1100" b="1" dirty="0">
              <a:latin typeface="Tahoma" panose="020B0604030504040204" pitchFamily="34" charset="0"/>
              <a:ea typeface="Times New Roman" panose="02020603050405020304" pitchFamily="18" charset="0"/>
            </a:endParaRPr>
          </a:p>
          <a:p>
            <a:pPr marL="53340" algn="just" rtl="1">
              <a:spcBef>
                <a:spcPts val="600"/>
              </a:spcBef>
              <a:spcAft>
                <a:spcPts val="0"/>
              </a:spcAft>
            </a:pPr>
            <a:r>
              <a:rPr lang="ar-SA" sz="2400"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المفتـــــــــــــــش</a:t>
            </a: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endParaRPr lang="ar-EG"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53340" algn="just" rtl="1">
              <a:spcBef>
                <a:spcPts val="600"/>
              </a:spcBef>
              <a:spcAft>
                <a:spcPts val="0"/>
              </a:spcAft>
            </a:pP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الصيدلاني </a:t>
            </a: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المكلف بتفتيش المؤسسة الصيدلانية وعن الدواء أينما وجد في الجمهورية.</a:t>
            </a:r>
            <a:endParaRPr lang="en-US" sz="1100" b="1" dirty="0">
              <a:latin typeface="Tahoma" panose="020B0604030504040204" pitchFamily="34" charset="0"/>
              <a:ea typeface="Times New Roman" panose="02020603050405020304" pitchFamily="18" charset="0"/>
            </a:endParaRPr>
          </a:p>
          <a:p>
            <a:pPr marL="53340" algn="just" rtl="1">
              <a:spcBef>
                <a:spcPts val="600"/>
              </a:spcBef>
              <a:spcAft>
                <a:spcPts val="0"/>
              </a:spcAft>
            </a:pPr>
            <a:r>
              <a:rPr lang="ar-SA" sz="2400"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موزع الأدويــة</a:t>
            </a:r>
            <a:r>
              <a:rPr lang="ar-SA" sz="2400"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a:t>
            </a:r>
            <a:endParaRPr lang="ar-EG" sz="2400"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endParaRPr>
          </a:p>
          <a:p>
            <a:pPr marL="53340" algn="just" rtl="1">
              <a:spcBef>
                <a:spcPts val="600"/>
              </a:spcBef>
              <a:spcAft>
                <a:spcPts val="0"/>
              </a:spcAft>
            </a:pPr>
            <a:r>
              <a:rPr lang="ar-SA" sz="2400"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 </a:t>
            </a: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أي شخص طبيعي أو اعتباري يقوم بتوزيع وبيع الأدوية والمستلزمات الطبية وما في حكمها بالجملة وفقاً لأحكام هذه اللائحة</a:t>
            </a: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1100" b="1" dirty="0">
              <a:latin typeface="Tahoma" panose="020B0604030504040204" pitchFamily="34" charset="0"/>
              <a:ea typeface="Times New Roman" panose="02020603050405020304" pitchFamily="18" charset="0"/>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757272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291590" y="621492"/>
            <a:ext cx="9406890" cy="5724644"/>
          </a:xfrm>
          <a:prstGeom prst="rect">
            <a:avLst/>
          </a:prstGeom>
        </p:spPr>
        <p:txBody>
          <a:bodyPr wrap="square">
            <a:spAutoFit/>
          </a:bodyPr>
          <a:lstStyle/>
          <a:p>
            <a:pPr marL="53340" algn="just" rtl="1">
              <a:spcBef>
                <a:spcPts val="600"/>
              </a:spcBef>
            </a:pPr>
            <a:r>
              <a:rPr lang="ar-EG" b="1" u="sng"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تابع</a:t>
            </a:r>
            <a:r>
              <a:rPr lang="ar-EG"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 </a:t>
            </a:r>
            <a:r>
              <a:rPr lang="ar-EG" b="1" u="sng"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التعاريف</a:t>
            </a:r>
            <a:r>
              <a:rPr lang="ar-EG"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a:t>
            </a:r>
          </a:p>
          <a:p>
            <a:pPr marL="53340" algn="just" rtl="1">
              <a:spcBef>
                <a:spcPts val="600"/>
              </a:spcBef>
              <a:spcAft>
                <a:spcPts val="0"/>
              </a:spcAft>
            </a:pPr>
            <a:r>
              <a:rPr lang="ar-SA"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المصنـــــــــــــع:</a:t>
            </a:r>
            <a:endParaRPr lang="ar-EG"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endParaRPr>
          </a:p>
          <a:p>
            <a:pPr marL="53340" algn="just" rtl="1">
              <a:spcBef>
                <a:spcPts val="600"/>
              </a:spcBef>
              <a:spcAft>
                <a:spcPts val="0"/>
              </a:spcAft>
            </a:pPr>
            <a:r>
              <a:rPr lang="ar-SA"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 </a:t>
            </a:r>
            <a:r>
              <a:rPr lang="ar-EG"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هو</a:t>
            </a: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المؤسسة </a:t>
            </a: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التي يتم فيها تصنيع الأدوية والمستلزمات الطبية وما في حكمها وفقاً لأسس التصنيع الجيد للدواء (</a:t>
            </a:r>
            <a:r>
              <a:rPr lang="en-US" b="1" dirty="0">
                <a:solidFill>
                  <a:srgbClr val="363636"/>
                </a:solidFill>
                <a:latin typeface="Simplified Arabic" panose="02020603050405020304" pitchFamily="18" charset="-78"/>
                <a:ea typeface="Times New Roman" panose="02020603050405020304" pitchFamily="18" charset="0"/>
              </a:rPr>
              <a:t>GMP</a:t>
            </a: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1100" b="1" dirty="0">
              <a:latin typeface="Tahoma" panose="020B0604030504040204" pitchFamily="34" charset="0"/>
              <a:ea typeface="Times New Roman" panose="02020603050405020304" pitchFamily="18" charset="0"/>
            </a:endParaRPr>
          </a:p>
          <a:p>
            <a:pPr marL="53340" algn="just" rtl="1">
              <a:spcBef>
                <a:spcPts val="600"/>
              </a:spcBef>
              <a:spcAft>
                <a:spcPts val="0"/>
              </a:spcAft>
            </a:pPr>
            <a:r>
              <a:rPr lang="ar-SA"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التصنيع الجيد للدواء (</a:t>
            </a:r>
            <a:r>
              <a:rPr lang="en-US"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GMP</a:t>
            </a: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ar-EG"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53340" algn="just" rtl="1">
              <a:spcBef>
                <a:spcPts val="600"/>
              </a:spcBef>
              <a:spcAft>
                <a:spcPts val="0"/>
              </a:spcAft>
            </a:pP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جزء من الجودة النوعية للتأكد من أن الدواء يتم إنتاجه بطريقة سليمة ومتماثلة بنفس الجودة وحسب المعايير المناسبة التي تناسب الغرض من استخدامه.</a:t>
            </a:r>
            <a:endParaRPr lang="en-US" sz="1100" b="1" dirty="0">
              <a:latin typeface="Tahoma" panose="020B0604030504040204" pitchFamily="34" charset="0"/>
              <a:ea typeface="Times New Roman" panose="02020603050405020304" pitchFamily="18" charset="0"/>
            </a:endParaRPr>
          </a:p>
          <a:p>
            <a:pPr marL="53340" algn="just" rtl="1">
              <a:spcBef>
                <a:spcPts val="600"/>
              </a:spcBef>
              <a:spcAft>
                <a:spcPts val="0"/>
              </a:spcAft>
            </a:pPr>
            <a:r>
              <a:rPr lang="ar-SA"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الــــــــــــــــــدواء</a:t>
            </a:r>
            <a:r>
              <a:rPr lang="ar-SA"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a:t>
            </a:r>
            <a:endParaRPr lang="ar-EG"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endParaRPr>
          </a:p>
          <a:p>
            <a:pPr marL="53340" algn="just" rtl="1">
              <a:spcBef>
                <a:spcPts val="600"/>
              </a:spcBef>
              <a:spcAft>
                <a:spcPts val="0"/>
              </a:spcAft>
            </a:pPr>
            <a:r>
              <a:rPr lang="ar-SA"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 </a:t>
            </a: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أي مادة أو مجموعة مواد ذات قيمة علاجية ترد في أي دستور أدوية معترف به أو يرد ذكرها كمادة فاعلة في دواء مسجل لدى الهيئة.</a:t>
            </a:r>
            <a:endParaRPr lang="en-US" sz="1100" b="1" dirty="0">
              <a:latin typeface="Tahoma" panose="020B0604030504040204" pitchFamily="34" charset="0"/>
              <a:ea typeface="Times New Roman" panose="02020603050405020304" pitchFamily="18" charset="0"/>
            </a:endParaRPr>
          </a:p>
          <a:p>
            <a:pPr marL="53340" algn="just" rtl="1">
              <a:spcBef>
                <a:spcPts val="600"/>
              </a:spcBef>
              <a:spcAft>
                <a:spcPts val="0"/>
              </a:spcAft>
            </a:pPr>
            <a:r>
              <a:rPr lang="ar-SA"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المستحضر الصيدلاني</a:t>
            </a: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ar-EG"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53340" algn="just" rtl="1">
              <a:spcBef>
                <a:spcPts val="600"/>
              </a:spcBef>
              <a:spcAft>
                <a:spcPts val="0"/>
              </a:spcAft>
            </a:pP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أي مادة أو مجموعة مواد دوائية يتم ضمها إلى بعض بصيغة مناسبة للاستخدام الآدمي للعلاج أو للوقاية من مرض أو لإزالة أعراض أو لعمل التشخيص الطبي أو لتحسين وظيفة فسيولوجية.</a:t>
            </a:r>
            <a:endParaRPr lang="en-US" sz="1100" b="1" dirty="0">
              <a:latin typeface="Tahoma" panose="020B0604030504040204" pitchFamily="34" charset="0"/>
              <a:ea typeface="Times New Roman" panose="02020603050405020304" pitchFamily="18" charset="0"/>
            </a:endParaRPr>
          </a:p>
          <a:p>
            <a:pPr marL="53340" algn="just" rtl="1">
              <a:spcBef>
                <a:spcPts val="600"/>
              </a:spcBef>
              <a:spcAft>
                <a:spcPts val="0"/>
              </a:spcAft>
            </a:pPr>
            <a:r>
              <a:rPr lang="ar-SA"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الدواء بوصفة</a:t>
            </a: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ar-EG"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53340" algn="just" rtl="1">
              <a:spcBef>
                <a:spcPts val="600"/>
              </a:spcBef>
              <a:spcAft>
                <a:spcPts val="0"/>
              </a:spcAft>
            </a:pP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أي دواء أو منتج دوائي يتطلب صرفه وصفة طبية معتمدة من قبل طبيب مصرح له بمزاولة المهنة.</a:t>
            </a:r>
            <a:endParaRPr lang="en-US" sz="1100" b="1" dirty="0">
              <a:latin typeface="Tahoma" panose="020B0604030504040204" pitchFamily="34" charset="0"/>
              <a:ea typeface="Times New Roman" panose="02020603050405020304" pitchFamily="18" charset="0"/>
            </a:endParaRPr>
          </a:p>
          <a:p>
            <a:pPr marL="53340" algn="just" rtl="1">
              <a:spcBef>
                <a:spcPts val="600"/>
              </a:spcBef>
              <a:spcAft>
                <a:spcPts val="0"/>
              </a:spcAft>
            </a:pPr>
            <a:r>
              <a:rPr lang="ar-SA"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الأدوية بدون وصفة</a:t>
            </a:r>
            <a:r>
              <a:rPr lang="ar-SA"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a:t>
            </a:r>
            <a:endParaRPr lang="ar-EG"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endParaRPr>
          </a:p>
          <a:p>
            <a:pPr marL="53340" algn="just" rtl="1">
              <a:spcBef>
                <a:spcPts val="600"/>
              </a:spcBef>
              <a:spcAft>
                <a:spcPts val="0"/>
              </a:spcAft>
            </a:pPr>
            <a:r>
              <a:rPr lang="ar-SA"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 </a:t>
            </a: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الأدوية التي يتطلب صرفها وصفات طبية حيث يمكن بيعها في الصيدليات ومخازن لأدوية من قبل مزاولي مهنة الصيدلية المرخصين ويصدر بتحديدها قرار من الوزير.</a:t>
            </a:r>
            <a:endParaRPr lang="en-US" sz="1100" b="1" dirty="0">
              <a:latin typeface="Tahoma" panose="020B0604030504040204" pitchFamily="34" charset="0"/>
              <a:ea typeface="Times New Roman" panose="02020603050405020304" pitchFamily="18" charset="0"/>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65114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366010" y="599361"/>
            <a:ext cx="8035290" cy="3862596"/>
          </a:xfrm>
          <a:prstGeom prst="rect">
            <a:avLst/>
          </a:prstGeom>
        </p:spPr>
        <p:txBody>
          <a:bodyPr wrap="square">
            <a:spAutoFit/>
          </a:bodyPr>
          <a:lstStyle/>
          <a:p>
            <a:pPr marL="143510" indent="370840" algn="just" rtl="1">
              <a:spcAft>
                <a:spcPts val="0"/>
              </a:spcAft>
            </a:pPr>
            <a:r>
              <a:rPr lang="ar-EG" sz="3200" b="1" u="sng"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الأهداف:</a:t>
            </a:r>
          </a:p>
          <a:p>
            <a:pPr marL="143510" indent="370840" algn="just" rtl="1">
              <a:spcAft>
                <a:spcPts val="0"/>
              </a:spcAft>
            </a:pPr>
            <a:r>
              <a:rPr lang="ar-EG"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a:t>
            </a: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تنسيق الجهود بين الجهات المعنية بتنظيم نشاط صناعة وتجارة الأدوية والمستلزمات الطبية وما في حكمها من خلال إيجاد الأليات المشتركة لتنفيذ السياسات الصحية الصناعية والتجارية في إطار السياسة العامة للدولة</a:t>
            </a: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ar-EG"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143510" indent="370840" algn="just" rtl="1">
              <a:spcAft>
                <a:spcPts val="0"/>
              </a:spcAft>
            </a:pPr>
            <a:endParaRPr lang="en-US" sz="1100" b="1" dirty="0">
              <a:latin typeface="Tahoma" panose="020B0604030504040204" pitchFamily="34" charset="0"/>
              <a:ea typeface="Times New Roman" panose="02020603050405020304" pitchFamily="18" charset="0"/>
            </a:endParaRPr>
          </a:p>
          <a:p>
            <a:pPr marL="143510" indent="370840" algn="just" rtl="1">
              <a:spcAft>
                <a:spcPts val="0"/>
              </a:spcAft>
            </a:pP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 إيجاد الضوابط الكفيلة بتنظيم الخدمات الدوائية في ظل حرية التجارة وتشجيع المنافسة لتوفير الأدوية والمستلزمات الطبية وما في حكمها بجودة عالية وفاعلية وآمنة وبأسعار مناسبة</a:t>
            </a: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ar-EG"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143510" indent="370840" algn="just" rtl="1">
              <a:spcAft>
                <a:spcPts val="0"/>
              </a:spcAft>
            </a:pPr>
            <a:endParaRPr lang="en-US" sz="1100" b="1" dirty="0">
              <a:latin typeface="Tahoma" panose="020B0604030504040204" pitchFamily="34" charset="0"/>
              <a:ea typeface="Times New Roman" panose="02020603050405020304" pitchFamily="18" charset="0"/>
            </a:endParaRPr>
          </a:p>
          <a:p>
            <a:pPr marL="143510" indent="370840" algn="just" rtl="1">
              <a:spcAft>
                <a:spcPts val="0"/>
              </a:spcAft>
            </a:pP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3. تطوير أنظمة الرقابة على صناعة وتجارة الأدوية والمستلزمات وما في حكمها من أجل تحقيق تنمية صحية في المجتمع خالية من الأمراض والأخطار والآثار السيئة الناتجة عن الاستخدام العشوائي للأدوية والمستلزمات الطبية وما في حكمها</a:t>
            </a:r>
            <a:r>
              <a:rPr lang="ar-SA"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ar-EG"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143510" indent="370840" algn="just" rtl="1">
              <a:spcAft>
                <a:spcPts val="0"/>
              </a:spcAft>
            </a:pPr>
            <a:endParaRPr lang="en-US" sz="1100" b="1" dirty="0">
              <a:latin typeface="Tahoma" panose="020B0604030504040204" pitchFamily="34" charset="0"/>
              <a:ea typeface="Times New Roman" panose="02020603050405020304" pitchFamily="18" charset="0"/>
            </a:endParaRPr>
          </a:p>
          <a:p>
            <a:pPr marL="143510" indent="370840" algn="just" rtl="1">
              <a:spcAft>
                <a:spcPts val="0"/>
              </a:spcAft>
            </a:pPr>
            <a:r>
              <a:rPr lang="ar-SA"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4. تسهيل عملية الحصول على المعلومات الأساسية المتعلقة بشروط وضوابط التصنيع والإتجار بالأدوية والمستلزمات الطبية وما في حكمها من قبل المعنيين لهذا النشاط (منتجين ومستهلكين).</a:t>
            </a:r>
            <a:endParaRPr lang="en-US" sz="1100" b="1" dirty="0">
              <a:effectLst/>
              <a:latin typeface="Tahoma" panose="020B0604030504040204" pitchFamily="34" charset="0"/>
              <a:ea typeface="Times New Roman" panose="02020603050405020304" pitchFamily="18" charset="0"/>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846793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131369" y="375404"/>
            <a:ext cx="5083443" cy="461665"/>
          </a:xfrm>
          <a:prstGeom prst="rect">
            <a:avLst/>
          </a:prstGeom>
        </p:spPr>
        <p:txBody>
          <a:bodyPr wrap="none">
            <a:spAutoFit/>
          </a:bodyPr>
          <a:lstStyle/>
          <a:p>
            <a:pPr algn="ctr"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مصانع الأدوية والمستلزمات الطبية وما في حكمها</a:t>
            </a:r>
            <a:endParaRPr lang="en-US" sz="1400" dirty="0">
              <a:effectLst/>
              <a:latin typeface="Tahoma" panose="020B0604030504040204" pitchFamily="34" charset="0"/>
              <a:ea typeface="Times New Roman" panose="02020603050405020304" pitchFamily="18" charset="0"/>
            </a:endParaRPr>
          </a:p>
        </p:txBody>
      </p:sp>
      <p:sp>
        <p:nvSpPr>
          <p:cNvPr id="5" name="مستطيل 4"/>
          <p:cNvSpPr/>
          <p:nvPr/>
        </p:nvSpPr>
        <p:spPr>
          <a:xfrm>
            <a:off x="1371600" y="1166843"/>
            <a:ext cx="8778240" cy="5324535"/>
          </a:xfrm>
          <a:prstGeom prst="rect">
            <a:avLst/>
          </a:prstGeom>
        </p:spPr>
        <p:txBody>
          <a:bodyPr wrap="square">
            <a:spAutoFit/>
          </a:bodyPr>
          <a:lstStyle/>
          <a:p>
            <a:pPr marL="143510" indent="-228600" algn="just" rtl="1">
              <a:spcAft>
                <a:spcPts val="0"/>
              </a:spcAft>
            </a:pPr>
            <a:r>
              <a:rPr lang="ar-EG"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أ- </a:t>
            </a: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لا </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يجوز لأي شخص طبيعي أو اعتباري إنشاء مصنع للأدوية و/أو المستلزمات الطبية وما في حكمها إلا بموافقة الهيئة والحصول على موافقة الجهات المعنية الأخرى.</a:t>
            </a:r>
            <a:endParaRPr lang="en-US" sz="1400" dirty="0">
              <a:latin typeface="Tahoma" panose="020B0604030504040204" pitchFamily="34" charset="0"/>
              <a:ea typeface="Times New Roman" panose="02020603050405020304" pitchFamily="18" charset="0"/>
            </a:endParaRPr>
          </a:p>
          <a:p>
            <a:pPr marL="143510" indent="-228600" algn="just" rtl="1">
              <a:spcAft>
                <a:spcPts val="0"/>
              </a:spcAft>
            </a:pP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ب‌</a:t>
            </a:r>
            <a:r>
              <a:rPr lang="ar-EG"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مع عدم الإخلال بأية شروط وضوابط أخرى منصوص عليها في القوانين واللوائح النافذة </a:t>
            </a:r>
            <a:endParaRPr lang="ar-EG"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a:p>
            <a:pPr marL="143510" indent="-228600" algn="just" rtl="1">
              <a:spcAft>
                <a:spcPts val="0"/>
              </a:spcAft>
            </a:pPr>
            <a:r>
              <a:rPr lang="ar-SA" sz="2800"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يشترط </a:t>
            </a:r>
            <a:r>
              <a:rPr lang="ar-SA" sz="2800" b="1"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لإنشاء المصنع ما يلي</a:t>
            </a:r>
            <a:r>
              <a:rPr lang="ar-SA" sz="2800"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a:t>
            </a:r>
            <a:endParaRPr lang="ar-EG" sz="2800" b="1" dirty="0" smtClean="0">
              <a:solidFill>
                <a:srgbClr val="FF0000"/>
              </a:solidFill>
              <a:latin typeface="Tahoma" panose="020B0604030504040204" pitchFamily="34" charset="0"/>
              <a:ea typeface="Times New Roman" panose="02020603050405020304" pitchFamily="18" charset="0"/>
              <a:cs typeface="Simplified Arabic" panose="02020603050405020304" pitchFamily="18" charset="-78"/>
            </a:endParaRPr>
          </a:p>
          <a:p>
            <a:pPr marL="233680" indent="-228600" algn="r" rtl="1">
              <a:spcAft>
                <a:spcPts val="0"/>
              </a:spcAft>
            </a:pP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أن يشتمل على أقسام ومختبرات كيميائية وتعقيميه وجرثومية مستوفية للشروط الفنية والصحية الواردة في المدونة الخليجية لأسس الممارسة الجيدة للصناعات الدوائية (</a:t>
            </a:r>
            <a:r>
              <a:rPr lang="en-US" sz="2400" dirty="0">
                <a:solidFill>
                  <a:srgbClr val="363636"/>
                </a:solidFill>
                <a:latin typeface="Simplified Arabic" panose="02020603050405020304" pitchFamily="18" charset="-78"/>
                <a:ea typeface="Times New Roman" panose="02020603050405020304" pitchFamily="18" charset="0"/>
              </a:rPr>
              <a:t>GCC-GMP</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endParaRPr lang="en-US" sz="1400" dirty="0">
              <a:latin typeface="Tahoma" panose="020B0604030504040204" pitchFamily="34" charset="0"/>
              <a:ea typeface="Times New Roman" panose="02020603050405020304" pitchFamily="18" charset="0"/>
            </a:endParaRPr>
          </a:p>
          <a:p>
            <a:pPr marL="233680" indent="-228600" algn="r"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 أن يدير المصنع بجميع أقسامه ومختبراته صيدلاني متفرغ مرخص له مزاولة مهنة الصيدلة يكون مسئولاً مسؤولية مباشرة عن حفظ العقاقير الخطرة وعن مسك سجلاتها.</a:t>
            </a:r>
            <a:endParaRPr lang="en-US" sz="1400" dirty="0">
              <a:latin typeface="Tahoma" panose="020B0604030504040204" pitchFamily="34" charset="0"/>
              <a:ea typeface="Times New Roman" panose="02020603050405020304" pitchFamily="18" charset="0"/>
            </a:endParaRPr>
          </a:p>
          <a:p>
            <a:pPr algn="r"/>
            <a:r>
              <a:rPr lang="ar-SA" sz="2400" dirty="0">
                <a:solidFill>
                  <a:srgbClr val="363636"/>
                </a:solidFill>
                <a:ea typeface="Times New Roman" panose="02020603050405020304" pitchFamily="18" charset="0"/>
                <a:cs typeface="Simplified Arabic" panose="02020603050405020304" pitchFamily="18" charset="-78"/>
              </a:rPr>
              <a:t>3.</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توافر إدارة الجودة فيما يتعلق بمبادئ الممارسة الجيدة للتصنيع الدوائي وتأكيد الجودة والرقابة النوعية على النحو الوارد في مدونة "منظمة الصحة العالمية" والمدونة الخليجية لأسس الممارسة الجيدة للصناعات الدوائية</a:t>
            </a:r>
            <a:r>
              <a:rPr lang="en-US"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(GCC-GMP)</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والإرشادات المكملة لهما خاصة فيما يتعلق بالأبنية والمعدات والنواحي الصحية والنظافة والجهاز العامل بالمصنع</a:t>
            </a:r>
            <a:r>
              <a:rPr lang="ar-SA" sz="2400" dirty="0">
                <a:solidFill>
                  <a:srgbClr val="363636"/>
                </a:solidFill>
                <a:latin typeface="Simplified Arabic" panose="02020603050405020304" pitchFamily="18" charset="-78"/>
                <a:ea typeface="Times New Roman" panose="02020603050405020304" pitchFamily="18" charset="0"/>
              </a:rPr>
              <a:t>.</a:t>
            </a:r>
            <a:endParaRPr lang="ar-EG" sz="2400" dirty="0"/>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814231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074920" y="146804"/>
            <a:ext cx="4211206" cy="1446550"/>
          </a:xfrm>
          <a:prstGeom prst="rect">
            <a:avLst/>
          </a:prstGeom>
        </p:spPr>
        <p:txBody>
          <a:bodyPr wrap="square">
            <a:spAutoFit/>
          </a:bodyPr>
          <a:lstStyle/>
          <a:p>
            <a:pPr algn="r"/>
            <a:r>
              <a:rPr lang="ar-EG" sz="2000" b="1" dirty="0" smtClean="0">
                <a:solidFill>
                  <a:srgbClr val="FF0000"/>
                </a:solidFill>
                <a:ea typeface="Times New Roman" panose="02020603050405020304" pitchFamily="18" charset="0"/>
                <a:cs typeface="Simplified Arabic" panose="02020603050405020304" pitchFamily="18" charset="-78"/>
              </a:rPr>
              <a:t>من يملك </a:t>
            </a:r>
            <a:r>
              <a:rPr lang="ar-SA" sz="2000" b="1" dirty="0" smtClean="0">
                <a:solidFill>
                  <a:srgbClr val="FF0000"/>
                </a:solidFill>
                <a:ea typeface="Times New Roman" panose="02020603050405020304" pitchFamily="18" charset="0"/>
                <a:cs typeface="Simplified Arabic" panose="02020603050405020304" pitchFamily="18" charset="-78"/>
              </a:rPr>
              <a:t>الرقابية </a:t>
            </a:r>
            <a:r>
              <a:rPr lang="ar-SA" sz="2000" b="1" dirty="0">
                <a:solidFill>
                  <a:srgbClr val="FF0000"/>
                </a:solidFill>
                <a:ea typeface="Times New Roman" panose="02020603050405020304" pitchFamily="18" charset="0"/>
                <a:cs typeface="Simplified Arabic" panose="02020603050405020304" pitchFamily="18" charset="-78"/>
              </a:rPr>
              <a:t>على هذه </a:t>
            </a:r>
            <a:r>
              <a:rPr lang="ar-SA" sz="2000" b="1" dirty="0" smtClean="0">
                <a:solidFill>
                  <a:srgbClr val="FF0000"/>
                </a:solidFill>
                <a:ea typeface="Times New Roman" panose="02020603050405020304" pitchFamily="18" charset="0"/>
                <a:cs typeface="Simplified Arabic" panose="02020603050405020304" pitchFamily="18" charset="-78"/>
              </a:rPr>
              <a:t>المصانع</a:t>
            </a:r>
            <a:r>
              <a:rPr lang="ar-EG" sz="2000" b="1" dirty="0" smtClean="0">
                <a:solidFill>
                  <a:srgbClr val="FF0000"/>
                </a:solidFill>
                <a:ea typeface="Times New Roman" panose="02020603050405020304" pitchFamily="18" charset="0"/>
                <a:cs typeface="Simplified Arabic" panose="02020603050405020304" pitchFamily="18" charset="-78"/>
              </a:rPr>
              <a:t>؟</a:t>
            </a:r>
          </a:p>
          <a:p>
            <a:pPr algn="r"/>
            <a:endParaRPr lang="ar-EG" sz="2000" b="1" dirty="0">
              <a:solidFill>
                <a:srgbClr val="FF0000"/>
              </a:solidFill>
              <a:cs typeface="Simplified Arabic" panose="02020603050405020304" pitchFamily="18" charset="-78"/>
            </a:endParaRPr>
          </a:p>
          <a:p>
            <a:pPr algn="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الهيئة العليا للأدوية والمستلزمات الطبية</a:t>
            </a:r>
            <a:r>
              <a:rPr lang="ar-EG"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هي صاحبة الولاية على رقابة المصانع </a:t>
            </a:r>
            <a:r>
              <a:rPr lang="ar-EG" sz="2000" dirty="0" smtClean="0"/>
              <a:t>.</a:t>
            </a:r>
            <a:endParaRPr lang="ar-EG" sz="2000" dirty="0">
              <a:solidFill>
                <a:srgbClr val="FF0000"/>
              </a:solidFill>
            </a:endParaRPr>
          </a:p>
        </p:txBody>
      </p:sp>
      <p:sp>
        <p:nvSpPr>
          <p:cNvPr id="5" name="مستطيل 4"/>
          <p:cNvSpPr/>
          <p:nvPr/>
        </p:nvSpPr>
        <p:spPr>
          <a:xfrm>
            <a:off x="1851660" y="1572161"/>
            <a:ext cx="9224010" cy="4893647"/>
          </a:xfrm>
          <a:prstGeom prst="rect">
            <a:avLst/>
          </a:prstGeom>
        </p:spPr>
        <p:txBody>
          <a:bodyPr wrap="square">
            <a:spAutoFit/>
          </a:bodyPr>
          <a:lstStyle/>
          <a:p>
            <a:pPr indent="-228600" algn="r" rtl="1"/>
            <a:r>
              <a:rPr lang="ar-EG"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وسائل الرقابة:</a:t>
            </a:r>
          </a:p>
          <a:p>
            <a:pPr indent="-228600" algn="r" rtl="1"/>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يصدر بتحديد</a:t>
            </a:r>
            <a:r>
              <a:rPr lang="ar-EG"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وتنظيم السجلات التي يجب على المصنع مسكها قراراً من الهيئة يراعى فيها ما يلي</a:t>
            </a:r>
            <a:r>
              <a:rPr lang="ar-EG"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p>
          <a:p>
            <a:pPr indent="-228600" algn="r" rtl="1">
              <a:spcAft>
                <a:spcPts val="0"/>
              </a:spcAft>
            </a:pPr>
            <a:r>
              <a:rPr lang="ar-SA" sz="2400"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أن تكون هذه السجلات منتظمة متسلسلة الصفحات ومختومة بختم الهيئة وأن تكون بعهدة المدير المسئول عن المصنع بمختلف أقسامه ومختبراته.</a:t>
            </a:r>
            <a:endParaRPr lang="en-US" sz="1400" dirty="0">
              <a:latin typeface="Tahoma" panose="020B0604030504040204" pitchFamily="34" charset="0"/>
              <a:ea typeface="Times New Roman" panose="02020603050405020304" pitchFamily="18" charset="0"/>
            </a:endParaRPr>
          </a:p>
          <a:p>
            <a:pPr indent="-228600" algn="r"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 أن ترحل جميع القيود إلى هذه السجلات يوميا وأن توضع تحت تصرف المفتشين المكلفين بمراقبتها في أي وقت.</a:t>
            </a:r>
            <a:endParaRPr lang="en-US" sz="1400" dirty="0">
              <a:latin typeface="Tahoma" panose="020B0604030504040204" pitchFamily="34" charset="0"/>
              <a:ea typeface="Times New Roman" panose="02020603050405020304" pitchFamily="18" charset="0"/>
            </a:endParaRPr>
          </a:p>
          <a:p>
            <a:pPr indent="-228600" algn="r" rtl="1">
              <a:spcAft>
                <a:spcPts val="0"/>
              </a:spcAft>
            </a:pP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3. أن تعكس هذه السجلات جميع العمليات التي تتم في المصنع وبوجه خاص ما تعلق منها بالمواد الأولية في مراحل صرفها وتحضيرها وتصنيعها وتوزيعها بعد اكتمال إنتاجها.</a:t>
            </a:r>
            <a:endParaRPr lang="en-US" sz="1400" dirty="0">
              <a:latin typeface="Tahoma" panose="020B0604030504040204" pitchFamily="34" charset="0"/>
              <a:ea typeface="Times New Roman" panose="02020603050405020304" pitchFamily="18" charset="0"/>
            </a:endParaRPr>
          </a:p>
          <a:p>
            <a:pPr algn="r"/>
            <a:r>
              <a:rPr lang="ar-SA" sz="2400" dirty="0">
                <a:solidFill>
                  <a:srgbClr val="363636"/>
                </a:solidFill>
                <a:ea typeface="Times New Roman" panose="02020603050405020304" pitchFamily="18" charset="0"/>
                <a:cs typeface="Simplified Arabic" panose="02020603050405020304" pitchFamily="18" charset="-78"/>
              </a:rPr>
              <a:t>ويلتزم المصنع بكافة الأحكام الواردة في مدونة "منظمة الصحة العالمية" والمدونة </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الخليجية لأسس الممارسة الجيدة للصناعات الدوائية </a:t>
            </a:r>
            <a:r>
              <a:rPr lang="en-US"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(GCC-GMP)</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والإرشادات المكملة لهما وخاصة فيما يتعلق بالمواد الأولية ومواد التغليف والتوثيق والتثبيت ومراجعة الشكاوى واسترجاع المستحضرات والتفتيش الذاتي والنوعي وتحديد الإنتاج والتحليل عن طريق التعاقد</a:t>
            </a:r>
            <a:r>
              <a:rPr lang="ar-EG"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a:t>
            </a:r>
            <a:r>
              <a:rPr lang="ar-SA"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endParaRPr lang="ar-EG" sz="24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577315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754630" y="930116"/>
            <a:ext cx="7246620" cy="2677656"/>
          </a:xfrm>
          <a:prstGeom prst="rect">
            <a:avLst/>
          </a:prstGeom>
        </p:spPr>
        <p:txBody>
          <a:bodyPr wrap="square">
            <a:spAutoFit/>
          </a:bodyPr>
          <a:lstStyle/>
          <a:p>
            <a:pPr indent="36830" algn="r" rtl="1">
              <a:spcAft>
                <a:spcPts val="0"/>
              </a:spcAft>
              <a:tabLst>
                <a:tab pos="143510" algn="l"/>
              </a:tabLst>
            </a:pPr>
            <a:r>
              <a:rPr lang="ar-EG" sz="28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يشترط</a:t>
            </a:r>
            <a:r>
              <a:rPr lang="ar-SA" sz="28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8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عند </a:t>
            </a:r>
            <a:r>
              <a:rPr lang="ar-SA" sz="28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مزاولة</a:t>
            </a:r>
            <a:r>
              <a:rPr lang="ar-EG" sz="28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المصنع </a:t>
            </a:r>
            <a:r>
              <a:rPr lang="ar-SA" sz="2800" b="1" dirty="0" smtClean="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8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نشاطه مراعاة ما يلي:</a:t>
            </a:r>
            <a:endParaRPr lang="en-US" sz="1600" dirty="0">
              <a:latin typeface="Tahoma" panose="020B0604030504040204" pitchFamily="34" charset="0"/>
              <a:ea typeface="Times New Roman" panose="02020603050405020304" pitchFamily="18" charset="0"/>
            </a:endParaRPr>
          </a:p>
          <a:p>
            <a:pPr indent="36830" algn="r" rtl="1">
              <a:spcAft>
                <a:spcPts val="0"/>
              </a:spcAft>
              <a:tabLst>
                <a:tab pos="143510" algn="l"/>
              </a:tabLs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 عدم استخدامه أو استغلاله في الأغراض المرخص له بها.</a:t>
            </a:r>
            <a:endParaRPr lang="en-US" sz="1600" dirty="0">
              <a:latin typeface="Tahoma" panose="020B0604030504040204" pitchFamily="34" charset="0"/>
              <a:ea typeface="Times New Roman" panose="02020603050405020304" pitchFamily="18" charset="0"/>
            </a:endParaRPr>
          </a:p>
          <a:p>
            <a:pPr indent="36830" algn="r" rtl="1">
              <a:spcAft>
                <a:spcPts val="0"/>
              </a:spcAft>
              <a:tabLst>
                <a:tab pos="143510" algn="l"/>
              </a:tabLs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 عدم البيع بالتجزئة أو للجمهور مباشرة.</a:t>
            </a:r>
            <a:endParaRPr lang="en-US" sz="1600" dirty="0">
              <a:latin typeface="Tahoma" panose="020B0604030504040204" pitchFamily="34" charset="0"/>
              <a:ea typeface="Times New Roman" panose="02020603050405020304" pitchFamily="18" charset="0"/>
            </a:endParaRPr>
          </a:p>
          <a:p>
            <a:pPr marL="742950" indent="-689610" algn="r" rtl="1">
              <a:spcAft>
                <a:spcPts val="0"/>
              </a:spcAft>
              <a:tabLst>
                <a:tab pos="593725" algn="l"/>
              </a:tabLst>
            </a:pPr>
            <a:r>
              <a:rPr lang="ar-SA" sz="2800"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3. استخدام الوسائل الملائمة في نقل الادوية بما يكفل حمايتها من التلف والتلوث.</a:t>
            </a:r>
            <a:endParaRPr lang="en-US" sz="1600" dirty="0">
              <a:latin typeface="Tahoma" panose="020B0604030504040204" pitchFamily="34" charset="0"/>
              <a:ea typeface="Times New Roman" panose="02020603050405020304" pitchFamily="18" charset="0"/>
            </a:endParaRPr>
          </a:p>
          <a:p>
            <a:pPr algn="r"/>
            <a:r>
              <a:rPr lang="ar-SA" sz="2800" dirty="0">
                <a:solidFill>
                  <a:srgbClr val="363636"/>
                </a:solidFill>
                <a:ea typeface="Times New Roman" panose="02020603050405020304" pitchFamily="18" charset="0"/>
                <a:cs typeface="Simplified Arabic" panose="02020603050405020304" pitchFamily="18" charset="-78"/>
              </a:rPr>
              <a:t>4. اتخاذ الإجراءات المقررة لتأمين صحة وسلامة العاملين </a:t>
            </a:r>
            <a:r>
              <a:rPr lang="ar-SA" sz="2800" dirty="0" smtClean="0">
                <a:solidFill>
                  <a:srgbClr val="363636"/>
                </a:solidFill>
                <a:ea typeface="Times New Roman" panose="02020603050405020304" pitchFamily="18" charset="0"/>
                <a:cs typeface="Simplified Arabic" panose="02020603050405020304" pitchFamily="18" charset="-78"/>
              </a:rPr>
              <a:t>فيه</a:t>
            </a:r>
            <a:r>
              <a:rPr lang="ar-EG" sz="2800" dirty="0" smtClean="0">
                <a:solidFill>
                  <a:srgbClr val="363636"/>
                </a:solidFill>
                <a:ea typeface="Times New Roman" panose="02020603050405020304" pitchFamily="18" charset="0"/>
                <a:cs typeface="Simplified Arabic" panose="02020603050405020304" pitchFamily="18" charset="-78"/>
              </a:rPr>
              <a:t>.</a:t>
            </a:r>
            <a:r>
              <a:rPr lang="ar-SA" sz="2800" dirty="0" smtClean="0">
                <a:ea typeface="Times New Roman" panose="02020603050405020304" pitchFamily="18" charset="0"/>
                <a:cs typeface="Simplified Arabic" panose="02020603050405020304" pitchFamily="18" charset="-78"/>
              </a:rPr>
              <a:t> </a:t>
            </a:r>
            <a:endParaRPr lang="ar-EG" sz="2800" dirty="0"/>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434915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33798" y="610136"/>
            <a:ext cx="8906493" cy="6247864"/>
          </a:xfrm>
          <a:prstGeom prst="rect">
            <a:avLst/>
          </a:prstGeom>
        </p:spPr>
        <p:txBody>
          <a:bodyPr wrap="square">
            <a:spAutoFit/>
          </a:bodyPr>
          <a:lstStyle/>
          <a:p>
            <a:pPr indent="-628650" algn="just" rtl="1">
              <a:spcAft>
                <a:spcPts val="0"/>
              </a:spcAft>
            </a:pPr>
            <a:r>
              <a:rPr lang="ar-SA" sz="3200" b="1" u="sng" dirty="0">
                <a:solidFill>
                  <a:srgbClr val="FF0000"/>
                </a:solidFill>
                <a:latin typeface="Tahoma" panose="020B0604030504040204" pitchFamily="34" charset="0"/>
                <a:ea typeface="Times New Roman" panose="02020603050405020304" pitchFamily="18" charset="0"/>
                <a:cs typeface="Simplified Arabic" panose="02020603050405020304" pitchFamily="18" charset="-78"/>
              </a:rPr>
              <a:t>الشروط الواجب توافرها في مزاولة مهنة استيراد الأدوية والمستلزمات لطبية:</a:t>
            </a:r>
            <a:endParaRPr lang="en-US" b="1" u="sng" dirty="0">
              <a:solidFill>
                <a:srgbClr val="FF0000"/>
              </a:solidFill>
              <a:latin typeface="Tahoma" panose="020B0604030504040204" pitchFamily="34" charset="0"/>
              <a:ea typeface="Times New Roman" panose="02020603050405020304" pitchFamily="18" charset="0"/>
            </a:endParaRPr>
          </a:p>
          <a:p>
            <a:pPr indent="-628650" algn="r" rtl="1">
              <a:spcAft>
                <a:spcPts val="0"/>
              </a:spcAft>
            </a:pPr>
            <a:r>
              <a:rPr lang="ar-SA"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                 </a:t>
            </a: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يشترط فيمن يرغب في مزاولة مهنة استيراد الأدوية والمستلزمات الطبية وما في حكمها ما يلي:</a:t>
            </a:r>
            <a:endParaRPr lang="en-US" sz="1400" b="1" dirty="0">
              <a:latin typeface="Tahoma" panose="020B0604030504040204" pitchFamily="34" charset="0"/>
              <a:ea typeface="Times New Roman" panose="02020603050405020304" pitchFamily="18" charset="0"/>
            </a:endParaRPr>
          </a:p>
          <a:p>
            <a:pPr indent="-228600" algn="r"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1. أن يكون يمني الجنسية.</a:t>
            </a:r>
            <a:endParaRPr lang="en-US" sz="1400" b="1" dirty="0">
              <a:latin typeface="Tahoma" panose="020B0604030504040204" pitchFamily="34" charset="0"/>
              <a:ea typeface="Times New Roman" panose="02020603050405020304" pitchFamily="18" charset="0"/>
            </a:endParaRPr>
          </a:p>
          <a:p>
            <a:pPr indent="-228600" algn="r"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2. أن يكون وكيلاً لشركة أو أكثر من شركات الأدوية والمستلزمات الطبية ذات السمعة العالمية الجيدة وحاصلاً على ترخيص الوكالة ساري المفعول من الجهة المختصة.</a:t>
            </a:r>
            <a:endParaRPr lang="en-US" sz="1400" b="1" dirty="0">
              <a:latin typeface="Tahoma" panose="020B0604030504040204" pitchFamily="34" charset="0"/>
              <a:ea typeface="Times New Roman" panose="02020603050405020304" pitchFamily="18" charset="0"/>
            </a:endParaRPr>
          </a:p>
          <a:p>
            <a:pPr indent="-228600" algn="r"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3. أن يكون مقيداً في سجل المستوردين على النموذج المعد من قبل الهيئة.</a:t>
            </a:r>
            <a:endParaRPr lang="en-US" sz="1400" b="1" dirty="0">
              <a:latin typeface="Tahoma" panose="020B0604030504040204" pitchFamily="34" charset="0"/>
              <a:ea typeface="Times New Roman" panose="02020603050405020304" pitchFamily="18" charset="0"/>
            </a:endParaRPr>
          </a:p>
          <a:p>
            <a:pPr indent="-228600" algn="r"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4. أن يكون صيدلاني متفرغ أو يشرف على إدارة العمل مشرف صيدلاني يمني متفرغ وفي جميع الأحوال يجب أن يرفق بطلب الموافقة الوثائق التالية:</a:t>
            </a:r>
            <a:endParaRPr lang="en-US" sz="1400" b="1" dirty="0">
              <a:latin typeface="Tahoma" panose="020B0604030504040204" pitchFamily="34" charset="0"/>
              <a:ea typeface="Times New Roman" panose="02020603050405020304" pitchFamily="18" charset="0"/>
            </a:endParaRPr>
          </a:p>
          <a:p>
            <a:pPr indent="-114300" algn="r"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‌أ. نسخة من القيد في السجل التجاري.</a:t>
            </a:r>
            <a:endParaRPr lang="en-US" sz="1400" b="1" dirty="0">
              <a:latin typeface="Tahoma" panose="020B0604030504040204" pitchFamily="34" charset="0"/>
              <a:ea typeface="Times New Roman" panose="02020603050405020304" pitchFamily="18" charset="0"/>
            </a:endParaRPr>
          </a:p>
          <a:p>
            <a:pPr indent="-114300" algn="r"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‌ب. صورة البطاقة الشخصية أو العائلية لمقدم الطلب إن كان شخصاً طبيعياً أو نسخة من نظامه الأساسي إن كان شخصاً اعتبارياً.</a:t>
            </a:r>
            <a:endParaRPr lang="en-US" sz="1400" b="1" dirty="0">
              <a:latin typeface="Tahoma" panose="020B0604030504040204" pitchFamily="34" charset="0"/>
              <a:ea typeface="Times New Roman" panose="02020603050405020304" pitchFamily="18" charset="0"/>
            </a:endParaRPr>
          </a:p>
          <a:p>
            <a:pPr indent="-114300" algn="r"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‌ج. تقرير اللجنة المكلفة بمعاينة المؤسسة الصيدلانية.</a:t>
            </a:r>
            <a:endParaRPr lang="en-US" sz="1400" b="1" dirty="0">
              <a:latin typeface="Tahoma" panose="020B0604030504040204" pitchFamily="34" charset="0"/>
              <a:ea typeface="Times New Roman" panose="02020603050405020304" pitchFamily="18" charset="0"/>
            </a:endParaRPr>
          </a:p>
          <a:p>
            <a:pPr indent="-114300" algn="r" rtl="1">
              <a:spcAft>
                <a:spcPts val="0"/>
              </a:spcAft>
            </a:pPr>
            <a:r>
              <a:rPr lang="ar-SA" sz="2400" b="1" dirty="0">
                <a:solidFill>
                  <a:srgbClr val="363636"/>
                </a:solidFill>
                <a:latin typeface="Tahoma" panose="020B0604030504040204" pitchFamily="34" charset="0"/>
                <a:ea typeface="Times New Roman" panose="02020603050405020304" pitchFamily="18" charset="0"/>
                <a:cs typeface="Simplified Arabic" panose="02020603050405020304" pitchFamily="18" charset="-78"/>
              </a:rPr>
              <a:t>‌د. مؤهلات المشرف الصيدلاني المتفرغ إذا كان مقدم الطلب غير صيدلاني.</a:t>
            </a:r>
            <a:endParaRPr lang="en-US" sz="1400" b="1" dirty="0">
              <a:latin typeface="Tahoma" panose="020B0604030504040204" pitchFamily="34" charset="0"/>
              <a:ea typeface="Times New Roman" panose="02020603050405020304" pitchFamily="18" charset="0"/>
            </a:endParaRPr>
          </a:p>
          <a:p>
            <a:pPr algn="r"/>
            <a:r>
              <a:rPr lang="ar-SA" sz="2400" b="1" dirty="0">
                <a:solidFill>
                  <a:srgbClr val="363636"/>
                </a:solidFill>
                <a:ea typeface="Times New Roman" panose="02020603050405020304" pitchFamily="18" charset="0"/>
                <a:cs typeface="Simplified Arabic" panose="02020603050405020304" pitchFamily="18" charset="-78"/>
              </a:rPr>
              <a:t>5. دفع الرسوم المقرة قانوناً.</a:t>
            </a:r>
            <a:endParaRPr lang="ar-EG" b="1" dirty="0"/>
          </a:p>
        </p:txBody>
      </p:sp>
      <p:sp>
        <p:nvSpPr>
          <p:cNvPr id="5" name="عنصر نائب لرقم الشريحة 1"/>
          <p:cNvSpPr>
            <a:spLocks noGrp="1"/>
          </p:cNvSpPr>
          <p:nvPr>
            <p:ph type="sldNum" sz="quarter" idx="12"/>
          </p:nvPr>
        </p:nvSpPr>
        <p:spPr>
          <a:xfrm>
            <a:off x="531812" y="787782"/>
            <a:ext cx="779767" cy="365125"/>
          </a:xfrm>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414488394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24</TotalTime>
  <Words>692</Words>
  <Application>Microsoft Office PowerPoint</Application>
  <PresentationFormat>ملء الشاشة</PresentationFormat>
  <Paragraphs>272</Paragraphs>
  <Slides>26</Slides>
  <Notes>1</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26</vt:i4>
      </vt:variant>
    </vt:vector>
  </HeadingPairs>
  <TitlesOfParts>
    <vt:vector size="38" baseType="lpstr">
      <vt:lpstr>AF_Unizah</vt:lpstr>
      <vt:lpstr>Andalus</vt:lpstr>
      <vt:lpstr>Arial</vt:lpstr>
      <vt:lpstr>Calibri</vt:lpstr>
      <vt:lpstr>Century Gothic</vt:lpstr>
      <vt:lpstr>Impact</vt:lpstr>
      <vt:lpstr>Simplified Arabic</vt:lpstr>
      <vt:lpstr>Tahoma</vt:lpstr>
      <vt:lpstr>Times New Roman</vt:lpstr>
      <vt:lpstr>Wingdings</vt:lpstr>
      <vt:lpstr>Wingdings 3</vt:lpstr>
      <vt:lpstr>Wisp</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Developer</dc:creator>
  <cp:lastModifiedBy>Developer</cp:lastModifiedBy>
  <cp:revision>6</cp:revision>
  <dcterms:created xsi:type="dcterms:W3CDTF">2020-08-15T18:43:12Z</dcterms:created>
  <dcterms:modified xsi:type="dcterms:W3CDTF">2020-08-16T05:39:42Z</dcterms:modified>
</cp:coreProperties>
</file>