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 id="2147483816" r:id="rId2"/>
  </p:sldMasterIdLst>
  <p:notesMasterIdLst>
    <p:notesMasterId r:id="rId59"/>
  </p:notesMasterIdLst>
  <p:handoutMasterIdLst>
    <p:handoutMasterId r:id="rId60"/>
  </p:handoutMasterIdLst>
  <p:sldIdLst>
    <p:sldId id="622" r:id="rId3"/>
    <p:sldId id="623" r:id="rId4"/>
    <p:sldId id="497" r:id="rId5"/>
    <p:sldId id="587" r:id="rId6"/>
    <p:sldId id="636" r:id="rId7"/>
    <p:sldId id="626" r:id="rId8"/>
    <p:sldId id="599" r:id="rId9"/>
    <p:sldId id="627" r:id="rId10"/>
    <p:sldId id="588" r:id="rId11"/>
    <p:sldId id="628" r:id="rId12"/>
    <p:sldId id="589" r:id="rId13"/>
    <p:sldId id="624" r:id="rId14"/>
    <p:sldId id="553" r:id="rId15"/>
    <p:sldId id="600" r:id="rId16"/>
    <p:sldId id="590" r:id="rId17"/>
    <p:sldId id="602" r:id="rId18"/>
    <p:sldId id="603" r:id="rId19"/>
    <p:sldId id="604" r:id="rId20"/>
    <p:sldId id="605" r:id="rId21"/>
    <p:sldId id="606" r:id="rId22"/>
    <p:sldId id="601" r:id="rId23"/>
    <p:sldId id="607" r:id="rId24"/>
    <p:sldId id="556" r:id="rId25"/>
    <p:sldId id="608" r:id="rId26"/>
    <p:sldId id="557" r:id="rId27"/>
    <p:sldId id="568" r:id="rId28"/>
    <p:sldId id="567" r:id="rId29"/>
    <p:sldId id="566" r:id="rId30"/>
    <p:sldId id="565" r:id="rId31"/>
    <p:sldId id="564" r:id="rId32"/>
    <p:sldId id="563" r:id="rId33"/>
    <p:sldId id="629" r:id="rId34"/>
    <p:sldId id="637" r:id="rId35"/>
    <p:sldId id="611" r:id="rId36"/>
    <p:sldId id="612" r:id="rId37"/>
    <p:sldId id="558" r:id="rId38"/>
    <p:sldId id="571" r:id="rId39"/>
    <p:sldId id="572" r:id="rId40"/>
    <p:sldId id="597" r:id="rId41"/>
    <p:sldId id="613" r:id="rId42"/>
    <p:sldId id="614" r:id="rId43"/>
    <p:sldId id="615" r:id="rId44"/>
    <p:sldId id="616" r:id="rId45"/>
    <p:sldId id="618" r:id="rId46"/>
    <p:sldId id="609" r:id="rId47"/>
    <p:sldId id="620" r:id="rId48"/>
    <p:sldId id="574" r:id="rId49"/>
    <p:sldId id="610" r:id="rId50"/>
    <p:sldId id="573" r:id="rId51"/>
    <p:sldId id="575" r:id="rId52"/>
    <p:sldId id="632" r:id="rId53"/>
    <p:sldId id="633" r:id="rId54"/>
    <p:sldId id="634" r:id="rId55"/>
    <p:sldId id="635" r:id="rId56"/>
    <p:sldId id="630" r:id="rId57"/>
    <p:sldId id="638" r:id="rId58"/>
  </p:sldIdLst>
  <p:sldSz cx="9144000" cy="6858000" type="screen4x3"/>
  <p:notesSz cx="7102475" cy="10234613"/>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نمط ذو نسُق 2 - تمييز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نمط ذو نسُق 2 - تميي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نمط فاتح 3 - تميي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26" autoAdjust="0"/>
    <p:restoredTop sz="94727" autoAdjust="0"/>
  </p:normalViewPr>
  <p:slideViewPr>
    <p:cSldViewPr>
      <p:cViewPr varScale="1">
        <p:scale>
          <a:sx n="68" d="100"/>
          <a:sy n="68" d="100"/>
        </p:scale>
        <p:origin x="1260" y="72"/>
      </p:cViewPr>
      <p:guideLst>
        <p:guide orient="horz" pos="4320"/>
        <p:guide pos="2880"/>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sz="quarter" idx="1"/>
          </p:nvPr>
        </p:nvSpPr>
        <p:spPr>
          <a:xfrm>
            <a:off x="1645" y="0"/>
            <a:ext cx="3077739" cy="511731"/>
          </a:xfrm>
          <a:prstGeom prst="rect">
            <a:avLst/>
          </a:prstGeom>
        </p:spPr>
        <p:txBody>
          <a:bodyPr vert="horz" lIns="99066" tIns="49533" rIns="99066" bIns="49533" rtlCol="1"/>
          <a:lstStyle>
            <a:lvl1pPr algn="l">
              <a:defRPr sz="1300"/>
            </a:lvl1pPr>
          </a:lstStyle>
          <a:p>
            <a:fld id="{95370CA4-0BF0-43F8-AA92-B155545570AE}" type="datetimeFigureOut">
              <a:rPr lang="ar-YE" smtClean="0"/>
              <a:t>17/10/1441</a:t>
            </a:fld>
            <a:endParaRPr lang="ar-YE" dirty="0"/>
          </a:p>
        </p:txBody>
      </p:sp>
      <p:sp>
        <p:nvSpPr>
          <p:cNvPr id="4" name="Footer Placeholder 3"/>
          <p:cNvSpPr>
            <a:spLocks noGrp="1"/>
          </p:cNvSpPr>
          <p:nvPr>
            <p:ph type="ftr" sz="quarter" idx="2"/>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5" name="Slide Number Placeholder 4"/>
          <p:cNvSpPr>
            <a:spLocks noGrp="1"/>
          </p:cNvSpPr>
          <p:nvPr>
            <p:ph type="sldNum" sz="quarter" idx="3"/>
          </p:nvPr>
        </p:nvSpPr>
        <p:spPr>
          <a:xfrm>
            <a:off x="1645" y="9721106"/>
            <a:ext cx="3077739" cy="511731"/>
          </a:xfrm>
          <a:prstGeom prst="rect">
            <a:avLst/>
          </a:prstGeom>
        </p:spPr>
        <p:txBody>
          <a:bodyPr vert="horz" lIns="99066" tIns="49533" rIns="99066" bIns="49533" rtlCol="1" anchor="b"/>
          <a:lstStyle>
            <a:lvl1pPr algn="l">
              <a:defRPr sz="1300"/>
            </a:lvl1pPr>
          </a:lstStyle>
          <a:p>
            <a:fld id="{AFE46F9C-8279-44DC-8E99-44DF915752F5}" type="slidenum">
              <a:rPr lang="ar-YE" smtClean="0"/>
              <a:t>‹#›</a:t>
            </a:fld>
            <a:endParaRPr lang="ar-YE" dirty="0"/>
          </a:p>
        </p:txBody>
      </p:sp>
    </p:spTree>
    <p:extLst>
      <p:ext uri="{BB962C8B-B14F-4D97-AF65-F5344CB8AC3E}">
        <p14:creationId xmlns:p14="http://schemas.microsoft.com/office/powerpoint/2010/main" val="1137332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4736" y="0"/>
            <a:ext cx="3077739" cy="511731"/>
          </a:xfrm>
          <a:prstGeom prst="rect">
            <a:avLst/>
          </a:prstGeom>
        </p:spPr>
        <p:txBody>
          <a:bodyPr vert="horz" lIns="99066" tIns="49533" rIns="99066" bIns="49533" rtlCol="1"/>
          <a:lstStyle>
            <a:lvl1pPr algn="r">
              <a:defRPr sz="1300"/>
            </a:lvl1pPr>
          </a:lstStyle>
          <a:p>
            <a:endParaRPr lang="ar-YE" dirty="0"/>
          </a:p>
        </p:txBody>
      </p:sp>
      <p:sp>
        <p:nvSpPr>
          <p:cNvPr id="3" name="Date Placeholder 2"/>
          <p:cNvSpPr>
            <a:spLocks noGrp="1"/>
          </p:cNvSpPr>
          <p:nvPr>
            <p:ph type="dt" idx="1"/>
          </p:nvPr>
        </p:nvSpPr>
        <p:spPr>
          <a:xfrm>
            <a:off x="1645" y="0"/>
            <a:ext cx="3077739" cy="511731"/>
          </a:xfrm>
          <a:prstGeom prst="rect">
            <a:avLst/>
          </a:prstGeom>
        </p:spPr>
        <p:txBody>
          <a:bodyPr vert="horz" lIns="99066" tIns="49533" rIns="99066" bIns="49533" rtlCol="1"/>
          <a:lstStyle>
            <a:lvl1pPr algn="l">
              <a:defRPr sz="1300"/>
            </a:lvl1pPr>
          </a:lstStyle>
          <a:p>
            <a:fld id="{5142E9FF-C3DD-4BD1-A10D-A9D83F6B11C9}" type="datetimeFigureOut">
              <a:rPr lang="ar-YE" smtClean="0"/>
              <a:t>17/10/1441</a:t>
            </a:fld>
            <a:endParaRPr lang="ar-YE" dirty="0"/>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1" anchor="ctr"/>
          <a:lstStyle/>
          <a:p>
            <a:endParaRPr lang="ar-YE" dirty="0"/>
          </a:p>
        </p:txBody>
      </p:sp>
      <p:sp>
        <p:nvSpPr>
          <p:cNvPr id="5" name="Notes Placeholder 4"/>
          <p:cNvSpPr>
            <a:spLocks noGrp="1"/>
          </p:cNvSpPr>
          <p:nvPr>
            <p:ph type="body" sz="quarter" idx="3"/>
          </p:nvPr>
        </p:nvSpPr>
        <p:spPr>
          <a:xfrm>
            <a:off x="710248" y="4861441"/>
            <a:ext cx="5681980" cy="4605576"/>
          </a:xfrm>
          <a:prstGeom prst="rect">
            <a:avLst/>
          </a:prstGeom>
        </p:spPr>
        <p:txBody>
          <a:bodyPr vert="horz" lIns="99066" tIns="49533" rIns="99066" bIns="49533"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YE"/>
          </a:p>
        </p:txBody>
      </p:sp>
      <p:sp>
        <p:nvSpPr>
          <p:cNvPr id="6" name="Footer Placeholder 5"/>
          <p:cNvSpPr>
            <a:spLocks noGrp="1"/>
          </p:cNvSpPr>
          <p:nvPr>
            <p:ph type="ftr" sz="quarter" idx="4"/>
          </p:nvPr>
        </p:nvSpPr>
        <p:spPr>
          <a:xfrm>
            <a:off x="4024736" y="9721106"/>
            <a:ext cx="3077739" cy="511731"/>
          </a:xfrm>
          <a:prstGeom prst="rect">
            <a:avLst/>
          </a:prstGeom>
        </p:spPr>
        <p:txBody>
          <a:bodyPr vert="horz" lIns="99066" tIns="49533" rIns="99066" bIns="49533" rtlCol="1" anchor="b"/>
          <a:lstStyle>
            <a:lvl1pPr algn="r">
              <a:defRPr sz="1300"/>
            </a:lvl1pPr>
          </a:lstStyle>
          <a:p>
            <a:endParaRPr lang="ar-YE" dirty="0"/>
          </a:p>
        </p:txBody>
      </p:sp>
      <p:sp>
        <p:nvSpPr>
          <p:cNvPr id="7" name="Slide Number Placeholder 6"/>
          <p:cNvSpPr>
            <a:spLocks noGrp="1"/>
          </p:cNvSpPr>
          <p:nvPr>
            <p:ph type="sldNum" sz="quarter" idx="5"/>
          </p:nvPr>
        </p:nvSpPr>
        <p:spPr>
          <a:xfrm>
            <a:off x="1645" y="9721106"/>
            <a:ext cx="3077739" cy="511731"/>
          </a:xfrm>
          <a:prstGeom prst="rect">
            <a:avLst/>
          </a:prstGeom>
        </p:spPr>
        <p:txBody>
          <a:bodyPr vert="horz" lIns="99066" tIns="49533" rIns="99066" bIns="49533" rtlCol="1" anchor="b"/>
          <a:lstStyle>
            <a:lvl1pPr algn="l">
              <a:defRPr sz="1300"/>
            </a:lvl1pPr>
          </a:lstStyle>
          <a:p>
            <a:fld id="{0CDB71EB-B495-43B2-A858-3F08E20B2B65}" type="slidenum">
              <a:rPr lang="ar-YE" smtClean="0"/>
              <a:t>‹#›</a:t>
            </a:fld>
            <a:endParaRPr lang="ar-YE" dirty="0"/>
          </a:p>
        </p:txBody>
      </p:sp>
    </p:spTree>
    <p:extLst>
      <p:ext uri="{BB962C8B-B14F-4D97-AF65-F5344CB8AC3E}">
        <p14:creationId xmlns:p14="http://schemas.microsoft.com/office/powerpoint/2010/main" val="1059906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20" name="عنصر نائب للتذييل 19"/>
          <p:cNvSpPr>
            <a:spLocks noGrp="1"/>
          </p:cNvSpPr>
          <p:nvPr>
            <p:ph type="ftr" sz="quarter" idx="11"/>
          </p:nvPr>
        </p:nvSpPr>
        <p:spPr/>
        <p:txBody>
          <a:bodyPr/>
          <a:lstStyle/>
          <a:p>
            <a:endParaRPr lang="ar-YE" dirty="0"/>
          </a:p>
        </p:txBody>
      </p:sp>
      <p:sp>
        <p:nvSpPr>
          <p:cNvPr id="10" name="عنصر نائب لرقم الشريحة 9"/>
          <p:cNvSpPr>
            <a:spLocks noGrp="1"/>
          </p:cNvSpPr>
          <p:nvPr>
            <p:ph type="sldNum" sz="quarter" idx="12"/>
          </p:nvPr>
        </p:nvSpPr>
        <p:spPr/>
        <p:txBody>
          <a:bodyPr/>
          <a:lstStyle/>
          <a:p>
            <a:fld id="{CD9B9423-CA99-4925-8324-5BC098869A01}" type="slidenum">
              <a:rPr lang="ar-YE" smtClean="0"/>
              <a:t>‹#›</a:t>
            </a:fld>
            <a:endParaRPr lang="ar-YE" dirty="0"/>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t>17/10/1441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t>‹#›</a:t>
            </a:fld>
            <a:endParaRPr lang="ar-SA"/>
          </a:p>
        </p:txBody>
      </p:sp>
    </p:spTree>
    <p:extLst>
      <p:ext uri="{BB962C8B-B14F-4D97-AF65-F5344CB8AC3E}">
        <p14:creationId xmlns:p14="http://schemas.microsoft.com/office/powerpoint/2010/main" val="3858516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296462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0482482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598677889"/>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064164894"/>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8ABB09-4A1D-463E-8065-109CC2B7EFAA}" type="datetimeFigureOut">
              <a:rPr lang="ar-SA" smtClean="0"/>
              <a:t>17/10/1441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47370397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658500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8ABB09-4A1D-463E-8065-109CC2B7EFAA}" type="datetimeFigureOut">
              <a:rPr lang="ar-SA" smtClean="0"/>
              <a:t>17/10/1441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9594509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t>17/10/1441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3833386265"/>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69738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4469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5" name="عنصر نائب للتذييل 4"/>
          <p:cNvSpPr>
            <a:spLocks noGrp="1"/>
          </p:cNvSpPr>
          <p:nvPr>
            <p:ph type="ftr" sz="quarter" idx="11"/>
          </p:nvPr>
        </p:nvSpPr>
        <p:spPr/>
        <p:txBody>
          <a:bodyPr/>
          <a:lstStyle/>
          <a:p>
            <a:endParaRPr lang="ar-YE" dirty="0"/>
          </a:p>
        </p:txBody>
      </p:sp>
      <p:sp>
        <p:nvSpPr>
          <p:cNvPr id="6" name="عنصر نائب لرقم الشريحة 5"/>
          <p:cNvSpPr>
            <a:spLocks noGrp="1"/>
          </p:cNvSpPr>
          <p:nvPr>
            <p:ph type="sldNum" sz="quarter" idx="12"/>
          </p:nvPr>
        </p:nvSpPr>
        <p:spPr/>
        <p:txBody>
          <a:bodyPr/>
          <a:lstStyle/>
          <a:p>
            <a:fld id="{CD9B9423-CA99-4925-8324-5BC098869A01}" type="slidenum">
              <a:rPr lang="ar-YE" smtClean="0"/>
              <a:t>‹#›</a:t>
            </a:fld>
            <a:endParaRPr lang="ar-YE" dirty="0"/>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8" name="عنصر نائب للتذييل 7"/>
          <p:cNvSpPr>
            <a:spLocks noGrp="1"/>
          </p:cNvSpPr>
          <p:nvPr>
            <p:ph type="ftr" sz="quarter" idx="11"/>
          </p:nvPr>
        </p:nvSpPr>
        <p:spPr/>
        <p:txBody>
          <a:bodyPr/>
          <a:lstStyle/>
          <a:p>
            <a:endParaRPr lang="ar-YE" dirty="0"/>
          </a:p>
        </p:txBody>
      </p:sp>
      <p:sp>
        <p:nvSpPr>
          <p:cNvPr id="9" name="عنصر نائب لرقم الشريحة 8"/>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4" name="عنصر نائب للتذييل 3"/>
          <p:cNvSpPr>
            <a:spLocks noGrp="1"/>
          </p:cNvSpPr>
          <p:nvPr>
            <p:ph type="ftr" sz="quarter" idx="11"/>
          </p:nvPr>
        </p:nvSpPr>
        <p:spPr/>
        <p:txBody>
          <a:bodyPr/>
          <a:lstStyle/>
          <a:p>
            <a:endParaRPr lang="ar-YE" dirty="0"/>
          </a:p>
        </p:txBody>
      </p:sp>
      <p:sp>
        <p:nvSpPr>
          <p:cNvPr id="5" name="عنصر نائب لرقم الشريحة 4"/>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3" name="عنصر نائب للتذييل 2"/>
          <p:cNvSpPr>
            <a:spLocks noGrp="1"/>
          </p:cNvSpPr>
          <p:nvPr>
            <p:ph type="ftr" sz="quarter" idx="11"/>
          </p:nvPr>
        </p:nvSpPr>
        <p:spPr/>
        <p:txBody>
          <a:bodyPr/>
          <a:lstStyle/>
          <a:p>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a:t>
            </a:fld>
            <a:endParaRPr lang="ar-YE" dirty="0"/>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680763-F545-401D-A6DE-BC9A40CDFD8D}" type="datetime8">
              <a:rPr lang="ar-YE" smtClean="0"/>
              <a:t>08 حزيران، 20</a:t>
            </a:fld>
            <a:endParaRPr lang="ar-YE" dirty="0"/>
          </a:p>
        </p:txBody>
      </p:sp>
      <p:sp>
        <p:nvSpPr>
          <p:cNvPr id="6" name="عنصر نائب للتذييل 5"/>
          <p:cNvSpPr>
            <a:spLocks noGrp="1"/>
          </p:cNvSpPr>
          <p:nvPr>
            <p:ph type="ftr" sz="quarter" idx="11"/>
          </p:nvPr>
        </p:nvSpPr>
        <p:spPr/>
        <p:txBody>
          <a:bodyPr/>
          <a:lstStyle/>
          <a:p>
            <a:endParaRPr lang="ar-YE" dirty="0"/>
          </a:p>
        </p:txBody>
      </p:sp>
      <p:sp>
        <p:nvSpPr>
          <p:cNvPr id="7" name="عنصر نائب لرقم الشريحة 6"/>
          <p:cNvSpPr>
            <a:spLocks noGrp="1"/>
          </p:cNvSpPr>
          <p:nvPr>
            <p:ph type="sldNum" sz="quarter" idx="12"/>
          </p:nvPr>
        </p:nvSpPr>
        <p:spPr/>
        <p:txBody>
          <a:bodyPr/>
          <a:lstStyle/>
          <a:p>
            <a:fld id="{CD9B9423-CA99-4925-8324-5BC098869A01}" type="slidenum">
              <a:rPr lang="ar-YE" smtClean="0"/>
              <a:t>‹#›</a:t>
            </a:fld>
            <a:endParaRPr lang="ar-YE" dirty="0"/>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680763-F545-401D-A6DE-BC9A40CDFD8D}" type="datetime8">
              <a:rPr lang="ar-YE" smtClean="0"/>
              <a:t>08 حزيران، 20</a:t>
            </a:fld>
            <a:endParaRPr lang="ar-YE" dirty="0"/>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YE" dirty="0"/>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9B9423-CA99-4925-8324-5BC098869A01}" type="slidenum">
              <a:rPr lang="ar-YE" smtClean="0"/>
              <a:t>‹#›</a:t>
            </a:fld>
            <a:endParaRPr lang="ar-YE" dirty="0"/>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t>17/10/1441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t>‹#›</a:t>
            </a:fld>
            <a:endParaRPr lang="ar-SA"/>
          </a:p>
        </p:txBody>
      </p:sp>
    </p:spTree>
    <p:extLst>
      <p:ext uri="{BB962C8B-B14F-4D97-AF65-F5344CB8AC3E}">
        <p14:creationId xmlns:p14="http://schemas.microsoft.com/office/powerpoint/2010/main" val="278475030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images.google.com.eg/imgres?imgurl=http://fhab09.jeeran.com/%D8%AA%D8%B5%D9%81%D9%8A%D9%82.gif&amp;imgrefurl=http://www.alsaha.com/users/202020/entries/220495&amp;usg=__qe2twTwGXH6EmkKg9S7W3svwwwU=&amp;h=101&amp;w=105&amp;sz=6&amp;hl=ar&amp;start=17&amp;itbs=1&amp;tbnid=1Mi8HUkeZf9FNM:&amp;tbnh=81&amp;tbnw=84&amp;prev=/images?q=%D8%AA%D8%B5%D9%81%D9%8A%D9%82+%D8%A8%D8%A7%D9%84%D9%8A%D8%AF%D9%8A%D9%86&amp;gbv=2&amp;hl=ar" TargetMode="External"/><Relationship Id="rId2" Type="http://schemas.openxmlformats.org/officeDocument/2006/relationships/image" Target="../media/image4.jpeg"/><Relationship Id="rId1" Type="http://schemas.openxmlformats.org/officeDocument/2006/relationships/slideLayout" Target="../slideLayouts/slideLayout18.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images.google.com.eg/imgres?imgurl=http://fhab09.jeeran.com/%D8%AA%D8%B5%D9%81%D9%8A%D9%82.gif&amp;imgrefurl=http://www.alsaha.com/users/202020/entries/220495&amp;usg=__qe2twTwGXH6EmkKg9S7W3svwwwU=&amp;h=101&amp;w=105&amp;sz=6&amp;hl=ar&amp;start=17&amp;itbs=1&amp;tbnid=1Mi8HUkeZf9FNM:&amp;tbnh=81&amp;tbnw=84&amp;prev=/images?q=%D8%AA%D8%B5%D9%81%D9%8A%D9%82+%D8%A8%D8%A7%D9%84%D9%8A%D8%AF%D9%8A%D9%86&amp;gbv=2&amp;hl=ar" TargetMode="External"/><Relationship Id="rId2" Type="http://schemas.openxmlformats.org/officeDocument/2006/relationships/image" Target="../media/image4.jpeg"/><Relationship Id="rId1" Type="http://schemas.openxmlformats.org/officeDocument/2006/relationships/slideLayout" Target="../slideLayouts/slideLayout18.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CD9B9423-CA99-4925-8324-5BC098869A01}" type="slidenum">
              <a:rPr lang="ar-YE" smtClean="0"/>
              <a:t>1</a:t>
            </a:fld>
            <a:endParaRPr lang="ar-YE" dirty="0"/>
          </a:p>
        </p:txBody>
      </p:sp>
      <p:pic>
        <p:nvPicPr>
          <p:cNvPr id="5" name="Picture 4" descr="04SC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777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WordArt 5"/>
          <p:cNvSpPr>
            <a:spLocks noChangeArrowheads="1" noChangeShapeType="1" noTextEdit="1"/>
          </p:cNvSpPr>
          <p:nvPr/>
        </p:nvSpPr>
        <p:spPr bwMode="auto">
          <a:xfrm>
            <a:off x="0" y="881064"/>
            <a:ext cx="8153400" cy="2209800"/>
          </a:xfrm>
          <a:prstGeom prst="rect">
            <a:avLst/>
          </a:prstGeom>
        </p:spPr>
        <p:txBody>
          <a:bodyPr wrap="none" fromWordArt="1">
            <a:prstTxWarp prst="textCascadeUp">
              <a:avLst>
                <a:gd name="adj" fmla="val 100000"/>
              </a:avLst>
            </a:prstTxWarp>
            <a:scene3d>
              <a:camera prst="legacyPerspectiveFront">
                <a:rot lat="20519969" lon="1080000" rev="0"/>
              </a:camera>
              <a:lightRig rig="legacyHarsh2" dir="b"/>
            </a:scene3d>
            <a:sp3d extrusionH="430200" prstMaterial="legacyMatte">
              <a:extrusionClr>
                <a:srgbClr val="FF6600"/>
              </a:extrusionClr>
            </a:sp3d>
          </a:bodyPr>
          <a:lstStyle/>
          <a:p>
            <a:pPr algn="ctr"/>
            <a:r>
              <a:rPr lang="ar-YE" sz="3600" b="1" kern="10" dirty="0">
                <a:ln w="9525">
                  <a:round/>
                  <a:headEnd/>
                  <a:tailEnd/>
                </a:ln>
                <a:gradFill rotWithShape="1">
                  <a:gsLst>
                    <a:gs pos="0">
                      <a:srgbClr val="FFE701"/>
                    </a:gs>
                    <a:gs pos="100000">
                      <a:srgbClr val="FE3E02"/>
                    </a:gs>
                  </a:gsLst>
                  <a:lin ang="5400000" scaled="1"/>
                </a:gradFill>
                <a:latin typeface="Arial"/>
                <a:cs typeface="Arial"/>
              </a:rPr>
              <a:t>بسم الله الرحمن الرحيم</a:t>
            </a:r>
          </a:p>
        </p:txBody>
      </p:sp>
      <p:sp>
        <p:nvSpPr>
          <p:cNvPr id="7" name="Subtitle 2"/>
          <p:cNvSpPr txBox="1">
            <a:spLocks/>
          </p:cNvSpPr>
          <p:nvPr/>
        </p:nvSpPr>
        <p:spPr>
          <a:xfrm>
            <a:off x="467544" y="4149080"/>
            <a:ext cx="7992888" cy="2156470"/>
          </a:xfrm>
          <a:prstGeom prst="rect">
            <a:avLst/>
          </a:prstGeom>
        </p:spPr>
        <p:txBody>
          <a:bodyPr>
            <a:noAutofit/>
          </a:bodyPr>
          <a:lst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r>
              <a:rPr lang="ar-YE"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 الهاشمي</a:t>
            </a:r>
            <a:endParaRPr lang="ar-YE"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11</a:t>
            </a:r>
            <a:r>
              <a:rPr lang="ar-YE"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b="1" dirty="0">
                <a:solidFill>
                  <a:srgbClr val="FFC000"/>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8" name="Rounded Rectangle 7"/>
          <p:cNvSpPr/>
          <p:nvPr/>
        </p:nvSpPr>
        <p:spPr>
          <a:xfrm>
            <a:off x="1835696" y="3356992"/>
            <a:ext cx="51125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YE" sz="5400" u="sng" dirty="0">
                <a:solidFill>
                  <a:srgbClr val="4F271C">
                    <a:satMod val="130000"/>
                  </a:srgbClr>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المحاسبة المالية</a:t>
            </a:r>
            <a:endParaRPr lang="en-US" dirty="0"/>
          </a:p>
        </p:txBody>
      </p:sp>
    </p:spTree>
    <p:extLst>
      <p:ext uri="{BB962C8B-B14F-4D97-AF65-F5344CB8AC3E}">
        <p14:creationId xmlns:p14="http://schemas.microsoft.com/office/powerpoint/2010/main" val="3887130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648072"/>
          </a:xfrm>
        </p:spPr>
        <p:txBody>
          <a:bodyPr>
            <a:normAutofit/>
          </a:bodyPr>
          <a:lstStyle/>
          <a:p>
            <a:pPr algn="ctr"/>
            <a:r>
              <a:rPr lang="ar-YE" sz="2900" b="1" u="sng" dirty="0">
                <a:solidFill>
                  <a:srgbClr val="C00000"/>
                </a:solidFill>
                <a:latin typeface="Andalus" panose="02020603050405020304" pitchFamily="18" charset="-78"/>
                <a:cs typeface="Andalus" panose="02020603050405020304" pitchFamily="18" charset="-78"/>
              </a:rPr>
              <a:t>تابع: الإطار النظري للتسويات الجردية</a:t>
            </a:r>
            <a:endParaRPr lang="ar-YE" b="1" dirty="0">
              <a:solidFill>
                <a:srgbClr val="C0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251520" y="836712"/>
            <a:ext cx="8682168" cy="4968552"/>
          </a:xfrm>
        </p:spPr>
        <p:txBody>
          <a:bodyPr>
            <a:noAutofit/>
          </a:bodyPr>
          <a:lstStyle/>
          <a:p>
            <a:pPr lvl="0" algn="just">
              <a:buClr>
                <a:srgbClr val="3891A7"/>
              </a:buClr>
              <a:buFont typeface="Wingdings" pitchFamily="2" charset="2"/>
              <a:buChar char="Ø"/>
            </a:pPr>
            <a:r>
              <a:rPr lang="ar-YE" b="1" dirty="0">
                <a:solidFill>
                  <a:prstClr val="black"/>
                </a:solidFill>
              </a:rPr>
              <a:t>ونظراً لحصول تداخل  بين المصروفات والإيرادات الخاصة بالمنشأة التي تحدث خلال الفترة الجارية والفترات اللاحقة،  لذا يجب إجراء التسويات الجردية قبل إعداد القوائم المالية للتحقق من جانبين هما:</a:t>
            </a:r>
          </a:p>
          <a:p>
            <a:pPr lvl="0" algn="just">
              <a:buClr>
                <a:srgbClr val="3891A7"/>
              </a:buClr>
              <a:buFont typeface="Wingdings" pitchFamily="2" charset="2"/>
              <a:buChar char="ü"/>
            </a:pPr>
            <a:r>
              <a:rPr lang="ar-YE" b="1" dirty="0">
                <a:solidFill>
                  <a:prstClr val="black"/>
                </a:solidFill>
              </a:rPr>
              <a:t>التحقق من أن الفترة المحاسبية الجارية قد تحملت بنصيبها من  العادل من المصروفات.</a:t>
            </a:r>
          </a:p>
          <a:p>
            <a:pPr lvl="0" algn="just">
              <a:buClr>
                <a:srgbClr val="3891A7"/>
              </a:buClr>
              <a:buFont typeface="Wingdings" pitchFamily="2" charset="2"/>
              <a:buChar char="ü"/>
            </a:pPr>
            <a:r>
              <a:rPr lang="ar-YE" b="1" dirty="0">
                <a:solidFill>
                  <a:prstClr val="black"/>
                </a:solidFill>
              </a:rPr>
              <a:t>التحقق من أن الفترة المحاسبية الجارية قد حصلت نصيبها من  العادل من الإيرادات.</a:t>
            </a:r>
          </a:p>
          <a:p>
            <a:pPr lvl="0" algn="just">
              <a:buClr>
                <a:srgbClr val="3891A7"/>
              </a:buClr>
              <a:buFont typeface="Wingdings" pitchFamily="2" charset="2"/>
              <a:buChar char="ü"/>
            </a:pPr>
            <a:endParaRPr lang="ar-YE" b="1" dirty="0">
              <a:solidFill>
                <a:prstClr val="black"/>
              </a:solidFill>
            </a:endParaRPr>
          </a:p>
          <a:p>
            <a:pPr lvl="0" algn="just">
              <a:buClr>
                <a:srgbClr val="3891A7"/>
              </a:buClr>
              <a:buFont typeface="Wingdings" pitchFamily="2" charset="2"/>
              <a:buChar char="v"/>
            </a:pPr>
            <a:endParaRPr lang="ar-YE"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10</a:t>
            </a:fld>
            <a:endParaRPr lang="ar-YE" dirty="0"/>
          </a:p>
        </p:txBody>
      </p:sp>
    </p:spTree>
    <p:extLst>
      <p:ext uri="{BB962C8B-B14F-4D97-AF65-F5344CB8AC3E}">
        <p14:creationId xmlns:p14="http://schemas.microsoft.com/office/powerpoint/2010/main" val="423742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360040"/>
          </a:xfrm>
        </p:spPr>
        <p:txBody>
          <a:bodyPr>
            <a:normAutofit fontScale="90000"/>
          </a:bodyPr>
          <a:lstStyle/>
          <a:p>
            <a:pPr algn="ctr"/>
            <a:r>
              <a:rPr lang="ar-YE" b="1" u="sng" dirty="0">
                <a:solidFill>
                  <a:srgbClr val="C00000"/>
                </a:solidFill>
                <a:latin typeface="Andalus" panose="02020603050405020304" pitchFamily="18" charset="-78"/>
                <a:cs typeface="Andalus" panose="02020603050405020304" pitchFamily="18" charset="-78"/>
              </a:rPr>
              <a:t>تسوية المصروفات</a:t>
            </a:r>
          </a:p>
        </p:txBody>
      </p:sp>
      <p:sp>
        <p:nvSpPr>
          <p:cNvPr id="3" name="عنصر نائب للمحتوى 2"/>
          <p:cNvSpPr>
            <a:spLocks noGrp="1"/>
          </p:cNvSpPr>
          <p:nvPr>
            <p:ph idx="1"/>
          </p:nvPr>
        </p:nvSpPr>
        <p:spPr>
          <a:xfrm>
            <a:off x="179512" y="620688"/>
            <a:ext cx="8754176" cy="5904656"/>
          </a:xfrm>
        </p:spPr>
        <p:txBody>
          <a:bodyPr>
            <a:normAutofit/>
          </a:bodyPr>
          <a:lstStyle/>
          <a:p>
            <a:pPr algn="just">
              <a:buFont typeface="Wingdings" pitchFamily="2" charset="2"/>
              <a:buChar char="Ø"/>
            </a:pPr>
            <a:r>
              <a:rPr lang="ar-YE" sz="3600" b="1" u="sng" dirty="0"/>
              <a:t>تمتاز المصروفات بما يلي</a:t>
            </a:r>
            <a:r>
              <a:rPr lang="ar-YE" sz="3600" b="1" dirty="0"/>
              <a:t>:</a:t>
            </a:r>
          </a:p>
          <a:p>
            <a:pPr marL="596646" indent="-514350" algn="just">
              <a:buFont typeface="+mj-lt"/>
              <a:buAutoNum type="arabicParenR"/>
            </a:pPr>
            <a:r>
              <a:rPr lang="ar-YE" sz="3600" b="1" dirty="0">
                <a:solidFill>
                  <a:srgbClr val="002060"/>
                </a:solidFill>
              </a:rPr>
              <a:t>أنها تدفق للقيم خارج الوحدة المحاسبية.</a:t>
            </a:r>
          </a:p>
          <a:p>
            <a:pPr marL="596646" indent="-514350" algn="just">
              <a:buFont typeface="+mj-lt"/>
              <a:buAutoNum type="arabicParenR"/>
            </a:pPr>
            <a:r>
              <a:rPr lang="ar-YE" sz="3600" b="1" dirty="0">
                <a:solidFill>
                  <a:srgbClr val="002060"/>
                </a:solidFill>
              </a:rPr>
              <a:t>استنفاد الموارد الاقتصادية بصورة مباشرة أو غير مباشرة.</a:t>
            </a:r>
          </a:p>
          <a:p>
            <a:pPr marL="596646" indent="-514350" algn="just">
              <a:buFont typeface="+mj-lt"/>
              <a:buAutoNum type="arabicParenR"/>
            </a:pPr>
            <a:r>
              <a:rPr lang="ar-YE" sz="3600" b="1" dirty="0">
                <a:solidFill>
                  <a:srgbClr val="002060"/>
                </a:solidFill>
              </a:rPr>
              <a:t>استنفاد هذه الموارد في سبيل تأدية النشاط الجاري.</a:t>
            </a:r>
          </a:p>
          <a:p>
            <a:pPr marL="596646" indent="-514350" algn="just">
              <a:buFont typeface="+mj-lt"/>
              <a:buAutoNum type="arabicParenR"/>
            </a:pPr>
            <a:r>
              <a:rPr lang="ar-YE" sz="3600" b="1" dirty="0">
                <a:solidFill>
                  <a:srgbClr val="002060"/>
                </a:solidFill>
              </a:rPr>
              <a:t>الغرض من تأدية النشاط الجاري المعتاد أو المستمر هو اكتساب الإيرادات خلال الدورة المحاسبية.</a:t>
            </a:r>
          </a:p>
          <a:p>
            <a:pPr marL="82296" indent="0" algn="just">
              <a:buNone/>
            </a:pPr>
            <a:endParaRPr lang="ar-YE" sz="2200" dirty="0"/>
          </a:p>
          <a:p>
            <a:pPr marL="82296" indent="0" algn="just">
              <a:buNone/>
            </a:pPr>
            <a:endParaRPr lang="ar-YE" sz="22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11</a:t>
            </a:fld>
            <a:endParaRPr lang="ar-YE" dirty="0"/>
          </a:p>
        </p:txBody>
      </p:sp>
    </p:spTree>
    <p:extLst>
      <p:ext uri="{BB962C8B-B14F-4D97-AF65-F5344CB8AC3E}">
        <p14:creationId xmlns:p14="http://schemas.microsoft.com/office/powerpoint/2010/main" val="46530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360040"/>
          </a:xfrm>
        </p:spPr>
        <p:txBody>
          <a:bodyPr>
            <a:normAutofit fontScale="90000"/>
          </a:bodyPr>
          <a:lstStyle/>
          <a:p>
            <a:pPr algn="ctr"/>
            <a:r>
              <a:rPr lang="ar-YE" u="sng" dirty="0">
                <a:solidFill>
                  <a:srgbClr val="C00000"/>
                </a:solidFill>
              </a:rPr>
              <a:t>تابع: تسوية المصروفات</a:t>
            </a:r>
          </a:p>
        </p:txBody>
      </p:sp>
      <p:sp>
        <p:nvSpPr>
          <p:cNvPr id="3" name="عنصر نائب للمحتوى 2"/>
          <p:cNvSpPr>
            <a:spLocks noGrp="1"/>
          </p:cNvSpPr>
          <p:nvPr>
            <p:ph idx="1"/>
          </p:nvPr>
        </p:nvSpPr>
        <p:spPr>
          <a:xfrm>
            <a:off x="179512" y="980728"/>
            <a:ext cx="8754176" cy="5544616"/>
          </a:xfrm>
        </p:spPr>
        <p:txBody>
          <a:bodyPr>
            <a:normAutofit/>
          </a:bodyPr>
          <a:lstStyle/>
          <a:p>
            <a:pPr algn="just">
              <a:buFont typeface="Wingdings" pitchFamily="2" charset="2"/>
              <a:buChar char="Ø"/>
            </a:pPr>
            <a:r>
              <a:rPr lang="ar-YE" sz="2800" b="1" u="sng" dirty="0">
                <a:solidFill>
                  <a:srgbClr val="C00000"/>
                </a:solidFill>
              </a:rPr>
              <a:t>يمكن تحديد علاقة المصروفات بالسنة المالية من خلال الحالات التالية</a:t>
            </a:r>
            <a:r>
              <a:rPr lang="ar-YE" sz="2800" b="1" dirty="0"/>
              <a:t>:</a:t>
            </a:r>
          </a:p>
          <a:p>
            <a:pPr algn="just">
              <a:buFont typeface="Wingdings" pitchFamily="2" charset="2"/>
              <a:buChar char="q"/>
            </a:pPr>
            <a:r>
              <a:rPr lang="ar-YE" sz="2800" b="1" u="sng" dirty="0">
                <a:solidFill>
                  <a:srgbClr val="FF0000"/>
                </a:solidFill>
              </a:rPr>
              <a:t>الحالة الأولى</a:t>
            </a:r>
            <a:r>
              <a:rPr lang="ar-YE" sz="2800" b="1" dirty="0">
                <a:solidFill>
                  <a:srgbClr val="002060"/>
                </a:solidFill>
              </a:rPr>
              <a:t>: أن المصروفات المدفوعة خلال السنة هي بقدر نصيب السنة الحقيقي دون زيادة أو نقصان. (في هذه الحالة لا يتم إجراء أي قيود تسوية، وأن المبلغ الظاهر في ميزان المراجعة يقفل في حـ/ الأرباح والخسائر أو حـ/ المتاجرة حسب نوع المصروف).</a:t>
            </a:r>
          </a:p>
          <a:p>
            <a:pPr algn="just">
              <a:buFont typeface="Wingdings" pitchFamily="2" charset="2"/>
              <a:buChar char="q"/>
            </a:pPr>
            <a:r>
              <a:rPr lang="ar-YE" sz="2800" b="1" u="sng" dirty="0">
                <a:solidFill>
                  <a:srgbClr val="FF0000"/>
                </a:solidFill>
              </a:rPr>
              <a:t>الحالة الثانية</a:t>
            </a:r>
            <a:r>
              <a:rPr lang="ar-YE" sz="2800" dirty="0"/>
              <a:t>: </a:t>
            </a:r>
            <a:r>
              <a:rPr lang="ar-YE" sz="2800" b="1" dirty="0">
                <a:solidFill>
                  <a:srgbClr val="002060"/>
                </a:solidFill>
              </a:rPr>
              <a:t>أن المصروفات المدفوعة خلال السنة جزء منها يخص السنة المالية والجزء الآخر يخص سنوات قادمة (</a:t>
            </a:r>
            <a:r>
              <a:rPr lang="ar-YE" sz="2800" b="1" u="sng" dirty="0">
                <a:solidFill>
                  <a:srgbClr val="002060"/>
                </a:solidFill>
              </a:rPr>
              <a:t>المصروفات المدفوعة مقدماً</a:t>
            </a:r>
            <a:r>
              <a:rPr lang="ar-YE" sz="2800" b="1" dirty="0">
                <a:solidFill>
                  <a:srgbClr val="002060"/>
                </a:solidFill>
              </a:rPr>
              <a:t>، في هذه الحالة يتم إجراء قيود التسوية الجردية ).</a:t>
            </a:r>
          </a:p>
          <a:p>
            <a:pPr lvl="0" algn="just">
              <a:buClr>
                <a:srgbClr val="3891A7"/>
              </a:buClr>
              <a:buFont typeface="Wingdings" pitchFamily="2" charset="2"/>
              <a:buChar char="q"/>
            </a:pPr>
            <a:r>
              <a:rPr lang="ar-YE" sz="2800" b="1" u="sng" dirty="0">
                <a:solidFill>
                  <a:srgbClr val="FF0000"/>
                </a:solidFill>
              </a:rPr>
              <a:t>الحالة الثالثة</a:t>
            </a:r>
            <a:r>
              <a:rPr lang="ar-YE" sz="2800" dirty="0">
                <a:solidFill>
                  <a:srgbClr val="002060"/>
                </a:solidFill>
              </a:rPr>
              <a:t>: </a:t>
            </a:r>
            <a:r>
              <a:rPr lang="ar-YE" sz="2800" b="1" dirty="0">
                <a:solidFill>
                  <a:srgbClr val="002060"/>
                </a:solidFill>
              </a:rPr>
              <a:t>أن المصروفات المدفوعة خلال السنة مبلغها الظاهر أقل مما يجب أن تتحمله السنة فعلاً.(</a:t>
            </a:r>
            <a:r>
              <a:rPr lang="ar-YE" sz="2800" b="1" u="sng" dirty="0">
                <a:solidFill>
                  <a:srgbClr val="002060"/>
                </a:solidFill>
              </a:rPr>
              <a:t>المصروفات المستحقة</a:t>
            </a:r>
            <a:r>
              <a:rPr lang="ar-YE" sz="2800" b="1" dirty="0">
                <a:solidFill>
                  <a:srgbClr val="002060"/>
                </a:solidFill>
              </a:rPr>
              <a:t>، في هذه الحالة يتم إجراء قيود التسويات الجردية ).</a:t>
            </a:r>
            <a:endParaRPr lang="ar-YE" sz="2800" b="1" u="sng" dirty="0">
              <a:solidFill>
                <a:srgbClr val="002060"/>
              </a:solidFill>
            </a:endParaRPr>
          </a:p>
          <a:p>
            <a:pPr algn="just">
              <a:buFont typeface="Wingdings" pitchFamily="2" charset="2"/>
              <a:buChar char="q"/>
            </a:pPr>
            <a:endParaRPr lang="ar-YE" sz="2800" dirty="0"/>
          </a:p>
          <a:p>
            <a:pPr marL="82296" indent="0" algn="just">
              <a:buNone/>
            </a:pPr>
            <a:endParaRPr lang="ar-YE"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12</a:t>
            </a:fld>
            <a:endParaRPr lang="ar-YE" dirty="0"/>
          </a:p>
        </p:txBody>
      </p:sp>
    </p:spTree>
    <p:extLst>
      <p:ext uri="{BB962C8B-B14F-4D97-AF65-F5344CB8AC3E}">
        <p14:creationId xmlns:p14="http://schemas.microsoft.com/office/powerpoint/2010/main" val="207704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4165"/>
            <a:ext cx="8754176" cy="562074"/>
          </a:xfrm>
        </p:spPr>
        <p:txBody>
          <a:bodyPr>
            <a:normAutofit fontScale="90000"/>
          </a:bodyPr>
          <a:lstStyle/>
          <a:p>
            <a:pPr algn="ctr"/>
            <a:r>
              <a:rPr lang="ar-YE" u="sng" dirty="0">
                <a:latin typeface="Andalus" panose="02020603050405020304" pitchFamily="18" charset="-78"/>
                <a:cs typeface="Andalus" panose="02020603050405020304" pitchFamily="18" charset="-78"/>
              </a:rPr>
              <a:t>تابع: تسوية المصروفات</a:t>
            </a:r>
          </a:p>
        </p:txBody>
      </p:sp>
      <p:sp>
        <p:nvSpPr>
          <p:cNvPr id="3" name="عنصر نائب للمحتوى 2"/>
          <p:cNvSpPr>
            <a:spLocks noGrp="1"/>
          </p:cNvSpPr>
          <p:nvPr>
            <p:ph idx="1"/>
          </p:nvPr>
        </p:nvSpPr>
        <p:spPr>
          <a:xfrm>
            <a:off x="251520" y="692696"/>
            <a:ext cx="8682168" cy="5904656"/>
          </a:xfrm>
        </p:spPr>
        <p:txBody>
          <a:bodyPr>
            <a:noAutofit/>
          </a:bodyPr>
          <a:lstStyle/>
          <a:p>
            <a:pPr algn="just"/>
            <a:r>
              <a:rPr lang="ar-YE" sz="2400" b="1" u="sng" dirty="0">
                <a:solidFill>
                  <a:srgbClr val="C00000"/>
                </a:solidFill>
              </a:rPr>
              <a:t>تعرف المصروفات</a:t>
            </a:r>
            <a:r>
              <a:rPr lang="ar-YE" sz="2400" b="1" dirty="0">
                <a:solidFill>
                  <a:srgbClr val="C00000"/>
                </a:solidFill>
              </a:rPr>
              <a:t>:</a:t>
            </a:r>
            <a:r>
              <a:rPr lang="ar-YE" sz="2400" b="1" dirty="0">
                <a:solidFill>
                  <a:srgbClr val="002060"/>
                </a:solidFill>
              </a:rPr>
              <a:t> بأنها التدفقات النقدية الخارجة أو أي استخدام للأصول أو تحمل للالتزامات مقابل الحصول على الإيرادات، أو مقابل الحصول على منافع أو خدمات من الغير. تثبت محاسبياً بالقيد التالي:</a:t>
            </a:r>
          </a:p>
          <a:p>
            <a:pPr algn="just"/>
            <a:endParaRPr lang="ar-YE" sz="2400" dirty="0"/>
          </a:p>
          <a:p>
            <a:pPr algn="just"/>
            <a:endParaRPr lang="ar-YE" sz="2400" dirty="0"/>
          </a:p>
          <a:p>
            <a:pPr algn="just"/>
            <a:endParaRPr lang="ar-YE" sz="2400" dirty="0"/>
          </a:p>
          <a:p>
            <a:pPr algn="just"/>
            <a:r>
              <a:rPr lang="ar-YE" sz="2400" b="1" u="sng" dirty="0"/>
              <a:t>في نهاية السنة المالية يواجه المحاسب أحد الاحتمالات التالية</a:t>
            </a:r>
            <a:r>
              <a:rPr lang="ar-YE" sz="2400" b="1" dirty="0"/>
              <a:t>:</a:t>
            </a:r>
          </a:p>
          <a:p>
            <a:pPr algn="just">
              <a:buFont typeface="Wingdings" pitchFamily="2" charset="2"/>
              <a:buChar char="q"/>
            </a:pPr>
            <a:r>
              <a:rPr lang="ar-YE" sz="2400" b="1" u="sng" dirty="0">
                <a:solidFill>
                  <a:srgbClr val="FF0000"/>
                </a:solidFill>
              </a:rPr>
              <a:t>عدم وجود مصروف مستحق أو مصروف مقدم</a:t>
            </a:r>
            <a:r>
              <a:rPr lang="ar-YE" sz="2400" b="1" dirty="0">
                <a:solidFill>
                  <a:srgbClr val="FF0000"/>
                </a:solidFill>
              </a:rPr>
              <a:t>:</a:t>
            </a:r>
          </a:p>
          <a:p>
            <a:pPr algn="just">
              <a:buFont typeface="Wingdings" pitchFamily="2" charset="2"/>
              <a:buChar char="ü"/>
            </a:pPr>
            <a:r>
              <a:rPr lang="ar-YE" sz="2400" b="1" u="sng" dirty="0">
                <a:solidFill>
                  <a:srgbClr val="FF0000"/>
                </a:solidFill>
              </a:rPr>
              <a:t>المعالجة المحاسبية للحالة الأولى</a:t>
            </a:r>
            <a:r>
              <a:rPr lang="ar-YE" sz="2400" b="1" dirty="0">
                <a:solidFill>
                  <a:srgbClr val="FF0000"/>
                </a:solidFill>
              </a:rPr>
              <a:t>:</a:t>
            </a:r>
            <a:r>
              <a:rPr lang="ar-YE" sz="2400" dirty="0"/>
              <a:t>  </a:t>
            </a:r>
            <a:r>
              <a:rPr lang="ar-YE" sz="2400" b="1" dirty="0"/>
              <a:t>إن المصروفات المسددة فعلاً والتي ظهرت في ميزان المراجعة مساوية للمصروفات الخاصة بالسنة،  في هذه الحالة لا توجد مشكلة مرتبطة لمصروف مستحق أو مصروف مدفوع مقدماً وكل ما في الأمر في نهاية العام يتم إجراء قيد الإقفال التالي:</a:t>
            </a:r>
            <a:endParaRPr lang="ar-SA" sz="2400" b="1" dirty="0"/>
          </a:p>
          <a:p>
            <a:pPr algn="just">
              <a:buFont typeface="Wingdings" pitchFamily="2" charset="2"/>
              <a:buChar char="ü"/>
            </a:pPr>
            <a:endParaRPr lang="ar-SA" sz="2400" dirty="0"/>
          </a:p>
          <a:p>
            <a:pPr marL="82296" indent="0" algn="just">
              <a:buNone/>
            </a:pPr>
            <a:endParaRPr lang="ar-SA"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13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2138842320"/>
              </p:ext>
            </p:extLst>
          </p:nvPr>
        </p:nvGraphicFramePr>
        <p:xfrm>
          <a:off x="627564" y="1890617"/>
          <a:ext cx="8002088" cy="1280160"/>
        </p:xfrm>
        <a:graphic>
          <a:graphicData uri="http://schemas.openxmlformats.org/drawingml/2006/table">
            <a:tbl>
              <a:tblPr rtl="1" firstRow="1" bandRow="1">
                <a:tableStyleId>{8799B23B-EC83-4686-B30A-512413B5E67A}</a:tableStyleId>
              </a:tblPr>
              <a:tblGrid>
                <a:gridCol w="1608081">
                  <a:extLst>
                    <a:ext uri="{9D8B030D-6E8A-4147-A177-3AD203B41FA5}">
                      <a16:colId xmlns:a16="http://schemas.microsoft.com/office/drawing/2014/main" val="20000"/>
                    </a:ext>
                  </a:extLst>
                </a:gridCol>
                <a:gridCol w="1608081">
                  <a:extLst>
                    <a:ext uri="{9D8B030D-6E8A-4147-A177-3AD203B41FA5}">
                      <a16:colId xmlns:a16="http://schemas.microsoft.com/office/drawing/2014/main" val="20001"/>
                    </a:ext>
                  </a:extLst>
                </a:gridCol>
                <a:gridCol w="3344454">
                  <a:extLst>
                    <a:ext uri="{9D8B030D-6E8A-4147-A177-3AD203B41FA5}">
                      <a16:colId xmlns:a16="http://schemas.microsoft.com/office/drawing/2014/main" val="20002"/>
                    </a:ext>
                  </a:extLst>
                </a:gridCol>
                <a:gridCol w="1441472">
                  <a:extLst>
                    <a:ext uri="{9D8B030D-6E8A-4147-A177-3AD203B41FA5}">
                      <a16:colId xmlns:a16="http://schemas.microsoft.com/office/drawing/2014/main" val="20003"/>
                    </a:ext>
                  </a:extLst>
                </a:gridCol>
              </a:tblGrid>
              <a:tr h="370840">
                <a:tc>
                  <a:txBody>
                    <a:bodyPr/>
                    <a:lstStyle/>
                    <a:p>
                      <a:pPr algn="ctr" rtl="1"/>
                      <a:r>
                        <a:rPr lang="ar-YE" sz="2400" b="1" dirty="0">
                          <a:solidFill>
                            <a:srgbClr val="002060"/>
                          </a:solidFill>
                        </a:rPr>
                        <a:t>مدين</a:t>
                      </a:r>
                    </a:p>
                  </a:txBody>
                  <a:tcPr/>
                </a:tc>
                <a:tc>
                  <a:txBody>
                    <a:bodyPr/>
                    <a:lstStyle/>
                    <a:p>
                      <a:pPr algn="ctr" rtl="1"/>
                      <a:r>
                        <a:rPr lang="ar-YE" sz="2400" b="1" dirty="0">
                          <a:solidFill>
                            <a:srgbClr val="002060"/>
                          </a:solidFill>
                        </a:rPr>
                        <a:t>دائن</a:t>
                      </a:r>
                    </a:p>
                  </a:txBody>
                  <a:tcPr/>
                </a:tc>
                <a:tc>
                  <a:txBody>
                    <a:bodyPr/>
                    <a:lstStyle/>
                    <a:p>
                      <a:pPr algn="ctr" rtl="1"/>
                      <a:r>
                        <a:rPr lang="ar-YE" sz="2400" b="1" dirty="0">
                          <a:solidFill>
                            <a:srgbClr val="002060"/>
                          </a:solidFill>
                        </a:rPr>
                        <a:t>البيــــــــــــــــــــــــــــــــــان</a:t>
                      </a:r>
                    </a:p>
                  </a:txBody>
                  <a:tcPr/>
                </a:tc>
                <a:tc>
                  <a:txBody>
                    <a:bodyPr/>
                    <a:lstStyle/>
                    <a:p>
                      <a:pPr algn="ctr" rtl="1"/>
                      <a:r>
                        <a:rPr lang="ar-YE" sz="2400" b="1" dirty="0">
                          <a:solidFill>
                            <a:srgbClr val="002060"/>
                          </a:solidFill>
                        </a:rPr>
                        <a:t>التاريخ</a:t>
                      </a:r>
                    </a:p>
                  </a:txBody>
                  <a:tcPr/>
                </a:tc>
                <a:extLst>
                  <a:ext uri="{0D108BD9-81ED-4DB2-BD59-A6C34878D82A}">
                    <a16:rowId xmlns:a16="http://schemas.microsoft.com/office/drawing/2014/main" val="10000"/>
                  </a:ext>
                </a:extLst>
              </a:tr>
              <a:tr h="370840">
                <a:tc>
                  <a:txBody>
                    <a:bodyPr/>
                    <a:lstStyle/>
                    <a:p>
                      <a:pPr rtl="1"/>
                      <a:r>
                        <a:rPr lang="ar-YE" sz="2400" b="1" dirty="0">
                          <a:solidFill>
                            <a:srgbClr val="002060"/>
                          </a:solidFill>
                        </a:rPr>
                        <a:t>×××</a:t>
                      </a:r>
                    </a:p>
                  </a:txBody>
                  <a:tcPr/>
                </a:tc>
                <a:tc>
                  <a:txBody>
                    <a:bodyPr/>
                    <a:lstStyle/>
                    <a:p>
                      <a:pPr rtl="1"/>
                      <a:endParaRPr lang="ar-YE" sz="2400" b="1" dirty="0">
                        <a:solidFill>
                          <a:srgbClr val="002060"/>
                        </a:solidFill>
                      </a:endParaRPr>
                    </a:p>
                    <a:p>
                      <a:pPr rtl="1"/>
                      <a:r>
                        <a:rPr lang="ar-YE" sz="2400" b="1" dirty="0">
                          <a:solidFill>
                            <a:srgbClr val="002060"/>
                          </a:solidFill>
                        </a:rPr>
                        <a:t>×××</a:t>
                      </a:r>
                    </a:p>
                  </a:txBody>
                  <a:tcPr/>
                </a:tc>
                <a:tc>
                  <a:txBody>
                    <a:bodyPr/>
                    <a:lstStyle/>
                    <a:p>
                      <a:pPr rtl="1"/>
                      <a:r>
                        <a:rPr lang="ar-YE" sz="2400" b="1" dirty="0">
                          <a:solidFill>
                            <a:srgbClr val="002060"/>
                          </a:solidFill>
                        </a:rPr>
                        <a:t>من حـــ/</a:t>
                      </a:r>
                      <a:r>
                        <a:rPr lang="ar-YE" sz="2400" b="1" baseline="0" dirty="0">
                          <a:solidFill>
                            <a:srgbClr val="002060"/>
                          </a:solidFill>
                        </a:rPr>
                        <a:t> المصروف</a:t>
                      </a:r>
                    </a:p>
                    <a:p>
                      <a:pPr rtl="1"/>
                      <a:r>
                        <a:rPr lang="ar-YE" sz="2400" b="1" baseline="0" dirty="0">
                          <a:solidFill>
                            <a:srgbClr val="002060"/>
                          </a:solidFill>
                        </a:rPr>
                        <a:t>     إلى حــ/ الصندوق أو البنك</a:t>
                      </a:r>
                      <a:endParaRPr lang="ar-YE" sz="2400" b="1" dirty="0">
                        <a:solidFill>
                          <a:srgbClr val="002060"/>
                        </a:solidFill>
                      </a:endParaRPr>
                    </a:p>
                  </a:txBody>
                  <a:tcPr/>
                </a:tc>
                <a:tc>
                  <a:txBody>
                    <a:bodyPr/>
                    <a:lstStyle/>
                    <a:p>
                      <a:pPr rtl="1"/>
                      <a:endParaRPr lang="ar-YE" sz="2400" b="1" dirty="0">
                        <a:solidFill>
                          <a:srgbClr val="002060"/>
                        </a:solidFill>
                      </a:endParaRPr>
                    </a:p>
                  </a:txBody>
                  <a:tcPr/>
                </a:tc>
                <a:extLst>
                  <a:ext uri="{0D108BD9-81ED-4DB2-BD59-A6C34878D82A}">
                    <a16:rowId xmlns:a16="http://schemas.microsoft.com/office/drawing/2014/main" val="10001"/>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4081986781"/>
              </p:ext>
            </p:extLst>
          </p:nvPr>
        </p:nvGraphicFramePr>
        <p:xfrm>
          <a:off x="627565" y="5720715"/>
          <a:ext cx="8030470" cy="822960"/>
        </p:xfrm>
        <a:graphic>
          <a:graphicData uri="http://schemas.openxmlformats.org/drawingml/2006/table">
            <a:tbl>
              <a:tblPr rtl="1" firstRow="1" bandRow="1">
                <a:tableStyleId>{616DA210-FB5B-4158-B5E0-FEB733F419BA}</a:tableStyleId>
              </a:tblPr>
              <a:tblGrid>
                <a:gridCol w="1013707">
                  <a:extLst>
                    <a:ext uri="{9D8B030D-6E8A-4147-A177-3AD203B41FA5}">
                      <a16:colId xmlns:a16="http://schemas.microsoft.com/office/drawing/2014/main" val="20000"/>
                    </a:ext>
                  </a:extLst>
                </a:gridCol>
                <a:gridCol w="934058">
                  <a:extLst>
                    <a:ext uri="{9D8B030D-6E8A-4147-A177-3AD203B41FA5}">
                      <a16:colId xmlns:a16="http://schemas.microsoft.com/office/drawing/2014/main" val="20001"/>
                    </a:ext>
                  </a:extLst>
                </a:gridCol>
                <a:gridCol w="3752160">
                  <a:extLst>
                    <a:ext uri="{9D8B030D-6E8A-4147-A177-3AD203B41FA5}">
                      <a16:colId xmlns:a16="http://schemas.microsoft.com/office/drawing/2014/main" val="20002"/>
                    </a:ext>
                  </a:extLst>
                </a:gridCol>
                <a:gridCol w="2330545">
                  <a:extLst>
                    <a:ext uri="{9D8B030D-6E8A-4147-A177-3AD203B41FA5}">
                      <a16:colId xmlns:a16="http://schemas.microsoft.com/office/drawing/2014/main" val="20003"/>
                    </a:ext>
                  </a:extLst>
                </a:gridCol>
              </a:tblGrid>
              <a:tr h="720080">
                <a:tc>
                  <a:txBody>
                    <a:bodyPr/>
                    <a:lstStyle/>
                    <a:p>
                      <a:pPr rtl="1"/>
                      <a:r>
                        <a:rPr lang="ar-YE" sz="2400" dirty="0">
                          <a:solidFill>
                            <a:srgbClr val="C00000"/>
                          </a:solidFill>
                        </a:rPr>
                        <a:t>×××</a:t>
                      </a:r>
                    </a:p>
                  </a:txBody>
                  <a:tcPr/>
                </a:tc>
                <a:tc>
                  <a:txBody>
                    <a:bodyPr/>
                    <a:lstStyle/>
                    <a:p>
                      <a:pPr rtl="1"/>
                      <a:endParaRPr lang="ar-YE" sz="2400" dirty="0">
                        <a:solidFill>
                          <a:srgbClr val="C00000"/>
                        </a:solidFill>
                      </a:endParaRPr>
                    </a:p>
                    <a:p>
                      <a:pPr rtl="1"/>
                      <a:r>
                        <a:rPr lang="ar-YE" sz="2400" dirty="0">
                          <a:solidFill>
                            <a:srgbClr val="C00000"/>
                          </a:solidFill>
                        </a:rPr>
                        <a:t>×××</a:t>
                      </a:r>
                    </a:p>
                  </a:txBody>
                  <a:tcPr/>
                </a:tc>
                <a:tc>
                  <a:txBody>
                    <a:bodyPr/>
                    <a:lstStyle/>
                    <a:p>
                      <a:pPr rtl="1"/>
                      <a:r>
                        <a:rPr lang="ar-SA" sz="2400" baseline="0" dirty="0">
                          <a:solidFill>
                            <a:srgbClr val="C00000"/>
                          </a:solidFill>
                        </a:rPr>
                        <a:t>من </a:t>
                      </a:r>
                      <a:r>
                        <a:rPr lang="ar-YE" sz="2400" baseline="0" dirty="0">
                          <a:solidFill>
                            <a:srgbClr val="C00000"/>
                          </a:solidFill>
                        </a:rPr>
                        <a:t>حــ/ الأرباح والخسائر</a:t>
                      </a:r>
                      <a:endParaRPr lang="ar-SA" sz="2400" baseline="0" dirty="0">
                        <a:solidFill>
                          <a:srgbClr val="C00000"/>
                        </a:solidFill>
                      </a:endParaRPr>
                    </a:p>
                    <a:p>
                      <a:pPr rtl="1"/>
                      <a:r>
                        <a:rPr lang="ar-YE" sz="2400" baseline="0" dirty="0">
                          <a:solidFill>
                            <a:srgbClr val="C00000"/>
                          </a:solidFill>
                        </a:rPr>
                        <a:t>إلى حــ/ المصروف</a:t>
                      </a:r>
                      <a:endParaRPr lang="ar-YE" sz="2400" dirty="0">
                        <a:solidFill>
                          <a:srgbClr val="C00000"/>
                        </a:solidFill>
                      </a:endParaRPr>
                    </a:p>
                  </a:txBody>
                  <a:tcPr/>
                </a:tc>
                <a:tc>
                  <a:txBody>
                    <a:bodyPr/>
                    <a:lstStyle/>
                    <a:p>
                      <a:pPr rtl="1"/>
                      <a:endParaRPr lang="ar-YE" sz="2400" dirty="0">
                        <a:solidFill>
                          <a:srgbClr val="C00000"/>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5779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480720"/>
          </a:xfrm>
        </p:spPr>
        <p:txBody>
          <a:bodyPr>
            <a:normAutofit/>
          </a:bodyPr>
          <a:lstStyle/>
          <a:p>
            <a:pPr lvl="0">
              <a:buClr>
                <a:srgbClr val="3891A7"/>
              </a:buClr>
              <a:buFont typeface="Wingdings" pitchFamily="2" charset="2"/>
              <a:buChar char="ü"/>
            </a:pPr>
            <a:r>
              <a:rPr lang="ar-SA" sz="2400" b="1" u="sng" dirty="0">
                <a:solidFill>
                  <a:srgbClr val="C00000"/>
                </a:solidFill>
              </a:rPr>
              <a:t>والمثال التالي يوضح ذلك.</a:t>
            </a:r>
            <a:endParaRPr lang="ar-YE" sz="2400" b="1" u="sng" dirty="0">
              <a:solidFill>
                <a:srgbClr val="C00000"/>
              </a:solidFill>
            </a:endParaRPr>
          </a:p>
          <a:p>
            <a:pPr marL="82296" indent="0">
              <a:buNone/>
            </a:pPr>
            <a:r>
              <a:rPr lang="ar-YE" sz="2200" b="1" dirty="0"/>
              <a:t>مثال(</a:t>
            </a:r>
            <a:r>
              <a:rPr lang="en-US" sz="2200" b="1" dirty="0"/>
              <a:t>1</a:t>
            </a:r>
            <a:r>
              <a:rPr lang="ar-YE" sz="2200" b="1" dirty="0"/>
              <a:t>):</a:t>
            </a:r>
            <a:r>
              <a:rPr lang="en-US" sz="2200" b="1" dirty="0"/>
              <a:t> </a:t>
            </a:r>
            <a:r>
              <a:rPr lang="ar-YE" sz="2200" b="1" dirty="0"/>
              <a:t>في </a:t>
            </a:r>
            <a:r>
              <a:rPr lang="en-US" sz="2200" b="1" dirty="0"/>
              <a:t>10</a:t>
            </a:r>
            <a:r>
              <a:rPr lang="ar-YE" sz="2200" b="1" dirty="0"/>
              <a:t>/</a:t>
            </a:r>
            <a:r>
              <a:rPr lang="en-US" sz="2200" b="1" dirty="0"/>
              <a:t>1</a:t>
            </a:r>
            <a:r>
              <a:rPr lang="ar-YE" sz="2200" b="1" dirty="0"/>
              <a:t>/</a:t>
            </a:r>
            <a:r>
              <a:rPr lang="en-US" sz="2200" b="1" dirty="0"/>
              <a:t>2010</a:t>
            </a:r>
            <a:r>
              <a:rPr lang="ar-YE" sz="2200" b="1" dirty="0"/>
              <a:t>م تم سداد مبلغ </a:t>
            </a:r>
            <a:r>
              <a:rPr lang="en-US" sz="2200" b="1" dirty="0"/>
              <a:t>120,000</a:t>
            </a:r>
            <a:r>
              <a:rPr lang="ar-YE" sz="2200" b="1" dirty="0"/>
              <a:t> ريال نقداَ مقابل ايجار المحل عن سنة كاملة وبواقع </a:t>
            </a:r>
            <a:r>
              <a:rPr lang="en-US" sz="2200" b="1" dirty="0"/>
              <a:t>10,000</a:t>
            </a:r>
            <a:r>
              <a:rPr lang="ar-YE" sz="2200" b="1" dirty="0"/>
              <a:t> ريال شهرياَ.</a:t>
            </a:r>
          </a:p>
          <a:p>
            <a:pPr marL="82296" indent="0">
              <a:buNone/>
            </a:pPr>
            <a:r>
              <a:rPr lang="ar-YE" sz="2200" b="1" u="sng" dirty="0">
                <a:solidFill>
                  <a:srgbClr val="002060"/>
                </a:solidFill>
              </a:rPr>
              <a:t>المطلوب</a:t>
            </a:r>
            <a:r>
              <a:rPr lang="ar-YE" sz="2200" b="1" dirty="0"/>
              <a:t>: </a:t>
            </a:r>
          </a:p>
          <a:p>
            <a:pPr marL="539496" indent="-457200">
              <a:buFont typeface="+mj-lt"/>
              <a:buAutoNum type="arabicParenR"/>
            </a:pPr>
            <a:r>
              <a:rPr lang="ar-YE" sz="2200" b="1" dirty="0"/>
              <a:t>إجراء قيود اليومية اللازمة؟ 2) إجراء قيود الإقفال؟</a:t>
            </a:r>
          </a:p>
          <a:p>
            <a:pPr marL="82296" indent="0">
              <a:buNone/>
            </a:pPr>
            <a:r>
              <a:rPr lang="ar-YE" sz="2200" b="1" u="sng" dirty="0">
                <a:solidFill>
                  <a:srgbClr val="C00000"/>
                </a:solidFill>
              </a:rPr>
              <a:t>الحل:</a:t>
            </a:r>
            <a:endParaRPr lang="en-US" sz="2200" b="1" u="sng" dirty="0">
              <a:solidFill>
                <a:srgbClr val="C00000"/>
              </a:solidFill>
            </a:endParaRPr>
          </a:p>
        </p:txBody>
      </p:sp>
      <p:sp>
        <p:nvSpPr>
          <p:cNvPr id="4" name="Slide Number Placeholder 3"/>
          <p:cNvSpPr>
            <a:spLocks noGrp="1"/>
          </p:cNvSpPr>
          <p:nvPr>
            <p:ph type="sldNum" sz="quarter" idx="12"/>
          </p:nvPr>
        </p:nvSpPr>
        <p:spPr/>
        <p:txBody>
          <a:bodyPr/>
          <a:lstStyle/>
          <a:p>
            <a:fld id="{CD9B9423-CA99-4925-8324-5BC098869A01}" type="slidenum">
              <a:rPr lang="ar-YE" smtClean="0"/>
              <a:t>14</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716113999"/>
              </p:ext>
            </p:extLst>
          </p:nvPr>
        </p:nvGraphicFramePr>
        <p:xfrm>
          <a:off x="1151621" y="2708920"/>
          <a:ext cx="7284131" cy="2435108"/>
        </p:xfrm>
        <a:graphic>
          <a:graphicData uri="http://schemas.openxmlformats.org/drawingml/2006/table">
            <a:tbl>
              <a:tblPr firstRow="1" bandRow="1">
                <a:tableStyleId>{8799B23B-EC83-4686-B30A-512413B5E67A}</a:tableStyleId>
              </a:tblPr>
              <a:tblGrid>
                <a:gridCol w="1155328">
                  <a:extLst>
                    <a:ext uri="{9D8B030D-6E8A-4147-A177-3AD203B41FA5}">
                      <a16:colId xmlns:a16="http://schemas.microsoft.com/office/drawing/2014/main" val="392720345"/>
                    </a:ext>
                  </a:extLst>
                </a:gridCol>
                <a:gridCol w="3561195">
                  <a:extLst>
                    <a:ext uri="{9D8B030D-6E8A-4147-A177-3AD203B41FA5}">
                      <a16:colId xmlns:a16="http://schemas.microsoft.com/office/drawing/2014/main" val="527539913"/>
                    </a:ext>
                  </a:extLst>
                </a:gridCol>
                <a:gridCol w="1224136">
                  <a:extLst>
                    <a:ext uri="{9D8B030D-6E8A-4147-A177-3AD203B41FA5}">
                      <a16:colId xmlns:a16="http://schemas.microsoft.com/office/drawing/2014/main" val="2127836534"/>
                    </a:ext>
                  </a:extLst>
                </a:gridCol>
                <a:gridCol w="1343472">
                  <a:extLst>
                    <a:ext uri="{9D8B030D-6E8A-4147-A177-3AD203B41FA5}">
                      <a16:colId xmlns:a16="http://schemas.microsoft.com/office/drawing/2014/main" val="4116684692"/>
                    </a:ext>
                  </a:extLst>
                </a:gridCol>
              </a:tblGrid>
              <a:tr h="423428">
                <a:tc>
                  <a:txBody>
                    <a:bodyPr/>
                    <a:lstStyle/>
                    <a:p>
                      <a:pPr algn="ctr"/>
                      <a:r>
                        <a:rPr lang="ar-YE" sz="2000" b="1" dirty="0"/>
                        <a:t>التاريخ</a:t>
                      </a:r>
                      <a:endParaRPr lang="en-US" sz="2000" b="1" dirty="0"/>
                    </a:p>
                  </a:txBody>
                  <a:tcPr/>
                </a:tc>
                <a:tc>
                  <a:txBody>
                    <a:bodyPr/>
                    <a:lstStyle/>
                    <a:p>
                      <a:pPr algn="ctr"/>
                      <a:r>
                        <a:rPr lang="ar-YE" sz="2000" b="1" dirty="0"/>
                        <a:t>البيـــــــــــــــــــــــــــــــــان</a:t>
                      </a:r>
                      <a:endParaRPr lang="en-US" sz="2000" b="1" dirty="0"/>
                    </a:p>
                  </a:txBody>
                  <a:tcPr/>
                </a:tc>
                <a:tc>
                  <a:txBody>
                    <a:bodyPr/>
                    <a:lstStyle/>
                    <a:p>
                      <a:pPr algn="ctr"/>
                      <a:r>
                        <a:rPr lang="ar-YE" sz="2000" b="1" dirty="0"/>
                        <a:t>دائن</a:t>
                      </a:r>
                      <a:endParaRPr lang="en-US" sz="2000" b="1" dirty="0"/>
                    </a:p>
                  </a:txBody>
                  <a:tcPr/>
                </a:tc>
                <a:tc>
                  <a:txBody>
                    <a:bodyPr/>
                    <a:lstStyle/>
                    <a:p>
                      <a:pPr algn="ctr"/>
                      <a:r>
                        <a:rPr lang="ar-YE" sz="2000" b="1" dirty="0"/>
                        <a:t>مدين</a:t>
                      </a:r>
                      <a:endParaRPr lang="en-US" sz="2000" b="1" dirty="0"/>
                    </a:p>
                  </a:txBody>
                  <a:tcPr/>
                </a:tc>
                <a:extLst>
                  <a:ext uri="{0D108BD9-81ED-4DB2-BD59-A6C34878D82A}">
                    <a16:rowId xmlns:a16="http://schemas.microsoft.com/office/drawing/2014/main" val="2809242692"/>
                  </a:ext>
                </a:extLst>
              </a:tr>
              <a:tr h="370840">
                <a:tc>
                  <a:txBody>
                    <a:bodyPr/>
                    <a:lstStyle/>
                    <a:p>
                      <a:r>
                        <a:rPr lang="en-US" sz="2000" b="1" dirty="0"/>
                        <a:t>10</a:t>
                      </a:r>
                      <a:r>
                        <a:rPr lang="ar-YE" sz="2000" b="1" dirty="0"/>
                        <a:t>/</a:t>
                      </a:r>
                      <a:r>
                        <a:rPr lang="en-US" sz="2000" b="1" dirty="0"/>
                        <a:t>1</a:t>
                      </a:r>
                    </a:p>
                  </a:txBody>
                  <a:tcPr/>
                </a:tc>
                <a:tc>
                  <a:txBody>
                    <a:bodyPr/>
                    <a:lstStyle/>
                    <a:p>
                      <a:r>
                        <a:rPr lang="ar-YE" sz="2000" b="1" dirty="0"/>
                        <a:t> من حـ/ ايجار المحل</a:t>
                      </a:r>
                    </a:p>
                    <a:p>
                      <a:r>
                        <a:rPr lang="ar-YE" sz="2000" b="1" dirty="0"/>
                        <a:t>    إلى حـ/ الصندوق</a:t>
                      </a:r>
                    </a:p>
                    <a:p>
                      <a:r>
                        <a:rPr lang="ar-YE" sz="2000" b="1" dirty="0"/>
                        <a:t>إثبات دفع ايجار المحل</a:t>
                      </a:r>
                      <a:endParaRPr lang="en-US" sz="2000" b="1" dirty="0"/>
                    </a:p>
                  </a:txBody>
                  <a:tcPr/>
                </a:tc>
                <a:tc>
                  <a:txBody>
                    <a:bodyPr/>
                    <a:lstStyle/>
                    <a:p>
                      <a:endParaRPr lang="en-US" sz="2000" b="1" dirty="0"/>
                    </a:p>
                    <a:p>
                      <a:r>
                        <a:rPr lang="en-US" sz="2000" b="1" dirty="0"/>
                        <a:t>120,000</a:t>
                      </a:r>
                    </a:p>
                  </a:txBody>
                  <a:tcPr/>
                </a:tc>
                <a:tc>
                  <a:txBody>
                    <a:bodyPr/>
                    <a:lstStyle/>
                    <a:p>
                      <a:r>
                        <a:rPr lang="en-US" sz="2000" b="1" dirty="0"/>
                        <a:t>120,000</a:t>
                      </a:r>
                    </a:p>
                  </a:txBody>
                  <a:tcPr/>
                </a:tc>
                <a:extLst>
                  <a:ext uri="{0D108BD9-81ED-4DB2-BD59-A6C34878D82A}">
                    <a16:rowId xmlns:a16="http://schemas.microsoft.com/office/drawing/2014/main" val="426912308"/>
                  </a:ext>
                </a:extLst>
              </a:tr>
              <a:tr h="370840">
                <a:tc>
                  <a:txBody>
                    <a:bodyPr/>
                    <a:lstStyle/>
                    <a:p>
                      <a:r>
                        <a:rPr lang="en-US" sz="2000" b="1" dirty="0"/>
                        <a:t>31</a:t>
                      </a:r>
                      <a:r>
                        <a:rPr lang="ar-YE" sz="2000" b="1" dirty="0"/>
                        <a:t>/</a:t>
                      </a:r>
                      <a:r>
                        <a:rPr lang="en-US" sz="2000" b="1" dirty="0"/>
                        <a:t>12</a:t>
                      </a:r>
                    </a:p>
                  </a:txBody>
                  <a:tcPr/>
                </a:tc>
                <a:tc>
                  <a:txBody>
                    <a:bodyPr/>
                    <a:lstStyle/>
                    <a:p>
                      <a:r>
                        <a:rPr lang="ar-YE" sz="2000" b="1" dirty="0"/>
                        <a:t>من حـ/ الارباح والخسائر</a:t>
                      </a:r>
                    </a:p>
                    <a:p>
                      <a:r>
                        <a:rPr lang="ar-YE" sz="2000" b="1" dirty="0"/>
                        <a:t>    إلى حـ/ ايجار المحل</a:t>
                      </a:r>
                    </a:p>
                    <a:p>
                      <a:r>
                        <a:rPr lang="ar-YE" sz="2000" b="1" dirty="0"/>
                        <a:t>اقفال حساب الايجار في حـ/أ.خ</a:t>
                      </a:r>
                      <a:endParaRPr lang="en-US" sz="2000" b="1" dirty="0"/>
                    </a:p>
                  </a:txBody>
                  <a:tcPr/>
                </a:tc>
                <a:tc>
                  <a:txBody>
                    <a:bodyPr/>
                    <a:lstStyle/>
                    <a:p>
                      <a:endParaRPr lang="en-US" sz="2000" b="1" dirty="0"/>
                    </a:p>
                    <a:p>
                      <a:r>
                        <a:rPr lang="en-US" sz="2000" b="1" dirty="0"/>
                        <a:t>120,000</a:t>
                      </a:r>
                    </a:p>
                  </a:txBody>
                  <a:tcPr/>
                </a:tc>
                <a:tc>
                  <a:txBody>
                    <a:bodyPr/>
                    <a:lstStyle/>
                    <a:p>
                      <a:r>
                        <a:rPr lang="en-US" sz="2000" b="1" dirty="0"/>
                        <a:t>120,000</a:t>
                      </a:r>
                    </a:p>
                  </a:txBody>
                  <a:tcPr/>
                </a:tc>
                <a:extLst>
                  <a:ext uri="{0D108BD9-81ED-4DB2-BD59-A6C34878D82A}">
                    <a16:rowId xmlns:a16="http://schemas.microsoft.com/office/drawing/2014/main" val="242541287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43052983"/>
              </p:ext>
            </p:extLst>
          </p:nvPr>
        </p:nvGraphicFramePr>
        <p:xfrm>
          <a:off x="1151620" y="5427363"/>
          <a:ext cx="7284132" cy="1193800"/>
        </p:xfrm>
        <a:graphic>
          <a:graphicData uri="http://schemas.openxmlformats.org/drawingml/2006/table">
            <a:tbl>
              <a:tblPr firstRow="1" bandRow="1">
                <a:tableStyleId>{E8B1032C-EA38-4F05-BA0D-38AFFFC7BED3}</a:tableStyleId>
              </a:tblPr>
              <a:tblGrid>
                <a:gridCol w="1821033">
                  <a:extLst>
                    <a:ext uri="{9D8B030D-6E8A-4147-A177-3AD203B41FA5}">
                      <a16:colId xmlns:a16="http://schemas.microsoft.com/office/drawing/2014/main" val="3748151526"/>
                    </a:ext>
                  </a:extLst>
                </a:gridCol>
                <a:gridCol w="1527339">
                  <a:extLst>
                    <a:ext uri="{9D8B030D-6E8A-4147-A177-3AD203B41FA5}">
                      <a16:colId xmlns:a16="http://schemas.microsoft.com/office/drawing/2014/main" val="3405351362"/>
                    </a:ext>
                  </a:extLst>
                </a:gridCol>
                <a:gridCol w="2114727">
                  <a:extLst>
                    <a:ext uri="{9D8B030D-6E8A-4147-A177-3AD203B41FA5}">
                      <a16:colId xmlns:a16="http://schemas.microsoft.com/office/drawing/2014/main" val="2240237817"/>
                    </a:ext>
                  </a:extLst>
                </a:gridCol>
                <a:gridCol w="1821033">
                  <a:extLst>
                    <a:ext uri="{9D8B030D-6E8A-4147-A177-3AD203B41FA5}">
                      <a16:colId xmlns:a16="http://schemas.microsoft.com/office/drawing/2014/main" val="745564639"/>
                    </a:ext>
                  </a:extLst>
                </a:gridCol>
              </a:tblGrid>
              <a:tr h="370840">
                <a:tc gridSpan="4">
                  <a:txBody>
                    <a:bodyPr/>
                    <a:lstStyle/>
                    <a:p>
                      <a:pPr algn="ctr"/>
                      <a:r>
                        <a:rPr lang="ar-YE" dirty="0"/>
                        <a:t>حـ/ الأرباح والخسائر للسنة المنتهية في </a:t>
                      </a:r>
                      <a:r>
                        <a:rPr lang="en-US" dirty="0"/>
                        <a:t>31</a:t>
                      </a:r>
                      <a:r>
                        <a:rPr lang="ar-YE" dirty="0"/>
                        <a:t>/</a:t>
                      </a:r>
                      <a:r>
                        <a:rPr lang="en-US" dirty="0"/>
                        <a:t>12</a:t>
                      </a:r>
                      <a:r>
                        <a:rPr lang="ar-YE" dirty="0"/>
                        <a:t>/</a:t>
                      </a:r>
                      <a:r>
                        <a:rPr lang="en-US" dirty="0"/>
                        <a:t>2010</a:t>
                      </a:r>
                      <a:r>
                        <a:rPr lang="ar-YE" dirty="0"/>
                        <a:t>م</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69342722"/>
                  </a:ext>
                </a:extLst>
              </a:tr>
              <a:tr h="370840">
                <a:tc>
                  <a:txBody>
                    <a:bodyPr/>
                    <a:lstStyle/>
                    <a:p>
                      <a:pPr algn="ctr"/>
                      <a:r>
                        <a:rPr lang="ar-YE" sz="2200" b="1" dirty="0"/>
                        <a:t>البيـــــــــــــان</a:t>
                      </a:r>
                      <a:endParaRPr lang="en-US" sz="2200" b="1" dirty="0"/>
                    </a:p>
                  </a:txBody>
                  <a:tcPr/>
                </a:tc>
                <a:tc>
                  <a:txBody>
                    <a:bodyPr/>
                    <a:lstStyle/>
                    <a:p>
                      <a:pPr algn="ctr"/>
                      <a:r>
                        <a:rPr lang="ar-YE" sz="2200" b="1" dirty="0"/>
                        <a:t>دائن</a:t>
                      </a:r>
                      <a:endParaRPr lang="en-US" sz="2200" b="1" dirty="0"/>
                    </a:p>
                  </a:txBody>
                  <a:tcPr/>
                </a:tc>
                <a:tc>
                  <a:txBody>
                    <a:bodyPr/>
                    <a:lstStyle/>
                    <a:p>
                      <a:pPr algn="ctr"/>
                      <a:r>
                        <a:rPr lang="ar-YE" sz="2200" b="1" dirty="0"/>
                        <a:t>البيـــــــــــــان</a:t>
                      </a:r>
                      <a:endParaRPr lang="en-US" sz="2200" b="1" dirty="0"/>
                    </a:p>
                  </a:txBody>
                  <a:tcPr/>
                </a:tc>
                <a:tc>
                  <a:txBody>
                    <a:bodyPr/>
                    <a:lstStyle/>
                    <a:p>
                      <a:pPr algn="ctr"/>
                      <a:r>
                        <a:rPr lang="ar-YE" sz="2200" b="1" dirty="0"/>
                        <a:t>مدين</a:t>
                      </a:r>
                      <a:endParaRPr lang="en-US" sz="2200" b="1" dirty="0"/>
                    </a:p>
                  </a:txBody>
                  <a:tcPr/>
                </a:tc>
                <a:extLst>
                  <a:ext uri="{0D108BD9-81ED-4DB2-BD59-A6C34878D82A}">
                    <a16:rowId xmlns:a16="http://schemas.microsoft.com/office/drawing/2014/main" val="2914758257"/>
                  </a:ext>
                </a:extLst>
              </a:tr>
              <a:tr h="370840">
                <a:tc>
                  <a:txBody>
                    <a:bodyPr/>
                    <a:lstStyle/>
                    <a:p>
                      <a:endParaRPr lang="en-US" sz="2000" b="1" dirty="0"/>
                    </a:p>
                  </a:txBody>
                  <a:tcPr/>
                </a:tc>
                <a:tc>
                  <a:txBody>
                    <a:bodyPr/>
                    <a:lstStyle/>
                    <a:p>
                      <a:endParaRPr lang="en-US" sz="2000" b="1" dirty="0"/>
                    </a:p>
                  </a:txBody>
                  <a:tcPr/>
                </a:tc>
                <a:tc>
                  <a:txBody>
                    <a:bodyPr/>
                    <a:lstStyle/>
                    <a:p>
                      <a:r>
                        <a:rPr lang="ar-YE" sz="2000" b="1" dirty="0"/>
                        <a:t>إلى حـ/ ايجار المحل</a:t>
                      </a:r>
                      <a:endParaRPr lang="en-US" sz="2000" b="1" dirty="0"/>
                    </a:p>
                  </a:txBody>
                  <a:tcPr/>
                </a:tc>
                <a:tc>
                  <a:txBody>
                    <a:bodyPr/>
                    <a:lstStyle/>
                    <a:p>
                      <a:r>
                        <a:rPr lang="en-US" sz="2000" b="1" dirty="0"/>
                        <a:t>120,000</a:t>
                      </a:r>
                    </a:p>
                  </a:txBody>
                  <a:tcPr/>
                </a:tc>
                <a:extLst>
                  <a:ext uri="{0D108BD9-81ED-4DB2-BD59-A6C34878D82A}">
                    <a16:rowId xmlns:a16="http://schemas.microsoft.com/office/drawing/2014/main" val="2308351605"/>
                  </a:ext>
                </a:extLst>
              </a:tr>
            </a:tbl>
          </a:graphicData>
        </a:graphic>
      </p:graphicFrame>
    </p:spTree>
    <p:extLst>
      <p:ext uri="{BB962C8B-B14F-4D97-AF65-F5344CB8AC3E}">
        <p14:creationId xmlns:p14="http://schemas.microsoft.com/office/powerpoint/2010/main" val="258433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576064"/>
          </a:xfrm>
        </p:spPr>
        <p:txBody>
          <a:bodyPr>
            <a:noAutofit/>
          </a:bodyPr>
          <a:lstStyle/>
          <a:p>
            <a:pPr algn="ctr"/>
            <a:r>
              <a:rPr lang="ar-YE" sz="4000" u="sng" dirty="0">
                <a:solidFill>
                  <a:srgbClr val="C00000"/>
                </a:solidFill>
                <a:latin typeface="Andalus" panose="02020603050405020304" pitchFamily="18" charset="-78"/>
                <a:cs typeface="Andalus" panose="02020603050405020304" pitchFamily="18" charset="-78"/>
              </a:rPr>
              <a:t>المصروفات المدفوعة مقدماً</a:t>
            </a:r>
          </a:p>
        </p:txBody>
      </p:sp>
      <p:sp>
        <p:nvSpPr>
          <p:cNvPr id="3" name="عنصر نائب للمحتوى 2"/>
          <p:cNvSpPr>
            <a:spLocks noGrp="1"/>
          </p:cNvSpPr>
          <p:nvPr>
            <p:ph idx="1"/>
          </p:nvPr>
        </p:nvSpPr>
        <p:spPr>
          <a:xfrm>
            <a:off x="251520" y="2276872"/>
            <a:ext cx="8784976" cy="3960440"/>
          </a:xfrm>
        </p:spPr>
        <p:txBody>
          <a:bodyPr>
            <a:normAutofit/>
          </a:bodyPr>
          <a:lstStyle/>
          <a:p>
            <a:pPr marL="82296" indent="0" algn="just">
              <a:buNone/>
            </a:pPr>
            <a:r>
              <a:rPr lang="ar-YE" sz="2800" dirty="0"/>
              <a:t> </a:t>
            </a:r>
          </a:p>
          <a:p>
            <a:pPr algn="just">
              <a:buFont typeface="Wingdings" pitchFamily="2" charset="2"/>
              <a:buChar char="ü"/>
            </a:pPr>
            <a:endParaRPr lang="ar-YE" sz="2800" dirty="0"/>
          </a:p>
          <a:p>
            <a:pPr algn="just">
              <a:buFont typeface="Wingdings" pitchFamily="2" charset="2"/>
              <a:buChar char="ü"/>
            </a:pPr>
            <a:endParaRPr lang="ar-YE" sz="2800" dirty="0"/>
          </a:p>
          <a:p>
            <a:pPr marL="82296" lvl="0" indent="0" algn="just">
              <a:buClr>
                <a:srgbClr val="3891A7"/>
              </a:buClr>
              <a:buNone/>
            </a:pPr>
            <a:endParaRPr lang="ar-YE" sz="2800" dirty="0">
              <a:solidFill>
                <a:prstClr val="black"/>
              </a:solidFill>
            </a:endParaRPr>
          </a:p>
          <a:p>
            <a:pPr algn="just">
              <a:buFont typeface="Wingdings" pitchFamily="2" charset="2"/>
              <a:buChar char="ü"/>
            </a:pPr>
            <a:endParaRPr lang="ar-YE" sz="2800" dirty="0"/>
          </a:p>
          <a:p>
            <a:pPr algn="just">
              <a:buFont typeface="Wingdings" pitchFamily="2" charset="2"/>
              <a:buChar char="ü"/>
            </a:pPr>
            <a:endParaRPr lang="ar-YE" sz="2800" dirty="0"/>
          </a:p>
          <a:p>
            <a:pPr algn="just">
              <a:buFont typeface="Wingdings" pitchFamily="2" charset="2"/>
              <a:buChar char="ü"/>
            </a:pPr>
            <a:endParaRPr lang="ar-YE"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solidFill>
                  <a:srgbClr val="E7DEC9">
                    <a:shade val="50000"/>
                    <a:satMod val="200000"/>
                  </a:srgbClr>
                </a:solidFill>
              </a:rPr>
              <a:pPr/>
              <a:t>15</a:t>
            </a:fld>
            <a:endParaRPr lang="ar-YE" dirty="0">
              <a:solidFill>
                <a:srgbClr val="E7DEC9">
                  <a:shade val="50000"/>
                  <a:satMod val="200000"/>
                </a:srgbClr>
              </a:solidFill>
            </a:endParaRPr>
          </a:p>
        </p:txBody>
      </p:sp>
      <p:sp>
        <p:nvSpPr>
          <p:cNvPr id="5" name="Rounded Rectangle 4"/>
          <p:cNvSpPr/>
          <p:nvPr/>
        </p:nvSpPr>
        <p:spPr>
          <a:xfrm>
            <a:off x="539552" y="908720"/>
            <a:ext cx="7992888" cy="539683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SA" sz="2600" b="1" u="sng" dirty="0">
                <a:solidFill>
                  <a:srgbClr val="FF0000"/>
                </a:solidFill>
              </a:rPr>
              <a:t>المعالجة المحاسبية للحالة الثانية</a:t>
            </a:r>
            <a:r>
              <a:rPr lang="ar-YE" sz="2600" b="1" u="sng" dirty="0">
                <a:solidFill>
                  <a:srgbClr val="FF0000"/>
                </a:solidFill>
              </a:rPr>
              <a:t>(المصروفات المدفوعة مقدماَ)</a:t>
            </a:r>
            <a:r>
              <a:rPr lang="ar-YE" sz="2600" b="1" dirty="0">
                <a:solidFill>
                  <a:srgbClr val="FF0000"/>
                </a:solidFill>
              </a:rPr>
              <a:t>: </a:t>
            </a:r>
          </a:p>
          <a:p>
            <a:pPr marL="365760" lvl="0" indent="-283464" algn="just">
              <a:spcBef>
                <a:spcPts val="600"/>
              </a:spcBef>
              <a:buClr>
                <a:srgbClr val="3891A7"/>
              </a:buClr>
              <a:buSzPct val="80000"/>
              <a:buFont typeface="Wingdings" pitchFamily="2" charset="2"/>
              <a:buChar char="Ø"/>
            </a:pPr>
            <a:r>
              <a:rPr lang="ar-YE" sz="2600" b="1" dirty="0">
                <a:solidFill>
                  <a:srgbClr val="002060"/>
                </a:solidFill>
              </a:rPr>
              <a:t>أن المصروفات المسددة فعلاً والتي ظهرت في ميزان المراجعة أكثر من المصروفات الخاصة بالسنة ومعنى ذلك وجود مصروفات مدفوعة مقدماً.</a:t>
            </a:r>
          </a:p>
          <a:p>
            <a:pPr marL="365760" lvl="0" indent="-283464" algn="just">
              <a:spcBef>
                <a:spcPts val="600"/>
              </a:spcBef>
              <a:buClr>
                <a:srgbClr val="3891A7"/>
              </a:buClr>
              <a:buSzPct val="80000"/>
              <a:buFont typeface="Wingdings" pitchFamily="2" charset="2"/>
              <a:buChar char="Ø"/>
            </a:pPr>
            <a:r>
              <a:rPr lang="ar-YE" sz="2600" b="1" u="sng" dirty="0">
                <a:solidFill>
                  <a:srgbClr val="C00000"/>
                </a:solidFill>
              </a:rPr>
              <a:t>تعرف المصروفات المدفوعة مقدماً</a:t>
            </a:r>
            <a:r>
              <a:rPr lang="ar-YE" sz="2600" b="1" dirty="0">
                <a:solidFill>
                  <a:srgbClr val="002060"/>
                </a:solidFill>
              </a:rPr>
              <a:t>: بأنها المبالغ التي دفعت خلال الفترة الحالية لل</a:t>
            </a:r>
            <a:r>
              <a:rPr lang="ar-SA" sz="2600" b="1" dirty="0">
                <a:solidFill>
                  <a:srgbClr val="002060"/>
                </a:solidFill>
              </a:rPr>
              <a:t>ح</a:t>
            </a:r>
            <a:r>
              <a:rPr lang="ar-YE" sz="2600" b="1" dirty="0">
                <a:solidFill>
                  <a:srgbClr val="002060"/>
                </a:solidFill>
              </a:rPr>
              <a:t>صول على خدمات ومنافع يستفيد منها لأكثر من فترة محاسبية، فالجزء الذي استنفد من هذه الخدمات والمنافع خلال الفترة الحالية </a:t>
            </a:r>
            <a:r>
              <a:rPr lang="ar-SA" sz="2600" b="1" dirty="0">
                <a:solidFill>
                  <a:srgbClr val="002060"/>
                </a:solidFill>
              </a:rPr>
              <a:t>ي</a:t>
            </a:r>
            <a:r>
              <a:rPr lang="ar-YE" sz="2600" b="1" dirty="0">
                <a:solidFill>
                  <a:srgbClr val="002060"/>
                </a:solidFill>
              </a:rPr>
              <a:t>عنبر عبئاً على الايراد ويخ</a:t>
            </a:r>
            <a:r>
              <a:rPr lang="ar-SA" sz="2600" b="1" dirty="0">
                <a:solidFill>
                  <a:srgbClr val="002060"/>
                </a:solidFill>
              </a:rPr>
              <a:t>ص</a:t>
            </a:r>
            <a:r>
              <a:rPr lang="ar-YE" sz="2600" b="1" dirty="0">
                <a:solidFill>
                  <a:srgbClr val="002060"/>
                </a:solidFill>
              </a:rPr>
              <a:t> تلك الفترة وأما الجزء غير المستنفد فيعتبر أصلاً متداولاً يظهر في جانب الأصول ضمن الأصول المتداولة الأخرى. مثل الايجارات المدفوعة مقدماً ، الأدوات المكتبية غير المستنفدة ...الخ.</a:t>
            </a:r>
          </a:p>
        </p:txBody>
      </p:sp>
    </p:spTree>
    <p:extLst>
      <p:ext uri="{BB962C8B-B14F-4D97-AF65-F5344CB8AC3E}">
        <p14:creationId xmlns:p14="http://schemas.microsoft.com/office/powerpoint/2010/main" val="254407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sz="3200" u="sng" dirty="0" err="1">
                <a:solidFill>
                  <a:srgbClr val="C00000"/>
                </a:solidFill>
              </a:rPr>
              <a:t>تابع:المصروفات</a:t>
            </a:r>
            <a:r>
              <a:rPr lang="ar-YE" sz="3200" u="sng" dirty="0">
                <a:solidFill>
                  <a:srgbClr val="C00000"/>
                </a:solidFill>
              </a:rPr>
              <a:t> المدفوعة مقدماً</a:t>
            </a:r>
            <a:endParaRPr lang="ar-YE" dirty="0"/>
          </a:p>
        </p:txBody>
      </p:sp>
      <p:sp>
        <p:nvSpPr>
          <p:cNvPr id="3" name="عنصر نائب للمحتوى 2"/>
          <p:cNvSpPr>
            <a:spLocks noGrp="1"/>
          </p:cNvSpPr>
          <p:nvPr>
            <p:ph idx="1"/>
          </p:nvPr>
        </p:nvSpPr>
        <p:spPr>
          <a:xfrm>
            <a:off x="107504" y="620688"/>
            <a:ext cx="8826184" cy="6120680"/>
          </a:xfrm>
        </p:spPr>
        <p:txBody>
          <a:bodyPr>
            <a:normAutofit/>
          </a:bodyPr>
          <a:lstStyle/>
          <a:p>
            <a:pPr lvl="0" algn="just">
              <a:buClr>
                <a:srgbClr val="3891A7"/>
              </a:buClr>
              <a:buFont typeface="Wingdings" pitchFamily="2" charset="2"/>
              <a:buChar char="Ø"/>
            </a:pPr>
            <a:r>
              <a:rPr lang="ar-YE" sz="2800" b="1" u="sng" dirty="0">
                <a:solidFill>
                  <a:srgbClr val="FF0000"/>
                </a:solidFill>
              </a:rPr>
              <a:t>وهناك احتمالان لمعالجة المصروفات المدفوعة مقدماَ هما</a:t>
            </a:r>
            <a:r>
              <a:rPr lang="ar-YE" sz="2800" b="1" dirty="0">
                <a:solidFill>
                  <a:srgbClr val="FF0000"/>
                </a:solidFill>
              </a:rPr>
              <a:t>:</a:t>
            </a:r>
            <a:endParaRPr lang="ar-YE" sz="2400" b="1" dirty="0">
              <a:solidFill>
                <a:srgbClr val="0070C0"/>
              </a:solidFill>
            </a:endParaRPr>
          </a:p>
          <a:p>
            <a:pPr marL="82296" lvl="0" indent="0" algn="just">
              <a:buClr>
                <a:srgbClr val="3891A7"/>
              </a:buClr>
              <a:buNone/>
            </a:pPr>
            <a:r>
              <a:rPr lang="ar-YE" sz="2400" b="1" dirty="0">
                <a:solidFill>
                  <a:srgbClr val="0070C0"/>
                </a:solidFill>
              </a:rPr>
              <a:t>1) </a:t>
            </a:r>
            <a:r>
              <a:rPr lang="ar-YE" sz="2400" b="1" u="sng" dirty="0">
                <a:solidFill>
                  <a:srgbClr val="0070C0"/>
                </a:solidFill>
              </a:rPr>
              <a:t>الإحتمال الاول: تسجيل المصروفات المدفوعة مقدماً كمصروف</a:t>
            </a:r>
            <a:r>
              <a:rPr lang="ar-YE" sz="2400" b="1" dirty="0">
                <a:solidFill>
                  <a:prstClr val="black"/>
                </a:solidFill>
              </a:rPr>
              <a:t>: </a:t>
            </a:r>
            <a:r>
              <a:rPr lang="ar-YE" sz="2400" b="1" u="sng" dirty="0">
                <a:solidFill>
                  <a:prstClr val="black"/>
                </a:solidFill>
              </a:rPr>
              <a:t> </a:t>
            </a:r>
          </a:p>
          <a:p>
            <a:pPr lvl="0" algn="just">
              <a:buClr>
                <a:srgbClr val="3891A7"/>
              </a:buClr>
              <a:buFont typeface="Wingdings" pitchFamily="2" charset="2"/>
              <a:buChar char="ü"/>
            </a:pPr>
            <a:r>
              <a:rPr lang="ar-YE" sz="2400" b="1" dirty="0">
                <a:solidFill>
                  <a:prstClr val="black"/>
                </a:solidFill>
              </a:rPr>
              <a:t>وفقاً لهذه الطريقة يتم تسجيل المصروفات المدفوعة مقدماً في حساب يمثل إحدى بنود المصروفات كما يلي:</a:t>
            </a:r>
          </a:p>
          <a:p>
            <a:pPr lvl="0" algn="just">
              <a:buClr>
                <a:srgbClr val="3891A7"/>
              </a:buClr>
              <a:buFont typeface="Courier New" pitchFamily="49" charset="0"/>
              <a:buChar char="o"/>
            </a:pPr>
            <a:r>
              <a:rPr lang="ar-YE" sz="2400" b="1" u="sng" dirty="0">
                <a:solidFill>
                  <a:srgbClr val="FF0000"/>
                </a:solidFill>
              </a:rPr>
              <a:t>يتم تسجيل المصروفات المدفوعة مقدماً  باعتباره مصروفاً بالقيد التالي</a:t>
            </a:r>
            <a:r>
              <a:rPr lang="ar-YE" sz="2400" b="1" dirty="0">
                <a:solidFill>
                  <a:srgbClr val="FF0000"/>
                </a:solidFill>
              </a:rPr>
              <a:t>:</a:t>
            </a:r>
          </a:p>
          <a:p>
            <a:pPr lvl="0" algn="just">
              <a:buClr>
                <a:srgbClr val="3891A7"/>
              </a:buClr>
              <a:buFont typeface="Courier New" pitchFamily="49" charset="0"/>
              <a:buChar char="o"/>
            </a:pPr>
            <a:endParaRPr lang="ar-YE" sz="2400" dirty="0">
              <a:solidFill>
                <a:prstClr val="black"/>
              </a:solidFill>
            </a:endParaRPr>
          </a:p>
          <a:p>
            <a:pPr lvl="0" algn="just">
              <a:buClr>
                <a:srgbClr val="3891A7"/>
              </a:buClr>
              <a:buFont typeface="Courier New" pitchFamily="49" charset="0"/>
              <a:buChar char="o"/>
            </a:pPr>
            <a:endParaRPr lang="ar-YE" sz="2400" dirty="0">
              <a:solidFill>
                <a:prstClr val="black"/>
              </a:solidFill>
            </a:endParaRPr>
          </a:p>
          <a:p>
            <a:pPr lvl="0" algn="just">
              <a:buClr>
                <a:srgbClr val="3891A7"/>
              </a:buClr>
              <a:buFont typeface="Courier New" pitchFamily="49" charset="0"/>
              <a:buChar char="o"/>
            </a:pPr>
            <a:r>
              <a:rPr lang="ar-YE" sz="2400" b="1" u="sng" dirty="0">
                <a:solidFill>
                  <a:srgbClr val="FF0000"/>
                </a:solidFill>
              </a:rPr>
              <a:t>في نهاية الفترة المالية:</a:t>
            </a:r>
          </a:p>
          <a:p>
            <a:pPr lvl="0" algn="just">
              <a:buClr>
                <a:srgbClr val="3891A7"/>
              </a:buClr>
              <a:buFont typeface="Courier New" pitchFamily="49" charset="0"/>
              <a:buChar char="o"/>
            </a:pPr>
            <a:endParaRPr lang="ar-YE" sz="2400" dirty="0">
              <a:solidFill>
                <a:prstClr val="black"/>
              </a:solidFill>
            </a:endParaRPr>
          </a:p>
          <a:p>
            <a:pPr lvl="0" algn="just">
              <a:buClr>
                <a:srgbClr val="3891A7"/>
              </a:buClr>
              <a:buFont typeface="Courier New" pitchFamily="49" charset="0"/>
              <a:buChar char="o"/>
            </a:pPr>
            <a:endParaRPr lang="ar-YE" sz="2400" dirty="0">
              <a:solidFill>
                <a:prstClr val="black"/>
              </a:solidFill>
            </a:endParaRPr>
          </a:p>
          <a:p>
            <a:pPr lvl="0" algn="just">
              <a:buClr>
                <a:srgbClr val="3891A7"/>
              </a:buClr>
              <a:buFont typeface="Courier New" pitchFamily="49" charset="0"/>
              <a:buChar char="o"/>
            </a:pPr>
            <a:endParaRPr lang="ar-YE" sz="2400" dirty="0">
              <a:solidFill>
                <a:prstClr val="black"/>
              </a:solidFill>
            </a:endParaRPr>
          </a:p>
          <a:p>
            <a:pPr lvl="0" algn="just">
              <a:buClr>
                <a:srgbClr val="3891A7"/>
              </a:buClr>
              <a:buFont typeface="Courier New" pitchFamily="49" charset="0"/>
              <a:buChar char="o"/>
            </a:pPr>
            <a:r>
              <a:rPr lang="ar-YE" sz="2400" b="1" dirty="0">
                <a:solidFill>
                  <a:prstClr val="black"/>
                </a:solidFill>
              </a:rPr>
              <a:t>يتم إقفال حــ/ المصروف في حــ/ أ. خ. نهاية العام.</a:t>
            </a:r>
          </a:p>
          <a:p>
            <a:pPr lvl="0" algn="just">
              <a:buClr>
                <a:srgbClr val="3891A7"/>
              </a:buClr>
              <a:buFont typeface="Courier New" pitchFamily="49" charset="0"/>
              <a:buChar char="o"/>
            </a:pPr>
            <a:r>
              <a:rPr lang="ar-YE" sz="2400" b="1" dirty="0">
                <a:solidFill>
                  <a:prstClr val="black"/>
                </a:solidFill>
              </a:rPr>
              <a:t>يظل رصيد حـ/ المصروفات المدفوعة مقدماً مدينا ويظهر بالميزانية العمومية في جانب الأصول ضمن الأصول المتداولة.</a:t>
            </a:r>
            <a:endParaRPr lang="ar-YE" sz="2400" dirty="0">
              <a:solidFill>
                <a:prstClr val="black"/>
              </a:solidFill>
            </a:endParaRPr>
          </a:p>
          <a:p>
            <a:pPr marL="82296" lvl="0" indent="0" algn="just">
              <a:buClr>
                <a:srgbClr val="3891A7"/>
              </a:buClr>
              <a:buNone/>
            </a:pPr>
            <a:endParaRPr lang="ar-YE" sz="2400" dirty="0">
              <a:solidFill>
                <a:prstClr val="black"/>
              </a:solidFill>
            </a:endParaRPr>
          </a:p>
          <a:p>
            <a:pPr marL="82296" lvl="0" indent="0" algn="just">
              <a:buClr>
                <a:srgbClr val="3891A7"/>
              </a:buClr>
              <a:buNone/>
            </a:pPr>
            <a:endParaRPr lang="ar-YE" sz="2400" dirty="0">
              <a:solidFill>
                <a:prstClr val="black"/>
              </a:solidFill>
            </a:endParaRPr>
          </a:p>
          <a:p>
            <a:pPr algn="just">
              <a:buFont typeface="Wingdings" pitchFamily="2" charset="2"/>
              <a:buChar char="ü"/>
            </a:pPr>
            <a:endParaRPr lang="ar-YE" sz="2400"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rgbClr val="E7DEC9">
                    <a:shade val="50000"/>
                    <a:satMod val="200000"/>
                  </a:srgb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ar-YE" sz="1800" b="0" i="0" u="none" strike="noStrike" kern="0" cap="none" spc="0" normalizeH="0" baseline="0" noProof="0" dirty="0">
              <a:ln>
                <a:noFill/>
              </a:ln>
              <a:solidFill>
                <a:srgbClr val="E7DEC9">
                  <a:shade val="50000"/>
                  <a:satMod val="200000"/>
                </a:srgbClr>
              </a:solidFill>
              <a:effectLst/>
              <a:uLnTx/>
              <a:uFillTx/>
            </a:endParaRPr>
          </a:p>
        </p:txBody>
      </p:sp>
      <p:graphicFrame>
        <p:nvGraphicFramePr>
          <p:cNvPr id="6" name="جدول 5"/>
          <p:cNvGraphicFramePr>
            <a:graphicFrameLocks noGrp="1"/>
          </p:cNvGraphicFramePr>
          <p:nvPr>
            <p:extLst>
              <p:ext uri="{D42A27DB-BD31-4B8C-83A1-F6EECF244321}">
                <p14:modId xmlns:p14="http://schemas.microsoft.com/office/powerpoint/2010/main" val="3363802399"/>
              </p:ext>
            </p:extLst>
          </p:nvPr>
        </p:nvGraphicFramePr>
        <p:xfrm>
          <a:off x="916400" y="2858068"/>
          <a:ext cx="7670318" cy="822960"/>
        </p:xfrm>
        <a:graphic>
          <a:graphicData uri="http://schemas.openxmlformats.org/drawingml/2006/table">
            <a:tbl>
              <a:tblPr rtl="1" firstRow="1" bandRow="1">
                <a:tableStyleId>{8799B23B-EC83-4686-B30A-512413B5E67A}</a:tableStyleId>
              </a:tblPr>
              <a:tblGrid>
                <a:gridCol w="1093898">
                  <a:extLst>
                    <a:ext uri="{9D8B030D-6E8A-4147-A177-3AD203B41FA5}">
                      <a16:colId xmlns:a16="http://schemas.microsoft.com/office/drawing/2014/main" val="20000"/>
                    </a:ext>
                  </a:extLst>
                </a:gridCol>
                <a:gridCol w="947288">
                  <a:extLst>
                    <a:ext uri="{9D8B030D-6E8A-4147-A177-3AD203B41FA5}">
                      <a16:colId xmlns:a16="http://schemas.microsoft.com/office/drawing/2014/main" val="20001"/>
                    </a:ext>
                  </a:extLst>
                </a:gridCol>
                <a:gridCol w="3486558">
                  <a:extLst>
                    <a:ext uri="{9D8B030D-6E8A-4147-A177-3AD203B41FA5}">
                      <a16:colId xmlns:a16="http://schemas.microsoft.com/office/drawing/2014/main" val="20002"/>
                    </a:ext>
                  </a:extLst>
                </a:gridCol>
                <a:gridCol w="2142574">
                  <a:extLst>
                    <a:ext uri="{9D8B030D-6E8A-4147-A177-3AD203B41FA5}">
                      <a16:colId xmlns:a16="http://schemas.microsoft.com/office/drawing/2014/main" val="20003"/>
                    </a:ext>
                  </a:extLst>
                </a:gridCol>
              </a:tblGrid>
              <a:tr h="370840">
                <a:tc>
                  <a:txBody>
                    <a:bodyPr/>
                    <a:lstStyle/>
                    <a:p>
                      <a:pPr rtl="1"/>
                      <a:r>
                        <a:rPr lang="ar-YE" sz="2400" dirty="0"/>
                        <a:t>×××</a:t>
                      </a:r>
                      <a:endParaRPr lang="ar-YE" sz="2400" b="1" dirty="0"/>
                    </a:p>
                  </a:txBody>
                  <a:tcPr/>
                </a:tc>
                <a:tc>
                  <a:txBody>
                    <a:bodyPr/>
                    <a:lstStyle/>
                    <a:p>
                      <a:pPr rtl="1"/>
                      <a:endParaRPr lang="ar-YE" sz="2400" dirty="0"/>
                    </a:p>
                    <a:p>
                      <a:pPr rtl="1"/>
                      <a:r>
                        <a:rPr lang="ar-YE" sz="2400" dirty="0"/>
                        <a:t>×××</a:t>
                      </a:r>
                      <a:endParaRPr lang="ar-YE" sz="2400" b="1" dirty="0"/>
                    </a:p>
                  </a:txBody>
                  <a:tcPr/>
                </a:tc>
                <a:tc>
                  <a:txBody>
                    <a:bodyPr/>
                    <a:lstStyle/>
                    <a:p>
                      <a:pPr rtl="1"/>
                      <a:r>
                        <a:rPr lang="ar-YE" sz="2400" dirty="0"/>
                        <a:t>من حــ/ المصروف</a:t>
                      </a:r>
                    </a:p>
                    <a:p>
                      <a:pPr rtl="1"/>
                      <a:r>
                        <a:rPr lang="ar-YE" sz="2400" dirty="0"/>
                        <a:t>     إلى حــ/ البنك</a:t>
                      </a:r>
                      <a:endParaRPr lang="ar-YE" sz="2400" b="1" dirty="0"/>
                    </a:p>
                  </a:txBody>
                  <a:tcPr/>
                </a:tc>
                <a:tc>
                  <a:txBody>
                    <a:bodyPr/>
                    <a:lstStyle/>
                    <a:p>
                      <a:pPr rtl="1"/>
                      <a:r>
                        <a:rPr lang="ar-YE" sz="2400" dirty="0"/>
                        <a:t>تاريخ السداد</a:t>
                      </a:r>
                      <a:endParaRPr lang="ar-YE" sz="2400" b="1" dirty="0"/>
                    </a:p>
                  </a:txBody>
                  <a:tcPr/>
                </a:tc>
                <a:extLst>
                  <a:ext uri="{0D108BD9-81ED-4DB2-BD59-A6C34878D82A}">
                    <a16:rowId xmlns:a16="http://schemas.microsoft.com/office/drawing/2014/main" val="10000"/>
                  </a:ext>
                </a:extLst>
              </a:tr>
            </a:tbl>
          </a:graphicData>
        </a:graphic>
      </p:graphicFrame>
      <p:graphicFrame>
        <p:nvGraphicFramePr>
          <p:cNvPr id="7" name="جدول 6"/>
          <p:cNvGraphicFramePr>
            <a:graphicFrameLocks noGrp="1"/>
          </p:cNvGraphicFramePr>
          <p:nvPr>
            <p:extLst>
              <p:ext uri="{D42A27DB-BD31-4B8C-83A1-F6EECF244321}">
                <p14:modId xmlns:p14="http://schemas.microsoft.com/office/powerpoint/2010/main" val="3666963854"/>
              </p:ext>
            </p:extLst>
          </p:nvPr>
        </p:nvGraphicFramePr>
        <p:xfrm>
          <a:off x="206358" y="4293096"/>
          <a:ext cx="8407290" cy="822960"/>
        </p:xfrm>
        <a:graphic>
          <a:graphicData uri="http://schemas.openxmlformats.org/drawingml/2006/table">
            <a:tbl>
              <a:tblPr rtl="1" firstRow="1" bandRow="1">
                <a:tableStyleId>{BC89EF96-8CEA-46FF-86C4-4CE0E7609802}</a:tableStyleId>
              </a:tblPr>
              <a:tblGrid>
                <a:gridCol w="1345775">
                  <a:extLst>
                    <a:ext uri="{9D8B030D-6E8A-4147-A177-3AD203B41FA5}">
                      <a16:colId xmlns:a16="http://schemas.microsoft.com/office/drawing/2014/main" val="20000"/>
                    </a:ext>
                  </a:extLst>
                </a:gridCol>
                <a:gridCol w="1264176">
                  <a:extLst>
                    <a:ext uri="{9D8B030D-6E8A-4147-A177-3AD203B41FA5}">
                      <a16:colId xmlns:a16="http://schemas.microsoft.com/office/drawing/2014/main" val="20001"/>
                    </a:ext>
                  </a:extLst>
                </a:gridCol>
                <a:gridCol w="4466818">
                  <a:extLst>
                    <a:ext uri="{9D8B030D-6E8A-4147-A177-3AD203B41FA5}">
                      <a16:colId xmlns:a16="http://schemas.microsoft.com/office/drawing/2014/main" val="20002"/>
                    </a:ext>
                  </a:extLst>
                </a:gridCol>
                <a:gridCol w="1330521">
                  <a:extLst>
                    <a:ext uri="{9D8B030D-6E8A-4147-A177-3AD203B41FA5}">
                      <a16:colId xmlns:a16="http://schemas.microsoft.com/office/drawing/2014/main" val="20003"/>
                    </a:ext>
                  </a:extLst>
                </a:gridCol>
              </a:tblGrid>
              <a:tr h="370840">
                <a:tc>
                  <a:txBody>
                    <a:bodyPr/>
                    <a:lstStyle/>
                    <a:p>
                      <a:pPr rtl="1"/>
                      <a:r>
                        <a:rPr lang="ar-YE" sz="2400" dirty="0"/>
                        <a:t>×××</a:t>
                      </a:r>
                    </a:p>
                  </a:txBody>
                  <a:tcPr/>
                </a:tc>
                <a:tc>
                  <a:txBody>
                    <a:bodyPr/>
                    <a:lstStyle/>
                    <a:p>
                      <a:pPr rtl="1"/>
                      <a:endParaRPr lang="ar-YE" sz="2400" dirty="0"/>
                    </a:p>
                    <a:p>
                      <a:pPr rtl="1"/>
                      <a:r>
                        <a:rPr lang="ar-YE" sz="2400" dirty="0"/>
                        <a:t>×××</a:t>
                      </a:r>
                    </a:p>
                  </a:txBody>
                  <a:tcPr/>
                </a:tc>
                <a:tc>
                  <a:txBody>
                    <a:bodyPr/>
                    <a:lstStyle/>
                    <a:p>
                      <a:pPr rtl="1"/>
                      <a:r>
                        <a:rPr lang="ar-YE" sz="2400" dirty="0"/>
                        <a:t>من حـ/ المصروفات المدفوعة مقدماً</a:t>
                      </a:r>
                    </a:p>
                    <a:p>
                      <a:pPr rtl="1"/>
                      <a:r>
                        <a:rPr lang="ar-YE" sz="2400" dirty="0"/>
                        <a:t>     إلى حـ/ المصروف</a:t>
                      </a:r>
                    </a:p>
                  </a:txBody>
                  <a:tcPr/>
                </a:tc>
                <a:tc>
                  <a:txBody>
                    <a:bodyPr/>
                    <a:lstStyle/>
                    <a:p>
                      <a:pPr rtl="1"/>
                      <a:r>
                        <a:rPr lang="ar-YE" sz="2400" dirty="0"/>
                        <a:t>في نهاية الفترة</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46330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059760"/>
          </a:xfrm>
        </p:spPr>
        <p:txBody>
          <a:bodyPr>
            <a:normAutofit/>
          </a:bodyPr>
          <a:lstStyle/>
          <a:p>
            <a:pPr marL="82296" indent="0" algn="just">
              <a:buNone/>
            </a:pPr>
            <a:r>
              <a:rPr lang="ar-YE" sz="2400" b="1" u="sng" dirty="0">
                <a:solidFill>
                  <a:srgbClr val="FF0000"/>
                </a:solidFill>
              </a:rPr>
              <a:t>مثال(2): ايجار المحل المدفوع مقدم:</a:t>
            </a:r>
          </a:p>
          <a:p>
            <a:pPr algn="just">
              <a:buFont typeface="Wingdings" panose="05000000000000000000" pitchFamily="2" charset="2"/>
              <a:buChar char="Ø"/>
            </a:pPr>
            <a:r>
              <a:rPr lang="ar-YE" sz="2400" b="1" dirty="0"/>
              <a:t>بتاريخ </a:t>
            </a:r>
            <a:r>
              <a:rPr lang="en-US" sz="2400" b="1" dirty="0"/>
              <a:t>1</a:t>
            </a:r>
            <a:r>
              <a:rPr lang="ar-YE" sz="2400" b="1" dirty="0"/>
              <a:t>/</a:t>
            </a:r>
            <a:r>
              <a:rPr lang="en-US" sz="2400" b="1" dirty="0"/>
              <a:t>1</a:t>
            </a:r>
            <a:r>
              <a:rPr lang="ar-YE" sz="2400" b="1" dirty="0"/>
              <a:t>/</a:t>
            </a:r>
            <a:r>
              <a:rPr lang="en-US" sz="2400" b="1" dirty="0"/>
              <a:t>2010</a:t>
            </a:r>
            <a:r>
              <a:rPr lang="ar-YE" sz="2400" b="1" dirty="0"/>
              <a:t>م دفعت شركة ايمن مبلغاَ وقدرة </a:t>
            </a:r>
            <a:r>
              <a:rPr lang="en-US" sz="2400" b="1" dirty="0"/>
              <a:t>300,000</a:t>
            </a:r>
            <a:r>
              <a:rPr lang="ar-YE" sz="2400" b="1" dirty="0"/>
              <a:t> ريال نقداَ عن ايجار المحل لمدة ثلاث سنوات، علماَ بأن المصروف المدفوع مقدماَ يعالج محاسبياَ كمصروف.</a:t>
            </a:r>
          </a:p>
          <a:p>
            <a:pPr algn="just">
              <a:buFont typeface="Wingdings" panose="05000000000000000000" pitchFamily="2" charset="2"/>
              <a:buChar char="Ø"/>
            </a:pPr>
            <a:r>
              <a:rPr lang="ar-YE" sz="2400" b="1" u="sng" dirty="0">
                <a:solidFill>
                  <a:srgbClr val="002060"/>
                </a:solidFill>
              </a:rPr>
              <a:t>المطلوب</a:t>
            </a:r>
            <a:r>
              <a:rPr lang="ar-YE" sz="2400" b="1" dirty="0"/>
              <a:t>:</a:t>
            </a:r>
          </a:p>
          <a:p>
            <a:pPr marL="539496" indent="-457200" algn="just">
              <a:buFont typeface="+mj-lt"/>
              <a:buAutoNum type="arabicParenR"/>
            </a:pPr>
            <a:r>
              <a:rPr lang="ar-YE" sz="2400" b="1" dirty="0"/>
              <a:t>إجراء قيود التسوية الجردية اللازمة.</a:t>
            </a:r>
          </a:p>
          <a:p>
            <a:pPr marL="539496" indent="-457200" algn="just">
              <a:buFont typeface="+mj-lt"/>
              <a:buAutoNum type="arabicParenR"/>
            </a:pPr>
            <a:r>
              <a:rPr lang="ar-YE" sz="2400" b="1" dirty="0"/>
              <a:t>تصوير الحسابات المختلفة في دفتر الاستاذ.</a:t>
            </a:r>
          </a:p>
          <a:p>
            <a:pPr marL="539496" indent="-457200" algn="just">
              <a:buFont typeface="+mj-lt"/>
              <a:buAutoNum type="arabicParenR"/>
            </a:pPr>
            <a:r>
              <a:rPr lang="ar-YE" sz="2400" b="1" dirty="0"/>
              <a:t>بيان التأثير على حـ/ الأرباح والخسائر والمركز المالي في </a:t>
            </a:r>
            <a:r>
              <a:rPr lang="en-US" sz="2400" b="1" dirty="0"/>
              <a:t>31</a:t>
            </a:r>
            <a:r>
              <a:rPr lang="ar-YE" sz="2400" b="1" dirty="0"/>
              <a:t>/</a:t>
            </a:r>
            <a:r>
              <a:rPr lang="en-US" sz="2400" b="1" dirty="0"/>
              <a:t>12</a:t>
            </a:r>
            <a:r>
              <a:rPr lang="ar-YE" sz="2400" b="1" dirty="0"/>
              <a:t>/</a:t>
            </a:r>
            <a:r>
              <a:rPr lang="en-US" sz="2400" b="1" dirty="0"/>
              <a:t>2010</a:t>
            </a:r>
            <a:r>
              <a:rPr lang="ar-YE" sz="2400" b="1" dirty="0"/>
              <a:t>م.</a:t>
            </a:r>
          </a:p>
          <a:p>
            <a:pPr marL="82296" indent="0" algn="just">
              <a:buNone/>
            </a:pPr>
            <a:r>
              <a:rPr lang="ar-YE" sz="2400" b="1" u="sng" dirty="0">
                <a:solidFill>
                  <a:srgbClr val="C00000"/>
                </a:solidFill>
              </a:rPr>
              <a:t>الحل</a:t>
            </a:r>
            <a:r>
              <a:rPr lang="ar-YE" sz="2400" b="1" dirty="0"/>
              <a:t>:</a:t>
            </a:r>
          </a:p>
          <a:p>
            <a:pPr marL="82296" indent="0" algn="just">
              <a:buNone/>
            </a:pP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17</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4280227437"/>
              </p:ext>
            </p:extLst>
          </p:nvPr>
        </p:nvGraphicFramePr>
        <p:xfrm>
          <a:off x="971600" y="4077072"/>
          <a:ext cx="7642048" cy="1402080"/>
        </p:xfrm>
        <a:graphic>
          <a:graphicData uri="http://schemas.openxmlformats.org/drawingml/2006/table">
            <a:tbl>
              <a:tblPr firstRow="1" bandRow="1">
                <a:tableStyleId>{8799B23B-EC83-4686-B30A-512413B5E67A}</a:tableStyleId>
              </a:tblPr>
              <a:tblGrid>
                <a:gridCol w="1080120">
                  <a:extLst>
                    <a:ext uri="{9D8B030D-6E8A-4147-A177-3AD203B41FA5}">
                      <a16:colId xmlns:a16="http://schemas.microsoft.com/office/drawing/2014/main" val="3727778737"/>
                    </a:ext>
                  </a:extLst>
                </a:gridCol>
                <a:gridCol w="3240360">
                  <a:extLst>
                    <a:ext uri="{9D8B030D-6E8A-4147-A177-3AD203B41FA5}">
                      <a16:colId xmlns:a16="http://schemas.microsoft.com/office/drawing/2014/main" val="485730825"/>
                    </a:ext>
                  </a:extLst>
                </a:gridCol>
                <a:gridCol w="1728192">
                  <a:extLst>
                    <a:ext uri="{9D8B030D-6E8A-4147-A177-3AD203B41FA5}">
                      <a16:colId xmlns:a16="http://schemas.microsoft.com/office/drawing/2014/main" val="37915312"/>
                    </a:ext>
                  </a:extLst>
                </a:gridCol>
                <a:gridCol w="1593376">
                  <a:extLst>
                    <a:ext uri="{9D8B030D-6E8A-4147-A177-3AD203B41FA5}">
                      <a16:colId xmlns:a16="http://schemas.microsoft.com/office/drawing/2014/main" val="1404210169"/>
                    </a:ext>
                  </a:extLst>
                </a:gridCol>
              </a:tblGrid>
              <a:tr h="370840">
                <a:tc gridSpan="4">
                  <a:txBody>
                    <a:bodyPr/>
                    <a:lstStyle/>
                    <a:p>
                      <a:r>
                        <a:rPr lang="ar-YE" sz="2000" u="sng" dirty="0"/>
                        <a:t>1- قيد تسديد ايجار المحل بتاريخ </a:t>
                      </a:r>
                      <a:r>
                        <a:rPr lang="en-US" sz="2000" u="sng" dirty="0"/>
                        <a:t>1</a:t>
                      </a:r>
                      <a:r>
                        <a:rPr lang="ar-YE" sz="2000" u="sng" dirty="0"/>
                        <a:t>/</a:t>
                      </a:r>
                      <a:r>
                        <a:rPr lang="en-US" sz="2000" u="sng" dirty="0"/>
                        <a:t>1</a:t>
                      </a:r>
                      <a:r>
                        <a:rPr lang="ar-YE" sz="2000" u="sng" dirty="0"/>
                        <a:t>/</a:t>
                      </a:r>
                      <a:r>
                        <a:rPr lang="en-US" sz="2000" u="sng" dirty="0"/>
                        <a:t>2010</a:t>
                      </a:r>
                      <a:r>
                        <a:rPr lang="ar-YE" sz="2000" u="sng" dirty="0"/>
                        <a:t>م</a:t>
                      </a:r>
                      <a:r>
                        <a:rPr lang="ar-YE" sz="2000" dirty="0"/>
                        <a:t>:</a:t>
                      </a:r>
                      <a:endParaRPr lang="en-US" sz="20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047051955"/>
                  </a:ext>
                </a:extLst>
              </a:tr>
              <a:tr h="370840">
                <a:tc>
                  <a:txBody>
                    <a:bodyPr/>
                    <a:lstStyle/>
                    <a:p>
                      <a:r>
                        <a:rPr lang="en-US" sz="2000" b="1" dirty="0"/>
                        <a:t>1</a:t>
                      </a:r>
                      <a:r>
                        <a:rPr lang="ar-YE" sz="2000" b="1" dirty="0"/>
                        <a:t>/</a:t>
                      </a:r>
                      <a:r>
                        <a:rPr lang="en-US" sz="2000" b="1" dirty="0"/>
                        <a:t>1</a:t>
                      </a:r>
                    </a:p>
                  </a:txBody>
                  <a:tcPr/>
                </a:tc>
                <a:tc>
                  <a:txBody>
                    <a:bodyPr/>
                    <a:lstStyle/>
                    <a:p>
                      <a:r>
                        <a:rPr lang="ar-YE" sz="2000" b="1" dirty="0"/>
                        <a:t>من حـ/ ايجار المحل</a:t>
                      </a:r>
                    </a:p>
                    <a:p>
                      <a:r>
                        <a:rPr lang="ar-YE" sz="2000" b="1" dirty="0"/>
                        <a:t>   إلى حـ/ الصندوق</a:t>
                      </a:r>
                    </a:p>
                    <a:p>
                      <a:r>
                        <a:rPr lang="ar-YE" sz="2000" b="1" dirty="0"/>
                        <a:t>تسديد ايجار المحل نقداَ</a:t>
                      </a:r>
                      <a:endParaRPr lang="en-US" sz="2000" b="1" dirty="0"/>
                    </a:p>
                  </a:txBody>
                  <a:tcPr/>
                </a:tc>
                <a:tc>
                  <a:txBody>
                    <a:bodyPr/>
                    <a:lstStyle/>
                    <a:p>
                      <a:endParaRPr lang="en-US" sz="2000" b="1" dirty="0"/>
                    </a:p>
                    <a:p>
                      <a:r>
                        <a:rPr lang="en-US" sz="2000" b="1" dirty="0"/>
                        <a:t>300,000</a:t>
                      </a:r>
                    </a:p>
                  </a:txBody>
                  <a:tcPr/>
                </a:tc>
                <a:tc>
                  <a:txBody>
                    <a:bodyPr/>
                    <a:lstStyle/>
                    <a:p>
                      <a:r>
                        <a:rPr lang="en-US" sz="2000" b="1" dirty="0"/>
                        <a:t>300,000</a:t>
                      </a:r>
                    </a:p>
                  </a:txBody>
                  <a:tcPr/>
                </a:tc>
                <a:extLst>
                  <a:ext uri="{0D108BD9-81ED-4DB2-BD59-A6C34878D82A}">
                    <a16:rowId xmlns:a16="http://schemas.microsoft.com/office/drawing/2014/main" val="2349648508"/>
                  </a:ext>
                </a:extLst>
              </a:tr>
            </a:tbl>
          </a:graphicData>
        </a:graphic>
      </p:graphicFrame>
    </p:spTree>
    <p:extLst>
      <p:ext uri="{BB962C8B-B14F-4D97-AF65-F5344CB8AC3E}">
        <p14:creationId xmlns:p14="http://schemas.microsoft.com/office/powerpoint/2010/main" val="3050104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131768"/>
          </a:xfrm>
        </p:spPr>
        <p:txBody>
          <a:bodyPr>
            <a:normAutofit/>
          </a:bodyPr>
          <a:lstStyle/>
          <a:p>
            <a:pPr marL="82296" indent="0" algn="just">
              <a:buNone/>
            </a:pPr>
            <a:r>
              <a:rPr lang="ar-YE" sz="2400" b="1" dirty="0"/>
              <a:t>2) في نهاية العام </a:t>
            </a:r>
            <a:r>
              <a:rPr lang="en-US" sz="2400" b="1" dirty="0"/>
              <a:t>2010</a:t>
            </a:r>
            <a:r>
              <a:rPr lang="ar-YE" sz="2400" b="1" dirty="0"/>
              <a:t>م يتم تحديد الجزء المدفوع مقدماَ من إيجار المحل من خلال :</a:t>
            </a:r>
          </a:p>
          <a:p>
            <a:pPr marL="82296" indent="0" algn="just">
              <a:buNone/>
            </a:pPr>
            <a:r>
              <a:rPr lang="ar-YE" sz="2400" b="1" dirty="0"/>
              <a:t>= </a:t>
            </a:r>
            <a:r>
              <a:rPr lang="en-US" sz="2400" b="1" dirty="0"/>
              <a:t>300,000</a:t>
            </a:r>
            <a:r>
              <a:rPr lang="ar-YE" sz="2400" b="1" dirty="0"/>
              <a:t> ÷ </a:t>
            </a:r>
            <a:r>
              <a:rPr lang="en-US" sz="2400" b="1" dirty="0"/>
              <a:t>3</a:t>
            </a:r>
            <a:r>
              <a:rPr lang="ar-YE" sz="2400" b="1" dirty="0"/>
              <a:t>سنوات= </a:t>
            </a:r>
            <a:r>
              <a:rPr lang="en-US" sz="2400" b="1" dirty="0"/>
              <a:t>100,000</a:t>
            </a:r>
            <a:r>
              <a:rPr lang="ar-YE" sz="2400" b="1" dirty="0"/>
              <a:t> ريال نصيب كل سنة.</a:t>
            </a:r>
          </a:p>
          <a:p>
            <a:pPr marL="82296" indent="0" algn="just">
              <a:buNone/>
            </a:pPr>
            <a:r>
              <a:rPr lang="ar-YE" sz="2400" b="1" dirty="0"/>
              <a:t>الايجار المدفوع مقدماَ= </a:t>
            </a:r>
            <a:r>
              <a:rPr lang="en-US" sz="2400" b="1" dirty="0"/>
              <a:t>300,000</a:t>
            </a:r>
            <a:r>
              <a:rPr lang="ar-YE" sz="2400" b="1" dirty="0"/>
              <a:t> – </a:t>
            </a:r>
            <a:r>
              <a:rPr lang="en-US" sz="2400" b="1" dirty="0"/>
              <a:t>100,000</a:t>
            </a:r>
            <a:r>
              <a:rPr lang="ar-YE" sz="2400" b="1" dirty="0"/>
              <a:t> = </a:t>
            </a:r>
            <a:r>
              <a:rPr lang="en-US" sz="2400" b="1" dirty="0"/>
              <a:t>200,000</a:t>
            </a:r>
            <a:r>
              <a:rPr lang="ar-YE" sz="2400" b="1" dirty="0"/>
              <a:t> ريال.</a:t>
            </a:r>
          </a:p>
          <a:p>
            <a:pPr marL="82296" indent="0" algn="just">
              <a:buNone/>
            </a:pPr>
            <a:r>
              <a:rPr lang="ar-YE" sz="2400" b="1" u="sng" dirty="0">
                <a:solidFill>
                  <a:srgbClr val="C00000"/>
                </a:solidFill>
              </a:rPr>
              <a:t>يتم ابعاد الجزء المدفوع مقدما َ بالقيد التالي</a:t>
            </a:r>
            <a:r>
              <a:rPr lang="ar-YE" sz="2400" b="1" dirty="0"/>
              <a:t>:</a:t>
            </a: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en-US" sz="2400" b="1" dirty="0"/>
          </a:p>
          <a:p>
            <a:pPr marL="82296" indent="0" algn="just">
              <a:buNone/>
            </a:pPr>
            <a:endParaRPr lang="ar-YE" sz="2400" b="1" dirty="0"/>
          </a:p>
          <a:p>
            <a:pPr marL="82296" indent="0" algn="just">
              <a:buNone/>
            </a:pPr>
            <a:endParaRPr lang="en-US" sz="24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18</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957283374"/>
              </p:ext>
            </p:extLst>
          </p:nvPr>
        </p:nvGraphicFramePr>
        <p:xfrm>
          <a:off x="323528" y="1988840"/>
          <a:ext cx="8518720" cy="2103120"/>
        </p:xfrm>
        <a:graphic>
          <a:graphicData uri="http://schemas.openxmlformats.org/drawingml/2006/table">
            <a:tbl>
              <a:tblPr firstRow="1" bandRow="1">
                <a:tableStyleId>{8799B23B-EC83-4686-B30A-512413B5E67A}</a:tableStyleId>
              </a:tblPr>
              <a:tblGrid>
                <a:gridCol w="1683808">
                  <a:extLst>
                    <a:ext uri="{9D8B030D-6E8A-4147-A177-3AD203B41FA5}">
                      <a16:colId xmlns:a16="http://schemas.microsoft.com/office/drawing/2014/main" val="594890443"/>
                    </a:ext>
                  </a:extLst>
                </a:gridCol>
                <a:gridCol w="3291078">
                  <a:extLst>
                    <a:ext uri="{9D8B030D-6E8A-4147-A177-3AD203B41FA5}">
                      <a16:colId xmlns:a16="http://schemas.microsoft.com/office/drawing/2014/main" val="1171182722"/>
                    </a:ext>
                  </a:extLst>
                </a:gridCol>
                <a:gridCol w="1913418">
                  <a:extLst>
                    <a:ext uri="{9D8B030D-6E8A-4147-A177-3AD203B41FA5}">
                      <a16:colId xmlns:a16="http://schemas.microsoft.com/office/drawing/2014/main" val="1649439949"/>
                    </a:ext>
                  </a:extLst>
                </a:gridCol>
                <a:gridCol w="1630416">
                  <a:extLst>
                    <a:ext uri="{9D8B030D-6E8A-4147-A177-3AD203B41FA5}">
                      <a16:colId xmlns:a16="http://schemas.microsoft.com/office/drawing/2014/main" val="884262095"/>
                    </a:ext>
                  </a:extLst>
                </a:gridCol>
              </a:tblGrid>
              <a:tr h="370840">
                <a:tc>
                  <a:txBody>
                    <a:bodyPr/>
                    <a:lstStyle/>
                    <a:p>
                      <a:r>
                        <a:rPr lang="en-US" sz="2000" b="1" dirty="0"/>
                        <a:t>31</a:t>
                      </a:r>
                      <a:r>
                        <a:rPr lang="ar-YE" sz="2000" b="1" dirty="0"/>
                        <a:t>/</a:t>
                      </a:r>
                      <a:r>
                        <a:rPr lang="en-US" sz="2000" b="1" dirty="0"/>
                        <a:t>12</a:t>
                      </a:r>
                    </a:p>
                  </a:txBody>
                  <a:tcPr/>
                </a:tc>
                <a:tc>
                  <a:txBody>
                    <a:bodyPr/>
                    <a:lstStyle/>
                    <a:p>
                      <a:r>
                        <a:rPr lang="ar-YE" sz="2000" b="1" dirty="0"/>
                        <a:t>من حـ/ ايجار مدفوع مقدماَ</a:t>
                      </a:r>
                    </a:p>
                    <a:p>
                      <a:r>
                        <a:rPr lang="ar-YE" sz="2000" b="1" dirty="0"/>
                        <a:t>    إلى حـ/ ايجار محل</a:t>
                      </a:r>
                    </a:p>
                    <a:p>
                      <a:r>
                        <a:rPr lang="ar-YE" sz="2000" b="1" dirty="0"/>
                        <a:t>إثبات الايجار المدفوع مقدماَ</a:t>
                      </a:r>
                      <a:endParaRPr lang="en-US" sz="2000" b="1" dirty="0"/>
                    </a:p>
                  </a:txBody>
                  <a:tcPr/>
                </a:tc>
                <a:tc>
                  <a:txBody>
                    <a:bodyPr/>
                    <a:lstStyle/>
                    <a:p>
                      <a:endParaRPr lang="en-US" sz="2000" b="1" dirty="0"/>
                    </a:p>
                    <a:p>
                      <a:r>
                        <a:rPr lang="en-US" sz="2000" b="1" dirty="0"/>
                        <a:t>200,000</a:t>
                      </a:r>
                    </a:p>
                  </a:txBody>
                  <a:tcPr/>
                </a:tc>
                <a:tc>
                  <a:txBody>
                    <a:bodyPr/>
                    <a:lstStyle/>
                    <a:p>
                      <a:r>
                        <a:rPr lang="en-US" sz="2000" b="1" dirty="0"/>
                        <a:t>200,000</a:t>
                      </a:r>
                    </a:p>
                  </a:txBody>
                  <a:tcPr/>
                </a:tc>
                <a:extLst>
                  <a:ext uri="{0D108BD9-81ED-4DB2-BD59-A6C34878D82A}">
                    <a16:rowId xmlns:a16="http://schemas.microsoft.com/office/drawing/2014/main" val="4255042051"/>
                  </a:ext>
                </a:extLst>
              </a:tr>
              <a:tr h="370840">
                <a:tc gridSpan="4">
                  <a:txBody>
                    <a:bodyPr/>
                    <a:lstStyle/>
                    <a:p>
                      <a:r>
                        <a:rPr lang="ar-YE" sz="2000" b="1" dirty="0"/>
                        <a:t>3) إقفال</a:t>
                      </a:r>
                      <a:r>
                        <a:rPr lang="ar-YE" sz="2000" b="1" baseline="0" dirty="0"/>
                        <a:t> نصيب السنة في حـ/ أ. خ بالقيد التالي:</a:t>
                      </a:r>
                      <a:endParaRPr lang="en-US" sz="20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00575436"/>
                  </a:ext>
                </a:extLst>
              </a:tr>
              <a:tr h="370840">
                <a:tc>
                  <a:txBody>
                    <a:bodyPr/>
                    <a:lstStyle/>
                    <a:p>
                      <a:r>
                        <a:rPr lang="en-US" sz="2000" b="1" dirty="0"/>
                        <a:t>31</a:t>
                      </a:r>
                      <a:r>
                        <a:rPr lang="ar-YE" sz="2000" b="1" dirty="0"/>
                        <a:t>/</a:t>
                      </a:r>
                      <a:r>
                        <a:rPr lang="en-US" sz="2000" b="1" dirty="0"/>
                        <a:t>12</a:t>
                      </a:r>
                    </a:p>
                  </a:txBody>
                  <a:tcPr/>
                </a:tc>
                <a:tc>
                  <a:txBody>
                    <a:bodyPr/>
                    <a:lstStyle/>
                    <a:p>
                      <a:r>
                        <a:rPr lang="ar-YE" sz="2000" b="1" dirty="0"/>
                        <a:t> من حـ/ الأرباح والخسائر</a:t>
                      </a:r>
                    </a:p>
                    <a:p>
                      <a:r>
                        <a:rPr lang="ar-YE" sz="2000" b="1" dirty="0"/>
                        <a:t>    إلى حـ/ ايجار</a:t>
                      </a:r>
                      <a:r>
                        <a:rPr lang="ar-YE" sz="2000" b="1" baseline="0" dirty="0"/>
                        <a:t> المحل</a:t>
                      </a:r>
                      <a:endParaRPr lang="en-US" sz="2000" b="1" dirty="0"/>
                    </a:p>
                  </a:txBody>
                  <a:tcPr/>
                </a:tc>
                <a:tc>
                  <a:txBody>
                    <a:bodyPr/>
                    <a:lstStyle/>
                    <a:p>
                      <a:endParaRPr lang="en-US" sz="2000" b="1" dirty="0"/>
                    </a:p>
                    <a:p>
                      <a:r>
                        <a:rPr lang="en-US" sz="2000" b="1" dirty="0"/>
                        <a:t>100,000</a:t>
                      </a:r>
                    </a:p>
                  </a:txBody>
                  <a:tcPr/>
                </a:tc>
                <a:tc>
                  <a:txBody>
                    <a:bodyPr/>
                    <a:lstStyle/>
                    <a:p>
                      <a:r>
                        <a:rPr lang="en-US" sz="2000" b="1" dirty="0"/>
                        <a:t>100,000</a:t>
                      </a:r>
                    </a:p>
                  </a:txBody>
                  <a:tcPr/>
                </a:tc>
                <a:extLst>
                  <a:ext uri="{0D108BD9-81ED-4DB2-BD59-A6C34878D82A}">
                    <a16:rowId xmlns:a16="http://schemas.microsoft.com/office/drawing/2014/main" val="368754886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16907281"/>
              </p:ext>
            </p:extLst>
          </p:nvPr>
        </p:nvGraphicFramePr>
        <p:xfrm>
          <a:off x="323528" y="4377700"/>
          <a:ext cx="8518720" cy="792480"/>
        </p:xfrm>
        <a:graphic>
          <a:graphicData uri="http://schemas.openxmlformats.org/drawingml/2006/table">
            <a:tbl>
              <a:tblPr firstRow="1" bandRow="1">
                <a:tableStyleId>{5DA37D80-6434-44D0-A028-1B22A696006F}</a:tableStyleId>
              </a:tblPr>
              <a:tblGrid>
                <a:gridCol w="2129680">
                  <a:extLst>
                    <a:ext uri="{9D8B030D-6E8A-4147-A177-3AD203B41FA5}">
                      <a16:colId xmlns:a16="http://schemas.microsoft.com/office/drawing/2014/main" val="1283989424"/>
                    </a:ext>
                  </a:extLst>
                </a:gridCol>
                <a:gridCol w="2129680">
                  <a:extLst>
                    <a:ext uri="{9D8B030D-6E8A-4147-A177-3AD203B41FA5}">
                      <a16:colId xmlns:a16="http://schemas.microsoft.com/office/drawing/2014/main" val="262580287"/>
                    </a:ext>
                  </a:extLst>
                </a:gridCol>
                <a:gridCol w="2129680">
                  <a:extLst>
                    <a:ext uri="{9D8B030D-6E8A-4147-A177-3AD203B41FA5}">
                      <a16:colId xmlns:a16="http://schemas.microsoft.com/office/drawing/2014/main" val="1844418548"/>
                    </a:ext>
                  </a:extLst>
                </a:gridCol>
                <a:gridCol w="2129680">
                  <a:extLst>
                    <a:ext uri="{9D8B030D-6E8A-4147-A177-3AD203B41FA5}">
                      <a16:colId xmlns:a16="http://schemas.microsoft.com/office/drawing/2014/main" val="2082984584"/>
                    </a:ext>
                  </a:extLst>
                </a:gridCol>
              </a:tblGrid>
              <a:tr h="370840">
                <a:tc gridSpan="4">
                  <a:txBody>
                    <a:bodyPr/>
                    <a:lstStyle/>
                    <a:p>
                      <a:pPr algn="ctr"/>
                      <a:r>
                        <a:rPr lang="ar-YE" sz="2000" b="1" u="sng" dirty="0"/>
                        <a:t>حـ/</a:t>
                      </a:r>
                      <a:r>
                        <a:rPr lang="ar-YE" sz="2000" b="1" u="sng" baseline="0" dirty="0"/>
                        <a:t> الأرباح والخسائر للسنة المنتهية قي </a:t>
                      </a:r>
                      <a:r>
                        <a:rPr lang="en-US" sz="2000" b="1" u="sng" baseline="0" dirty="0"/>
                        <a:t>31</a:t>
                      </a:r>
                      <a:r>
                        <a:rPr lang="ar-YE" sz="2000" b="1" u="sng" baseline="0" dirty="0"/>
                        <a:t>/</a:t>
                      </a:r>
                      <a:r>
                        <a:rPr lang="en-US" sz="2000" b="1" u="sng" baseline="0" dirty="0"/>
                        <a:t>12</a:t>
                      </a:r>
                      <a:r>
                        <a:rPr lang="ar-YE" sz="2000" b="1" u="sng" baseline="0" dirty="0"/>
                        <a:t>/</a:t>
                      </a:r>
                      <a:r>
                        <a:rPr lang="en-US" sz="2000" b="1" u="sng" baseline="0" dirty="0"/>
                        <a:t>2010</a:t>
                      </a:r>
                      <a:r>
                        <a:rPr lang="ar-YE" sz="2000" b="1" u="sng" baseline="0" dirty="0"/>
                        <a:t>م</a:t>
                      </a:r>
                      <a:endParaRPr lang="en-US" sz="2000" b="1" u="sng"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696965606"/>
                  </a:ext>
                </a:extLst>
              </a:tr>
              <a:tr h="370840">
                <a:tc>
                  <a:txBody>
                    <a:bodyPr/>
                    <a:lstStyle/>
                    <a:p>
                      <a:endParaRPr lang="en-US" sz="2000" b="1"/>
                    </a:p>
                  </a:txBody>
                  <a:tcPr/>
                </a:tc>
                <a:tc>
                  <a:txBody>
                    <a:bodyPr/>
                    <a:lstStyle/>
                    <a:p>
                      <a:endParaRPr lang="en-US" sz="2000" b="1"/>
                    </a:p>
                  </a:txBody>
                  <a:tcPr/>
                </a:tc>
                <a:tc>
                  <a:txBody>
                    <a:bodyPr/>
                    <a:lstStyle/>
                    <a:p>
                      <a:r>
                        <a:rPr lang="ar-YE" sz="2000" b="1" dirty="0"/>
                        <a:t>إلى حـ/ ايجار المحل</a:t>
                      </a:r>
                      <a:endParaRPr lang="en-US" sz="2000" b="1" dirty="0"/>
                    </a:p>
                  </a:txBody>
                  <a:tcPr/>
                </a:tc>
                <a:tc>
                  <a:txBody>
                    <a:bodyPr/>
                    <a:lstStyle/>
                    <a:p>
                      <a:r>
                        <a:rPr lang="en-US" sz="2000" b="1" dirty="0"/>
                        <a:t>100,000</a:t>
                      </a:r>
                    </a:p>
                  </a:txBody>
                  <a:tcPr/>
                </a:tc>
                <a:extLst>
                  <a:ext uri="{0D108BD9-81ED-4DB2-BD59-A6C34878D82A}">
                    <a16:rowId xmlns:a16="http://schemas.microsoft.com/office/drawing/2014/main" val="181594196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89658474"/>
              </p:ext>
            </p:extLst>
          </p:nvPr>
        </p:nvGraphicFramePr>
        <p:xfrm>
          <a:off x="323528" y="5379720"/>
          <a:ext cx="8536976" cy="1402080"/>
        </p:xfrm>
        <a:graphic>
          <a:graphicData uri="http://schemas.openxmlformats.org/drawingml/2006/table">
            <a:tbl>
              <a:tblPr firstRow="1" bandRow="1">
                <a:tableStyleId>{5DA37D80-6434-44D0-A028-1B22A696006F}</a:tableStyleId>
              </a:tblPr>
              <a:tblGrid>
                <a:gridCol w="2134244">
                  <a:extLst>
                    <a:ext uri="{9D8B030D-6E8A-4147-A177-3AD203B41FA5}">
                      <a16:colId xmlns:a16="http://schemas.microsoft.com/office/drawing/2014/main" val="1283989424"/>
                    </a:ext>
                  </a:extLst>
                </a:gridCol>
                <a:gridCol w="1389112">
                  <a:extLst>
                    <a:ext uri="{9D8B030D-6E8A-4147-A177-3AD203B41FA5}">
                      <a16:colId xmlns:a16="http://schemas.microsoft.com/office/drawing/2014/main" val="262580287"/>
                    </a:ext>
                  </a:extLst>
                </a:gridCol>
                <a:gridCol w="2879376">
                  <a:extLst>
                    <a:ext uri="{9D8B030D-6E8A-4147-A177-3AD203B41FA5}">
                      <a16:colId xmlns:a16="http://schemas.microsoft.com/office/drawing/2014/main" val="1844418548"/>
                    </a:ext>
                  </a:extLst>
                </a:gridCol>
                <a:gridCol w="2134244">
                  <a:extLst>
                    <a:ext uri="{9D8B030D-6E8A-4147-A177-3AD203B41FA5}">
                      <a16:colId xmlns:a16="http://schemas.microsoft.com/office/drawing/2014/main" val="2082984584"/>
                    </a:ext>
                  </a:extLst>
                </a:gridCol>
              </a:tblGrid>
              <a:tr h="370840">
                <a:tc gridSpan="4">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YE" sz="2000" b="1" u="sng" dirty="0"/>
                        <a:t> قائمة المركز المالي كما هي في </a:t>
                      </a:r>
                      <a:r>
                        <a:rPr kumimoji="0" lang="ar-YE" sz="2000" b="1" i="0" u="sng" strike="noStrike" kern="1200" cap="none" spc="0" normalizeH="0" baseline="0" noProof="0" dirty="0">
                          <a:ln>
                            <a:noFill/>
                          </a:ln>
                          <a:solidFill>
                            <a:prstClr val="black"/>
                          </a:solidFill>
                          <a:effectLst/>
                          <a:uLnTx/>
                          <a:uFillTx/>
                          <a:latin typeface="+mn-lt"/>
                          <a:ea typeface="+mn-ea"/>
                        </a:rPr>
                        <a:t>للسنة المنتهية قي </a:t>
                      </a:r>
                      <a:r>
                        <a:rPr kumimoji="0" lang="en-US" sz="2000" b="1" i="0" u="sng" strike="noStrike" kern="1200" cap="none" spc="0" normalizeH="0" baseline="0" noProof="0" dirty="0">
                          <a:ln>
                            <a:noFill/>
                          </a:ln>
                          <a:solidFill>
                            <a:prstClr val="black"/>
                          </a:solidFill>
                          <a:effectLst/>
                          <a:uLnTx/>
                          <a:uFillTx/>
                          <a:latin typeface="+mn-lt"/>
                          <a:ea typeface="+mn-ea"/>
                          <a:cs typeface="+mn-cs"/>
                        </a:rPr>
                        <a:t>31</a:t>
                      </a:r>
                      <a:r>
                        <a:rPr kumimoji="0" lang="ar-YE" sz="2000" b="1" i="0" u="sng" strike="noStrike" kern="1200" cap="none" spc="0" normalizeH="0" baseline="0" noProof="0" dirty="0">
                          <a:ln>
                            <a:noFill/>
                          </a:ln>
                          <a:solidFill>
                            <a:prstClr val="black"/>
                          </a:solidFill>
                          <a:effectLst/>
                          <a:uLnTx/>
                          <a:uFillTx/>
                          <a:latin typeface="+mn-lt"/>
                          <a:ea typeface="+mn-ea"/>
                        </a:rPr>
                        <a:t>/</a:t>
                      </a:r>
                      <a:r>
                        <a:rPr kumimoji="0" lang="en-US" sz="2000" b="1" i="0" u="sng" strike="noStrike" kern="1200" cap="none" spc="0" normalizeH="0" baseline="0" noProof="0" dirty="0">
                          <a:ln>
                            <a:noFill/>
                          </a:ln>
                          <a:solidFill>
                            <a:prstClr val="black"/>
                          </a:solidFill>
                          <a:effectLst/>
                          <a:uLnTx/>
                          <a:uFillTx/>
                          <a:latin typeface="+mn-lt"/>
                          <a:ea typeface="+mn-ea"/>
                          <a:cs typeface="+mn-cs"/>
                        </a:rPr>
                        <a:t>12</a:t>
                      </a:r>
                      <a:r>
                        <a:rPr kumimoji="0" lang="ar-YE" sz="2000" b="1" i="0" u="sng" strike="noStrike" kern="1200" cap="none" spc="0" normalizeH="0" baseline="0" noProof="0" dirty="0">
                          <a:ln>
                            <a:noFill/>
                          </a:ln>
                          <a:solidFill>
                            <a:prstClr val="black"/>
                          </a:solidFill>
                          <a:effectLst/>
                          <a:uLnTx/>
                          <a:uFillTx/>
                          <a:latin typeface="+mn-lt"/>
                          <a:ea typeface="+mn-ea"/>
                        </a:rPr>
                        <a:t>/</a:t>
                      </a:r>
                      <a:r>
                        <a:rPr kumimoji="0" lang="en-US" sz="2000" b="1" i="0" u="sng" strike="noStrike" kern="1200" cap="none" spc="0" normalizeH="0" baseline="0" noProof="0" dirty="0">
                          <a:ln>
                            <a:noFill/>
                          </a:ln>
                          <a:solidFill>
                            <a:prstClr val="black"/>
                          </a:solidFill>
                          <a:effectLst/>
                          <a:uLnTx/>
                          <a:uFillTx/>
                          <a:latin typeface="+mn-lt"/>
                          <a:ea typeface="+mn-ea"/>
                          <a:cs typeface="+mn-cs"/>
                        </a:rPr>
                        <a:t>2010</a:t>
                      </a:r>
                      <a:r>
                        <a:rPr kumimoji="0" lang="ar-YE" sz="2000" b="1" i="0" u="sng" strike="noStrike" kern="1200" cap="none" spc="0" normalizeH="0" baseline="0" noProof="0" dirty="0">
                          <a:ln>
                            <a:noFill/>
                          </a:ln>
                          <a:solidFill>
                            <a:prstClr val="black"/>
                          </a:solidFill>
                          <a:effectLst/>
                          <a:uLnTx/>
                          <a:uFillTx/>
                          <a:latin typeface="+mn-lt"/>
                          <a:ea typeface="+mn-ea"/>
                        </a:rPr>
                        <a:t>م</a:t>
                      </a:r>
                      <a:endParaRPr kumimoji="0" lang="en-US" sz="2000" b="1" i="0" u="sng" strike="noStrike" kern="1200" cap="none" spc="0" normalizeH="0" baseline="0" noProof="0" dirty="0">
                        <a:ln>
                          <a:noFill/>
                        </a:ln>
                        <a:solidFill>
                          <a:prstClr val="black"/>
                        </a:solidFill>
                        <a:effectLst/>
                        <a:uLnTx/>
                        <a:uFillTx/>
                        <a:latin typeface="+mn-lt"/>
                        <a:ea typeface="+mn-ea"/>
                        <a:cs typeface="+mn-cs"/>
                      </a:endParaRPr>
                    </a:p>
                    <a:p>
                      <a:r>
                        <a:rPr lang="ar-YE" sz="2000" b="1" dirty="0"/>
                        <a:t> </a:t>
                      </a:r>
                      <a:endParaRPr lang="en-US" sz="2000" b="1" dirty="0"/>
                    </a:p>
                  </a:txBody>
                  <a:tcPr/>
                </a:tc>
                <a:tc hMerge="1">
                  <a:txBody>
                    <a:bodyPr/>
                    <a:lstStyle/>
                    <a:p>
                      <a:endParaRPr lang="en-US"/>
                    </a:p>
                  </a:txBody>
                  <a:tcPr/>
                </a:tc>
                <a:tc hMerge="1">
                  <a:txBody>
                    <a:bodyPr/>
                    <a:lstStyle/>
                    <a:p>
                      <a:endParaRPr lang="en-US" dirty="0"/>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696965606"/>
                  </a:ext>
                </a:extLst>
              </a:tr>
              <a:tr h="370840">
                <a:tc>
                  <a:txBody>
                    <a:bodyPr/>
                    <a:lstStyle/>
                    <a:p>
                      <a:endParaRPr lang="en-US" sz="2000" b="1"/>
                    </a:p>
                  </a:txBody>
                  <a:tcPr/>
                </a:tc>
                <a:tc>
                  <a:txBody>
                    <a:bodyPr/>
                    <a:lstStyle/>
                    <a:p>
                      <a:endParaRPr lang="en-US" sz="2000" b="1"/>
                    </a:p>
                  </a:txBody>
                  <a:tcPr/>
                </a:tc>
                <a:tc>
                  <a:txBody>
                    <a:bodyPr/>
                    <a:lstStyle/>
                    <a:p>
                      <a:r>
                        <a:rPr lang="ar-YE" sz="2000" b="1" u="sng" dirty="0"/>
                        <a:t>ارصدة مدينة أخرى</a:t>
                      </a:r>
                      <a:r>
                        <a:rPr lang="ar-YE" sz="2000" b="1" dirty="0"/>
                        <a:t>:</a:t>
                      </a:r>
                    </a:p>
                    <a:p>
                      <a:r>
                        <a:rPr lang="ar-YE" sz="2000" b="1" dirty="0"/>
                        <a:t>إيجار المحل مدفوع مقدم</a:t>
                      </a:r>
                      <a:endParaRPr lang="en-US" sz="2000" b="1" dirty="0"/>
                    </a:p>
                  </a:txBody>
                  <a:tcPr/>
                </a:tc>
                <a:tc>
                  <a:txBody>
                    <a:bodyPr/>
                    <a:lstStyle/>
                    <a:p>
                      <a:endParaRPr lang="ar-YE" sz="2000" b="1" dirty="0"/>
                    </a:p>
                    <a:p>
                      <a:r>
                        <a:rPr lang="en-US" sz="2000" b="1" dirty="0"/>
                        <a:t>200,000</a:t>
                      </a:r>
                    </a:p>
                  </a:txBody>
                  <a:tcPr/>
                </a:tc>
                <a:extLst>
                  <a:ext uri="{0D108BD9-81ED-4DB2-BD59-A6C34878D82A}">
                    <a16:rowId xmlns:a16="http://schemas.microsoft.com/office/drawing/2014/main" val="1815941964"/>
                  </a:ext>
                </a:extLst>
              </a:tr>
            </a:tbl>
          </a:graphicData>
        </a:graphic>
      </p:graphicFrame>
    </p:spTree>
    <p:extLst>
      <p:ext uri="{BB962C8B-B14F-4D97-AF65-F5344CB8AC3E}">
        <p14:creationId xmlns:p14="http://schemas.microsoft.com/office/powerpoint/2010/main" val="4158783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0"/>
            <a:ext cx="8682168" cy="332656"/>
          </a:xfrm>
        </p:spPr>
        <p:txBody>
          <a:bodyPr>
            <a:normAutofit fontScale="90000"/>
          </a:bodyPr>
          <a:lstStyle/>
          <a:p>
            <a:pPr algn="ctr"/>
            <a:r>
              <a:rPr lang="ar-YE" dirty="0"/>
              <a:t>مثال</a:t>
            </a:r>
            <a:r>
              <a:rPr lang="en-US" dirty="0"/>
              <a:t>2</a:t>
            </a:r>
            <a:endParaRPr lang="ar-YE" dirty="0"/>
          </a:p>
        </p:txBody>
      </p:sp>
      <p:sp>
        <p:nvSpPr>
          <p:cNvPr id="3" name="عنصر نائب للمحتوى 2"/>
          <p:cNvSpPr>
            <a:spLocks noGrp="1"/>
          </p:cNvSpPr>
          <p:nvPr>
            <p:ph idx="1"/>
          </p:nvPr>
        </p:nvSpPr>
        <p:spPr>
          <a:xfrm>
            <a:off x="107504" y="332656"/>
            <a:ext cx="8928992" cy="6192688"/>
          </a:xfrm>
        </p:spPr>
        <p:txBody>
          <a:bodyPr>
            <a:normAutofit lnSpcReduction="10000"/>
          </a:bodyPr>
          <a:lstStyle/>
          <a:p>
            <a:pPr algn="just"/>
            <a:r>
              <a:rPr lang="ar-YE" sz="2200" b="1" u="sng" dirty="0">
                <a:solidFill>
                  <a:srgbClr val="FF0000"/>
                </a:solidFill>
              </a:rPr>
              <a:t>الدعاية والاعلان المقدم</a:t>
            </a:r>
            <a:r>
              <a:rPr lang="ar-YE" sz="2200" b="1" dirty="0"/>
              <a:t>:</a:t>
            </a:r>
          </a:p>
          <a:p>
            <a:pPr algn="just"/>
            <a:r>
              <a:rPr lang="ar-YE" sz="2300" b="1" dirty="0"/>
              <a:t>اتضح من الأرصدة الموجودة بميزان المراجعة منشأة أيمن في </a:t>
            </a:r>
            <a:r>
              <a:rPr lang="en-US" sz="2300" b="1" dirty="0"/>
              <a:t>31</a:t>
            </a:r>
            <a:r>
              <a:rPr lang="ar-YE" sz="2300" b="1" dirty="0"/>
              <a:t>/</a:t>
            </a:r>
            <a:r>
              <a:rPr lang="en-US" sz="2300" b="1" dirty="0"/>
              <a:t>12</a:t>
            </a:r>
            <a:r>
              <a:rPr lang="ar-YE" sz="2300" b="1" dirty="0"/>
              <a:t>/</a:t>
            </a:r>
            <a:r>
              <a:rPr lang="en-US" sz="2300" b="1" dirty="0"/>
              <a:t>2016</a:t>
            </a:r>
            <a:r>
              <a:rPr lang="ar-YE" sz="2300" b="1" dirty="0"/>
              <a:t>م، أن رصيد حساب مصروف الدعاية والاعلان(</a:t>
            </a:r>
            <a:r>
              <a:rPr lang="en-US" sz="2300" b="1" dirty="0"/>
              <a:t>780,000</a:t>
            </a:r>
            <a:r>
              <a:rPr lang="ar-YE" sz="2300" b="1" dirty="0"/>
              <a:t>) ريال، ومن الجرد المستندي للمصروفات تبين أن المصروف يمثل حملة إعلامية لمدة أربع سنوات، اعتباراً من </a:t>
            </a:r>
            <a:r>
              <a:rPr lang="en-US" sz="2300" b="1" dirty="0"/>
              <a:t>1</a:t>
            </a:r>
            <a:r>
              <a:rPr lang="ar-YE" sz="2300" b="1" dirty="0"/>
              <a:t>/</a:t>
            </a:r>
            <a:r>
              <a:rPr lang="en-US" sz="2300" b="1" dirty="0"/>
              <a:t>1</a:t>
            </a:r>
            <a:r>
              <a:rPr lang="ar-YE" sz="2300" b="1" dirty="0"/>
              <a:t>/</a:t>
            </a:r>
            <a:r>
              <a:rPr lang="en-US" sz="2300" b="1" dirty="0"/>
              <a:t>2016</a:t>
            </a:r>
            <a:r>
              <a:rPr lang="ar-YE" sz="2300" b="1" dirty="0"/>
              <a:t>م.</a:t>
            </a:r>
          </a:p>
          <a:p>
            <a:pPr marL="82296" indent="0" algn="just">
              <a:buNone/>
            </a:pPr>
            <a:r>
              <a:rPr lang="ar-YE" sz="2300" b="1" u="sng" dirty="0">
                <a:solidFill>
                  <a:srgbClr val="FF0000"/>
                </a:solidFill>
              </a:rPr>
              <a:t>المطلوب</a:t>
            </a:r>
            <a:r>
              <a:rPr lang="ar-YE" sz="2300" b="1" dirty="0"/>
              <a:t>:</a:t>
            </a:r>
          </a:p>
          <a:p>
            <a:pPr marL="596646" indent="-514350" algn="just">
              <a:buFont typeface="+mj-lt"/>
              <a:buAutoNum type="arabicParenR"/>
            </a:pPr>
            <a:r>
              <a:rPr lang="ar-YE" sz="2300" b="1" dirty="0"/>
              <a:t>إجراء قيود التسوية والاقفال اللازمة؟</a:t>
            </a:r>
          </a:p>
          <a:p>
            <a:pPr marL="596646" indent="-514350" algn="just">
              <a:buFont typeface="+mj-lt"/>
              <a:buAutoNum type="arabicParenR"/>
            </a:pPr>
            <a:r>
              <a:rPr lang="ar-YE" sz="2300" b="1" dirty="0"/>
              <a:t>تصوير حـ/ مصروف الدعاية والاعلان، وحـ/ الدعاية والاعلان المدفوع مقدماً؟</a:t>
            </a:r>
          </a:p>
          <a:p>
            <a:pPr marL="596646" indent="-514350" algn="just">
              <a:buFont typeface="+mj-lt"/>
              <a:buAutoNum type="arabicParenR"/>
            </a:pPr>
            <a:r>
              <a:rPr lang="ar-YE" sz="2300" b="1" dirty="0"/>
              <a:t>بيان أثر على حـ/ </a:t>
            </a:r>
            <a:r>
              <a:rPr lang="ar-YE" sz="2300" b="1" dirty="0" err="1"/>
              <a:t>أ.خ</a:t>
            </a:r>
            <a:r>
              <a:rPr lang="ar-YE" sz="2300" b="1" dirty="0"/>
              <a:t>  والميزانية العمومية عن السنة المنتهية في </a:t>
            </a:r>
            <a:r>
              <a:rPr lang="en-US" sz="2300" b="1" dirty="0"/>
              <a:t>31</a:t>
            </a:r>
            <a:r>
              <a:rPr lang="ar-YE" sz="2300" b="1" dirty="0"/>
              <a:t>/</a:t>
            </a:r>
            <a:r>
              <a:rPr lang="en-US" sz="2300" b="1" dirty="0"/>
              <a:t>12</a:t>
            </a:r>
            <a:r>
              <a:rPr lang="ar-YE" sz="2300" b="1" dirty="0"/>
              <a:t>/</a:t>
            </a:r>
            <a:r>
              <a:rPr lang="en-US" sz="2300" b="1" dirty="0"/>
              <a:t>2016</a:t>
            </a:r>
            <a:r>
              <a:rPr lang="ar-YE" sz="2300" b="1" dirty="0"/>
              <a:t>م.</a:t>
            </a:r>
          </a:p>
          <a:p>
            <a:pPr marL="82296" indent="0" algn="just">
              <a:buNone/>
            </a:pPr>
            <a:r>
              <a:rPr lang="ar-YE" sz="2300" b="1" u="sng" dirty="0">
                <a:solidFill>
                  <a:srgbClr val="FF0000"/>
                </a:solidFill>
              </a:rPr>
              <a:t>تمهيد للحل</a:t>
            </a:r>
            <a:r>
              <a:rPr lang="ar-YE" sz="2300" b="1" dirty="0"/>
              <a:t>: </a:t>
            </a:r>
          </a:p>
          <a:p>
            <a:pPr algn="just">
              <a:buFont typeface="Wingdings" pitchFamily="2" charset="2"/>
              <a:buChar char="ü"/>
            </a:pPr>
            <a:r>
              <a:rPr lang="ar-YE" sz="2300" b="1" dirty="0"/>
              <a:t>عندما يظهر في ميزان المراجعة معلومة خاصة بمصروف، فهذا يعني إتباع طريقة تسجيل المصروف المدفوع مقدماً كمصروف يخص أكثر من فترة مالية، يتطلب في نهاية السنة المالية إجراء قيد التسوية الخاص بالمصروف المقدم.</a:t>
            </a:r>
          </a:p>
          <a:p>
            <a:pPr algn="just">
              <a:buFont typeface="Wingdings" pitchFamily="2" charset="2"/>
              <a:buChar char="ü"/>
            </a:pPr>
            <a:r>
              <a:rPr lang="ar-YE" sz="2300" b="1" dirty="0"/>
              <a:t>م. الدعاية والاعلان السنوي= </a:t>
            </a:r>
            <a:r>
              <a:rPr lang="en-US" sz="2300" b="1" dirty="0"/>
              <a:t>780,000</a:t>
            </a:r>
            <a:r>
              <a:rPr lang="ar-YE" sz="2300" b="1" dirty="0"/>
              <a:t>÷ </a:t>
            </a:r>
            <a:r>
              <a:rPr lang="en-US" sz="2300" b="1" dirty="0"/>
              <a:t>4</a:t>
            </a:r>
            <a:r>
              <a:rPr lang="ar-YE" sz="2300" b="1" dirty="0"/>
              <a:t>= </a:t>
            </a:r>
            <a:r>
              <a:rPr lang="en-US" sz="2300" b="1" dirty="0"/>
              <a:t>195,000</a:t>
            </a:r>
            <a:r>
              <a:rPr lang="ar-YE" sz="2300" b="1" dirty="0"/>
              <a:t>ريال.</a:t>
            </a:r>
          </a:p>
          <a:p>
            <a:pPr algn="just">
              <a:buFont typeface="Wingdings" pitchFamily="2" charset="2"/>
              <a:buChar char="ü"/>
            </a:pPr>
            <a:r>
              <a:rPr lang="ar-YE" sz="2300" b="1" dirty="0"/>
              <a:t>الدعاية والاعلان المقدم= المصروف المسدد- المصروف الخاص بالسنة.</a:t>
            </a:r>
          </a:p>
          <a:p>
            <a:pPr marL="82296" indent="0" algn="just">
              <a:buNone/>
            </a:pPr>
            <a:r>
              <a:rPr lang="ar-YE" sz="2300" b="1" dirty="0"/>
              <a:t>                             = </a:t>
            </a:r>
            <a:r>
              <a:rPr lang="en-US" sz="2300" b="1" dirty="0"/>
              <a:t>780,000</a:t>
            </a:r>
            <a:r>
              <a:rPr lang="ar-YE" sz="2300" b="1" dirty="0"/>
              <a:t>- </a:t>
            </a:r>
            <a:r>
              <a:rPr lang="en-US" sz="2300" b="1" dirty="0"/>
              <a:t>195,000</a:t>
            </a:r>
            <a:r>
              <a:rPr lang="ar-YE" sz="2300" b="1" dirty="0"/>
              <a:t>= </a:t>
            </a:r>
            <a:r>
              <a:rPr lang="en-US" sz="2300" b="1" dirty="0"/>
              <a:t>585,000</a:t>
            </a:r>
            <a:r>
              <a:rPr lang="ar-YE" sz="2300" b="1" dirty="0"/>
              <a:t>ريال.</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rgbClr val="E7DEC9">
                    <a:shade val="50000"/>
                    <a:satMod val="200000"/>
                  </a:srgb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19</a:t>
            </a:fld>
            <a:endParaRPr kumimoji="0" lang="ar-YE" sz="1800" b="0" i="0" u="none" strike="noStrike" kern="0" cap="none" spc="0" normalizeH="0" baseline="0" noProof="0" dirty="0">
              <a:ln>
                <a:noFill/>
              </a:ln>
              <a:solidFill>
                <a:srgbClr val="E7DEC9">
                  <a:shade val="50000"/>
                  <a:satMod val="200000"/>
                </a:srgbClr>
              </a:solidFill>
              <a:effectLst/>
              <a:uLnTx/>
              <a:uFillTx/>
            </a:endParaRPr>
          </a:p>
        </p:txBody>
      </p:sp>
    </p:spTree>
    <p:extLst>
      <p:ext uri="{BB962C8B-B14F-4D97-AF65-F5344CB8AC3E}">
        <p14:creationId xmlns:p14="http://schemas.microsoft.com/office/powerpoint/2010/main" val="116814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712968" cy="4536504"/>
          </a:xfrm>
        </p:spPr>
        <p:txBody>
          <a:bodyPr>
            <a:noAutofit/>
          </a:bodyPr>
          <a:lstStyle/>
          <a:p>
            <a:pPr algn="ctr"/>
            <a:r>
              <a:rPr lang="ar-YE" sz="5400" b="1" u="sng" dirty="0">
                <a:latin typeface="Andalus" panose="02020603050405020304" pitchFamily="18" charset="-78"/>
                <a:cs typeface="Andalus" panose="02020603050405020304" pitchFamily="18" charset="-78"/>
              </a:rPr>
              <a:t>المحاسبة المالية</a:t>
            </a:r>
            <a:r>
              <a:rPr lang="en-US" sz="5400" b="1" u="sng" dirty="0">
                <a:latin typeface="Andalus" panose="02020603050405020304" pitchFamily="18" charset="-78"/>
                <a:cs typeface="Andalus" panose="02020603050405020304" pitchFamily="18" charset="-78"/>
              </a:rPr>
              <a:t> </a:t>
            </a:r>
            <a:br>
              <a:rPr lang="en-US" sz="5400" b="1" u="sng" dirty="0">
                <a:latin typeface="Andalus" panose="02020603050405020304" pitchFamily="18" charset="-78"/>
                <a:cs typeface="Andalus" panose="02020603050405020304" pitchFamily="18" charset="-78"/>
              </a:rPr>
            </a:br>
            <a:r>
              <a:rPr lang="ar-YE" sz="5400" b="1" u="sng" dirty="0">
                <a:latin typeface="Andalus" panose="02020603050405020304" pitchFamily="18" charset="-78"/>
                <a:cs typeface="Andalus" panose="02020603050405020304" pitchFamily="18" charset="-78"/>
              </a:rPr>
              <a:t>(الجزء الثاني-</a:t>
            </a:r>
            <a:r>
              <a:rPr lang="en-US" sz="5400" b="1" u="sng" dirty="0">
                <a:latin typeface="Andalus" panose="02020603050405020304" pitchFamily="18" charset="-78"/>
                <a:cs typeface="Andalus" panose="02020603050405020304" pitchFamily="18" charset="-78"/>
              </a:rPr>
              <a:t> </a:t>
            </a:r>
            <a:r>
              <a:rPr lang="ar-YE" sz="5400" b="1" u="sng" dirty="0">
                <a:latin typeface="Andalus" panose="02020603050405020304" pitchFamily="18" charset="-78"/>
                <a:cs typeface="Andalus" panose="02020603050405020304" pitchFamily="18" charset="-78"/>
              </a:rPr>
              <a:t>ب)</a:t>
            </a:r>
            <a:br>
              <a:rPr lang="en-US" sz="5400" b="1" u="sng" dirty="0">
                <a:latin typeface="Andalus" panose="02020603050405020304" pitchFamily="18" charset="-78"/>
                <a:cs typeface="Andalus" panose="02020603050405020304" pitchFamily="18" charset="-78"/>
              </a:rPr>
            </a:br>
            <a:r>
              <a:rPr lang="ar-YE" sz="4500" b="1" u="sng" dirty="0">
                <a:solidFill>
                  <a:srgbClr val="C00000"/>
                </a:solidFill>
                <a:latin typeface="Andalus" panose="02020603050405020304" pitchFamily="18" charset="-78"/>
                <a:cs typeface="Andalus" panose="02020603050405020304" pitchFamily="18" charset="-78"/>
              </a:rPr>
              <a:t>الوحدة الأولي.</a:t>
            </a:r>
            <a:br>
              <a:rPr lang="ar-YE" sz="6000" b="1" u="sng" dirty="0">
                <a:latin typeface="Andalus" panose="02020603050405020304" pitchFamily="18" charset="-78"/>
                <a:cs typeface="Andalus" panose="02020603050405020304" pitchFamily="18" charset="-78"/>
              </a:rPr>
            </a:br>
            <a:r>
              <a:rPr lang="ar-YE" sz="6000" b="1" u="sng" dirty="0">
                <a:solidFill>
                  <a:srgbClr val="C00000"/>
                </a:solidFill>
                <a:latin typeface="Andalus" panose="02020603050405020304" pitchFamily="18" charset="-78"/>
                <a:cs typeface="Andalus" panose="02020603050405020304" pitchFamily="18" charset="-78"/>
              </a:rPr>
              <a:t>تسوية الإيرادات والمصروفات</a:t>
            </a:r>
            <a:br>
              <a:rPr lang="ar-YE" sz="6000" b="1" u="sng" dirty="0">
                <a:solidFill>
                  <a:srgbClr val="C00000"/>
                </a:solidFill>
                <a:latin typeface="Andalus" panose="02020603050405020304" pitchFamily="18" charset="-78"/>
                <a:cs typeface="Andalus" panose="02020603050405020304" pitchFamily="18" charset="-78"/>
              </a:rPr>
            </a:br>
            <a:r>
              <a:rPr lang="ar-YE" sz="3200" b="1" u="sng" dirty="0">
                <a:solidFill>
                  <a:srgbClr val="C00000"/>
                </a:solidFill>
                <a:latin typeface="Andalus" panose="02020603050405020304" pitchFamily="18" charset="-78"/>
                <a:cs typeface="Andalus" panose="02020603050405020304" pitchFamily="18" charset="-78"/>
              </a:rPr>
              <a:t>المحاضرة </a:t>
            </a:r>
            <a:r>
              <a:rPr lang="en-US" sz="3200" b="1" u="sng" dirty="0">
                <a:solidFill>
                  <a:srgbClr val="C00000"/>
                </a:solidFill>
                <a:latin typeface="Andalus" panose="02020603050405020304" pitchFamily="18" charset="-78"/>
                <a:cs typeface="Andalus" panose="02020603050405020304" pitchFamily="18" charset="-78"/>
              </a:rPr>
              <a:t>1</a:t>
            </a:r>
            <a:br>
              <a:rPr lang="ar-YE" sz="6000" b="1" u="sng" dirty="0">
                <a:solidFill>
                  <a:srgbClr val="C00000"/>
                </a:solidFill>
                <a:latin typeface="Andalus" panose="02020603050405020304" pitchFamily="18" charset="-78"/>
                <a:cs typeface="Andalus" panose="02020603050405020304" pitchFamily="18" charset="-78"/>
              </a:rPr>
            </a:br>
            <a:endParaRPr lang="ar-YE" sz="4400" b="1"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31640" y="4869160"/>
            <a:ext cx="5668652" cy="1368152"/>
          </a:xfrm>
        </p:spPr>
        <p:txBody>
          <a:bodyPr>
            <a:noAutofit/>
          </a:bodyPr>
          <a:lstStyle/>
          <a:p>
            <a:pPr algn="ctr"/>
            <a:r>
              <a:rPr lang="ar-YE"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 الهاشمي</a:t>
            </a:r>
            <a:endParaRPr lang="ar-YE" sz="2400"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11</a:t>
            </a:r>
            <a:r>
              <a:rPr lang="ar-YE"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2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ar-YE"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15125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0"/>
            <a:ext cx="8682168" cy="332656"/>
          </a:xfrm>
        </p:spPr>
        <p:txBody>
          <a:bodyPr>
            <a:noAutofit/>
          </a:bodyPr>
          <a:lstStyle/>
          <a:p>
            <a:pPr algn="ctr"/>
            <a:r>
              <a:rPr lang="ar-YE" sz="2800" u="sng" dirty="0"/>
              <a:t>تابع حل المثال</a:t>
            </a:r>
            <a:r>
              <a:rPr lang="en-US" sz="2800" u="sng" dirty="0"/>
              <a:t>2</a:t>
            </a:r>
            <a:endParaRPr lang="ar-YE" sz="2800" u="sng" dirty="0"/>
          </a:p>
        </p:txBody>
      </p:sp>
      <p:sp>
        <p:nvSpPr>
          <p:cNvPr id="3" name="عنصر نائب للمحتوى 2"/>
          <p:cNvSpPr>
            <a:spLocks noGrp="1"/>
          </p:cNvSpPr>
          <p:nvPr>
            <p:ph idx="1"/>
          </p:nvPr>
        </p:nvSpPr>
        <p:spPr>
          <a:xfrm>
            <a:off x="251520" y="332656"/>
            <a:ext cx="8682168" cy="5915744"/>
          </a:xfrm>
        </p:spPr>
        <p:txBody>
          <a:bodyPr/>
          <a:lstStyle/>
          <a:p>
            <a:r>
              <a:rPr lang="ar-YE" b="1" u="sng" dirty="0">
                <a:solidFill>
                  <a:srgbClr val="C00000"/>
                </a:solidFill>
              </a:rPr>
              <a:t>القيود اليومية</a:t>
            </a:r>
            <a:r>
              <a:rPr lang="ar-YE" dirty="0"/>
              <a:t>:</a:t>
            </a:r>
          </a:p>
          <a:p>
            <a:pPr marL="82296" indent="0">
              <a:buNone/>
            </a:pPr>
            <a:endParaRPr lang="ar-YE"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rgbClr val="E7DEC9">
                    <a:shade val="50000"/>
                    <a:satMod val="200000"/>
                  </a:srgb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20</a:t>
            </a:fld>
            <a:endParaRPr kumimoji="0" lang="ar-YE" sz="1800" b="0" i="0" u="none" strike="noStrike" kern="0" cap="none" spc="0" normalizeH="0" baseline="0" noProof="0" dirty="0">
              <a:ln>
                <a:noFill/>
              </a:ln>
              <a:solidFill>
                <a:srgbClr val="E7DEC9">
                  <a:shade val="50000"/>
                  <a:satMod val="200000"/>
                </a:srgbClr>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2409058600"/>
              </p:ext>
            </p:extLst>
          </p:nvPr>
        </p:nvGraphicFramePr>
        <p:xfrm>
          <a:off x="251520" y="1268760"/>
          <a:ext cx="8743835" cy="2712720"/>
        </p:xfrm>
        <a:graphic>
          <a:graphicData uri="http://schemas.openxmlformats.org/drawingml/2006/table">
            <a:tbl>
              <a:tblPr rtl="1" firstRow="1" bandRow="1">
                <a:tableStyleId>{616DA210-FB5B-4158-B5E0-FEB733F419BA}</a:tableStyleId>
              </a:tblPr>
              <a:tblGrid>
                <a:gridCol w="1256764">
                  <a:extLst>
                    <a:ext uri="{9D8B030D-6E8A-4147-A177-3AD203B41FA5}">
                      <a16:colId xmlns:a16="http://schemas.microsoft.com/office/drawing/2014/main" val="20000"/>
                    </a:ext>
                  </a:extLst>
                </a:gridCol>
                <a:gridCol w="1260748">
                  <a:extLst>
                    <a:ext uri="{9D8B030D-6E8A-4147-A177-3AD203B41FA5}">
                      <a16:colId xmlns:a16="http://schemas.microsoft.com/office/drawing/2014/main" val="20001"/>
                    </a:ext>
                  </a:extLst>
                </a:gridCol>
                <a:gridCol w="4713876">
                  <a:extLst>
                    <a:ext uri="{9D8B030D-6E8A-4147-A177-3AD203B41FA5}">
                      <a16:colId xmlns:a16="http://schemas.microsoft.com/office/drawing/2014/main" val="20002"/>
                    </a:ext>
                  </a:extLst>
                </a:gridCol>
                <a:gridCol w="1512447">
                  <a:extLst>
                    <a:ext uri="{9D8B030D-6E8A-4147-A177-3AD203B41FA5}">
                      <a16:colId xmlns:a16="http://schemas.microsoft.com/office/drawing/2014/main" val="20003"/>
                    </a:ext>
                  </a:extLst>
                </a:gridCol>
              </a:tblGrid>
              <a:tr h="370840">
                <a:tc>
                  <a:txBody>
                    <a:bodyPr/>
                    <a:lstStyle/>
                    <a:p>
                      <a:pPr algn="ctr" rtl="1"/>
                      <a:r>
                        <a:rPr lang="ar-YE" sz="2000" b="1" dirty="0">
                          <a:solidFill>
                            <a:srgbClr val="002060"/>
                          </a:solidFill>
                        </a:rPr>
                        <a:t>مدين</a:t>
                      </a:r>
                    </a:p>
                  </a:txBody>
                  <a:tcPr/>
                </a:tc>
                <a:tc>
                  <a:txBody>
                    <a:bodyPr/>
                    <a:lstStyle/>
                    <a:p>
                      <a:pPr algn="ctr" rtl="1"/>
                      <a:r>
                        <a:rPr lang="ar-YE" sz="2000" b="1" dirty="0">
                          <a:solidFill>
                            <a:srgbClr val="002060"/>
                          </a:solidFill>
                        </a:rPr>
                        <a:t>دائن</a:t>
                      </a:r>
                    </a:p>
                  </a:txBody>
                  <a:tcPr/>
                </a:tc>
                <a:tc>
                  <a:txBody>
                    <a:bodyPr/>
                    <a:lstStyle/>
                    <a:p>
                      <a:pPr algn="ctr" rtl="1"/>
                      <a:r>
                        <a:rPr lang="ar-YE" sz="2000" b="1" dirty="0">
                          <a:solidFill>
                            <a:srgbClr val="002060"/>
                          </a:solidFill>
                        </a:rPr>
                        <a:t>البيــــــــــــــــان</a:t>
                      </a:r>
                    </a:p>
                  </a:txBody>
                  <a:tcPr/>
                </a:tc>
                <a:tc>
                  <a:txBody>
                    <a:bodyPr/>
                    <a:lstStyle/>
                    <a:p>
                      <a:pPr algn="ctr" rtl="1"/>
                      <a:r>
                        <a:rPr lang="ar-YE" sz="2000" b="1" dirty="0">
                          <a:solidFill>
                            <a:srgbClr val="002060"/>
                          </a:solidFill>
                        </a:rPr>
                        <a:t>التاريخ</a:t>
                      </a:r>
                    </a:p>
                  </a:txBody>
                  <a:tcPr/>
                </a:tc>
                <a:extLst>
                  <a:ext uri="{0D108BD9-81ED-4DB2-BD59-A6C34878D82A}">
                    <a16:rowId xmlns:a16="http://schemas.microsoft.com/office/drawing/2014/main" val="10000"/>
                  </a:ext>
                </a:extLst>
              </a:tr>
              <a:tr h="370840">
                <a:tc>
                  <a:txBody>
                    <a:bodyPr/>
                    <a:lstStyle/>
                    <a:p>
                      <a:pPr rtl="1"/>
                      <a:r>
                        <a:rPr lang="en-US" sz="2000" b="1" dirty="0">
                          <a:solidFill>
                            <a:srgbClr val="002060"/>
                          </a:solidFill>
                        </a:rPr>
                        <a:t>585,000</a:t>
                      </a:r>
                      <a:endParaRPr lang="ar-YE" sz="2000" b="1" dirty="0">
                        <a:solidFill>
                          <a:srgbClr val="002060"/>
                        </a:solidFill>
                      </a:endParaRPr>
                    </a:p>
                  </a:txBody>
                  <a:tcPr/>
                </a:tc>
                <a:tc>
                  <a:txBody>
                    <a:bodyPr/>
                    <a:lstStyle/>
                    <a:p>
                      <a:pPr rtl="1"/>
                      <a:endParaRPr lang="en-US" sz="2000" b="1" dirty="0">
                        <a:solidFill>
                          <a:srgbClr val="002060"/>
                        </a:solidFill>
                      </a:endParaRPr>
                    </a:p>
                    <a:p>
                      <a:pPr rtl="1"/>
                      <a:r>
                        <a:rPr lang="en-US" sz="2000" b="1" dirty="0">
                          <a:solidFill>
                            <a:srgbClr val="002060"/>
                          </a:solidFill>
                        </a:rPr>
                        <a:t>585,000</a:t>
                      </a:r>
                      <a:endParaRPr lang="ar-YE" sz="2000" b="1" dirty="0">
                        <a:solidFill>
                          <a:srgbClr val="002060"/>
                        </a:solidFill>
                      </a:endParaRPr>
                    </a:p>
                  </a:txBody>
                  <a:tcPr/>
                </a:tc>
                <a:tc>
                  <a:txBody>
                    <a:bodyPr/>
                    <a:lstStyle/>
                    <a:p>
                      <a:pPr rtl="1"/>
                      <a:r>
                        <a:rPr lang="ar-YE" sz="2000" b="1" dirty="0">
                          <a:solidFill>
                            <a:srgbClr val="002060"/>
                          </a:solidFill>
                        </a:rPr>
                        <a:t>من حــ/ الدعاية والاعلان</a:t>
                      </a:r>
                      <a:r>
                        <a:rPr lang="ar-YE" sz="2000" b="1" baseline="0" dirty="0">
                          <a:solidFill>
                            <a:srgbClr val="002060"/>
                          </a:solidFill>
                        </a:rPr>
                        <a:t> المدفوع مقدماً</a:t>
                      </a:r>
                    </a:p>
                    <a:p>
                      <a:pPr rtl="1"/>
                      <a:r>
                        <a:rPr lang="ar-YE" sz="2000" b="1" baseline="0" dirty="0">
                          <a:solidFill>
                            <a:srgbClr val="002060"/>
                          </a:solidFill>
                        </a:rPr>
                        <a:t>   إلى حــ/ مصروف الدعاية والاعلان</a:t>
                      </a:r>
                    </a:p>
                    <a:p>
                      <a:pPr rtl="1"/>
                      <a:r>
                        <a:rPr lang="ar-YE" sz="2000" b="1" baseline="0" dirty="0">
                          <a:solidFill>
                            <a:srgbClr val="002060"/>
                          </a:solidFill>
                        </a:rPr>
                        <a:t>إثبات فصل الدعاية والاعلان المقدم عن المصروف الدعاية والاعلان الخاص بالسنة</a:t>
                      </a:r>
                      <a:endParaRPr lang="ar-YE" sz="2000" b="1" dirty="0">
                        <a:solidFill>
                          <a:srgbClr val="002060"/>
                        </a:solidFill>
                      </a:endParaRPr>
                    </a:p>
                  </a:txBody>
                  <a:tcPr/>
                </a:tc>
                <a:tc>
                  <a:txBody>
                    <a:bodyPr/>
                    <a:lstStyle/>
                    <a:p>
                      <a:pPr marL="82296" marR="0" lvl="0" indent="0" algn="just" defTabSz="914400" rtl="1" eaLnBrk="1" fontAlgn="auto" latinLnBrk="0" hangingPunct="1">
                        <a:lnSpc>
                          <a:spcPct val="100000"/>
                        </a:lnSpc>
                        <a:spcBef>
                          <a:spcPts val="0"/>
                        </a:spcBef>
                        <a:spcAft>
                          <a:spcPts val="0"/>
                        </a:spcAft>
                        <a:buClrTx/>
                        <a:buSzTx/>
                        <a:buFont typeface="+mj-lt"/>
                        <a:buNone/>
                        <a:tabLst/>
                        <a:defRPr/>
                      </a:pPr>
                      <a:r>
                        <a:rPr kumimoji="0" lang="en-US" sz="2000" b="0" i="0" u="none" strike="noStrike" kern="1200" cap="none" spc="0" normalizeH="0" baseline="0" noProof="0" dirty="0">
                          <a:ln>
                            <a:noFill/>
                          </a:ln>
                          <a:solidFill>
                            <a:srgbClr val="002060"/>
                          </a:solidFill>
                          <a:effectLst/>
                          <a:uLnTx/>
                          <a:uFillTx/>
                          <a:latin typeface="+mn-lt"/>
                          <a:ea typeface="+mn-ea"/>
                          <a:cs typeface="+mn-cs"/>
                        </a:rPr>
                        <a:t>31</a:t>
                      </a:r>
                      <a:r>
                        <a:rPr kumimoji="0" lang="ar-YE" sz="2000" b="0" i="0" u="none" strike="noStrike" kern="1200" cap="none" spc="0" normalizeH="0" baseline="0" noProof="0" dirty="0">
                          <a:ln>
                            <a:noFill/>
                          </a:ln>
                          <a:solidFill>
                            <a:srgbClr val="002060"/>
                          </a:solidFill>
                          <a:effectLst/>
                          <a:uLnTx/>
                          <a:uFillTx/>
                          <a:latin typeface="+mn-lt"/>
                          <a:ea typeface="+mn-ea"/>
                        </a:rPr>
                        <a:t>/</a:t>
                      </a:r>
                      <a:r>
                        <a:rPr kumimoji="0" lang="en-US" sz="2000" b="0" i="0" u="none" strike="noStrike" kern="1200" cap="none" spc="0" normalizeH="0" baseline="0" noProof="0" dirty="0">
                          <a:ln>
                            <a:noFill/>
                          </a:ln>
                          <a:solidFill>
                            <a:srgbClr val="002060"/>
                          </a:solidFill>
                          <a:effectLst/>
                          <a:uLnTx/>
                          <a:uFillTx/>
                          <a:latin typeface="+mn-lt"/>
                          <a:ea typeface="+mn-ea"/>
                          <a:cs typeface="+mn-cs"/>
                        </a:rPr>
                        <a:t>12</a:t>
                      </a:r>
                      <a:r>
                        <a:rPr kumimoji="0" lang="ar-YE" sz="2000" b="0" i="0" u="none" strike="noStrike" kern="1200" cap="none" spc="0" normalizeH="0" baseline="0" noProof="0" dirty="0">
                          <a:ln>
                            <a:noFill/>
                          </a:ln>
                          <a:solidFill>
                            <a:srgbClr val="002060"/>
                          </a:solidFill>
                          <a:effectLst/>
                          <a:uLnTx/>
                          <a:uFillTx/>
                          <a:latin typeface="+mn-lt"/>
                          <a:ea typeface="+mn-ea"/>
                        </a:rPr>
                        <a:t>/</a:t>
                      </a:r>
                      <a:r>
                        <a:rPr kumimoji="0" lang="en-US" sz="2000" b="0" i="0" u="none" strike="noStrike" kern="1200" cap="none" spc="0" normalizeH="0" baseline="0" noProof="0" dirty="0">
                          <a:ln>
                            <a:noFill/>
                          </a:ln>
                          <a:solidFill>
                            <a:srgbClr val="002060"/>
                          </a:solidFill>
                          <a:effectLst/>
                          <a:uLnTx/>
                          <a:uFillTx/>
                          <a:latin typeface="+mn-lt"/>
                          <a:ea typeface="+mn-ea"/>
                          <a:cs typeface="+mn-cs"/>
                        </a:rPr>
                        <a:t>2016</a:t>
                      </a:r>
                      <a:r>
                        <a:rPr kumimoji="0" lang="ar-YE" sz="2000" b="0" i="0" u="none" strike="noStrike" kern="1200" cap="none" spc="0" normalizeH="0" baseline="0" noProof="0" dirty="0">
                          <a:ln>
                            <a:noFill/>
                          </a:ln>
                          <a:solidFill>
                            <a:srgbClr val="002060"/>
                          </a:solidFill>
                          <a:effectLst/>
                          <a:uLnTx/>
                          <a:uFillTx/>
                          <a:latin typeface="+mn-lt"/>
                          <a:ea typeface="+mn-ea"/>
                        </a:rPr>
                        <a:t>م</a:t>
                      </a:r>
                    </a:p>
                    <a:p>
                      <a:pPr marL="82296" indent="0" algn="just">
                        <a:buFont typeface="+mj-lt"/>
                        <a:buNone/>
                      </a:pPr>
                      <a:endParaRPr lang="ar-YE" sz="2000" dirty="0">
                        <a:solidFill>
                          <a:srgbClr val="002060"/>
                        </a:solidFill>
                      </a:endParaRPr>
                    </a:p>
                  </a:txBody>
                  <a:tcPr/>
                </a:tc>
                <a:extLst>
                  <a:ext uri="{0D108BD9-81ED-4DB2-BD59-A6C34878D82A}">
                    <a16:rowId xmlns:a16="http://schemas.microsoft.com/office/drawing/2014/main" val="10001"/>
                  </a:ext>
                </a:extLst>
              </a:tr>
              <a:tr h="370840">
                <a:tc>
                  <a:txBody>
                    <a:bodyPr/>
                    <a:lstStyle/>
                    <a:p>
                      <a:pPr rtl="1"/>
                      <a:r>
                        <a:rPr lang="en-US" sz="2000" b="1" dirty="0">
                          <a:solidFill>
                            <a:srgbClr val="002060"/>
                          </a:solidFill>
                        </a:rPr>
                        <a:t>195,000</a:t>
                      </a:r>
                      <a:endParaRPr lang="ar-YE" sz="2000" b="1" dirty="0">
                        <a:solidFill>
                          <a:srgbClr val="002060"/>
                        </a:solidFill>
                      </a:endParaRPr>
                    </a:p>
                  </a:txBody>
                  <a:tcPr/>
                </a:tc>
                <a:tc>
                  <a:txBody>
                    <a:bodyPr/>
                    <a:lstStyle/>
                    <a:p>
                      <a:pPr rtl="1"/>
                      <a:endParaRPr lang="en-US" sz="2000" b="1" dirty="0">
                        <a:solidFill>
                          <a:srgbClr val="002060"/>
                        </a:solidFill>
                      </a:endParaRPr>
                    </a:p>
                    <a:p>
                      <a:pPr rtl="1"/>
                      <a:r>
                        <a:rPr lang="en-US" sz="2000" b="1" dirty="0">
                          <a:solidFill>
                            <a:srgbClr val="002060"/>
                          </a:solidFill>
                        </a:rPr>
                        <a:t>195,000</a:t>
                      </a:r>
                      <a:endParaRPr lang="ar-YE" sz="2000" b="1" dirty="0">
                        <a:solidFill>
                          <a:srgbClr val="002060"/>
                        </a:solidFill>
                      </a:endParaRPr>
                    </a:p>
                  </a:txBody>
                  <a:tcPr/>
                </a:tc>
                <a:tc>
                  <a:txBody>
                    <a:bodyPr/>
                    <a:lstStyle/>
                    <a:p>
                      <a:pPr rtl="1"/>
                      <a:r>
                        <a:rPr lang="ar-YE" sz="2000" b="1" dirty="0">
                          <a:solidFill>
                            <a:srgbClr val="002060"/>
                          </a:solidFill>
                        </a:rPr>
                        <a:t>من حـ/ أ. خ</a:t>
                      </a:r>
                    </a:p>
                    <a:p>
                      <a:pPr rtl="1"/>
                      <a:r>
                        <a:rPr lang="ar-YE" sz="2000" b="1" dirty="0">
                          <a:solidFill>
                            <a:srgbClr val="002060"/>
                          </a:solidFill>
                        </a:rPr>
                        <a:t>     إلى حـ/ مصروف</a:t>
                      </a:r>
                      <a:r>
                        <a:rPr lang="ar-YE" sz="2000" b="1" baseline="0" dirty="0">
                          <a:solidFill>
                            <a:srgbClr val="002060"/>
                          </a:solidFill>
                        </a:rPr>
                        <a:t> الدعاية والاعلان</a:t>
                      </a:r>
                    </a:p>
                    <a:p>
                      <a:pPr rtl="1"/>
                      <a:r>
                        <a:rPr lang="ar-YE" sz="2000" b="1" baseline="0" dirty="0">
                          <a:solidFill>
                            <a:srgbClr val="002060"/>
                          </a:solidFill>
                        </a:rPr>
                        <a:t>اقفال رصيد حـ/ م. الدعاية والاعلان</a:t>
                      </a:r>
                      <a:endParaRPr lang="ar-YE" sz="2000" b="1" dirty="0">
                        <a:solidFill>
                          <a:srgbClr val="002060"/>
                        </a:solidFill>
                      </a:endParaRPr>
                    </a:p>
                  </a:txBody>
                  <a:tcPr/>
                </a:tc>
                <a:tc>
                  <a:txBody>
                    <a:bodyPr/>
                    <a:lstStyle/>
                    <a:p>
                      <a:pPr marL="82296" indent="0" algn="just">
                        <a:buFont typeface="+mj-lt"/>
                        <a:buNone/>
                      </a:pPr>
                      <a:r>
                        <a:rPr lang="en-US" sz="2000" dirty="0">
                          <a:solidFill>
                            <a:srgbClr val="002060"/>
                          </a:solidFill>
                        </a:rPr>
                        <a:t>31</a:t>
                      </a:r>
                      <a:r>
                        <a:rPr lang="ar-YE" sz="2000" dirty="0">
                          <a:solidFill>
                            <a:srgbClr val="002060"/>
                          </a:solidFill>
                        </a:rPr>
                        <a:t>/</a:t>
                      </a:r>
                      <a:r>
                        <a:rPr lang="en-US" sz="2000" dirty="0">
                          <a:solidFill>
                            <a:srgbClr val="002060"/>
                          </a:solidFill>
                        </a:rPr>
                        <a:t>12</a:t>
                      </a:r>
                      <a:r>
                        <a:rPr lang="ar-YE" sz="2000" dirty="0">
                          <a:solidFill>
                            <a:srgbClr val="002060"/>
                          </a:solidFill>
                        </a:rPr>
                        <a:t>/</a:t>
                      </a:r>
                      <a:r>
                        <a:rPr lang="en-US" sz="2000" dirty="0">
                          <a:solidFill>
                            <a:srgbClr val="002060"/>
                          </a:solidFill>
                        </a:rPr>
                        <a:t>2016</a:t>
                      </a:r>
                      <a:r>
                        <a:rPr lang="ar-YE" sz="2000" dirty="0">
                          <a:solidFill>
                            <a:srgbClr val="002060"/>
                          </a:solidFill>
                        </a:rPr>
                        <a:t>م</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3999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963344" cy="6264696"/>
          </a:xfrm>
        </p:spPr>
        <p:txBody>
          <a:bodyPr>
            <a:normAutofit lnSpcReduction="10000"/>
          </a:bodyPr>
          <a:lstStyle/>
          <a:p>
            <a:pPr marL="596646" lvl="0" indent="-514350" algn="just">
              <a:buClr>
                <a:srgbClr val="3891A7"/>
              </a:buClr>
              <a:buFont typeface="+mj-lt"/>
              <a:buAutoNum type="arabicParenR" startAt="2"/>
            </a:pPr>
            <a:r>
              <a:rPr lang="ar-YE" sz="2800" b="1" u="sng" dirty="0">
                <a:solidFill>
                  <a:srgbClr val="0070C0"/>
                </a:solidFill>
              </a:rPr>
              <a:t>الإحتمال الثاني: تسجيل المصروفات المدفوعة مقدماً كأصل</a:t>
            </a:r>
            <a:r>
              <a:rPr lang="ar-YE" sz="2800" b="1" dirty="0">
                <a:solidFill>
                  <a:prstClr val="black"/>
                </a:solidFill>
              </a:rPr>
              <a:t>: وفقاً لهذه الطريقة يتم تسجيل المصروفات المدفوعة مقدما كأصل على اعتبار أنها خدمات يستفاد منها أكثر من فترة محاسبية، وفق الخطوات التالية:</a:t>
            </a:r>
          </a:p>
          <a:p>
            <a:pPr lvl="0" algn="just">
              <a:buClr>
                <a:srgbClr val="3891A7"/>
              </a:buClr>
              <a:buFont typeface="Wingdings" pitchFamily="2" charset="2"/>
              <a:buChar char="ü"/>
            </a:pPr>
            <a:r>
              <a:rPr lang="ar-YE" sz="2800" b="1" u="sng" dirty="0">
                <a:solidFill>
                  <a:srgbClr val="FF0000"/>
                </a:solidFill>
              </a:rPr>
              <a:t>يتم تسجيل المصروفات بالقيد التالي</a:t>
            </a:r>
            <a:r>
              <a:rPr lang="ar-YE" sz="2800" b="1" dirty="0">
                <a:solidFill>
                  <a:srgbClr val="FF0000"/>
                </a:solidFill>
              </a:rPr>
              <a:t>:</a:t>
            </a:r>
          </a:p>
          <a:p>
            <a:pPr lvl="0" algn="just">
              <a:buClr>
                <a:srgbClr val="3891A7"/>
              </a:buClr>
              <a:buFont typeface="Wingdings" pitchFamily="2" charset="2"/>
              <a:buChar char="ü"/>
            </a:pPr>
            <a:endParaRPr lang="ar-YE" sz="2800" u="sng" dirty="0">
              <a:solidFill>
                <a:srgbClr val="FF0000"/>
              </a:solidFill>
            </a:endParaRPr>
          </a:p>
          <a:p>
            <a:pPr lvl="0" algn="just">
              <a:buClr>
                <a:srgbClr val="3891A7"/>
              </a:buClr>
              <a:buFont typeface="Wingdings" pitchFamily="2" charset="2"/>
              <a:buChar char="ü"/>
            </a:pPr>
            <a:endParaRPr lang="ar-YE" sz="2800" u="sng" dirty="0">
              <a:solidFill>
                <a:srgbClr val="FF0000"/>
              </a:solidFill>
            </a:endParaRPr>
          </a:p>
          <a:p>
            <a:pPr lvl="0" algn="just">
              <a:buClr>
                <a:srgbClr val="3891A7"/>
              </a:buClr>
              <a:buFont typeface="Wingdings" pitchFamily="2" charset="2"/>
              <a:buChar char="ü"/>
            </a:pPr>
            <a:r>
              <a:rPr lang="ar-YE" sz="2400" b="1" u="sng" dirty="0">
                <a:solidFill>
                  <a:srgbClr val="FF0000"/>
                </a:solidFill>
              </a:rPr>
              <a:t>في نهاية الفترة المالية يتم تحديد المبلغ الذي يخص الفترة ويعتبر عبئا عليها ويتم تسجيله بالقيد التالي</a:t>
            </a:r>
            <a:r>
              <a:rPr lang="ar-YE" sz="2400" b="1" dirty="0">
                <a:solidFill>
                  <a:srgbClr val="FF0000"/>
                </a:solidFill>
              </a:rPr>
              <a:t>:</a:t>
            </a:r>
            <a:endParaRPr lang="en-US" sz="2400" b="1" dirty="0">
              <a:solidFill>
                <a:srgbClr val="FF0000"/>
              </a:solidFill>
            </a:endParaRPr>
          </a:p>
          <a:p>
            <a:pPr lvl="0" algn="just">
              <a:buClr>
                <a:srgbClr val="3891A7"/>
              </a:buClr>
              <a:buFont typeface="Wingdings" pitchFamily="2" charset="2"/>
              <a:buChar char="ü"/>
            </a:pPr>
            <a:endParaRPr lang="en-US" sz="2400" b="1" u="sng" dirty="0">
              <a:solidFill>
                <a:srgbClr val="FF0000"/>
              </a:solidFill>
            </a:endParaRPr>
          </a:p>
          <a:p>
            <a:pPr lvl="0" algn="just">
              <a:buClr>
                <a:srgbClr val="3891A7"/>
              </a:buClr>
              <a:buFont typeface="Wingdings" pitchFamily="2" charset="2"/>
              <a:buChar char="ü"/>
            </a:pPr>
            <a:endParaRPr lang="en-US" sz="2400" b="1" u="sng" dirty="0">
              <a:solidFill>
                <a:srgbClr val="FF0000"/>
              </a:solidFill>
            </a:endParaRPr>
          </a:p>
          <a:p>
            <a:pPr lvl="0" algn="just">
              <a:buClr>
                <a:srgbClr val="3891A7"/>
              </a:buClr>
              <a:buFont typeface="Wingdings" pitchFamily="2" charset="2"/>
              <a:buChar char="ü"/>
            </a:pPr>
            <a:endParaRPr lang="en-US" sz="2400" b="1" u="sng" dirty="0">
              <a:solidFill>
                <a:srgbClr val="FF0000"/>
              </a:solidFill>
            </a:endParaRPr>
          </a:p>
          <a:p>
            <a:pPr lvl="0" algn="just">
              <a:buClr>
                <a:srgbClr val="3891A7"/>
              </a:buClr>
              <a:buFont typeface="Wingdings" pitchFamily="2" charset="2"/>
              <a:buChar char="ü"/>
            </a:pPr>
            <a:r>
              <a:rPr lang="ar-YE" sz="2500" b="1" dirty="0">
                <a:solidFill>
                  <a:prstClr val="black"/>
                </a:solidFill>
              </a:rPr>
              <a:t>يتم إقفال حــ/ المصروف في حــ/ أ. خ. نهاية العام.(×××من حـ/ أ.خ  ××× إلى حـ/ المصروف).</a:t>
            </a:r>
          </a:p>
          <a:p>
            <a:pPr lvl="0" algn="just">
              <a:buClr>
                <a:srgbClr val="3891A7"/>
              </a:buClr>
              <a:buFont typeface="Wingdings" pitchFamily="2" charset="2"/>
              <a:buChar char="ü"/>
            </a:pPr>
            <a:r>
              <a:rPr lang="ar-YE" sz="2500" b="1" dirty="0">
                <a:solidFill>
                  <a:prstClr val="black"/>
                </a:solidFill>
              </a:rPr>
              <a:t>يظل رصيد حـ/ المصروفات المدفوعة مقدماً مدينا ويظهر بالميزانية العمومية في جانب الأصول ضمن الأصول المتداولة.</a:t>
            </a:r>
          </a:p>
          <a:p>
            <a:pPr lvl="0" algn="just">
              <a:buClr>
                <a:srgbClr val="3891A7"/>
              </a:buClr>
              <a:buFont typeface="Wingdings" pitchFamily="2" charset="2"/>
              <a:buChar char="ü"/>
            </a:pPr>
            <a:endParaRPr lang="ar-YE" sz="2400" b="1" u="sng" dirty="0">
              <a:solidFill>
                <a:srgbClr val="FF0000"/>
              </a:solidFill>
            </a:endParaRPr>
          </a:p>
          <a:p>
            <a:pPr lvl="0" algn="just">
              <a:buClr>
                <a:srgbClr val="3891A7"/>
              </a:buClr>
              <a:buFont typeface="Wingdings" pitchFamily="2" charset="2"/>
              <a:buChar char="ü"/>
            </a:pPr>
            <a:endParaRPr lang="ar-YE" sz="2800" u="sng" dirty="0">
              <a:solidFill>
                <a:srgbClr val="FF0000"/>
              </a:solidFill>
            </a:endParaRPr>
          </a:p>
          <a:p>
            <a:pPr marL="82296" indent="0">
              <a:buNone/>
            </a:pPr>
            <a:endParaRPr lang="en-US" dirty="0"/>
          </a:p>
        </p:txBody>
      </p:sp>
      <p:sp>
        <p:nvSpPr>
          <p:cNvPr id="4" name="Slide Number Placeholder 3"/>
          <p:cNvSpPr>
            <a:spLocks noGrp="1"/>
          </p:cNvSpPr>
          <p:nvPr>
            <p:ph type="sldNum" sz="quarter" idx="12"/>
          </p:nvPr>
        </p:nvSpPr>
        <p:spPr/>
        <p:txBody>
          <a:bodyPr/>
          <a:lstStyle/>
          <a:p>
            <a:fld id="{CD9B9423-CA99-4925-8324-5BC098869A01}" type="slidenum">
              <a:rPr lang="ar-YE" smtClean="0"/>
              <a:t>21</a:t>
            </a:fld>
            <a:endParaRPr lang="ar-YE" dirty="0"/>
          </a:p>
        </p:txBody>
      </p:sp>
      <p:graphicFrame>
        <p:nvGraphicFramePr>
          <p:cNvPr id="6" name="Table 5"/>
          <p:cNvGraphicFramePr>
            <a:graphicFrameLocks noGrp="1"/>
          </p:cNvGraphicFramePr>
          <p:nvPr>
            <p:extLst>
              <p:ext uri="{D42A27DB-BD31-4B8C-83A1-F6EECF244321}">
                <p14:modId xmlns:p14="http://schemas.microsoft.com/office/powerpoint/2010/main" val="1186218299"/>
              </p:ext>
            </p:extLst>
          </p:nvPr>
        </p:nvGraphicFramePr>
        <p:xfrm>
          <a:off x="685528" y="2048659"/>
          <a:ext cx="7928120" cy="822960"/>
        </p:xfrm>
        <a:graphic>
          <a:graphicData uri="http://schemas.openxmlformats.org/drawingml/2006/table">
            <a:tbl>
              <a:tblPr firstRow="1" bandRow="1">
                <a:tableStyleId>{8799B23B-EC83-4686-B30A-512413B5E67A}</a:tableStyleId>
              </a:tblPr>
              <a:tblGrid>
                <a:gridCol w="1512168">
                  <a:extLst>
                    <a:ext uri="{9D8B030D-6E8A-4147-A177-3AD203B41FA5}">
                      <a16:colId xmlns:a16="http://schemas.microsoft.com/office/drawing/2014/main" val="2861055493"/>
                    </a:ext>
                  </a:extLst>
                </a:gridCol>
                <a:gridCol w="3816424">
                  <a:extLst>
                    <a:ext uri="{9D8B030D-6E8A-4147-A177-3AD203B41FA5}">
                      <a16:colId xmlns:a16="http://schemas.microsoft.com/office/drawing/2014/main" val="3574085313"/>
                    </a:ext>
                  </a:extLst>
                </a:gridCol>
                <a:gridCol w="1152128">
                  <a:extLst>
                    <a:ext uri="{9D8B030D-6E8A-4147-A177-3AD203B41FA5}">
                      <a16:colId xmlns:a16="http://schemas.microsoft.com/office/drawing/2014/main" val="4215067324"/>
                    </a:ext>
                  </a:extLst>
                </a:gridCol>
                <a:gridCol w="1447400">
                  <a:extLst>
                    <a:ext uri="{9D8B030D-6E8A-4147-A177-3AD203B41FA5}">
                      <a16:colId xmlns:a16="http://schemas.microsoft.com/office/drawing/2014/main" val="1447451411"/>
                    </a:ext>
                  </a:extLst>
                </a:gridCol>
              </a:tblGrid>
              <a:tr h="370840">
                <a:tc>
                  <a:txBody>
                    <a:bodyPr/>
                    <a:lstStyle/>
                    <a:p>
                      <a:r>
                        <a:rPr lang="ar-YE" sz="2400" dirty="0"/>
                        <a:t>في تاريخ السداد</a:t>
                      </a:r>
                      <a:endParaRPr lang="en-US" sz="2400" dirty="0"/>
                    </a:p>
                  </a:txBody>
                  <a:tcPr/>
                </a:tc>
                <a:tc>
                  <a:txBody>
                    <a:bodyPr/>
                    <a:lstStyle/>
                    <a:p>
                      <a:r>
                        <a:rPr lang="ar-YE" sz="2400" dirty="0"/>
                        <a:t>من حــ/ المصروفات المدفوعة</a:t>
                      </a:r>
                      <a:r>
                        <a:rPr lang="ar-YE" sz="2400" baseline="0" dirty="0"/>
                        <a:t> مقدما</a:t>
                      </a:r>
                    </a:p>
                    <a:p>
                      <a:r>
                        <a:rPr lang="ar-YE" sz="2400" baseline="0" dirty="0"/>
                        <a:t>    إلى حـ/ النقدية</a:t>
                      </a:r>
                      <a:endParaRPr lang="en-US" sz="2400" dirty="0"/>
                    </a:p>
                  </a:txBody>
                  <a:tcPr/>
                </a:tc>
                <a:tc>
                  <a:txBody>
                    <a:bodyPr/>
                    <a:lstStyle/>
                    <a:p>
                      <a:endParaRPr lang="ar-YE" sz="2400" dirty="0"/>
                    </a:p>
                    <a:p>
                      <a:r>
                        <a:rPr lang="ar-YE" sz="2400" dirty="0"/>
                        <a:t>×××</a:t>
                      </a:r>
                      <a:endParaRPr lang="en-US" sz="2400" dirty="0"/>
                    </a:p>
                  </a:txBody>
                  <a:tcPr/>
                </a:tc>
                <a:tc>
                  <a:txBody>
                    <a:bodyPr/>
                    <a:lstStyle/>
                    <a:p>
                      <a:r>
                        <a:rPr lang="ar-YE" sz="2400" dirty="0"/>
                        <a:t>×××</a:t>
                      </a:r>
                      <a:endParaRPr lang="en-US" sz="2400" dirty="0"/>
                    </a:p>
                  </a:txBody>
                  <a:tcPr/>
                </a:tc>
                <a:extLst>
                  <a:ext uri="{0D108BD9-81ED-4DB2-BD59-A6C34878D82A}">
                    <a16:rowId xmlns:a16="http://schemas.microsoft.com/office/drawing/2014/main" val="208166806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84959799"/>
              </p:ext>
            </p:extLst>
          </p:nvPr>
        </p:nvGraphicFramePr>
        <p:xfrm>
          <a:off x="708298" y="3789040"/>
          <a:ext cx="7928120" cy="822960"/>
        </p:xfrm>
        <a:graphic>
          <a:graphicData uri="http://schemas.openxmlformats.org/drawingml/2006/table">
            <a:tbl>
              <a:tblPr firstRow="1" bandRow="1">
                <a:tableStyleId>{8799B23B-EC83-4686-B30A-512413B5E67A}</a:tableStyleId>
              </a:tblPr>
              <a:tblGrid>
                <a:gridCol w="1512168">
                  <a:extLst>
                    <a:ext uri="{9D8B030D-6E8A-4147-A177-3AD203B41FA5}">
                      <a16:colId xmlns:a16="http://schemas.microsoft.com/office/drawing/2014/main" val="2861055493"/>
                    </a:ext>
                  </a:extLst>
                </a:gridCol>
                <a:gridCol w="4248472">
                  <a:extLst>
                    <a:ext uri="{9D8B030D-6E8A-4147-A177-3AD203B41FA5}">
                      <a16:colId xmlns:a16="http://schemas.microsoft.com/office/drawing/2014/main" val="3574085313"/>
                    </a:ext>
                  </a:extLst>
                </a:gridCol>
                <a:gridCol w="1008112">
                  <a:extLst>
                    <a:ext uri="{9D8B030D-6E8A-4147-A177-3AD203B41FA5}">
                      <a16:colId xmlns:a16="http://schemas.microsoft.com/office/drawing/2014/main" val="4215067324"/>
                    </a:ext>
                  </a:extLst>
                </a:gridCol>
                <a:gridCol w="1159368">
                  <a:extLst>
                    <a:ext uri="{9D8B030D-6E8A-4147-A177-3AD203B41FA5}">
                      <a16:colId xmlns:a16="http://schemas.microsoft.com/office/drawing/2014/main" val="1447451411"/>
                    </a:ext>
                  </a:extLst>
                </a:gridCol>
              </a:tblGrid>
              <a:tr h="370840">
                <a:tc>
                  <a:txBody>
                    <a:bodyPr/>
                    <a:lstStyle/>
                    <a:p>
                      <a:r>
                        <a:rPr lang="ar-YE" sz="2400" dirty="0"/>
                        <a:t>في تاريخ السداد</a:t>
                      </a:r>
                      <a:endParaRPr lang="en-US" sz="2400" dirty="0"/>
                    </a:p>
                  </a:txBody>
                  <a:tcPr/>
                </a:tc>
                <a:tc>
                  <a:txBody>
                    <a:bodyPr/>
                    <a:lstStyle/>
                    <a:p>
                      <a:r>
                        <a:rPr lang="ar-YE" sz="2400" dirty="0"/>
                        <a:t>من حــ/ المصروفات </a:t>
                      </a:r>
                      <a:endParaRPr lang="ar-YE" sz="2400" baseline="0" dirty="0"/>
                    </a:p>
                    <a:p>
                      <a:r>
                        <a:rPr lang="ar-YE" sz="2400" baseline="0" dirty="0"/>
                        <a:t>    إلى حـ/ الصروفات المدفوعة مقدماَ</a:t>
                      </a:r>
                      <a:endParaRPr lang="en-US" sz="2400" dirty="0"/>
                    </a:p>
                  </a:txBody>
                  <a:tcPr/>
                </a:tc>
                <a:tc>
                  <a:txBody>
                    <a:bodyPr/>
                    <a:lstStyle/>
                    <a:p>
                      <a:endParaRPr lang="ar-YE" sz="2400" dirty="0"/>
                    </a:p>
                    <a:p>
                      <a:r>
                        <a:rPr lang="ar-YE" sz="2400" dirty="0"/>
                        <a:t>×××</a:t>
                      </a:r>
                      <a:endParaRPr lang="en-US" sz="2400" dirty="0"/>
                    </a:p>
                  </a:txBody>
                  <a:tcPr/>
                </a:tc>
                <a:tc>
                  <a:txBody>
                    <a:bodyPr/>
                    <a:lstStyle/>
                    <a:p>
                      <a:r>
                        <a:rPr lang="ar-YE" sz="2400" dirty="0"/>
                        <a:t>×××</a:t>
                      </a:r>
                      <a:endParaRPr lang="en-US" sz="2400" dirty="0"/>
                    </a:p>
                  </a:txBody>
                  <a:tcPr/>
                </a:tc>
                <a:extLst>
                  <a:ext uri="{0D108BD9-81ED-4DB2-BD59-A6C34878D82A}">
                    <a16:rowId xmlns:a16="http://schemas.microsoft.com/office/drawing/2014/main" val="2081668068"/>
                  </a:ext>
                </a:extLst>
              </a:tr>
            </a:tbl>
          </a:graphicData>
        </a:graphic>
      </p:graphicFrame>
    </p:spTree>
    <p:extLst>
      <p:ext uri="{BB962C8B-B14F-4D97-AF65-F5344CB8AC3E}">
        <p14:creationId xmlns:p14="http://schemas.microsoft.com/office/powerpoint/2010/main" val="381856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741368"/>
          </a:xfrm>
        </p:spPr>
        <p:txBody>
          <a:bodyPr/>
          <a:lstStyle/>
          <a:p>
            <a:pPr lvl="0" algn="just">
              <a:buClr>
                <a:srgbClr val="3891A7"/>
              </a:buClr>
              <a:buFont typeface="Wingdings" panose="05000000000000000000" pitchFamily="2" charset="2"/>
              <a:buChar char="Ø"/>
            </a:pPr>
            <a:r>
              <a:rPr lang="ar-YE" sz="2400" b="1" u="sng" dirty="0">
                <a:solidFill>
                  <a:srgbClr val="FF0000"/>
                </a:solidFill>
              </a:rPr>
              <a:t>بالرجوع إلى المثال السابق</a:t>
            </a:r>
            <a:r>
              <a:rPr lang="ar-YE" sz="2400" b="1" dirty="0">
                <a:solidFill>
                  <a:srgbClr val="FF0000"/>
                </a:solidFill>
              </a:rPr>
              <a:t>:</a:t>
            </a:r>
          </a:p>
          <a:p>
            <a:pPr lvl="0" algn="just">
              <a:buClr>
                <a:srgbClr val="3891A7"/>
              </a:buClr>
              <a:buFont typeface="Wingdings" panose="05000000000000000000" pitchFamily="2" charset="2"/>
              <a:buChar char="Ø"/>
            </a:pPr>
            <a:r>
              <a:rPr lang="ar-YE" sz="2200" b="1" dirty="0">
                <a:solidFill>
                  <a:prstClr val="black"/>
                </a:solidFill>
              </a:rPr>
              <a:t>بتاريخ </a:t>
            </a:r>
            <a:r>
              <a:rPr lang="en-US" sz="2200" b="1" dirty="0">
                <a:solidFill>
                  <a:prstClr val="black"/>
                </a:solidFill>
              </a:rPr>
              <a:t>1</a:t>
            </a:r>
            <a:r>
              <a:rPr lang="ar-YE" sz="2200" b="1" dirty="0">
                <a:solidFill>
                  <a:prstClr val="black"/>
                </a:solidFill>
              </a:rPr>
              <a:t>/</a:t>
            </a:r>
            <a:r>
              <a:rPr lang="en-US" sz="2200" b="1" dirty="0">
                <a:solidFill>
                  <a:prstClr val="black"/>
                </a:solidFill>
              </a:rPr>
              <a:t>1</a:t>
            </a:r>
            <a:r>
              <a:rPr lang="ar-YE" sz="2200" b="1" dirty="0">
                <a:solidFill>
                  <a:prstClr val="black"/>
                </a:solidFill>
              </a:rPr>
              <a:t>/</a:t>
            </a:r>
            <a:r>
              <a:rPr lang="en-US" sz="2200" b="1" dirty="0">
                <a:solidFill>
                  <a:prstClr val="black"/>
                </a:solidFill>
              </a:rPr>
              <a:t>2010</a:t>
            </a:r>
            <a:r>
              <a:rPr lang="ar-YE" sz="2200" b="1" dirty="0">
                <a:solidFill>
                  <a:prstClr val="black"/>
                </a:solidFill>
              </a:rPr>
              <a:t>م دفعت شركة ايمن مبلغاَ وقدرة </a:t>
            </a:r>
            <a:r>
              <a:rPr lang="en-US" sz="2200" b="1" dirty="0">
                <a:solidFill>
                  <a:prstClr val="black"/>
                </a:solidFill>
              </a:rPr>
              <a:t>300,000</a:t>
            </a:r>
            <a:r>
              <a:rPr lang="ar-YE" sz="2200" b="1" dirty="0">
                <a:solidFill>
                  <a:prstClr val="black"/>
                </a:solidFill>
              </a:rPr>
              <a:t> ريال نقداَ عن ايجار المحل لمدة ثلاث سنوات، علماَ بأن المصروف المدفوع مقدماَ يعالج محاسبياَ كأصل.</a:t>
            </a:r>
          </a:p>
          <a:p>
            <a:pPr lvl="0" algn="just">
              <a:buClr>
                <a:srgbClr val="3891A7"/>
              </a:buClr>
              <a:buFont typeface="Wingdings" panose="05000000000000000000" pitchFamily="2" charset="2"/>
              <a:buChar char="Ø"/>
            </a:pPr>
            <a:r>
              <a:rPr lang="ar-YE" sz="2200" b="1" u="sng" dirty="0">
                <a:solidFill>
                  <a:srgbClr val="FF0000"/>
                </a:solidFill>
              </a:rPr>
              <a:t>المطلوب:</a:t>
            </a:r>
          </a:p>
          <a:p>
            <a:pPr marL="539496" lvl="0" indent="-457200" algn="just">
              <a:buClr>
                <a:srgbClr val="3891A7"/>
              </a:buClr>
              <a:buFont typeface="+mj-lt"/>
              <a:buAutoNum type="arabicParenR"/>
            </a:pPr>
            <a:r>
              <a:rPr lang="ar-YE" sz="2200" b="1" dirty="0">
                <a:solidFill>
                  <a:prstClr val="black"/>
                </a:solidFill>
              </a:rPr>
              <a:t>إجراء قيود التسوية الجردية اللازمة.</a:t>
            </a:r>
            <a:r>
              <a:rPr lang="en-US" sz="2200" b="1" dirty="0">
                <a:solidFill>
                  <a:prstClr val="black"/>
                </a:solidFill>
              </a:rPr>
              <a:t> </a:t>
            </a:r>
            <a:r>
              <a:rPr lang="ar-YE" sz="2200" b="1" dirty="0">
                <a:solidFill>
                  <a:srgbClr val="00B0F0"/>
                </a:solidFill>
              </a:rPr>
              <a:t>2) </a:t>
            </a:r>
            <a:r>
              <a:rPr lang="ar-YE" sz="2200" b="1" dirty="0">
                <a:solidFill>
                  <a:prstClr val="black"/>
                </a:solidFill>
              </a:rPr>
              <a:t>تصوير الحسابات المختلفة في دفتر الاستاذ.</a:t>
            </a:r>
          </a:p>
          <a:p>
            <a:pPr marL="539496" lvl="0" indent="-457200" algn="just">
              <a:buClr>
                <a:srgbClr val="3891A7"/>
              </a:buClr>
              <a:buFont typeface="+mj-lt"/>
              <a:buAutoNum type="arabicParenR" startAt="3"/>
            </a:pPr>
            <a:r>
              <a:rPr lang="ar-YE" sz="2200" b="1" dirty="0">
                <a:solidFill>
                  <a:prstClr val="black"/>
                </a:solidFill>
              </a:rPr>
              <a:t>بيان التأثير على حـ/ الأرباح والخسائر والمركز المالي في </a:t>
            </a:r>
            <a:r>
              <a:rPr lang="en-US" sz="2200" b="1" dirty="0">
                <a:solidFill>
                  <a:prstClr val="black"/>
                </a:solidFill>
              </a:rPr>
              <a:t>31</a:t>
            </a:r>
            <a:r>
              <a:rPr lang="ar-YE" sz="2200" b="1" dirty="0">
                <a:solidFill>
                  <a:prstClr val="black"/>
                </a:solidFill>
              </a:rPr>
              <a:t>/</a:t>
            </a:r>
            <a:r>
              <a:rPr lang="en-US" sz="2200" b="1" dirty="0">
                <a:solidFill>
                  <a:prstClr val="black"/>
                </a:solidFill>
              </a:rPr>
              <a:t>12</a:t>
            </a:r>
            <a:r>
              <a:rPr lang="ar-YE" sz="2200" b="1" dirty="0">
                <a:solidFill>
                  <a:prstClr val="black"/>
                </a:solidFill>
              </a:rPr>
              <a:t>/</a:t>
            </a:r>
            <a:r>
              <a:rPr lang="en-US" sz="2200" b="1" dirty="0">
                <a:solidFill>
                  <a:prstClr val="black"/>
                </a:solidFill>
              </a:rPr>
              <a:t>2010</a:t>
            </a:r>
            <a:r>
              <a:rPr lang="ar-YE" sz="2200" b="1" dirty="0">
                <a:solidFill>
                  <a:prstClr val="black"/>
                </a:solidFill>
              </a:rPr>
              <a:t>م.</a:t>
            </a:r>
          </a:p>
          <a:p>
            <a:pPr marL="82296" lvl="0" indent="0" algn="just">
              <a:buClr>
                <a:srgbClr val="3891A7"/>
              </a:buClr>
              <a:buNone/>
            </a:pPr>
            <a:r>
              <a:rPr lang="ar-YE" sz="2200" b="1" u="sng" dirty="0">
                <a:solidFill>
                  <a:prstClr val="black"/>
                </a:solidFill>
              </a:rPr>
              <a:t>الحل:</a:t>
            </a:r>
          </a:p>
          <a:p>
            <a:pPr lvl="0" algn="just">
              <a:buClr>
                <a:srgbClr val="3891A7"/>
              </a:buClr>
              <a:buFont typeface="Wingdings" panose="05000000000000000000" pitchFamily="2" charset="2"/>
              <a:buChar char="ü"/>
            </a:pPr>
            <a:r>
              <a:rPr lang="ar-YE" sz="2200" b="1" u="sng" dirty="0">
                <a:solidFill>
                  <a:prstClr val="black"/>
                </a:solidFill>
              </a:rPr>
              <a:t>ايجار المحل المدفوع مقدماَ كاصل:</a:t>
            </a:r>
          </a:p>
          <a:p>
            <a:pPr lvl="0" algn="just">
              <a:buClr>
                <a:srgbClr val="3891A7"/>
              </a:buClr>
              <a:buFont typeface="Wingdings" panose="05000000000000000000" pitchFamily="2" charset="2"/>
              <a:buChar char="ü"/>
            </a:pPr>
            <a:r>
              <a:rPr lang="ar-YE" sz="2200" b="1" u="sng" dirty="0">
                <a:solidFill>
                  <a:prstClr val="black"/>
                </a:solidFill>
              </a:rPr>
              <a:t>قيد تسديد ايجار المحل المدفوع مقدماَ في </a:t>
            </a:r>
            <a:r>
              <a:rPr lang="en-US" sz="2200" b="1" u="sng" dirty="0">
                <a:solidFill>
                  <a:prstClr val="black"/>
                </a:solidFill>
              </a:rPr>
              <a:t>1</a:t>
            </a:r>
            <a:r>
              <a:rPr lang="ar-YE" sz="2200" b="1" u="sng" dirty="0">
                <a:solidFill>
                  <a:prstClr val="black"/>
                </a:solidFill>
              </a:rPr>
              <a:t>/</a:t>
            </a:r>
            <a:r>
              <a:rPr lang="en-US" sz="2200" b="1" u="sng" dirty="0">
                <a:solidFill>
                  <a:prstClr val="black"/>
                </a:solidFill>
              </a:rPr>
              <a:t>1</a:t>
            </a:r>
            <a:r>
              <a:rPr lang="ar-YE" sz="2200" b="1" u="sng" dirty="0">
                <a:solidFill>
                  <a:prstClr val="black"/>
                </a:solidFill>
              </a:rPr>
              <a:t>/</a:t>
            </a:r>
            <a:r>
              <a:rPr lang="en-US" sz="2200" b="1" u="sng" dirty="0">
                <a:solidFill>
                  <a:prstClr val="black"/>
                </a:solidFill>
              </a:rPr>
              <a:t>2010</a:t>
            </a:r>
            <a:r>
              <a:rPr lang="ar-YE" sz="2200" b="1" u="sng" dirty="0">
                <a:solidFill>
                  <a:prstClr val="black"/>
                </a:solidFill>
              </a:rPr>
              <a:t>م</a:t>
            </a:r>
          </a:p>
          <a:p>
            <a:pPr marL="82296" lvl="0" indent="0" algn="just">
              <a:buClr>
                <a:srgbClr val="3891A7"/>
              </a:buClr>
              <a:buNone/>
            </a:pPr>
            <a:endParaRPr lang="ar-YE" sz="2400" b="1" u="sng" dirty="0">
              <a:solidFill>
                <a:prstClr val="black"/>
              </a:solidFill>
            </a:endParaRPr>
          </a:p>
          <a:p>
            <a:pPr marL="82296" lvl="0" indent="0" algn="just">
              <a:buClr>
                <a:srgbClr val="3891A7"/>
              </a:buClr>
              <a:buNone/>
            </a:pPr>
            <a:endParaRPr lang="ar-YE" sz="2400" b="1" u="sng"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CD9B9423-CA99-4925-8324-5BC098869A01}" type="slidenum">
              <a:rPr lang="ar-YE" smtClean="0"/>
              <a:t>22</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3337606833"/>
              </p:ext>
            </p:extLst>
          </p:nvPr>
        </p:nvGraphicFramePr>
        <p:xfrm>
          <a:off x="17512" y="3789040"/>
          <a:ext cx="8891335" cy="3114040"/>
        </p:xfrm>
        <a:graphic>
          <a:graphicData uri="http://schemas.openxmlformats.org/drawingml/2006/table">
            <a:tbl>
              <a:tblPr firstRow="1" bandRow="1">
                <a:tableStyleId>{8799B23B-EC83-4686-B30A-512413B5E67A}</a:tableStyleId>
              </a:tblPr>
              <a:tblGrid>
                <a:gridCol w="1674168">
                  <a:extLst>
                    <a:ext uri="{9D8B030D-6E8A-4147-A177-3AD203B41FA5}">
                      <a16:colId xmlns:a16="http://schemas.microsoft.com/office/drawing/2014/main" val="1111119802"/>
                    </a:ext>
                  </a:extLst>
                </a:gridCol>
                <a:gridCol w="4082131">
                  <a:extLst>
                    <a:ext uri="{9D8B030D-6E8A-4147-A177-3AD203B41FA5}">
                      <a16:colId xmlns:a16="http://schemas.microsoft.com/office/drawing/2014/main" val="456021777"/>
                    </a:ext>
                  </a:extLst>
                </a:gridCol>
                <a:gridCol w="1477968">
                  <a:extLst>
                    <a:ext uri="{9D8B030D-6E8A-4147-A177-3AD203B41FA5}">
                      <a16:colId xmlns:a16="http://schemas.microsoft.com/office/drawing/2014/main" val="2433087486"/>
                    </a:ext>
                  </a:extLst>
                </a:gridCol>
                <a:gridCol w="1657068">
                  <a:extLst>
                    <a:ext uri="{9D8B030D-6E8A-4147-A177-3AD203B41FA5}">
                      <a16:colId xmlns:a16="http://schemas.microsoft.com/office/drawing/2014/main" val="2639497107"/>
                    </a:ext>
                  </a:extLst>
                </a:gridCol>
              </a:tblGrid>
              <a:tr h="370840">
                <a:tc>
                  <a:txBody>
                    <a:bodyPr/>
                    <a:lstStyle/>
                    <a:p>
                      <a:r>
                        <a:rPr lang="en-US" sz="1800" b="1" dirty="0"/>
                        <a:t>1</a:t>
                      </a:r>
                      <a:r>
                        <a:rPr lang="ar-YE" sz="1800" b="1" dirty="0"/>
                        <a:t>/</a:t>
                      </a:r>
                      <a:r>
                        <a:rPr lang="en-US" sz="1800" b="1" dirty="0"/>
                        <a:t>1</a:t>
                      </a:r>
                    </a:p>
                  </a:txBody>
                  <a:tcPr/>
                </a:tc>
                <a:tc>
                  <a:txBody>
                    <a:bodyPr/>
                    <a:lstStyle/>
                    <a:p>
                      <a:r>
                        <a:rPr lang="ar-YE" sz="1800" b="1" dirty="0"/>
                        <a:t>من حـ/ إيجار المحل المدفوع مقدماَ</a:t>
                      </a:r>
                    </a:p>
                    <a:p>
                      <a:r>
                        <a:rPr lang="ar-YE" sz="1800" b="1" dirty="0"/>
                        <a:t>   إلى حـ/ الصندوق</a:t>
                      </a:r>
                    </a:p>
                    <a:p>
                      <a:r>
                        <a:rPr lang="ar-YE" sz="1800" b="1" dirty="0"/>
                        <a:t>إثبات الايجار نقدا</a:t>
                      </a:r>
                      <a:endParaRPr lang="en-US" sz="1800" b="1" dirty="0"/>
                    </a:p>
                  </a:txBody>
                  <a:tcPr/>
                </a:tc>
                <a:tc>
                  <a:txBody>
                    <a:bodyPr/>
                    <a:lstStyle/>
                    <a:p>
                      <a:endParaRPr lang="en-US" sz="1800" b="1" dirty="0"/>
                    </a:p>
                    <a:p>
                      <a:r>
                        <a:rPr lang="en-US" sz="1800" b="1" dirty="0"/>
                        <a:t>300,000</a:t>
                      </a:r>
                    </a:p>
                  </a:txBody>
                  <a:tcPr/>
                </a:tc>
                <a:tc>
                  <a:txBody>
                    <a:bodyPr/>
                    <a:lstStyle/>
                    <a:p>
                      <a:r>
                        <a:rPr lang="en-US" sz="1800" b="1" dirty="0"/>
                        <a:t>300,000</a:t>
                      </a:r>
                    </a:p>
                  </a:txBody>
                  <a:tcPr/>
                </a:tc>
                <a:extLst>
                  <a:ext uri="{0D108BD9-81ED-4DB2-BD59-A6C34878D82A}">
                    <a16:rowId xmlns:a16="http://schemas.microsoft.com/office/drawing/2014/main" val="160347187"/>
                  </a:ext>
                </a:extLst>
              </a:tr>
              <a:tr h="370840">
                <a:tc gridSpan="4">
                  <a:txBody>
                    <a:bodyPr/>
                    <a:lstStyle/>
                    <a:p>
                      <a:r>
                        <a:rPr lang="ar-YE" sz="1800" b="1" dirty="0"/>
                        <a:t>في نهاية</a:t>
                      </a:r>
                      <a:r>
                        <a:rPr lang="ar-YE" sz="1800" b="1" baseline="0" dirty="0"/>
                        <a:t> السنة </a:t>
                      </a:r>
                      <a:r>
                        <a:rPr lang="en-US" sz="1800" b="1" baseline="0" dirty="0"/>
                        <a:t>2010</a:t>
                      </a:r>
                      <a:r>
                        <a:rPr lang="ar-YE" sz="1800" b="1" baseline="0" dirty="0"/>
                        <a:t>م يتم استقطاع نصيب السنة من إيجار المحل من حساب إيجار المحل المدفوع مقدماَ:</a:t>
                      </a:r>
                      <a:endParaRPr lang="en-US" sz="1800"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98004246"/>
                  </a:ext>
                </a:extLst>
              </a:tr>
              <a:tr h="370840">
                <a:tc>
                  <a:txBody>
                    <a:bodyPr/>
                    <a:lstStyle/>
                    <a:p>
                      <a:r>
                        <a:rPr lang="en-US" sz="1800" b="1" dirty="0"/>
                        <a:t>31</a:t>
                      </a:r>
                      <a:r>
                        <a:rPr lang="ar-YE" sz="1800" b="1" dirty="0"/>
                        <a:t>/</a:t>
                      </a:r>
                      <a:r>
                        <a:rPr lang="en-US" sz="1800" b="1" dirty="0"/>
                        <a:t>12</a:t>
                      </a:r>
                    </a:p>
                  </a:txBody>
                  <a:tcPr/>
                </a:tc>
                <a:tc>
                  <a:txBody>
                    <a:bodyPr/>
                    <a:lstStyle/>
                    <a:p>
                      <a:r>
                        <a:rPr lang="ar-YE" sz="1800" b="1" dirty="0"/>
                        <a:t> من حـ/ ايجار المحل</a:t>
                      </a:r>
                    </a:p>
                    <a:p>
                      <a:r>
                        <a:rPr lang="ar-YE" sz="1800" b="1" dirty="0"/>
                        <a:t>  إلى حـ/ إيجار المحل المدفوع مقدماَ</a:t>
                      </a:r>
                    </a:p>
                    <a:p>
                      <a:r>
                        <a:rPr lang="ar-YE" sz="1800" b="1" dirty="0"/>
                        <a:t>إثبات</a:t>
                      </a:r>
                      <a:r>
                        <a:rPr lang="ar-YE" sz="1800" b="1" baseline="0" dirty="0"/>
                        <a:t> حساب الايجار</a:t>
                      </a:r>
                      <a:endParaRPr lang="en-US" sz="1800" b="1" dirty="0"/>
                    </a:p>
                  </a:txBody>
                  <a:tcPr/>
                </a:tc>
                <a:tc>
                  <a:txBody>
                    <a:bodyPr/>
                    <a:lstStyle/>
                    <a:p>
                      <a:endParaRPr lang="en-US" sz="1800" b="1" dirty="0"/>
                    </a:p>
                    <a:p>
                      <a:r>
                        <a:rPr lang="en-US" sz="1800" b="1" dirty="0"/>
                        <a:t>100,000</a:t>
                      </a:r>
                    </a:p>
                  </a:txBody>
                  <a:tcPr/>
                </a:tc>
                <a:tc>
                  <a:txBody>
                    <a:bodyPr/>
                    <a:lstStyle/>
                    <a:p>
                      <a:r>
                        <a:rPr lang="en-US" sz="1800" b="1" dirty="0"/>
                        <a:t>100,000</a:t>
                      </a:r>
                    </a:p>
                  </a:txBody>
                  <a:tcPr/>
                </a:tc>
                <a:extLst>
                  <a:ext uri="{0D108BD9-81ED-4DB2-BD59-A6C34878D82A}">
                    <a16:rowId xmlns:a16="http://schemas.microsoft.com/office/drawing/2014/main" val="3841725786"/>
                  </a:ext>
                </a:extLst>
              </a:tr>
              <a:tr h="370840">
                <a:tc>
                  <a:txBody>
                    <a:bodyPr/>
                    <a:lstStyle/>
                    <a:p>
                      <a:r>
                        <a:rPr lang="en-US" sz="1800" b="1" dirty="0"/>
                        <a:t>31</a:t>
                      </a:r>
                      <a:r>
                        <a:rPr lang="ar-YE" sz="1800" b="1" dirty="0"/>
                        <a:t>/</a:t>
                      </a:r>
                      <a:r>
                        <a:rPr lang="en-US" sz="1800" b="1" dirty="0"/>
                        <a:t>12</a:t>
                      </a:r>
                    </a:p>
                  </a:txBody>
                  <a:tcPr/>
                </a:tc>
                <a:tc>
                  <a:txBody>
                    <a:bodyPr/>
                    <a:lstStyle/>
                    <a:p>
                      <a:r>
                        <a:rPr lang="ar-YE" sz="1800" b="1" dirty="0"/>
                        <a:t> من حـ/ الارباح والخسائر</a:t>
                      </a:r>
                    </a:p>
                    <a:p>
                      <a:r>
                        <a:rPr lang="ar-YE" sz="1800" b="1" dirty="0"/>
                        <a:t>   إلى حـ/ إيجار المحل</a:t>
                      </a:r>
                    </a:p>
                    <a:p>
                      <a:r>
                        <a:rPr lang="ar-YE" sz="1800" b="1" dirty="0"/>
                        <a:t>إقفال رصيد حـ/ ايجار</a:t>
                      </a:r>
                      <a:r>
                        <a:rPr lang="ar-YE" sz="1800" b="1" baseline="0" dirty="0"/>
                        <a:t> المحل</a:t>
                      </a:r>
                      <a:endParaRPr lang="en-US" sz="1800" b="1" dirty="0"/>
                    </a:p>
                  </a:txBody>
                  <a:tcPr/>
                </a:tc>
                <a:tc>
                  <a:txBody>
                    <a:bodyPr/>
                    <a:lstStyle/>
                    <a:p>
                      <a:endParaRPr lang="en-US" sz="1800" b="1" dirty="0"/>
                    </a:p>
                    <a:p>
                      <a:r>
                        <a:rPr lang="en-US" sz="1800" b="1" dirty="0"/>
                        <a:t>100,000</a:t>
                      </a:r>
                    </a:p>
                  </a:txBody>
                  <a:tcPr/>
                </a:tc>
                <a:tc>
                  <a:txBody>
                    <a:bodyPr/>
                    <a:lstStyle/>
                    <a:p>
                      <a:r>
                        <a:rPr lang="en-US" sz="1800" b="1" dirty="0"/>
                        <a:t>100,000</a:t>
                      </a:r>
                    </a:p>
                  </a:txBody>
                  <a:tcPr/>
                </a:tc>
                <a:extLst>
                  <a:ext uri="{0D108BD9-81ED-4DB2-BD59-A6C34878D82A}">
                    <a16:rowId xmlns:a16="http://schemas.microsoft.com/office/drawing/2014/main" val="480867024"/>
                  </a:ext>
                </a:extLst>
              </a:tr>
            </a:tbl>
          </a:graphicData>
        </a:graphic>
      </p:graphicFrame>
    </p:spTree>
    <p:extLst>
      <p:ext uri="{BB962C8B-B14F-4D97-AF65-F5344CB8AC3E}">
        <p14:creationId xmlns:p14="http://schemas.microsoft.com/office/powerpoint/2010/main" val="360918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54176" cy="404664"/>
          </a:xfrm>
        </p:spPr>
        <p:txBody>
          <a:bodyPr>
            <a:normAutofit fontScale="90000"/>
          </a:bodyPr>
          <a:lstStyle/>
          <a:p>
            <a:pPr algn="ctr"/>
            <a:r>
              <a:rPr lang="ar-YE" u="sng" dirty="0">
                <a:latin typeface="Andalus" panose="02020603050405020304" pitchFamily="18" charset="-78"/>
                <a:cs typeface="Andalus" panose="02020603050405020304" pitchFamily="18" charset="-78"/>
              </a:rPr>
              <a:t>المصروفات المستحقة</a:t>
            </a:r>
          </a:p>
        </p:txBody>
      </p:sp>
      <p:sp>
        <p:nvSpPr>
          <p:cNvPr id="3" name="عنصر نائب للمحتوى 2"/>
          <p:cNvSpPr>
            <a:spLocks noGrp="1"/>
          </p:cNvSpPr>
          <p:nvPr>
            <p:ph idx="1"/>
          </p:nvPr>
        </p:nvSpPr>
        <p:spPr>
          <a:xfrm>
            <a:off x="0" y="548680"/>
            <a:ext cx="8933688" cy="6309320"/>
          </a:xfrm>
        </p:spPr>
        <p:txBody>
          <a:bodyPr>
            <a:noAutofit/>
          </a:bodyPr>
          <a:lstStyle/>
          <a:p>
            <a:pPr algn="just">
              <a:buFont typeface="Wingdings" pitchFamily="2" charset="2"/>
              <a:buChar char="ü"/>
            </a:pPr>
            <a:r>
              <a:rPr lang="ar-SA" sz="2800" b="1" u="sng" dirty="0">
                <a:solidFill>
                  <a:srgbClr val="FF0000"/>
                </a:solidFill>
              </a:rPr>
              <a:t>المعالجة المحاسبية للحالة الثالثة</a:t>
            </a:r>
            <a:r>
              <a:rPr lang="ar-YE" sz="2800" b="1" u="sng" dirty="0">
                <a:solidFill>
                  <a:srgbClr val="FF0000"/>
                </a:solidFill>
              </a:rPr>
              <a:t>(المصروفات المستحقة)</a:t>
            </a:r>
            <a:r>
              <a:rPr lang="ar-SA" sz="2800" b="1" dirty="0">
                <a:solidFill>
                  <a:srgbClr val="FF0000"/>
                </a:solidFill>
              </a:rPr>
              <a:t>:</a:t>
            </a:r>
            <a:r>
              <a:rPr lang="ar-YE" sz="2800" b="1" dirty="0">
                <a:solidFill>
                  <a:srgbClr val="FF0000"/>
                </a:solidFill>
              </a:rPr>
              <a:t> </a:t>
            </a:r>
            <a:r>
              <a:rPr lang="ar-YE" sz="2800" b="1" dirty="0"/>
              <a:t>أن المصروفات المسددة فعلاً والتي ظهرت في ميزان المراجعة أقل من المصروفات الخاصة بالسنة ومعنى ذلك وجود مصروفات مستحقة.</a:t>
            </a:r>
          </a:p>
          <a:p>
            <a:pPr algn="just">
              <a:buFont typeface="Wingdings" pitchFamily="2" charset="2"/>
              <a:buChar char="ü"/>
            </a:pPr>
            <a:r>
              <a:rPr lang="ar-YE" sz="2800" b="1" u="sng" dirty="0">
                <a:solidFill>
                  <a:srgbClr val="FF0000"/>
                </a:solidFill>
              </a:rPr>
              <a:t>وتعرف المصروفات المستحقة</a:t>
            </a:r>
            <a:r>
              <a:rPr lang="ar-YE" sz="2800" b="1" dirty="0"/>
              <a:t>: </a:t>
            </a:r>
            <a:r>
              <a:rPr lang="ar-YE" sz="2700" b="1" dirty="0"/>
              <a:t>بأنها المصروفات التي تخص الفترة الحالية ولم تدفع بعد، مثل المرتبات والأجور المستحقة الايجار المستحق...الخ، والتي يجب حصرها وتحميلها لحساب نتيجة الفترة تطبيقاً لمبدأ مقابلة الايرادات بالمصروفات وأساس الاستحقاق. ويتم ذلك من خلال القيود التالية:</a:t>
            </a:r>
          </a:p>
          <a:p>
            <a:pPr marL="539496" indent="-457200" algn="just">
              <a:buFont typeface="+mj-lt"/>
              <a:buAutoNum type="arabicParenR"/>
            </a:pPr>
            <a:r>
              <a:rPr lang="ar-SA" sz="2800" b="1" u="sng" dirty="0">
                <a:solidFill>
                  <a:srgbClr val="002060"/>
                </a:solidFill>
              </a:rPr>
              <a:t>قيد تسديد المصروف في بداية السنة أو خلالها</a:t>
            </a:r>
            <a:r>
              <a:rPr lang="ar-SA" sz="2800" b="1" dirty="0"/>
              <a:t>:</a:t>
            </a:r>
            <a:endParaRPr lang="ar-YE" sz="2800" b="1" dirty="0"/>
          </a:p>
          <a:p>
            <a:pPr marL="82296" indent="0" algn="just">
              <a:buNone/>
            </a:pPr>
            <a:endParaRPr lang="en-US" sz="2800" dirty="0"/>
          </a:p>
          <a:p>
            <a:pPr marL="82296" indent="0" algn="just">
              <a:buNone/>
            </a:pPr>
            <a:endParaRPr lang="ar-SA" sz="2800" dirty="0"/>
          </a:p>
          <a:p>
            <a:pPr marL="596646" indent="-514350" algn="just">
              <a:buFont typeface="+mj-lt"/>
              <a:buAutoNum type="arabicParenR" startAt="2"/>
            </a:pPr>
            <a:r>
              <a:rPr lang="ar-YE" sz="2800" b="1" u="sng" dirty="0">
                <a:solidFill>
                  <a:srgbClr val="002060"/>
                </a:solidFill>
              </a:rPr>
              <a:t>يتم زيادة مصروفات السنة بالمصروفات المستحقة بالقيد التالي</a:t>
            </a:r>
            <a:r>
              <a:rPr lang="ar-YE" sz="2800" b="1" dirty="0"/>
              <a:t>:</a:t>
            </a:r>
          </a:p>
          <a:p>
            <a:pPr marL="539496" indent="-457200" algn="just">
              <a:buFont typeface="+mj-lt"/>
              <a:buAutoNum type="arabicParenR" startAt="2"/>
            </a:pPr>
            <a:endParaRPr lang="ar-YE" sz="2800" dirty="0"/>
          </a:p>
          <a:p>
            <a:pPr marL="539496" indent="-457200" algn="just">
              <a:buFont typeface="+mj-lt"/>
              <a:buAutoNum type="arabicParenR" startAt="2"/>
            </a:pPr>
            <a:endParaRPr lang="ar-YE" sz="28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4202038312"/>
              </p:ext>
            </p:extLst>
          </p:nvPr>
        </p:nvGraphicFramePr>
        <p:xfrm>
          <a:off x="739812" y="5720715"/>
          <a:ext cx="7680176" cy="822960"/>
        </p:xfrm>
        <a:graphic>
          <a:graphicData uri="http://schemas.openxmlformats.org/drawingml/2006/table">
            <a:tbl>
              <a:tblPr rtl="1" firstRow="1" bandRow="1">
                <a:tableStyleId>{8799B23B-EC83-4686-B30A-512413B5E67A}</a:tableStyleId>
              </a:tblPr>
              <a:tblGrid>
                <a:gridCol w="1176718">
                  <a:extLst>
                    <a:ext uri="{9D8B030D-6E8A-4147-A177-3AD203B41FA5}">
                      <a16:colId xmlns:a16="http://schemas.microsoft.com/office/drawing/2014/main" val="20000"/>
                    </a:ext>
                  </a:extLst>
                </a:gridCol>
                <a:gridCol w="1311986">
                  <a:extLst>
                    <a:ext uri="{9D8B030D-6E8A-4147-A177-3AD203B41FA5}">
                      <a16:colId xmlns:a16="http://schemas.microsoft.com/office/drawing/2014/main" val="20001"/>
                    </a:ext>
                  </a:extLst>
                </a:gridCol>
                <a:gridCol w="4125144">
                  <a:extLst>
                    <a:ext uri="{9D8B030D-6E8A-4147-A177-3AD203B41FA5}">
                      <a16:colId xmlns:a16="http://schemas.microsoft.com/office/drawing/2014/main" val="20002"/>
                    </a:ext>
                  </a:extLst>
                </a:gridCol>
                <a:gridCol w="1066328">
                  <a:extLst>
                    <a:ext uri="{9D8B030D-6E8A-4147-A177-3AD203B41FA5}">
                      <a16:colId xmlns:a16="http://schemas.microsoft.com/office/drawing/2014/main" val="20003"/>
                    </a:ext>
                  </a:extLst>
                </a:gridCol>
              </a:tblGrid>
              <a:tr h="370840">
                <a:tc>
                  <a:txBody>
                    <a:bodyPr/>
                    <a:lstStyle/>
                    <a:p>
                      <a:pPr rtl="1"/>
                      <a:r>
                        <a:rPr lang="ar-YE" sz="2400" dirty="0"/>
                        <a:t>×××</a:t>
                      </a:r>
                      <a:endParaRPr lang="ar-YE" sz="2400" b="1" dirty="0"/>
                    </a:p>
                  </a:txBody>
                  <a:tcPr/>
                </a:tc>
                <a:tc>
                  <a:txBody>
                    <a:bodyPr/>
                    <a:lstStyle/>
                    <a:p>
                      <a:pPr rtl="1"/>
                      <a:endParaRPr lang="ar-YE" sz="2400" dirty="0"/>
                    </a:p>
                    <a:p>
                      <a:pPr rtl="1"/>
                      <a:r>
                        <a:rPr lang="ar-YE" sz="2400" dirty="0"/>
                        <a:t>×××</a:t>
                      </a:r>
                      <a:endParaRPr lang="ar-YE" sz="2400" b="1" dirty="0"/>
                    </a:p>
                  </a:txBody>
                  <a:tcPr/>
                </a:tc>
                <a:tc>
                  <a:txBody>
                    <a:bodyPr/>
                    <a:lstStyle/>
                    <a:p>
                      <a:pPr rtl="1"/>
                      <a:r>
                        <a:rPr lang="ar-YE" sz="2400" dirty="0"/>
                        <a:t>من حــ/ المصروف</a:t>
                      </a:r>
                    </a:p>
                    <a:p>
                      <a:pPr rtl="1"/>
                      <a:r>
                        <a:rPr lang="ar-YE" sz="2400" dirty="0"/>
                        <a:t>   إلى حــ/ المصروف المستحق (التزام)</a:t>
                      </a:r>
                      <a:endParaRPr lang="ar-YE" sz="2400" b="1" dirty="0"/>
                    </a:p>
                  </a:txBody>
                  <a:tcPr/>
                </a:tc>
                <a:tc>
                  <a:txBody>
                    <a:bodyPr/>
                    <a:lstStyle/>
                    <a:p>
                      <a:pPr rtl="1"/>
                      <a:endParaRPr lang="ar-YE" sz="2400" b="1" dirty="0"/>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88019166"/>
              </p:ext>
            </p:extLst>
          </p:nvPr>
        </p:nvGraphicFramePr>
        <p:xfrm>
          <a:off x="728162" y="4149080"/>
          <a:ext cx="7703477" cy="944880"/>
        </p:xfrm>
        <a:graphic>
          <a:graphicData uri="http://schemas.openxmlformats.org/drawingml/2006/table">
            <a:tbl>
              <a:tblPr firstRow="1" bandRow="1">
                <a:tableStyleId>{BC89EF96-8CEA-46FF-86C4-4CE0E7609802}</a:tableStyleId>
              </a:tblPr>
              <a:tblGrid>
                <a:gridCol w="887397">
                  <a:extLst>
                    <a:ext uri="{9D8B030D-6E8A-4147-A177-3AD203B41FA5}">
                      <a16:colId xmlns:a16="http://schemas.microsoft.com/office/drawing/2014/main" val="2885688351"/>
                    </a:ext>
                  </a:extLst>
                </a:gridCol>
                <a:gridCol w="4370852">
                  <a:extLst>
                    <a:ext uri="{9D8B030D-6E8A-4147-A177-3AD203B41FA5}">
                      <a16:colId xmlns:a16="http://schemas.microsoft.com/office/drawing/2014/main" val="648999314"/>
                    </a:ext>
                  </a:extLst>
                </a:gridCol>
                <a:gridCol w="1056671">
                  <a:extLst>
                    <a:ext uri="{9D8B030D-6E8A-4147-A177-3AD203B41FA5}">
                      <a16:colId xmlns:a16="http://schemas.microsoft.com/office/drawing/2014/main" val="2696771450"/>
                    </a:ext>
                  </a:extLst>
                </a:gridCol>
                <a:gridCol w="1388557">
                  <a:extLst>
                    <a:ext uri="{9D8B030D-6E8A-4147-A177-3AD203B41FA5}">
                      <a16:colId xmlns:a16="http://schemas.microsoft.com/office/drawing/2014/main" val="2167695318"/>
                    </a:ext>
                  </a:extLst>
                </a:gridCol>
              </a:tblGrid>
              <a:tr h="370840">
                <a:tc>
                  <a:txBody>
                    <a:bodyPr/>
                    <a:lstStyle/>
                    <a:p>
                      <a:endParaRPr lang="en-US" b="1" dirty="0"/>
                    </a:p>
                  </a:txBody>
                  <a:tcPr/>
                </a:tc>
                <a:tc>
                  <a:txBody>
                    <a:bodyPr/>
                    <a:lstStyle/>
                    <a:p>
                      <a:r>
                        <a:rPr kumimoji="0" lang="ar-SA" sz="2800" b="1" i="0" u="none" strike="noStrike" kern="1200" cap="none" spc="0" normalizeH="0" baseline="0" noProof="0" dirty="0">
                          <a:ln>
                            <a:noFill/>
                          </a:ln>
                          <a:solidFill>
                            <a:prstClr val="black"/>
                          </a:solidFill>
                          <a:effectLst/>
                          <a:uLnTx/>
                          <a:uFillTx/>
                          <a:latin typeface="+mn-lt"/>
                          <a:ea typeface="+mn-ea"/>
                        </a:rPr>
                        <a:t>حـ/ المصروف </a:t>
                      </a:r>
                      <a:endParaRPr kumimoji="0" lang="en-US" sz="2800" b="1" i="0" u="none" strike="noStrike" kern="1200" cap="none" spc="0" normalizeH="0" baseline="0" noProof="0" dirty="0">
                        <a:ln>
                          <a:noFill/>
                        </a:ln>
                        <a:solidFill>
                          <a:prstClr val="black"/>
                        </a:solidFill>
                        <a:effectLst/>
                        <a:uLnTx/>
                        <a:uFillTx/>
                        <a:latin typeface="+mn-lt"/>
                        <a:ea typeface="+mn-ea"/>
                      </a:endParaRPr>
                    </a:p>
                    <a:p>
                      <a:r>
                        <a:rPr kumimoji="0" lang="ar-SA" sz="2800" b="1" i="0" u="none" strike="noStrike" kern="1200" cap="none" spc="0" normalizeH="0" baseline="0" noProof="0" dirty="0">
                          <a:ln>
                            <a:noFill/>
                          </a:ln>
                          <a:solidFill>
                            <a:prstClr val="black"/>
                          </a:solidFill>
                          <a:effectLst/>
                          <a:uLnTx/>
                          <a:uFillTx/>
                          <a:latin typeface="+mn-lt"/>
                          <a:ea typeface="+mn-ea"/>
                        </a:rPr>
                        <a:t>إلى حـ/ الصندوق أو البنك</a:t>
                      </a:r>
                      <a:endParaRPr lang="en-US" b="1" dirty="0"/>
                    </a:p>
                  </a:txBody>
                  <a:tcPr/>
                </a:tc>
                <a:tc>
                  <a:txBody>
                    <a:bodyPr/>
                    <a:lstStyle/>
                    <a:p>
                      <a:endParaRPr lang="ar-YE" b="1" dirty="0"/>
                    </a:p>
                    <a:p>
                      <a:r>
                        <a:rPr lang="ar-YE" b="1" dirty="0"/>
                        <a:t>×××</a:t>
                      </a:r>
                      <a:endParaRPr lang="en-US" b="1" dirty="0"/>
                    </a:p>
                  </a:txBody>
                  <a:tcPr/>
                </a:tc>
                <a:tc>
                  <a:txBody>
                    <a:bodyPr/>
                    <a:lstStyle/>
                    <a:p>
                      <a:r>
                        <a:rPr lang="ar-YE" b="1" dirty="0"/>
                        <a:t>×××</a:t>
                      </a:r>
                      <a:endParaRPr lang="en-US" b="1" dirty="0"/>
                    </a:p>
                  </a:txBody>
                  <a:tcPr/>
                </a:tc>
                <a:extLst>
                  <a:ext uri="{0D108BD9-81ED-4DB2-BD59-A6C34878D82A}">
                    <a16:rowId xmlns:a16="http://schemas.microsoft.com/office/drawing/2014/main" val="2527603011"/>
                  </a:ext>
                </a:extLst>
              </a:tr>
            </a:tbl>
          </a:graphicData>
        </a:graphic>
      </p:graphicFrame>
    </p:spTree>
    <p:extLst>
      <p:ext uri="{BB962C8B-B14F-4D97-AF65-F5344CB8AC3E}">
        <p14:creationId xmlns:p14="http://schemas.microsoft.com/office/powerpoint/2010/main" val="3264467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54176" cy="6059760"/>
          </a:xfrm>
        </p:spPr>
        <p:txBody>
          <a:bodyPr>
            <a:normAutofit/>
          </a:bodyPr>
          <a:lstStyle/>
          <a:p>
            <a:pPr marL="539496" lvl="0" indent="-457200" algn="just">
              <a:buClr>
                <a:srgbClr val="3891A7"/>
              </a:buClr>
              <a:buFont typeface="+mj-lt"/>
              <a:buAutoNum type="arabicParenR" startAt="3"/>
            </a:pPr>
            <a:r>
              <a:rPr lang="ar-YE" sz="2600" b="1" dirty="0">
                <a:solidFill>
                  <a:prstClr val="black"/>
                </a:solidFill>
              </a:rPr>
              <a:t>نتيجة القيد التسوية السابق يصبح رصيد حـ/ المصروف ممثلا لما يخص الفترة المحاسبية.</a:t>
            </a:r>
          </a:p>
          <a:p>
            <a:pPr marL="539496" lvl="0" indent="-457200" algn="just">
              <a:buClr>
                <a:srgbClr val="3891A7"/>
              </a:buClr>
              <a:buFont typeface="+mj-lt"/>
              <a:buAutoNum type="arabicParenR" startAt="3"/>
            </a:pPr>
            <a:r>
              <a:rPr lang="ar-YE" sz="2400" b="1" dirty="0">
                <a:solidFill>
                  <a:prstClr val="black"/>
                </a:solidFill>
              </a:rPr>
              <a:t>إقفال إجمالي حـ/ المصروف الذي يمثل النصيب الحقيقي لتلك السنة في حـ/ أ. خ.</a:t>
            </a:r>
          </a:p>
          <a:p>
            <a:pPr marL="82296" lvl="0" indent="0" algn="just">
              <a:buClr>
                <a:srgbClr val="3891A7"/>
              </a:buClr>
              <a:buNone/>
            </a:pPr>
            <a:endParaRPr lang="ar-YE" sz="2600" b="1" dirty="0">
              <a:solidFill>
                <a:prstClr val="black"/>
              </a:solidFill>
            </a:endParaRPr>
          </a:p>
          <a:p>
            <a:pPr marL="82296" lvl="0" indent="0" algn="just">
              <a:buClr>
                <a:srgbClr val="3891A7"/>
              </a:buClr>
              <a:buNone/>
            </a:pPr>
            <a:endParaRPr lang="ar-YE" sz="2600" b="1" dirty="0">
              <a:solidFill>
                <a:prstClr val="black"/>
              </a:solidFill>
            </a:endParaRPr>
          </a:p>
          <a:p>
            <a:pPr marL="539496" lvl="0" indent="-457200" algn="just">
              <a:buClr>
                <a:srgbClr val="3891A7"/>
              </a:buClr>
              <a:buFont typeface="+mj-lt"/>
              <a:buAutoNum type="arabicParenR" startAt="5"/>
            </a:pPr>
            <a:r>
              <a:rPr lang="ar-YE" sz="2600" b="1" dirty="0">
                <a:solidFill>
                  <a:prstClr val="black"/>
                </a:solidFill>
              </a:rPr>
              <a:t>يتم فتح حــ/ المصروف المستحق ويكون رصيده ظاهراً بالميزانية العمومية في الجانب الالتزامات وحقوق الملكية ضمن الالتزامات المتداولة باعتباره هذا المبلغ التزام على المنشأة.</a:t>
            </a:r>
          </a:p>
          <a:p>
            <a:pPr marL="539496" lvl="0" indent="-457200" algn="just">
              <a:buClr>
                <a:srgbClr val="3891A7"/>
              </a:buClr>
              <a:buFont typeface="+mj-lt"/>
              <a:buAutoNum type="arabicParenR" startAt="5"/>
            </a:pPr>
            <a:r>
              <a:rPr lang="ar-YE" sz="2600" b="1" dirty="0">
                <a:solidFill>
                  <a:prstClr val="black"/>
                </a:solidFill>
              </a:rPr>
              <a:t>عند سداد المصروف المستحق في الفترة المالية التالية يتم القيد التالي:</a:t>
            </a:r>
          </a:p>
        </p:txBody>
      </p:sp>
      <p:sp>
        <p:nvSpPr>
          <p:cNvPr id="4" name="Slide Number Placeholder 3"/>
          <p:cNvSpPr>
            <a:spLocks noGrp="1"/>
          </p:cNvSpPr>
          <p:nvPr>
            <p:ph type="sldNum" sz="quarter" idx="12"/>
          </p:nvPr>
        </p:nvSpPr>
        <p:spPr/>
        <p:txBody>
          <a:bodyPr/>
          <a:lstStyle/>
          <a:p>
            <a:fld id="{CD9B9423-CA99-4925-8324-5BC098869A01}" type="slidenum">
              <a:rPr lang="ar-YE" smtClean="0"/>
              <a:t>24</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2127267379"/>
              </p:ext>
            </p:extLst>
          </p:nvPr>
        </p:nvGraphicFramePr>
        <p:xfrm>
          <a:off x="531972" y="1484784"/>
          <a:ext cx="7824192" cy="944880"/>
        </p:xfrm>
        <a:graphic>
          <a:graphicData uri="http://schemas.openxmlformats.org/drawingml/2006/table">
            <a:tbl>
              <a:tblPr firstRow="1" bandRow="1">
                <a:tableStyleId>{BDBED569-4797-4DF1-A0F4-6AAB3CD982D8}</a:tableStyleId>
              </a:tblPr>
              <a:tblGrid>
                <a:gridCol w="1591756">
                  <a:extLst>
                    <a:ext uri="{9D8B030D-6E8A-4147-A177-3AD203B41FA5}">
                      <a16:colId xmlns:a16="http://schemas.microsoft.com/office/drawing/2014/main" val="331605840"/>
                    </a:ext>
                  </a:extLst>
                </a:gridCol>
                <a:gridCol w="3600400">
                  <a:extLst>
                    <a:ext uri="{9D8B030D-6E8A-4147-A177-3AD203B41FA5}">
                      <a16:colId xmlns:a16="http://schemas.microsoft.com/office/drawing/2014/main" val="1793104384"/>
                    </a:ext>
                  </a:extLst>
                </a:gridCol>
                <a:gridCol w="1368152">
                  <a:extLst>
                    <a:ext uri="{9D8B030D-6E8A-4147-A177-3AD203B41FA5}">
                      <a16:colId xmlns:a16="http://schemas.microsoft.com/office/drawing/2014/main" val="3558441987"/>
                    </a:ext>
                  </a:extLst>
                </a:gridCol>
                <a:gridCol w="1263884">
                  <a:extLst>
                    <a:ext uri="{9D8B030D-6E8A-4147-A177-3AD203B41FA5}">
                      <a16:colId xmlns:a16="http://schemas.microsoft.com/office/drawing/2014/main" val="42756756"/>
                    </a:ext>
                  </a:extLst>
                </a:gridCol>
              </a:tblGrid>
              <a:tr h="370840">
                <a:tc>
                  <a:txBody>
                    <a:bodyPr/>
                    <a:lstStyle/>
                    <a:p>
                      <a:endParaRPr lang="en-US" sz="2800" dirty="0">
                        <a:solidFill>
                          <a:srgbClr val="FF0000"/>
                        </a:solidFill>
                      </a:endParaRPr>
                    </a:p>
                  </a:txBody>
                  <a:tcPr/>
                </a:tc>
                <a:tc>
                  <a:txBody>
                    <a:bodyPr/>
                    <a:lstStyle/>
                    <a:p>
                      <a:r>
                        <a:rPr lang="ar-YE" sz="2800" dirty="0">
                          <a:solidFill>
                            <a:srgbClr val="FF0000"/>
                          </a:solidFill>
                        </a:rPr>
                        <a:t>من حـ/ الأرباح والخسائر</a:t>
                      </a:r>
                    </a:p>
                    <a:p>
                      <a:r>
                        <a:rPr lang="ar-YE" sz="2800" dirty="0">
                          <a:solidFill>
                            <a:srgbClr val="FF0000"/>
                          </a:solidFill>
                        </a:rPr>
                        <a:t>  إلى حـ/ المصروف</a:t>
                      </a:r>
                      <a:endParaRPr lang="en-US" sz="2800" dirty="0">
                        <a:solidFill>
                          <a:srgbClr val="FF0000"/>
                        </a:solidFill>
                      </a:endParaRPr>
                    </a:p>
                  </a:txBody>
                  <a:tcPr/>
                </a:tc>
                <a:tc>
                  <a:txBody>
                    <a:bodyPr/>
                    <a:lstStyle/>
                    <a:p>
                      <a:endParaRPr lang="ar-YE" sz="2800" dirty="0">
                        <a:solidFill>
                          <a:srgbClr val="FF0000"/>
                        </a:solidFill>
                      </a:endParaRPr>
                    </a:p>
                    <a:p>
                      <a:r>
                        <a:rPr lang="ar-YE" sz="2800" dirty="0">
                          <a:solidFill>
                            <a:srgbClr val="FF0000"/>
                          </a:solidFill>
                        </a:rPr>
                        <a:t>×××</a:t>
                      </a:r>
                      <a:endParaRPr lang="en-US" sz="2800" dirty="0">
                        <a:solidFill>
                          <a:srgbClr val="FF0000"/>
                        </a:solidFill>
                      </a:endParaRPr>
                    </a:p>
                  </a:txBody>
                  <a:tcPr/>
                </a:tc>
                <a:tc>
                  <a:txBody>
                    <a:bodyPr/>
                    <a:lstStyle/>
                    <a:p>
                      <a:r>
                        <a:rPr lang="ar-YE" sz="2800" dirty="0">
                          <a:solidFill>
                            <a:srgbClr val="FF0000"/>
                          </a:solidFill>
                        </a:rPr>
                        <a:t>×××</a:t>
                      </a:r>
                      <a:endParaRPr lang="en-US" sz="2800" dirty="0">
                        <a:solidFill>
                          <a:srgbClr val="FF0000"/>
                        </a:solidFill>
                      </a:endParaRPr>
                    </a:p>
                  </a:txBody>
                  <a:tcPr/>
                </a:tc>
                <a:extLst>
                  <a:ext uri="{0D108BD9-81ED-4DB2-BD59-A6C34878D82A}">
                    <a16:rowId xmlns:a16="http://schemas.microsoft.com/office/drawing/2014/main" val="4996271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5627632"/>
              </p:ext>
            </p:extLst>
          </p:nvPr>
        </p:nvGraphicFramePr>
        <p:xfrm>
          <a:off x="475706" y="4365104"/>
          <a:ext cx="7936724" cy="1173480"/>
        </p:xfrm>
        <a:graphic>
          <a:graphicData uri="http://schemas.openxmlformats.org/drawingml/2006/table">
            <a:tbl>
              <a:tblPr firstRow="1" bandRow="1">
                <a:tableStyleId>{8799B23B-EC83-4686-B30A-512413B5E67A}</a:tableStyleId>
              </a:tblPr>
              <a:tblGrid>
                <a:gridCol w="1720030">
                  <a:extLst>
                    <a:ext uri="{9D8B030D-6E8A-4147-A177-3AD203B41FA5}">
                      <a16:colId xmlns:a16="http://schemas.microsoft.com/office/drawing/2014/main" val="2058313147"/>
                    </a:ext>
                  </a:extLst>
                </a:gridCol>
                <a:gridCol w="3528392">
                  <a:extLst>
                    <a:ext uri="{9D8B030D-6E8A-4147-A177-3AD203B41FA5}">
                      <a16:colId xmlns:a16="http://schemas.microsoft.com/office/drawing/2014/main" val="2211660594"/>
                    </a:ext>
                  </a:extLst>
                </a:gridCol>
                <a:gridCol w="1656184">
                  <a:extLst>
                    <a:ext uri="{9D8B030D-6E8A-4147-A177-3AD203B41FA5}">
                      <a16:colId xmlns:a16="http://schemas.microsoft.com/office/drawing/2014/main" val="1685033285"/>
                    </a:ext>
                  </a:extLst>
                </a:gridCol>
                <a:gridCol w="1032118">
                  <a:extLst>
                    <a:ext uri="{9D8B030D-6E8A-4147-A177-3AD203B41FA5}">
                      <a16:colId xmlns:a16="http://schemas.microsoft.com/office/drawing/2014/main" val="2100063083"/>
                    </a:ext>
                  </a:extLst>
                </a:gridCol>
              </a:tblGrid>
              <a:tr h="370840">
                <a:tc>
                  <a:txBody>
                    <a:bodyPr/>
                    <a:lstStyle/>
                    <a:p>
                      <a:endParaRPr lang="en-US" dirty="0"/>
                    </a:p>
                  </a:txBody>
                  <a:tcPr/>
                </a:tc>
                <a:tc>
                  <a:txBody>
                    <a:bodyPr/>
                    <a:lstStyle/>
                    <a:p>
                      <a:pPr marL="82296" marR="0" lvl="0" indent="0" algn="just" defTabSz="914400" rtl="1" eaLnBrk="1" fontAlgn="auto" latinLnBrk="0" hangingPunct="1">
                        <a:lnSpc>
                          <a:spcPct val="100000"/>
                        </a:lnSpc>
                        <a:spcBef>
                          <a:spcPts val="600"/>
                        </a:spcBef>
                        <a:spcAft>
                          <a:spcPts val="0"/>
                        </a:spcAft>
                        <a:buClr>
                          <a:srgbClr val="3891A7"/>
                        </a:buClr>
                        <a:buSzPct val="80000"/>
                        <a:buFont typeface="Wingdings 2"/>
                        <a:buNone/>
                        <a:tabLst/>
                        <a:defRPr/>
                      </a:pPr>
                      <a:r>
                        <a:rPr kumimoji="0" lang="ar-YE" sz="2400" b="1" i="0" u="none" strike="noStrike" kern="1200" cap="none" spc="0" normalizeH="0" baseline="0" noProof="0" dirty="0">
                          <a:ln>
                            <a:noFill/>
                          </a:ln>
                          <a:solidFill>
                            <a:srgbClr val="FF0000"/>
                          </a:solidFill>
                          <a:effectLst/>
                          <a:uLnTx/>
                          <a:uFillTx/>
                          <a:latin typeface="+mn-lt"/>
                          <a:ea typeface="+mn-ea"/>
                        </a:rPr>
                        <a:t>من حـ/ المصروف المستحق</a:t>
                      </a:r>
                    </a:p>
                    <a:p>
                      <a:pPr marL="82296" marR="0" lvl="0" indent="0" algn="just" defTabSz="914400" rtl="1" eaLnBrk="1" fontAlgn="auto" latinLnBrk="0" hangingPunct="1">
                        <a:lnSpc>
                          <a:spcPct val="100000"/>
                        </a:lnSpc>
                        <a:spcBef>
                          <a:spcPts val="600"/>
                        </a:spcBef>
                        <a:spcAft>
                          <a:spcPts val="0"/>
                        </a:spcAft>
                        <a:buClr>
                          <a:srgbClr val="3891A7"/>
                        </a:buClr>
                        <a:buSzPct val="80000"/>
                        <a:buFont typeface="Wingdings 2"/>
                        <a:buNone/>
                        <a:tabLst/>
                        <a:defRPr/>
                      </a:pPr>
                      <a:r>
                        <a:rPr kumimoji="0" lang="ar-YE" sz="2400" b="1" i="0" u="none" strike="noStrike" kern="1200" cap="none" spc="0" normalizeH="0" baseline="0" noProof="0" dirty="0">
                          <a:ln>
                            <a:noFill/>
                          </a:ln>
                          <a:solidFill>
                            <a:srgbClr val="FF0000"/>
                          </a:solidFill>
                          <a:effectLst/>
                          <a:uLnTx/>
                          <a:uFillTx/>
                          <a:latin typeface="+mn-lt"/>
                          <a:ea typeface="+mn-ea"/>
                        </a:rPr>
                        <a:t>إلى حـ/ النقدية.</a:t>
                      </a:r>
                    </a:p>
                    <a:p>
                      <a:endParaRPr lang="en-US" dirty="0"/>
                    </a:p>
                  </a:txBody>
                  <a:tcPr/>
                </a:tc>
                <a:tc>
                  <a:txBody>
                    <a:bodyPr/>
                    <a:lstStyle/>
                    <a:p>
                      <a:endParaRPr lang="ar-YE" dirty="0"/>
                    </a:p>
                    <a:p>
                      <a:endParaRPr lang="ar-YE" dirty="0"/>
                    </a:p>
                    <a:p>
                      <a:pPr marL="82296" marR="0" lvl="0" indent="0" algn="just" defTabSz="914400" rtl="1" eaLnBrk="1" fontAlgn="auto" latinLnBrk="0" hangingPunct="1">
                        <a:lnSpc>
                          <a:spcPct val="100000"/>
                        </a:lnSpc>
                        <a:spcBef>
                          <a:spcPts val="600"/>
                        </a:spcBef>
                        <a:spcAft>
                          <a:spcPts val="0"/>
                        </a:spcAft>
                        <a:buClr>
                          <a:srgbClr val="3891A7"/>
                        </a:buClr>
                        <a:buSzPct val="80000"/>
                        <a:buFont typeface="Wingdings 2"/>
                        <a:buNone/>
                        <a:tabLst/>
                        <a:defRPr/>
                      </a:pPr>
                      <a:r>
                        <a:rPr kumimoji="0" lang="ar-YE" sz="2400" b="1" i="0" u="none" strike="noStrike" kern="1200" cap="none" spc="0" normalizeH="0" baseline="0" noProof="0" dirty="0">
                          <a:ln>
                            <a:noFill/>
                          </a:ln>
                          <a:solidFill>
                            <a:srgbClr val="FF0000"/>
                          </a:solidFill>
                          <a:effectLst/>
                          <a:uLnTx/>
                          <a:uFillTx/>
                          <a:latin typeface="+mn-lt"/>
                          <a:ea typeface="+mn-ea"/>
                        </a:rPr>
                        <a:t>××××</a:t>
                      </a: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kumimoji="0" lang="ar-YE" sz="2400" b="1" i="0" u="none" strike="noStrike" kern="1200" cap="none" spc="0" normalizeH="0" baseline="0" noProof="0" dirty="0">
                          <a:ln>
                            <a:noFill/>
                          </a:ln>
                          <a:solidFill>
                            <a:srgbClr val="FF0000"/>
                          </a:solidFill>
                          <a:effectLst/>
                          <a:uLnTx/>
                          <a:uFillTx/>
                          <a:latin typeface="+mn-lt"/>
                          <a:ea typeface="+mn-ea"/>
                        </a:rPr>
                        <a:t>××× </a:t>
                      </a:r>
                      <a:endParaRPr lang="en-US" dirty="0"/>
                    </a:p>
                  </a:txBody>
                  <a:tcPr/>
                </a:tc>
                <a:extLst>
                  <a:ext uri="{0D108BD9-81ED-4DB2-BD59-A6C34878D82A}">
                    <a16:rowId xmlns:a16="http://schemas.microsoft.com/office/drawing/2014/main" val="4061034448"/>
                  </a:ext>
                </a:extLst>
              </a:tr>
            </a:tbl>
          </a:graphicData>
        </a:graphic>
      </p:graphicFrame>
    </p:spTree>
    <p:extLst>
      <p:ext uri="{BB962C8B-B14F-4D97-AF65-F5344CB8AC3E}">
        <p14:creationId xmlns:p14="http://schemas.microsoft.com/office/powerpoint/2010/main" val="258412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u="sng" dirty="0">
                <a:solidFill>
                  <a:srgbClr val="FF0000"/>
                </a:solidFill>
              </a:rPr>
              <a:t>مثال</a:t>
            </a:r>
            <a:r>
              <a:rPr lang="en-US" u="sng" dirty="0">
                <a:solidFill>
                  <a:srgbClr val="FF0000"/>
                </a:solidFill>
              </a:rPr>
              <a:t>1</a:t>
            </a:r>
            <a:r>
              <a:rPr lang="ar-YE" dirty="0"/>
              <a:t>:</a:t>
            </a:r>
          </a:p>
        </p:txBody>
      </p:sp>
      <p:sp>
        <p:nvSpPr>
          <p:cNvPr id="3" name="عنصر نائب للمحتوى 2"/>
          <p:cNvSpPr>
            <a:spLocks noGrp="1"/>
          </p:cNvSpPr>
          <p:nvPr>
            <p:ph idx="1"/>
          </p:nvPr>
        </p:nvSpPr>
        <p:spPr>
          <a:xfrm>
            <a:off x="251520" y="620688"/>
            <a:ext cx="8682168" cy="5976664"/>
          </a:xfrm>
        </p:spPr>
        <p:txBody>
          <a:bodyPr>
            <a:normAutofit lnSpcReduction="10000"/>
          </a:bodyPr>
          <a:lstStyle/>
          <a:p>
            <a:pPr>
              <a:buFont typeface="Wingdings" pitchFamily="2" charset="2"/>
              <a:buChar char="Ø"/>
            </a:pPr>
            <a:r>
              <a:rPr lang="ar-YE" sz="2500" b="1" u="sng" dirty="0">
                <a:solidFill>
                  <a:srgbClr val="FF0000"/>
                </a:solidFill>
              </a:rPr>
              <a:t>الايجار المستحق</a:t>
            </a:r>
            <a:r>
              <a:rPr lang="ar-YE" sz="2500" b="1" dirty="0"/>
              <a:t>:</a:t>
            </a:r>
            <a:r>
              <a:rPr lang="ar-YE" sz="2500" dirty="0"/>
              <a:t> </a:t>
            </a:r>
          </a:p>
          <a:p>
            <a:pPr>
              <a:buFont typeface="Wingdings" pitchFamily="2" charset="2"/>
              <a:buChar char="ü"/>
            </a:pPr>
            <a:r>
              <a:rPr lang="ar-YE" sz="2500" b="1" dirty="0"/>
              <a:t>في </a:t>
            </a:r>
            <a:r>
              <a:rPr lang="en-US" sz="2500" b="1" dirty="0"/>
              <a:t>1</a:t>
            </a:r>
            <a:r>
              <a:rPr lang="ar-YE" sz="2500" b="1" dirty="0"/>
              <a:t>/</a:t>
            </a:r>
            <a:r>
              <a:rPr lang="en-US" sz="2500" b="1" dirty="0"/>
              <a:t>1</a:t>
            </a:r>
            <a:r>
              <a:rPr lang="ar-YE" sz="2500" b="1" dirty="0"/>
              <a:t>/</a:t>
            </a:r>
            <a:r>
              <a:rPr lang="en-US" sz="2500" b="1" dirty="0"/>
              <a:t>2016</a:t>
            </a:r>
            <a:r>
              <a:rPr lang="ar-YE" sz="2500" b="1" dirty="0"/>
              <a:t>م اتفقت منشأة أيمن مع مكتب صنعاء للعقارات على استئجار مخازن المنشأة بإيجار شهري قدرة (</a:t>
            </a:r>
            <a:r>
              <a:rPr lang="en-US" sz="2500" b="1" dirty="0"/>
              <a:t>12,000</a:t>
            </a:r>
            <a:r>
              <a:rPr lang="ar-YE" sz="2500" b="1" dirty="0"/>
              <a:t>) ريال، وقد تم سداد ايجار عشرة شهور في ذلك التاريخ.</a:t>
            </a:r>
          </a:p>
          <a:p>
            <a:pPr marL="82296" indent="0">
              <a:buNone/>
            </a:pPr>
            <a:r>
              <a:rPr lang="ar-YE" sz="2500" b="1" u="sng" dirty="0">
                <a:solidFill>
                  <a:srgbClr val="FF0000"/>
                </a:solidFill>
              </a:rPr>
              <a:t>المطلوب</a:t>
            </a:r>
            <a:r>
              <a:rPr lang="ar-YE" sz="2500" b="1" dirty="0"/>
              <a:t>:</a:t>
            </a:r>
          </a:p>
          <a:p>
            <a:pPr marL="539496" indent="-457200">
              <a:buFont typeface="+mj-lt"/>
              <a:buAutoNum type="arabicParenR"/>
            </a:pPr>
            <a:r>
              <a:rPr lang="ar-YE" sz="2500" b="1" dirty="0"/>
              <a:t>إعداد قيود اليومية اللازمة؟</a:t>
            </a:r>
          </a:p>
          <a:p>
            <a:pPr marL="539496" indent="-457200">
              <a:buFont typeface="+mj-lt"/>
              <a:buAutoNum type="arabicParenR"/>
            </a:pPr>
            <a:r>
              <a:rPr lang="ar-YE" sz="2500" b="1" dirty="0"/>
              <a:t>تصوير الحسابات التالي: الايجار، الايجار المستحق؟</a:t>
            </a:r>
          </a:p>
          <a:p>
            <a:pPr marL="539496" indent="-457200">
              <a:buFont typeface="+mj-lt"/>
              <a:buAutoNum type="arabicParenR"/>
            </a:pPr>
            <a:r>
              <a:rPr lang="ar-YE" sz="2500" b="1" dirty="0"/>
              <a:t>بيان الأثر على حـ/ أ. خ، والميزانية العمومية كما في </a:t>
            </a:r>
            <a:r>
              <a:rPr lang="en-US" sz="2500" b="1" dirty="0"/>
              <a:t>31</a:t>
            </a:r>
            <a:r>
              <a:rPr lang="ar-YE" sz="2500" b="1" dirty="0"/>
              <a:t>/</a:t>
            </a:r>
            <a:r>
              <a:rPr lang="en-US" sz="2500" b="1" dirty="0"/>
              <a:t>12</a:t>
            </a:r>
            <a:r>
              <a:rPr lang="ar-YE" sz="2500" b="1" dirty="0"/>
              <a:t>/</a:t>
            </a:r>
            <a:r>
              <a:rPr lang="en-US" sz="2500" b="1" dirty="0"/>
              <a:t>2016</a:t>
            </a:r>
            <a:r>
              <a:rPr lang="ar-YE" sz="2500" b="1" dirty="0"/>
              <a:t>م؟</a:t>
            </a:r>
          </a:p>
          <a:p>
            <a:pPr marL="82296" indent="0">
              <a:buNone/>
            </a:pPr>
            <a:r>
              <a:rPr lang="ar-YE" sz="2500" b="1" u="sng" dirty="0">
                <a:solidFill>
                  <a:srgbClr val="C00000"/>
                </a:solidFill>
              </a:rPr>
              <a:t>الحل</a:t>
            </a:r>
            <a:r>
              <a:rPr lang="ar-YE" sz="2500" b="1" dirty="0"/>
              <a:t>:</a:t>
            </a:r>
          </a:p>
          <a:p>
            <a:pPr>
              <a:buFont typeface="Wingdings" pitchFamily="2" charset="2"/>
              <a:buChar char="ü"/>
            </a:pPr>
            <a:r>
              <a:rPr lang="ar-YE" sz="2500" b="1" dirty="0"/>
              <a:t>الايجار الشهري= </a:t>
            </a:r>
            <a:r>
              <a:rPr lang="en-US" sz="2500" b="1" dirty="0"/>
              <a:t>12,000</a:t>
            </a:r>
            <a:r>
              <a:rPr lang="ar-YE" sz="2500" b="1" dirty="0"/>
              <a:t> ريال.</a:t>
            </a:r>
          </a:p>
          <a:p>
            <a:pPr>
              <a:buFont typeface="Wingdings" pitchFamily="2" charset="2"/>
              <a:buChar char="ü"/>
            </a:pPr>
            <a:r>
              <a:rPr lang="ar-YE" sz="2500" b="1" dirty="0"/>
              <a:t>الايجار الخاص بالسنة= </a:t>
            </a:r>
            <a:r>
              <a:rPr lang="en-US" sz="2500" b="1" dirty="0"/>
              <a:t>12000</a:t>
            </a:r>
            <a:r>
              <a:rPr lang="ar-YE" sz="2500" b="1" dirty="0"/>
              <a:t>× </a:t>
            </a:r>
            <a:r>
              <a:rPr lang="en-US" sz="2500" b="1" dirty="0"/>
              <a:t>12</a:t>
            </a:r>
            <a:r>
              <a:rPr lang="ar-YE" sz="2500" b="1" dirty="0"/>
              <a:t>= </a:t>
            </a:r>
            <a:r>
              <a:rPr lang="en-US" sz="2500" b="1" dirty="0"/>
              <a:t>144,000</a:t>
            </a:r>
            <a:r>
              <a:rPr lang="ar-YE" sz="2500" b="1" dirty="0"/>
              <a:t> ريال.</a:t>
            </a:r>
          </a:p>
          <a:p>
            <a:pPr>
              <a:buFont typeface="Wingdings" pitchFamily="2" charset="2"/>
              <a:buChar char="ü"/>
            </a:pPr>
            <a:r>
              <a:rPr lang="ar-YE" sz="2500" b="1" dirty="0"/>
              <a:t>الايجار المسدد فعلاً= </a:t>
            </a:r>
            <a:r>
              <a:rPr lang="en-US" sz="2500" b="1" dirty="0"/>
              <a:t>12,000</a:t>
            </a:r>
            <a:r>
              <a:rPr lang="ar-YE" sz="2500" b="1" dirty="0"/>
              <a:t>× </a:t>
            </a:r>
            <a:r>
              <a:rPr lang="en-US" sz="2500" b="1" dirty="0"/>
              <a:t>10</a:t>
            </a:r>
            <a:r>
              <a:rPr lang="ar-YE" sz="2500" b="1" dirty="0"/>
              <a:t>= </a:t>
            </a:r>
            <a:r>
              <a:rPr lang="en-US" sz="2500" b="1" dirty="0"/>
              <a:t>120,000</a:t>
            </a:r>
            <a:r>
              <a:rPr lang="ar-YE" sz="2500" b="1" dirty="0"/>
              <a:t> ريال.</a:t>
            </a:r>
          </a:p>
          <a:p>
            <a:pPr>
              <a:buFont typeface="Wingdings" pitchFamily="2" charset="2"/>
              <a:buChar char="ü"/>
            </a:pPr>
            <a:r>
              <a:rPr lang="ar-YE" sz="2500" b="1" dirty="0"/>
              <a:t>الايجار المستحق= الايجار الخاص بالسنة- الايجار المسدد.</a:t>
            </a:r>
          </a:p>
          <a:p>
            <a:pPr marL="82296" indent="0">
              <a:buNone/>
            </a:pPr>
            <a:r>
              <a:rPr lang="ar-YE" sz="2500" b="1" dirty="0"/>
              <a:t>                      = </a:t>
            </a:r>
            <a:r>
              <a:rPr lang="en-US" sz="2500" b="1" dirty="0"/>
              <a:t>144,000</a:t>
            </a:r>
            <a:r>
              <a:rPr lang="ar-YE" sz="2500" b="1" dirty="0"/>
              <a:t>- </a:t>
            </a:r>
            <a:r>
              <a:rPr lang="en-US" sz="2500" b="1" dirty="0"/>
              <a:t>120,000</a:t>
            </a:r>
            <a:r>
              <a:rPr lang="ar-YE" sz="2500" b="1" dirty="0"/>
              <a:t>= </a:t>
            </a:r>
            <a:r>
              <a:rPr lang="en-US" sz="2500" b="1" dirty="0"/>
              <a:t>24,000</a:t>
            </a:r>
            <a:r>
              <a:rPr lang="ar-YE" sz="2500" b="1" dirty="0"/>
              <a:t> ريال.</a:t>
            </a:r>
          </a:p>
          <a:p>
            <a:pPr marL="82296" indent="0">
              <a:buNone/>
            </a:pPr>
            <a:endParaRPr lang="ar-YE" sz="2400" dirty="0"/>
          </a:p>
          <a:p>
            <a:pPr>
              <a:buFont typeface="Wingdings" pitchFamily="2" charset="2"/>
              <a:buChar char="ü"/>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25</a:t>
            </a:fld>
            <a:endParaRPr lang="ar-YE" dirty="0"/>
          </a:p>
        </p:txBody>
      </p:sp>
    </p:spTree>
    <p:extLst>
      <p:ext uri="{BB962C8B-B14F-4D97-AF65-F5344CB8AC3E}">
        <p14:creationId xmlns:p14="http://schemas.microsoft.com/office/powerpoint/2010/main" val="274366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0"/>
            <a:ext cx="8682168" cy="332656"/>
          </a:xfrm>
        </p:spPr>
        <p:txBody>
          <a:bodyPr>
            <a:noAutofit/>
          </a:bodyPr>
          <a:lstStyle/>
          <a:p>
            <a:pPr algn="ctr"/>
            <a:r>
              <a:rPr lang="ar-YE" sz="2800" u="sng" dirty="0"/>
              <a:t>تابع: حل المثال</a:t>
            </a:r>
          </a:p>
        </p:txBody>
      </p:sp>
      <p:sp>
        <p:nvSpPr>
          <p:cNvPr id="3" name="عنصر نائب للمحتوى 2"/>
          <p:cNvSpPr>
            <a:spLocks noGrp="1"/>
          </p:cNvSpPr>
          <p:nvPr>
            <p:ph idx="1"/>
          </p:nvPr>
        </p:nvSpPr>
        <p:spPr>
          <a:xfrm>
            <a:off x="0" y="332656"/>
            <a:ext cx="8933688" cy="6480720"/>
          </a:xfrm>
        </p:spPr>
        <p:txBody>
          <a:bodyPr>
            <a:normAutofit/>
          </a:bodyPr>
          <a:lstStyle/>
          <a:p>
            <a:pPr>
              <a:buFont typeface="Wingdings" pitchFamily="2" charset="2"/>
              <a:buChar char="Ø"/>
            </a:pPr>
            <a:r>
              <a:rPr lang="ar-YE" sz="2400" b="1" u="sng" dirty="0">
                <a:solidFill>
                  <a:srgbClr val="FF0000"/>
                </a:solidFill>
              </a:rPr>
              <a:t>قيود اليومية</a:t>
            </a:r>
            <a:r>
              <a:rPr lang="ar-YE" sz="2400" b="1" dirty="0"/>
              <a:t>:</a:t>
            </a:r>
            <a:r>
              <a:rPr lang="ar-YE" sz="2400" dirty="0"/>
              <a:t>-</a:t>
            </a:r>
          </a:p>
          <a:p>
            <a:pPr>
              <a:buFont typeface="Wingdings" pitchFamily="2" charset="2"/>
              <a:buChar char="Ø"/>
            </a:pPr>
            <a:endParaRPr lang="ar-YE" sz="2400" dirty="0"/>
          </a:p>
          <a:p>
            <a:pPr marL="82296" indent="0">
              <a:buNone/>
            </a:pPr>
            <a:endParaRPr lang="ar-YE" sz="2400" dirty="0"/>
          </a:p>
          <a:p>
            <a:pPr>
              <a:buFont typeface="Wingdings" pitchFamily="2" charset="2"/>
              <a:buChar char="Ø"/>
            </a:pPr>
            <a:endParaRPr lang="ar-YE" sz="2400" dirty="0"/>
          </a:p>
          <a:p>
            <a:pPr>
              <a:buFont typeface="Wingdings" pitchFamily="2" charset="2"/>
              <a:buChar char="Ø"/>
            </a:pPr>
            <a:endParaRPr lang="ar-YE" sz="2400" dirty="0"/>
          </a:p>
          <a:p>
            <a:pPr>
              <a:buFont typeface="Wingdings" pitchFamily="2" charset="2"/>
              <a:buChar char="Ø"/>
            </a:pPr>
            <a:endParaRPr lang="ar-YE" sz="2400" dirty="0"/>
          </a:p>
          <a:p>
            <a:pPr>
              <a:buFont typeface="Wingdings" pitchFamily="2" charset="2"/>
              <a:buChar char="Ø"/>
            </a:pPr>
            <a:endParaRPr lang="ar-YE" sz="2400" dirty="0"/>
          </a:p>
          <a:p>
            <a:pPr marL="82296" indent="0">
              <a:buNone/>
            </a:pPr>
            <a:endParaRPr lang="ar-YE" sz="2400" dirty="0"/>
          </a:p>
          <a:p>
            <a:pPr marL="82296" indent="0">
              <a:buNone/>
            </a:pPr>
            <a:endParaRPr lang="ar-YE" sz="2400" b="1" dirty="0"/>
          </a:p>
          <a:p>
            <a:pPr>
              <a:buFont typeface="Wingdings" pitchFamily="2" charset="2"/>
              <a:buChar char="Ø"/>
            </a:pPr>
            <a:r>
              <a:rPr lang="ar-YE" sz="2400" b="1" u="sng" dirty="0">
                <a:solidFill>
                  <a:srgbClr val="FF0000"/>
                </a:solidFill>
              </a:rPr>
              <a:t>حسابات الاستاذ</a:t>
            </a:r>
            <a:r>
              <a:rPr lang="ar-YE" sz="2400" dirty="0"/>
              <a:t>: </a:t>
            </a:r>
          </a:p>
          <a:p>
            <a:pPr marL="82296" indent="0">
              <a:buNone/>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26</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022171079"/>
              </p:ext>
            </p:extLst>
          </p:nvPr>
        </p:nvGraphicFramePr>
        <p:xfrm>
          <a:off x="323528" y="836712"/>
          <a:ext cx="8426078" cy="3114040"/>
        </p:xfrm>
        <a:graphic>
          <a:graphicData uri="http://schemas.openxmlformats.org/drawingml/2006/table">
            <a:tbl>
              <a:tblPr rtl="1" firstRow="1" bandRow="1">
                <a:tableStyleId>{8799B23B-EC83-4686-B30A-512413B5E67A}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3520678">
                  <a:extLst>
                    <a:ext uri="{9D8B030D-6E8A-4147-A177-3AD203B41FA5}">
                      <a16:colId xmlns:a16="http://schemas.microsoft.com/office/drawing/2014/main" val="20002"/>
                    </a:ext>
                  </a:extLst>
                </a:gridCol>
                <a:gridCol w="1857400">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en-US" b="1" dirty="0"/>
                        <a:t>120,000</a:t>
                      </a:r>
                      <a:endParaRPr lang="ar-YE" b="1" dirty="0"/>
                    </a:p>
                  </a:txBody>
                  <a:tcPr/>
                </a:tc>
                <a:tc>
                  <a:txBody>
                    <a:bodyPr/>
                    <a:lstStyle/>
                    <a:p>
                      <a:pPr rtl="1"/>
                      <a:endParaRPr lang="en-US" b="1" dirty="0"/>
                    </a:p>
                    <a:p>
                      <a:pPr rtl="1"/>
                      <a:r>
                        <a:rPr lang="en-US" b="1" dirty="0"/>
                        <a:t>120,000</a:t>
                      </a:r>
                      <a:endParaRPr lang="ar-YE" b="1" dirty="0"/>
                    </a:p>
                  </a:txBody>
                  <a:tcPr/>
                </a:tc>
                <a:tc>
                  <a:txBody>
                    <a:bodyPr/>
                    <a:lstStyle/>
                    <a:p>
                      <a:pPr rtl="1"/>
                      <a:r>
                        <a:rPr lang="ar-YE" b="1" dirty="0"/>
                        <a:t>من حــ/ الايجار</a:t>
                      </a:r>
                    </a:p>
                    <a:p>
                      <a:pPr rtl="1"/>
                      <a:r>
                        <a:rPr lang="ar-YE" b="1" dirty="0"/>
                        <a:t>    إلى حــ/ البنك</a:t>
                      </a:r>
                    </a:p>
                    <a:p>
                      <a:pPr rtl="1"/>
                      <a:r>
                        <a:rPr lang="ar-YE" b="1" dirty="0"/>
                        <a:t>إثبات سداد ايجار عشرة شهور</a:t>
                      </a:r>
                    </a:p>
                  </a:txBody>
                  <a:tcPr/>
                </a:tc>
                <a:tc>
                  <a:txBody>
                    <a:bodyPr/>
                    <a:lstStyle/>
                    <a:p>
                      <a:pPr rtl="1"/>
                      <a:r>
                        <a:rPr kumimoji="0" lang="ar-YE" sz="2400" b="1" u="none" strike="noStrike" kern="1200" cap="none" spc="0" normalizeH="0" baseline="0" noProof="0" dirty="0">
                          <a:ln>
                            <a:noFill/>
                          </a:ln>
                          <a:effectLst/>
                          <a:uLnTx/>
                          <a:uFillTx/>
                        </a:rPr>
                        <a:t> </a:t>
                      </a:r>
                      <a:r>
                        <a:rPr kumimoji="0" lang="en-US" sz="2400" b="1" u="none" strike="noStrike" kern="1200" cap="none" spc="0" normalizeH="0" baseline="0" noProof="0" dirty="0">
                          <a:ln>
                            <a:noFill/>
                          </a:ln>
                          <a:effectLst/>
                          <a:uLnTx/>
                          <a:uFillTx/>
                        </a:rPr>
                        <a:t>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 </a:t>
                      </a:r>
                      <a:endParaRPr lang="ar-YE" b="1" dirty="0"/>
                    </a:p>
                  </a:txBody>
                  <a:tcPr/>
                </a:tc>
                <a:extLst>
                  <a:ext uri="{0D108BD9-81ED-4DB2-BD59-A6C34878D82A}">
                    <a16:rowId xmlns:a16="http://schemas.microsoft.com/office/drawing/2014/main" val="10001"/>
                  </a:ext>
                </a:extLst>
              </a:tr>
              <a:tr h="370840">
                <a:tc>
                  <a:txBody>
                    <a:bodyPr/>
                    <a:lstStyle/>
                    <a:p>
                      <a:pPr rtl="1"/>
                      <a:r>
                        <a:rPr lang="en-US" b="1" dirty="0"/>
                        <a:t>24,000</a:t>
                      </a:r>
                      <a:endParaRPr lang="ar-YE" b="1" dirty="0"/>
                    </a:p>
                  </a:txBody>
                  <a:tcPr/>
                </a:tc>
                <a:tc>
                  <a:txBody>
                    <a:bodyPr/>
                    <a:lstStyle/>
                    <a:p>
                      <a:pPr rtl="1"/>
                      <a:endParaRPr lang="en-US" b="1" dirty="0"/>
                    </a:p>
                    <a:p>
                      <a:pPr rtl="1"/>
                      <a:r>
                        <a:rPr lang="en-US" b="1" dirty="0"/>
                        <a:t>24,000</a:t>
                      </a:r>
                    </a:p>
                    <a:p>
                      <a:pPr rtl="1"/>
                      <a:endParaRPr lang="ar-YE" b="1" dirty="0"/>
                    </a:p>
                  </a:txBody>
                  <a:tcPr/>
                </a:tc>
                <a:tc>
                  <a:txBody>
                    <a:bodyPr/>
                    <a:lstStyle/>
                    <a:p>
                      <a:pPr rtl="1"/>
                      <a:r>
                        <a:rPr lang="ar-YE" b="1" dirty="0"/>
                        <a:t>من حـــ/ الايجار</a:t>
                      </a:r>
                    </a:p>
                    <a:p>
                      <a:pPr rtl="1"/>
                      <a:r>
                        <a:rPr lang="ar-YE" b="1" dirty="0"/>
                        <a:t>      إلى حــ/ الايجار المستحق</a:t>
                      </a:r>
                    </a:p>
                    <a:p>
                      <a:pPr rtl="1"/>
                      <a:r>
                        <a:rPr lang="ar-YE" b="1" dirty="0"/>
                        <a:t>إثبات الايجار المستحق</a:t>
                      </a:r>
                    </a:p>
                  </a:txBody>
                  <a:tcPr/>
                </a:tc>
                <a:tc>
                  <a:txBody>
                    <a:bodyPr/>
                    <a:lstStyle/>
                    <a:p>
                      <a:pPr rtl="1"/>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a:t>
                      </a:r>
                      <a:endParaRPr lang="ar-YE" b="1" dirty="0"/>
                    </a:p>
                  </a:txBody>
                  <a:tcPr/>
                </a:tc>
                <a:extLst>
                  <a:ext uri="{0D108BD9-81ED-4DB2-BD59-A6C34878D82A}">
                    <a16:rowId xmlns:a16="http://schemas.microsoft.com/office/drawing/2014/main" val="10002"/>
                  </a:ext>
                </a:extLst>
              </a:tr>
              <a:tr h="370840">
                <a:tc>
                  <a:txBody>
                    <a:bodyPr/>
                    <a:lstStyle/>
                    <a:p>
                      <a:pPr rtl="1"/>
                      <a:r>
                        <a:rPr lang="en-US" b="1" dirty="0"/>
                        <a:t>144,000</a:t>
                      </a:r>
                      <a:endParaRPr lang="ar-YE" b="1" dirty="0"/>
                    </a:p>
                  </a:txBody>
                  <a:tcPr/>
                </a:tc>
                <a:tc>
                  <a:txBody>
                    <a:bodyPr/>
                    <a:lstStyle/>
                    <a:p>
                      <a:pPr rtl="1"/>
                      <a:endParaRPr lang="en-US" b="1" dirty="0"/>
                    </a:p>
                    <a:p>
                      <a:pPr rtl="1"/>
                      <a:r>
                        <a:rPr lang="en-US" b="1" dirty="0"/>
                        <a:t>144,000</a:t>
                      </a:r>
                      <a:endParaRPr lang="ar-YE" b="1" dirty="0"/>
                    </a:p>
                  </a:txBody>
                  <a:tcPr/>
                </a:tc>
                <a:tc>
                  <a:txBody>
                    <a:bodyPr/>
                    <a:lstStyle/>
                    <a:p>
                      <a:pPr rtl="1"/>
                      <a:r>
                        <a:rPr lang="ar-YE" b="1" dirty="0"/>
                        <a:t>من حـ/ الأرباح والخسائر</a:t>
                      </a:r>
                    </a:p>
                    <a:p>
                      <a:pPr rtl="1"/>
                      <a:r>
                        <a:rPr lang="ar-YE" b="1" dirty="0"/>
                        <a:t>       إلى حــ/ الايجار</a:t>
                      </a:r>
                    </a:p>
                    <a:p>
                      <a:pPr rtl="1"/>
                      <a:r>
                        <a:rPr lang="ar-YE" b="1" dirty="0"/>
                        <a:t>اقفال</a:t>
                      </a:r>
                      <a:r>
                        <a:rPr lang="ar-YE" b="1" baseline="0" dirty="0"/>
                        <a:t> رصيد حساب الايجار</a:t>
                      </a:r>
                      <a:endParaRPr lang="en-US" b="1" dirty="0"/>
                    </a:p>
                  </a:txBody>
                  <a:tcPr/>
                </a:tc>
                <a:tc>
                  <a:txBody>
                    <a:bodyPr/>
                    <a:lstStyle/>
                    <a:p>
                      <a:pPr rtl="1"/>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a:t>
                      </a:r>
                      <a:endParaRPr lang="ar-YE" b="1" dirty="0"/>
                    </a:p>
                  </a:txBody>
                  <a:tcPr/>
                </a:tc>
                <a:extLst>
                  <a:ext uri="{0D108BD9-81ED-4DB2-BD59-A6C34878D82A}">
                    <a16:rowId xmlns:a16="http://schemas.microsoft.com/office/drawing/2014/main" val="10003"/>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137589972"/>
              </p:ext>
            </p:extLst>
          </p:nvPr>
        </p:nvGraphicFramePr>
        <p:xfrm>
          <a:off x="491082" y="4869160"/>
          <a:ext cx="8362576" cy="1944216"/>
        </p:xfrm>
        <a:graphic>
          <a:graphicData uri="http://schemas.openxmlformats.org/drawingml/2006/table">
            <a:tbl>
              <a:tblPr rtl="1" firstRow="1" bandRow="1">
                <a:tableStyleId>{8799B23B-EC83-4686-B30A-512413B5E67A}</a:tableStyleId>
              </a:tblPr>
              <a:tblGrid>
                <a:gridCol w="4999310">
                  <a:extLst>
                    <a:ext uri="{9D8B030D-6E8A-4147-A177-3AD203B41FA5}">
                      <a16:colId xmlns:a16="http://schemas.microsoft.com/office/drawing/2014/main" val="20000"/>
                    </a:ext>
                  </a:extLst>
                </a:gridCol>
                <a:gridCol w="3363266">
                  <a:extLst>
                    <a:ext uri="{9D8B030D-6E8A-4147-A177-3AD203B41FA5}">
                      <a16:colId xmlns:a16="http://schemas.microsoft.com/office/drawing/2014/main" val="20001"/>
                    </a:ext>
                  </a:extLst>
                </a:gridCol>
              </a:tblGrid>
              <a:tr h="370840">
                <a:tc gridSpan="2">
                  <a:txBody>
                    <a:bodyPr/>
                    <a:lstStyle/>
                    <a:p>
                      <a:pPr algn="ctr" rtl="1"/>
                      <a:r>
                        <a:rPr lang="ar-YE" sz="1800" b="1" dirty="0"/>
                        <a:t>حــ/ الايجــــــار </a:t>
                      </a:r>
                    </a:p>
                    <a:p>
                      <a:pPr rtl="1"/>
                      <a:r>
                        <a:rPr lang="ar-YE" sz="1800" b="1" dirty="0"/>
                        <a:t>منه                                                                                                            له</a:t>
                      </a:r>
                    </a:p>
                  </a:txBody>
                  <a:tcPr/>
                </a:tc>
                <a:tc hMerge="1">
                  <a:txBody>
                    <a:bodyPr/>
                    <a:lstStyle/>
                    <a:p>
                      <a:pPr rtl="1"/>
                      <a:endParaRPr lang="ar-YE" dirty="0"/>
                    </a:p>
                  </a:txBody>
                  <a:tcPr/>
                </a:tc>
                <a:extLst>
                  <a:ext uri="{0D108BD9-81ED-4DB2-BD59-A6C34878D82A}">
                    <a16:rowId xmlns:a16="http://schemas.microsoft.com/office/drawing/2014/main" val="10000"/>
                  </a:ext>
                </a:extLst>
              </a:tr>
              <a:tr h="782629">
                <a:tc>
                  <a:txBody>
                    <a:bodyPr/>
                    <a:lstStyle/>
                    <a:p>
                      <a:pPr rtl="1"/>
                      <a:r>
                        <a:rPr lang="en-US" sz="1800" b="1" dirty="0"/>
                        <a:t>12,000</a:t>
                      </a:r>
                      <a:r>
                        <a:rPr lang="ar-YE" sz="1800" b="1" dirty="0"/>
                        <a:t>                 إلى حــ/ البنك</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800" b="1" dirty="0"/>
                        <a:t>24,000</a:t>
                      </a:r>
                      <a:r>
                        <a:rPr lang="ar-YE" sz="1800" b="1" dirty="0"/>
                        <a:t>                إلى حــ/ الايجار المستحق</a:t>
                      </a:r>
                      <a:r>
                        <a:rPr kumimoji="0" lang="en-US" sz="1800" b="1" u="none" strike="noStrike" kern="1200" cap="none" spc="0" normalizeH="0" baseline="0" noProof="0" dirty="0">
                          <a:ln>
                            <a:noFill/>
                          </a:ln>
                          <a:effectLst/>
                          <a:uLnTx/>
                          <a:uFillTx/>
                        </a:rPr>
                        <a:t>31</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12</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2016</a:t>
                      </a:r>
                      <a:r>
                        <a:rPr kumimoji="0" lang="ar-YE" sz="1800" b="1" u="none" strike="noStrike" kern="1200" cap="none" spc="0" normalizeH="0" baseline="0" noProof="0" dirty="0">
                          <a:ln>
                            <a:noFill/>
                          </a:ln>
                          <a:effectLst/>
                          <a:uLnTx/>
                          <a:uFillTx/>
                        </a:rPr>
                        <a:t>م</a:t>
                      </a:r>
                    </a:p>
                    <a:p>
                      <a:pPr rtl="1"/>
                      <a:endParaRPr lang="ar-YE" sz="1800" b="1" dirty="0"/>
                    </a:p>
                  </a:txBody>
                  <a:tcPr/>
                </a:tc>
                <a:tc>
                  <a:txBody>
                    <a:bodyPr/>
                    <a:lstStyle/>
                    <a:p>
                      <a:pPr rtl="1"/>
                      <a:r>
                        <a:rPr lang="en-US" sz="1800" b="1" dirty="0"/>
                        <a:t>144,000</a:t>
                      </a:r>
                      <a:r>
                        <a:rPr lang="ar-YE" sz="1800" b="1" dirty="0"/>
                        <a:t>       من حــ/ الارباح والخسائر</a:t>
                      </a:r>
                    </a:p>
                  </a:txBody>
                  <a:tcPr/>
                </a:tc>
                <a:extLst>
                  <a:ext uri="{0D108BD9-81ED-4DB2-BD59-A6C34878D82A}">
                    <a16:rowId xmlns:a16="http://schemas.microsoft.com/office/drawing/2014/main" val="10001"/>
                  </a:ext>
                </a:extLst>
              </a:tr>
              <a:tr h="389736">
                <a:tc>
                  <a:txBody>
                    <a:bodyPr/>
                    <a:lstStyle/>
                    <a:p>
                      <a:pPr rtl="1"/>
                      <a:r>
                        <a:rPr lang="en-US" sz="1800" b="1" u="sng" dirty="0"/>
                        <a:t>144,000</a:t>
                      </a:r>
                      <a:endParaRPr lang="ar-YE" sz="1800" b="1" u="sng" dirty="0"/>
                    </a:p>
                  </a:txBody>
                  <a:tcPr/>
                </a:tc>
                <a:tc>
                  <a:txBody>
                    <a:bodyPr/>
                    <a:lstStyle/>
                    <a:p>
                      <a:pPr rtl="1"/>
                      <a:r>
                        <a:rPr lang="en-US" sz="1800" b="1" u="sng" dirty="0"/>
                        <a:t>144,000</a:t>
                      </a:r>
                      <a:endParaRPr lang="ar-YE" sz="1800" b="1" u="sng"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63277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sz="2800" u="sng" dirty="0">
                <a:solidFill>
                  <a:srgbClr val="4F271C">
                    <a:satMod val="130000"/>
                  </a:srgbClr>
                </a:solidFill>
              </a:rPr>
              <a:t>تابع: حل المثال</a:t>
            </a:r>
            <a:endParaRPr lang="ar-YE"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816341922"/>
              </p:ext>
            </p:extLst>
          </p:nvPr>
        </p:nvGraphicFramePr>
        <p:xfrm>
          <a:off x="251520" y="1052736"/>
          <a:ext cx="8683626" cy="1838960"/>
        </p:xfrm>
        <a:graphic>
          <a:graphicData uri="http://schemas.openxmlformats.org/drawingml/2006/table">
            <a:tbl>
              <a:tblPr rtl="1" firstRow="1" bandRow="1">
                <a:tableStyleId>{8799B23B-EC83-4686-B30A-512413B5E67A}</a:tableStyleId>
              </a:tblPr>
              <a:tblGrid>
                <a:gridCol w="4341813">
                  <a:extLst>
                    <a:ext uri="{9D8B030D-6E8A-4147-A177-3AD203B41FA5}">
                      <a16:colId xmlns:a16="http://schemas.microsoft.com/office/drawing/2014/main" val="20000"/>
                    </a:ext>
                  </a:extLst>
                </a:gridCol>
                <a:gridCol w="4341813">
                  <a:extLst>
                    <a:ext uri="{9D8B030D-6E8A-4147-A177-3AD203B41FA5}">
                      <a16:colId xmlns:a16="http://schemas.microsoft.com/office/drawing/2014/main" val="20001"/>
                    </a:ext>
                  </a:extLst>
                </a:gridCol>
              </a:tblGrid>
              <a:tr h="370840">
                <a:tc gridSpan="2">
                  <a:txBody>
                    <a:bodyPr/>
                    <a:lstStyle/>
                    <a:p>
                      <a:pPr algn="ctr" rtl="1"/>
                      <a:r>
                        <a:rPr lang="ar-YE" b="1" u="sng" dirty="0"/>
                        <a:t>حـــ/ الايجار المستحق</a:t>
                      </a:r>
                    </a:p>
                    <a:p>
                      <a:pPr algn="r" rtl="1"/>
                      <a:r>
                        <a:rPr lang="ar-YE" b="1" dirty="0"/>
                        <a:t>منه                                                                                                                           له</a:t>
                      </a:r>
                    </a:p>
                  </a:txBody>
                  <a:tcPr/>
                </a:tc>
                <a:tc hMerge="1">
                  <a:txBody>
                    <a:bodyPr/>
                    <a:lstStyle/>
                    <a:p>
                      <a:pPr rtl="1"/>
                      <a:endParaRPr lang="ar-YE" dirty="0"/>
                    </a:p>
                  </a:txBody>
                  <a:tcPr/>
                </a:tc>
                <a:extLst>
                  <a:ext uri="{0D108BD9-81ED-4DB2-BD59-A6C34878D82A}">
                    <a16:rowId xmlns:a16="http://schemas.microsoft.com/office/drawing/2014/main" val="10000"/>
                  </a:ext>
                </a:extLst>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b="1" dirty="0"/>
                        <a:t>24,000</a:t>
                      </a:r>
                      <a:r>
                        <a:rPr lang="ar-YE" b="1" dirty="0"/>
                        <a:t>      رصيد دائن مرحل </a:t>
                      </a:r>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a:t>
                      </a:r>
                      <a:endParaRPr kumimoji="0" lang="ar-YE" sz="1800" b="1" i="0" u="none" strike="noStrike" kern="1200" cap="none" spc="0" normalizeH="0" baseline="0" noProof="0" dirty="0">
                        <a:ln>
                          <a:noFill/>
                        </a:ln>
                        <a:solidFill>
                          <a:prstClr val="black"/>
                        </a:solidFill>
                        <a:effectLst/>
                        <a:uLnTx/>
                        <a:uFillTx/>
                        <a:latin typeface="+mn-lt"/>
                        <a:ea typeface="+mn-ea"/>
                      </a:endParaRPr>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US" b="1" dirty="0"/>
                        <a:t>24,000</a:t>
                      </a:r>
                      <a:r>
                        <a:rPr lang="ar-YE" b="1" dirty="0"/>
                        <a:t>         من حـــ/ الايجار</a:t>
                      </a:r>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a:t>
                      </a:r>
                      <a:endParaRPr kumimoji="0" lang="ar-YE" sz="1800" b="1" i="0" u="none" strike="noStrike" kern="1200" cap="none" spc="0" normalizeH="0" baseline="0" noProof="0" dirty="0">
                        <a:ln>
                          <a:noFill/>
                        </a:ln>
                        <a:solidFill>
                          <a:prstClr val="black"/>
                        </a:solidFill>
                        <a:effectLst/>
                        <a:uLnTx/>
                        <a:uFillTx/>
                        <a:latin typeface="+mn-lt"/>
                        <a:ea typeface="+mn-ea"/>
                      </a:endParaRPr>
                    </a:p>
                  </a:txBody>
                  <a:tcPr/>
                </a:tc>
                <a:extLst>
                  <a:ext uri="{0D108BD9-81ED-4DB2-BD59-A6C34878D82A}">
                    <a16:rowId xmlns:a16="http://schemas.microsoft.com/office/drawing/2014/main" val="10001"/>
                  </a:ext>
                </a:extLst>
              </a:tr>
              <a:tr h="370840">
                <a:tc>
                  <a:txBody>
                    <a:bodyPr/>
                    <a:lstStyle/>
                    <a:p>
                      <a:pPr rtl="1"/>
                      <a:r>
                        <a:rPr lang="en-US" b="1" u="sng" dirty="0"/>
                        <a:t>24,000</a:t>
                      </a:r>
                      <a:endParaRPr lang="ar-YE" b="1" u="sng" dirty="0"/>
                    </a:p>
                  </a:txBody>
                  <a:tcPr/>
                </a:tc>
                <a:tc>
                  <a:txBody>
                    <a:bodyPr/>
                    <a:lstStyle/>
                    <a:p>
                      <a:pPr rtl="1"/>
                      <a:r>
                        <a:rPr lang="en-US" b="1" u="sng" dirty="0"/>
                        <a:t>24,000</a:t>
                      </a:r>
                      <a:endParaRPr lang="ar-YE" b="1" u="sng" dirty="0"/>
                    </a:p>
                  </a:txBody>
                  <a:tcPr/>
                </a:tc>
                <a:extLst>
                  <a:ext uri="{0D108BD9-81ED-4DB2-BD59-A6C34878D82A}">
                    <a16:rowId xmlns:a16="http://schemas.microsoft.com/office/drawing/2014/main" val="10002"/>
                  </a:ext>
                </a:extLst>
              </a:tr>
              <a:tr h="370840">
                <a:tc>
                  <a:txBody>
                    <a:bodyPr/>
                    <a:lstStyle/>
                    <a:p>
                      <a:pPr rtl="1"/>
                      <a:endParaRPr lang="ar-YE" b="1" u="sng" dirty="0"/>
                    </a:p>
                  </a:txBody>
                  <a:tcPr/>
                </a:tc>
                <a:tc>
                  <a:txBody>
                    <a:bodyPr/>
                    <a:lstStyle/>
                    <a:p>
                      <a:pPr rtl="1"/>
                      <a:r>
                        <a:rPr lang="en-US" b="1" u="sng" dirty="0"/>
                        <a:t>24,000</a:t>
                      </a:r>
                      <a:r>
                        <a:rPr lang="ar-YE" b="1" u="sng" dirty="0"/>
                        <a:t>           رصيد دائن منقول   </a:t>
                      </a:r>
                      <a:r>
                        <a:rPr lang="en-US" b="1" u="sng" dirty="0"/>
                        <a:t>1</a:t>
                      </a:r>
                      <a:r>
                        <a:rPr lang="ar-YE" b="1" u="sng" dirty="0"/>
                        <a:t>/</a:t>
                      </a:r>
                      <a:r>
                        <a:rPr lang="en-US" b="1" u="sng" dirty="0"/>
                        <a:t>1</a:t>
                      </a:r>
                      <a:r>
                        <a:rPr lang="ar-YE" b="1" u="sng" dirty="0"/>
                        <a:t>/</a:t>
                      </a:r>
                      <a:r>
                        <a:rPr lang="en-US" b="1" u="sng" dirty="0"/>
                        <a:t>2017</a:t>
                      </a:r>
                      <a:r>
                        <a:rPr lang="ar-YE" b="1" u="sng" dirty="0"/>
                        <a:t>م</a:t>
                      </a:r>
                    </a:p>
                  </a:txBody>
                  <a:tcPr/>
                </a:tc>
                <a:extLst>
                  <a:ext uri="{0D108BD9-81ED-4DB2-BD59-A6C34878D82A}">
                    <a16:rowId xmlns:a16="http://schemas.microsoft.com/office/drawing/2014/main" val="10003"/>
                  </a:ext>
                </a:extLst>
              </a:tr>
            </a:tbl>
          </a:graphicData>
        </a:graphic>
      </p:graphicFrame>
      <p:sp>
        <p:nvSpPr>
          <p:cNvPr id="4" name="عنصر نائب لرقم الشريحة 3"/>
          <p:cNvSpPr>
            <a:spLocks noGrp="1"/>
          </p:cNvSpPr>
          <p:nvPr>
            <p:ph type="sldNum" sz="quarter" idx="12"/>
          </p:nvPr>
        </p:nvSpPr>
        <p:spPr/>
        <p:txBody>
          <a:bodyPr/>
          <a:lstStyle/>
          <a:p>
            <a:fld id="{CD9B9423-CA99-4925-8324-5BC098869A01}" type="slidenum">
              <a:rPr lang="ar-YE" smtClean="0"/>
              <a:t>27</a:t>
            </a:fld>
            <a:endParaRPr lang="ar-YE" dirty="0"/>
          </a:p>
        </p:txBody>
      </p:sp>
      <p:graphicFrame>
        <p:nvGraphicFramePr>
          <p:cNvPr id="6" name="جدول 5"/>
          <p:cNvGraphicFramePr>
            <a:graphicFrameLocks noGrp="1"/>
          </p:cNvGraphicFramePr>
          <p:nvPr>
            <p:extLst>
              <p:ext uri="{D42A27DB-BD31-4B8C-83A1-F6EECF244321}">
                <p14:modId xmlns:p14="http://schemas.microsoft.com/office/powerpoint/2010/main" val="3076095018"/>
              </p:ext>
            </p:extLst>
          </p:nvPr>
        </p:nvGraphicFramePr>
        <p:xfrm>
          <a:off x="520474" y="3339346"/>
          <a:ext cx="8089370" cy="1102360"/>
        </p:xfrm>
        <a:graphic>
          <a:graphicData uri="http://schemas.openxmlformats.org/drawingml/2006/table">
            <a:tbl>
              <a:tblPr rtl="1" firstRow="1" bandRow="1">
                <a:tableStyleId>{8799B23B-EC83-4686-B30A-512413B5E67A}</a:tableStyleId>
              </a:tblPr>
              <a:tblGrid>
                <a:gridCol w="4227172">
                  <a:extLst>
                    <a:ext uri="{9D8B030D-6E8A-4147-A177-3AD203B41FA5}">
                      <a16:colId xmlns:a16="http://schemas.microsoft.com/office/drawing/2014/main" val="20000"/>
                    </a:ext>
                  </a:extLst>
                </a:gridCol>
                <a:gridCol w="3862198">
                  <a:extLst>
                    <a:ext uri="{9D8B030D-6E8A-4147-A177-3AD203B41FA5}">
                      <a16:colId xmlns:a16="http://schemas.microsoft.com/office/drawing/2014/main" val="20001"/>
                    </a:ext>
                  </a:extLst>
                </a:gridCol>
              </a:tblGrid>
              <a:tr h="370840">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YE" b="1" u="sng" dirty="0"/>
                        <a:t>حــ/ أ. خ عن السنة المنتهية في </a:t>
                      </a:r>
                      <a:r>
                        <a:rPr kumimoji="0" lang="en-US" sz="2400" b="1" u="sng" strike="noStrike" kern="1200" cap="none" spc="0" normalizeH="0" baseline="0" noProof="0" dirty="0">
                          <a:ln>
                            <a:noFill/>
                          </a:ln>
                          <a:effectLst/>
                          <a:uLnTx/>
                          <a:uFillTx/>
                        </a:rPr>
                        <a:t>31</a:t>
                      </a:r>
                      <a:r>
                        <a:rPr kumimoji="0" lang="ar-YE" sz="2400" b="1" u="sng" strike="noStrike" kern="1200" cap="none" spc="0" normalizeH="0" baseline="0" noProof="0" dirty="0">
                          <a:ln>
                            <a:noFill/>
                          </a:ln>
                          <a:effectLst/>
                          <a:uLnTx/>
                          <a:uFillTx/>
                        </a:rPr>
                        <a:t>/</a:t>
                      </a:r>
                      <a:r>
                        <a:rPr kumimoji="0" lang="en-US" sz="2400" b="1" u="sng" strike="noStrike" kern="1200" cap="none" spc="0" normalizeH="0" baseline="0" noProof="0" dirty="0">
                          <a:ln>
                            <a:noFill/>
                          </a:ln>
                          <a:effectLst/>
                          <a:uLnTx/>
                          <a:uFillTx/>
                        </a:rPr>
                        <a:t>12</a:t>
                      </a:r>
                      <a:r>
                        <a:rPr kumimoji="0" lang="ar-YE" sz="2400" b="1" u="sng" strike="noStrike" kern="1200" cap="none" spc="0" normalizeH="0" baseline="0" noProof="0" dirty="0">
                          <a:ln>
                            <a:noFill/>
                          </a:ln>
                          <a:effectLst/>
                          <a:uLnTx/>
                          <a:uFillTx/>
                        </a:rPr>
                        <a:t>/</a:t>
                      </a:r>
                      <a:r>
                        <a:rPr kumimoji="0" lang="en-US" sz="2400" b="1" u="sng" strike="noStrike" kern="1200" cap="none" spc="0" normalizeH="0" baseline="0" noProof="0" dirty="0">
                          <a:ln>
                            <a:noFill/>
                          </a:ln>
                          <a:effectLst/>
                          <a:uLnTx/>
                          <a:uFillTx/>
                        </a:rPr>
                        <a:t>2016</a:t>
                      </a:r>
                      <a:r>
                        <a:rPr kumimoji="0" lang="ar-YE" sz="2400" b="1" u="sng" strike="noStrike" kern="1200" cap="none" spc="0" normalizeH="0" baseline="0" noProof="0" dirty="0">
                          <a:ln>
                            <a:noFill/>
                          </a:ln>
                          <a:effectLst/>
                          <a:uLnTx/>
                          <a:uFillTx/>
                        </a:rPr>
                        <a:t>م</a:t>
                      </a:r>
                      <a:endParaRPr kumimoji="0" lang="ar-YE" sz="1800" b="1" u="sng" strike="noStrike" kern="1200" cap="none" spc="0" normalizeH="0" baseline="0" noProof="0" dirty="0">
                        <a:ln>
                          <a:noFill/>
                        </a:ln>
                        <a:effectLst/>
                        <a:uLnTx/>
                        <a:uFillTx/>
                      </a:endParaRPr>
                    </a:p>
                    <a:p>
                      <a:pPr rtl="1"/>
                      <a:r>
                        <a:rPr lang="ar-YE" b="1" dirty="0"/>
                        <a:t>منه                                                                                                        له</a:t>
                      </a:r>
                    </a:p>
                  </a:txBody>
                  <a:tcPr/>
                </a:tc>
                <a:tc hMerge="1">
                  <a:txBody>
                    <a:bodyPr/>
                    <a:lstStyle/>
                    <a:p>
                      <a:pPr rtl="1"/>
                      <a:endParaRPr lang="ar-YE" dirty="0"/>
                    </a:p>
                  </a:txBody>
                  <a:tcPr/>
                </a:tc>
                <a:extLst>
                  <a:ext uri="{0D108BD9-81ED-4DB2-BD59-A6C34878D82A}">
                    <a16:rowId xmlns:a16="http://schemas.microsoft.com/office/drawing/2014/main" val="10000"/>
                  </a:ext>
                </a:extLst>
              </a:tr>
              <a:tr h="370840">
                <a:tc>
                  <a:txBody>
                    <a:bodyPr/>
                    <a:lstStyle/>
                    <a:p>
                      <a:pPr rtl="1"/>
                      <a:r>
                        <a:rPr lang="en-US" b="1" dirty="0"/>
                        <a:t>144,000</a:t>
                      </a:r>
                      <a:r>
                        <a:rPr lang="ar-YE" b="1" dirty="0"/>
                        <a:t>            إلى حــ/ الايجار</a:t>
                      </a:r>
                    </a:p>
                  </a:txBody>
                  <a:tcPr/>
                </a:tc>
                <a:tc>
                  <a:txBody>
                    <a:bodyPr/>
                    <a:lstStyle/>
                    <a:p>
                      <a:pPr rtl="1"/>
                      <a:endParaRPr lang="ar-YE" b="1" dirty="0"/>
                    </a:p>
                  </a:txBody>
                  <a:tcPr/>
                </a:tc>
                <a:extLst>
                  <a:ext uri="{0D108BD9-81ED-4DB2-BD59-A6C34878D82A}">
                    <a16:rowId xmlns:a16="http://schemas.microsoft.com/office/drawing/2014/main" val="10001"/>
                  </a:ext>
                </a:extLst>
              </a:tr>
            </a:tbl>
          </a:graphicData>
        </a:graphic>
      </p:graphicFrame>
      <p:graphicFrame>
        <p:nvGraphicFramePr>
          <p:cNvPr id="7" name="جدول 6"/>
          <p:cNvGraphicFramePr>
            <a:graphicFrameLocks noGrp="1"/>
          </p:cNvGraphicFramePr>
          <p:nvPr>
            <p:extLst>
              <p:ext uri="{D42A27DB-BD31-4B8C-83A1-F6EECF244321}">
                <p14:modId xmlns:p14="http://schemas.microsoft.com/office/powerpoint/2010/main" val="2068096299"/>
              </p:ext>
            </p:extLst>
          </p:nvPr>
        </p:nvGraphicFramePr>
        <p:xfrm>
          <a:off x="622638" y="4887044"/>
          <a:ext cx="7987206" cy="1463040"/>
        </p:xfrm>
        <a:graphic>
          <a:graphicData uri="http://schemas.openxmlformats.org/drawingml/2006/table">
            <a:tbl>
              <a:tblPr rtl="1" firstRow="1" bandRow="1">
                <a:tableStyleId>{8799B23B-EC83-4686-B30A-512413B5E67A}</a:tableStyleId>
              </a:tblPr>
              <a:tblGrid>
                <a:gridCol w="3840088">
                  <a:extLst>
                    <a:ext uri="{9D8B030D-6E8A-4147-A177-3AD203B41FA5}">
                      <a16:colId xmlns:a16="http://schemas.microsoft.com/office/drawing/2014/main" val="20000"/>
                    </a:ext>
                  </a:extLst>
                </a:gridCol>
                <a:gridCol w="4147118">
                  <a:extLst>
                    <a:ext uri="{9D8B030D-6E8A-4147-A177-3AD203B41FA5}">
                      <a16:colId xmlns:a16="http://schemas.microsoft.com/office/drawing/2014/main" val="20001"/>
                    </a:ext>
                  </a:extLst>
                </a:gridCol>
              </a:tblGrid>
              <a:tr h="370840">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YE" b="1" u="sng" dirty="0"/>
                        <a:t>الميزانية العمومية كما في </a:t>
                      </a:r>
                      <a:r>
                        <a:rPr kumimoji="0" lang="en-US" sz="2400" b="1" u="sng" strike="noStrike" kern="1200" cap="none" spc="0" normalizeH="0" baseline="0" noProof="0" dirty="0">
                          <a:ln>
                            <a:noFill/>
                          </a:ln>
                          <a:effectLst/>
                          <a:uLnTx/>
                          <a:uFillTx/>
                        </a:rPr>
                        <a:t>31</a:t>
                      </a:r>
                      <a:r>
                        <a:rPr kumimoji="0" lang="ar-YE" sz="2400" b="1" u="sng" strike="noStrike" kern="1200" cap="none" spc="0" normalizeH="0" baseline="0" noProof="0" dirty="0">
                          <a:ln>
                            <a:noFill/>
                          </a:ln>
                          <a:effectLst/>
                          <a:uLnTx/>
                          <a:uFillTx/>
                        </a:rPr>
                        <a:t>/</a:t>
                      </a:r>
                      <a:r>
                        <a:rPr kumimoji="0" lang="en-US" sz="2400" b="1" u="sng" strike="noStrike" kern="1200" cap="none" spc="0" normalizeH="0" baseline="0" noProof="0" dirty="0">
                          <a:ln>
                            <a:noFill/>
                          </a:ln>
                          <a:effectLst/>
                          <a:uLnTx/>
                          <a:uFillTx/>
                        </a:rPr>
                        <a:t>12</a:t>
                      </a:r>
                      <a:r>
                        <a:rPr kumimoji="0" lang="ar-YE" sz="2400" b="1" u="sng" strike="noStrike" kern="1200" cap="none" spc="0" normalizeH="0" baseline="0" noProof="0" dirty="0">
                          <a:ln>
                            <a:noFill/>
                          </a:ln>
                          <a:effectLst/>
                          <a:uLnTx/>
                          <a:uFillTx/>
                        </a:rPr>
                        <a:t>/</a:t>
                      </a:r>
                      <a:r>
                        <a:rPr kumimoji="0" lang="en-US" sz="2400" b="1" u="sng" strike="noStrike" kern="1200" cap="none" spc="0" normalizeH="0" baseline="0" noProof="0" dirty="0">
                          <a:ln>
                            <a:noFill/>
                          </a:ln>
                          <a:effectLst/>
                          <a:uLnTx/>
                          <a:uFillTx/>
                        </a:rPr>
                        <a:t>2016</a:t>
                      </a:r>
                      <a:r>
                        <a:rPr kumimoji="0" lang="ar-YE" sz="2400" b="1" u="sng" strike="noStrike" kern="1200" cap="none" spc="0" normalizeH="0" baseline="0" noProof="0" dirty="0">
                          <a:ln>
                            <a:noFill/>
                          </a:ln>
                          <a:effectLst/>
                          <a:uLnTx/>
                          <a:uFillTx/>
                        </a:rPr>
                        <a:t>م</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YE" sz="2400" b="1" u="none" strike="noStrike" kern="1200" cap="none" spc="0" normalizeH="0" baseline="0" noProof="0" dirty="0">
                          <a:ln>
                            <a:noFill/>
                          </a:ln>
                          <a:effectLst/>
                          <a:uLnTx/>
                          <a:uFillTx/>
                        </a:rPr>
                        <a:t>الأصول                                                     الالتزامات وحقوق الملكية</a:t>
                      </a:r>
                      <a:endParaRPr kumimoji="0" lang="ar-YE" sz="1800" b="1" i="0" u="none" strike="noStrike" kern="1200" cap="none" spc="0" normalizeH="0" baseline="0" noProof="0" dirty="0">
                        <a:ln>
                          <a:noFill/>
                        </a:ln>
                        <a:solidFill>
                          <a:prstClr val="black"/>
                        </a:solidFill>
                        <a:effectLst/>
                        <a:uLnTx/>
                        <a:uFillTx/>
                        <a:latin typeface="+mn-lt"/>
                        <a:ea typeface="+mn-ea"/>
                      </a:endParaRPr>
                    </a:p>
                  </a:txBody>
                  <a:tcPr/>
                </a:tc>
                <a:tc hMerge="1">
                  <a:txBody>
                    <a:bodyPr/>
                    <a:lstStyle/>
                    <a:p>
                      <a:pPr rtl="1"/>
                      <a:endParaRPr lang="ar-YE" dirty="0"/>
                    </a:p>
                  </a:txBody>
                  <a:tcPr/>
                </a:tc>
                <a:extLst>
                  <a:ext uri="{0D108BD9-81ED-4DB2-BD59-A6C34878D82A}">
                    <a16:rowId xmlns:a16="http://schemas.microsoft.com/office/drawing/2014/main" val="10000"/>
                  </a:ext>
                </a:extLst>
              </a:tr>
              <a:tr h="370840">
                <a:tc>
                  <a:txBody>
                    <a:bodyPr/>
                    <a:lstStyle/>
                    <a:p>
                      <a:pPr rtl="1"/>
                      <a:endParaRPr lang="ar-YE" b="1" dirty="0"/>
                    </a:p>
                  </a:txBody>
                  <a:tcPr/>
                </a:tc>
                <a:tc>
                  <a:txBody>
                    <a:bodyPr/>
                    <a:lstStyle/>
                    <a:p>
                      <a:pPr rtl="1"/>
                      <a:r>
                        <a:rPr lang="ar-YE" b="1" dirty="0"/>
                        <a:t>                     </a:t>
                      </a:r>
                      <a:r>
                        <a:rPr lang="ar-YE" b="1" u="sng" dirty="0"/>
                        <a:t>التزامات متداولة</a:t>
                      </a:r>
                    </a:p>
                    <a:p>
                      <a:pPr rtl="1"/>
                      <a:r>
                        <a:rPr lang="en-US" b="1" u="sng" dirty="0"/>
                        <a:t>24,000</a:t>
                      </a:r>
                      <a:r>
                        <a:rPr lang="ar-YE" b="1" u="sng" dirty="0"/>
                        <a:t>            إيجار مستحق</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8470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sz="3100" u="sng" dirty="0">
                <a:solidFill>
                  <a:srgbClr val="FF0000"/>
                </a:solidFill>
              </a:rPr>
              <a:t>مثال </a:t>
            </a:r>
            <a:r>
              <a:rPr lang="en-US" u="sng" dirty="0">
                <a:solidFill>
                  <a:srgbClr val="FF0000"/>
                </a:solidFill>
              </a:rPr>
              <a:t>2</a:t>
            </a:r>
            <a:endParaRPr lang="ar-YE" u="sng" dirty="0">
              <a:solidFill>
                <a:srgbClr val="FF0000"/>
              </a:solidFill>
            </a:endParaRPr>
          </a:p>
        </p:txBody>
      </p:sp>
      <p:sp>
        <p:nvSpPr>
          <p:cNvPr id="3" name="عنصر نائب للمحتوى 2"/>
          <p:cNvSpPr>
            <a:spLocks noGrp="1"/>
          </p:cNvSpPr>
          <p:nvPr>
            <p:ph idx="1"/>
          </p:nvPr>
        </p:nvSpPr>
        <p:spPr>
          <a:xfrm>
            <a:off x="179512" y="620688"/>
            <a:ext cx="8754176" cy="6048672"/>
          </a:xfrm>
        </p:spPr>
        <p:txBody>
          <a:bodyPr>
            <a:noAutofit/>
          </a:bodyPr>
          <a:lstStyle/>
          <a:p>
            <a:pPr algn="just">
              <a:buFont typeface="Wingdings" pitchFamily="2" charset="2"/>
              <a:buChar char="Ø"/>
            </a:pPr>
            <a:r>
              <a:rPr lang="ar-YE" sz="2400" b="1" u="sng" dirty="0">
                <a:solidFill>
                  <a:srgbClr val="FF0000"/>
                </a:solidFill>
              </a:rPr>
              <a:t>المرتبات والأجور المستحقة</a:t>
            </a:r>
            <a:r>
              <a:rPr lang="ar-YE" sz="2400" b="1" dirty="0"/>
              <a:t>:</a:t>
            </a:r>
          </a:p>
          <a:p>
            <a:pPr algn="just">
              <a:buFont typeface="Wingdings" pitchFamily="2" charset="2"/>
              <a:buChar char="ü"/>
            </a:pPr>
            <a:r>
              <a:rPr lang="ar-YE" sz="2400" b="1" dirty="0"/>
              <a:t>اتضح من الأرصدة الموجودة بميزان المراجعة لمنشأة أيمن في </a:t>
            </a:r>
            <a:r>
              <a:rPr lang="en-US" sz="2400" b="1" dirty="0"/>
              <a:t>31</a:t>
            </a:r>
            <a:r>
              <a:rPr lang="ar-YE" sz="2400" b="1" dirty="0"/>
              <a:t>/</a:t>
            </a:r>
            <a:r>
              <a:rPr lang="en-US" sz="2400" b="1" dirty="0"/>
              <a:t>12</a:t>
            </a:r>
            <a:r>
              <a:rPr lang="ar-YE" sz="2400" b="1" dirty="0"/>
              <a:t>/</a:t>
            </a:r>
            <a:r>
              <a:rPr lang="en-US" sz="2400" b="1" dirty="0"/>
              <a:t>2016</a:t>
            </a:r>
            <a:r>
              <a:rPr lang="ar-YE" sz="2400" b="1" dirty="0"/>
              <a:t>م أن رصيد حـ/المرتبات والاجور (</a:t>
            </a:r>
            <a:r>
              <a:rPr lang="en-US" sz="2400" b="1" dirty="0"/>
              <a:t>495,000</a:t>
            </a:r>
            <a:r>
              <a:rPr lang="ar-YE" sz="2400" b="1" dirty="0"/>
              <a:t>) ريال، ومن الجرد المستندي اتضح أن مرتبات شهر ديسمبر </a:t>
            </a:r>
            <a:r>
              <a:rPr lang="en-US" sz="2400" b="1" dirty="0"/>
              <a:t>2016</a:t>
            </a:r>
            <a:r>
              <a:rPr lang="ar-YE" sz="2400" b="1" dirty="0"/>
              <a:t>م لم تدفع بعد وقدرها(</a:t>
            </a:r>
            <a:r>
              <a:rPr lang="en-US" sz="2400" b="1" dirty="0"/>
              <a:t>45,000</a:t>
            </a:r>
            <a:r>
              <a:rPr lang="ar-YE" sz="2400" b="1" dirty="0"/>
              <a:t>)ريال وقد تم سدادها نقداً في </a:t>
            </a:r>
            <a:r>
              <a:rPr lang="en-US" sz="2400" b="1" dirty="0"/>
              <a:t>15</a:t>
            </a:r>
            <a:r>
              <a:rPr lang="ar-YE" sz="2400" b="1" dirty="0"/>
              <a:t>/</a:t>
            </a:r>
            <a:r>
              <a:rPr lang="en-US" sz="2400" b="1" dirty="0"/>
              <a:t>1</a:t>
            </a:r>
            <a:r>
              <a:rPr lang="ar-YE" sz="2400" b="1" dirty="0"/>
              <a:t>/</a:t>
            </a:r>
            <a:r>
              <a:rPr lang="en-US" sz="2400" b="1" dirty="0"/>
              <a:t>2017</a:t>
            </a:r>
            <a:r>
              <a:rPr lang="ar-YE" sz="2400" b="1" dirty="0"/>
              <a:t>م.</a:t>
            </a:r>
          </a:p>
          <a:p>
            <a:pPr marL="82296" indent="0" algn="just">
              <a:buNone/>
            </a:pPr>
            <a:r>
              <a:rPr lang="ar-YE" sz="2400" b="1" u="sng" dirty="0"/>
              <a:t>المطلوب</a:t>
            </a:r>
            <a:r>
              <a:rPr lang="ar-YE" sz="2400" b="1" dirty="0"/>
              <a:t>:</a:t>
            </a:r>
          </a:p>
          <a:p>
            <a:pPr marL="539496" indent="-457200" algn="just">
              <a:buFont typeface="+mj-lt"/>
              <a:buAutoNum type="arabicParenR"/>
            </a:pPr>
            <a:r>
              <a:rPr lang="ar-YE" sz="2400" b="1" dirty="0"/>
              <a:t>إجراء قيود اليومية اللازمة؟</a:t>
            </a:r>
          </a:p>
          <a:p>
            <a:pPr marL="539496" indent="-457200" algn="just">
              <a:buFont typeface="+mj-lt"/>
              <a:buAutoNum type="arabicParenR"/>
            </a:pPr>
            <a:r>
              <a:rPr lang="ar-YE" sz="2400" b="1" dirty="0"/>
              <a:t>تصوير الحسابات التالية: المرتبات والأجور، المرتبات والاجور المستحقة؟</a:t>
            </a:r>
          </a:p>
          <a:p>
            <a:pPr marL="539496" indent="-457200" algn="just">
              <a:buFont typeface="+mj-lt"/>
              <a:buAutoNum type="arabicParenR"/>
            </a:pPr>
            <a:r>
              <a:rPr lang="ar-YE" sz="2400" b="1" dirty="0"/>
              <a:t>بيان الأثر على حـ/ أ. خ، الميزانية العمومية كما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2016</a:t>
            </a:r>
            <a:r>
              <a:rPr lang="ar-YE" sz="2400" b="1" dirty="0">
                <a:solidFill>
                  <a:prstClr val="black"/>
                </a:solidFill>
              </a:rPr>
              <a:t>م ؟</a:t>
            </a:r>
          </a:p>
          <a:p>
            <a:pPr marL="82296" indent="0" algn="just">
              <a:buNone/>
            </a:pPr>
            <a:r>
              <a:rPr lang="ar-YE" sz="2400" b="1" u="sng" dirty="0">
                <a:solidFill>
                  <a:srgbClr val="FF0000"/>
                </a:solidFill>
              </a:rPr>
              <a:t>الحل: تمهيد</a:t>
            </a:r>
            <a:r>
              <a:rPr lang="ar-YE" sz="2400" b="1" dirty="0">
                <a:solidFill>
                  <a:srgbClr val="FF0000"/>
                </a:solidFill>
              </a:rPr>
              <a:t>:</a:t>
            </a:r>
          </a:p>
          <a:p>
            <a:pPr algn="just">
              <a:buFont typeface="Wingdings" pitchFamily="2" charset="2"/>
              <a:buChar char="ü"/>
            </a:pPr>
            <a:r>
              <a:rPr lang="ar-YE" sz="2400" b="1" dirty="0"/>
              <a:t>المرتبات والاجور المسددة كما بالميزان المراجعة= (</a:t>
            </a:r>
            <a:r>
              <a:rPr lang="en-US" sz="2400" b="1" dirty="0"/>
              <a:t>495,000</a:t>
            </a:r>
            <a:r>
              <a:rPr lang="ar-YE" sz="2400" b="1" dirty="0"/>
              <a:t>)ريال.</a:t>
            </a:r>
          </a:p>
          <a:p>
            <a:pPr algn="just">
              <a:buFont typeface="Wingdings" pitchFamily="2" charset="2"/>
              <a:buChar char="ü"/>
            </a:pPr>
            <a:r>
              <a:rPr lang="ar-YE" sz="2400" b="1" dirty="0">
                <a:solidFill>
                  <a:prstClr val="black"/>
                </a:solidFill>
              </a:rPr>
              <a:t>المرتبات والاجور الخاصة بالسنة=المرتبات المسددة+ المرتبات المستحقة.</a:t>
            </a:r>
          </a:p>
          <a:p>
            <a:pPr marL="82296" indent="0" algn="just">
              <a:buNone/>
            </a:pPr>
            <a:r>
              <a:rPr lang="ar-YE" sz="2400" b="1" dirty="0">
                <a:solidFill>
                  <a:prstClr val="black"/>
                </a:solidFill>
              </a:rPr>
              <a:t>                            = </a:t>
            </a:r>
            <a:r>
              <a:rPr lang="en-US" sz="2400" b="1" dirty="0">
                <a:solidFill>
                  <a:prstClr val="black"/>
                </a:solidFill>
              </a:rPr>
              <a:t>495,000</a:t>
            </a:r>
            <a:r>
              <a:rPr lang="ar-YE" sz="2400" b="1" dirty="0">
                <a:solidFill>
                  <a:prstClr val="black"/>
                </a:solidFill>
              </a:rPr>
              <a:t> + </a:t>
            </a:r>
            <a:r>
              <a:rPr lang="en-US" sz="2400" b="1" dirty="0">
                <a:solidFill>
                  <a:prstClr val="black"/>
                </a:solidFill>
              </a:rPr>
              <a:t>45,000</a:t>
            </a:r>
            <a:r>
              <a:rPr lang="ar-YE" sz="2400" b="1" dirty="0">
                <a:solidFill>
                  <a:prstClr val="black"/>
                </a:solidFill>
              </a:rPr>
              <a:t>= </a:t>
            </a:r>
            <a:r>
              <a:rPr lang="en-US" sz="2400" b="1" dirty="0">
                <a:solidFill>
                  <a:prstClr val="black"/>
                </a:solidFill>
              </a:rPr>
              <a:t>540,000</a:t>
            </a:r>
            <a:r>
              <a:rPr lang="ar-YE" sz="2400" b="1" dirty="0">
                <a:solidFill>
                  <a:prstClr val="black"/>
                </a:solidFill>
              </a:rPr>
              <a:t> ريال.</a:t>
            </a:r>
          </a:p>
          <a:p>
            <a:pPr marL="82296" indent="0" algn="just">
              <a:buNone/>
            </a:pPr>
            <a:r>
              <a:rPr lang="ar-YE" sz="2400" b="1" dirty="0">
                <a:solidFill>
                  <a:prstClr val="black"/>
                </a:solidFill>
              </a:rPr>
              <a:t>تظهر المرتبات المستحقة (</a:t>
            </a:r>
            <a:r>
              <a:rPr lang="en-US" sz="2400" b="1" dirty="0">
                <a:solidFill>
                  <a:prstClr val="black"/>
                </a:solidFill>
              </a:rPr>
              <a:t>45,000</a:t>
            </a:r>
            <a:r>
              <a:rPr lang="ar-YE" sz="2400" b="1" dirty="0">
                <a:solidFill>
                  <a:prstClr val="black"/>
                </a:solidFill>
              </a:rPr>
              <a:t>) ريال في جانب الالتزامات وحقوق الملكية.</a:t>
            </a:r>
            <a:endParaRPr lang="ar-YE" sz="24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28</a:t>
            </a:fld>
            <a:endParaRPr lang="ar-YE" dirty="0"/>
          </a:p>
        </p:txBody>
      </p:sp>
    </p:spTree>
    <p:extLst>
      <p:ext uri="{BB962C8B-B14F-4D97-AF65-F5344CB8AC3E}">
        <p14:creationId xmlns:p14="http://schemas.microsoft.com/office/powerpoint/2010/main" val="1840286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2800" u="sng" dirty="0"/>
              <a:t>تابع: حل المثال</a:t>
            </a:r>
            <a:r>
              <a:rPr lang="en-US" sz="2800" u="sng" dirty="0"/>
              <a:t>2</a:t>
            </a:r>
            <a:endParaRPr lang="ar-YE" sz="2800" u="sng" dirty="0"/>
          </a:p>
        </p:txBody>
      </p:sp>
      <p:sp>
        <p:nvSpPr>
          <p:cNvPr id="3" name="عنصر نائب للمحتوى 2"/>
          <p:cNvSpPr>
            <a:spLocks noGrp="1"/>
          </p:cNvSpPr>
          <p:nvPr>
            <p:ph idx="1"/>
          </p:nvPr>
        </p:nvSpPr>
        <p:spPr>
          <a:xfrm>
            <a:off x="251520" y="620688"/>
            <a:ext cx="8682168" cy="5627712"/>
          </a:xfrm>
        </p:spPr>
        <p:txBody>
          <a:bodyPr>
            <a:normAutofit/>
          </a:bodyPr>
          <a:lstStyle/>
          <a:p>
            <a:r>
              <a:rPr lang="ar-YE" sz="2800" u="sng" dirty="0">
                <a:solidFill>
                  <a:srgbClr val="FF0000"/>
                </a:solidFill>
              </a:rPr>
              <a:t>قيود اليومية</a:t>
            </a:r>
            <a:r>
              <a:rPr lang="ar-YE" sz="2800" dirty="0"/>
              <a:t>:</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29</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1905220720"/>
              </p:ext>
            </p:extLst>
          </p:nvPr>
        </p:nvGraphicFramePr>
        <p:xfrm>
          <a:off x="423330" y="1268760"/>
          <a:ext cx="8038170" cy="3114040"/>
        </p:xfrm>
        <a:graphic>
          <a:graphicData uri="http://schemas.openxmlformats.org/drawingml/2006/table">
            <a:tbl>
              <a:tblPr rtl="1" firstRow="1" bandRow="1">
                <a:tableStyleId>{8799B23B-EC83-4686-B30A-512413B5E67A}</a:tableStyleId>
              </a:tblPr>
              <a:tblGrid>
                <a:gridCol w="1143548">
                  <a:extLst>
                    <a:ext uri="{9D8B030D-6E8A-4147-A177-3AD203B41FA5}">
                      <a16:colId xmlns:a16="http://schemas.microsoft.com/office/drawing/2014/main" val="20000"/>
                    </a:ext>
                  </a:extLst>
                </a:gridCol>
                <a:gridCol w="1228318">
                  <a:extLst>
                    <a:ext uri="{9D8B030D-6E8A-4147-A177-3AD203B41FA5}">
                      <a16:colId xmlns:a16="http://schemas.microsoft.com/office/drawing/2014/main" val="20001"/>
                    </a:ext>
                  </a:extLst>
                </a:gridCol>
                <a:gridCol w="3748578">
                  <a:extLst>
                    <a:ext uri="{9D8B030D-6E8A-4147-A177-3AD203B41FA5}">
                      <a16:colId xmlns:a16="http://schemas.microsoft.com/office/drawing/2014/main" val="20002"/>
                    </a:ext>
                  </a:extLst>
                </a:gridCol>
                <a:gridCol w="1917726">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en-US" b="1" dirty="0"/>
                        <a:t>45,000</a:t>
                      </a:r>
                      <a:endParaRPr lang="ar-YE" b="1" dirty="0"/>
                    </a:p>
                  </a:txBody>
                  <a:tcPr/>
                </a:tc>
                <a:tc>
                  <a:txBody>
                    <a:bodyPr/>
                    <a:lstStyle/>
                    <a:p>
                      <a:pPr rtl="1"/>
                      <a:endParaRPr lang="en-US" b="1" dirty="0"/>
                    </a:p>
                    <a:p>
                      <a:pPr rtl="1"/>
                      <a:r>
                        <a:rPr lang="en-US" b="1" dirty="0"/>
                        <a:t>45,000</a:t>
                      </a:r>
                      <a:endParaRPr lang="ar-YE" b="1" dirty="0"/>
                    </a:p>
                  </a:txBody>
                  <a:tcPr/>
                </a:tc>
                <a:tc>
                  <a:txBody>
                    <a:bodyPr/>
                    <a:lstStyle/>
                    <a:p>
                      <a:pPr rtl="1"/>
                      <a:r>
                        <a:rPr lang="ar-YE" b="1" dirty="0"/>
                        <a:t>من حــ/ المرتبات والأجور</a:t>
                      </a:r>
                    </a:p>
                    <a:p>
                      <a:pPr rtl="1"/>
                      <a:r>
                        <a:rPr lang="ar-YE" b="1" dirty="0"/>
                        <a:t>      إلى حــ/ المرتبات والاجور المستحقة</a:t>
                      </a:r>
                    </a:p>
                    <a:p>
                      <a:pPr rtl="1"/>
                      <a:r>
                        <a:rPr lang="ar-YE" b="1" dirty="0"/>
                        <a:t>إثبات مرتبات شهر </a:t>
                      </a:r>
                      <a:r>
                        <a:rPr lang="en-US" b="1" dirty="0"/>
                        <a:t>12</a:t>
                      </a:r>
                      <a:r>
                        <a:rPr lang="ar-YE" b="1" dirty="0"/>
                        <a:t>/</a:t>
                      </a:r>
                      <a:r>
                        <a:rPr lang="en-US" b="1" dirty="0"/>
                        <a:t>2016</a:t>
                      </a:r>
                      <a:r>
                        <a:rPr lang="ar-YE" b="1" dirty="0"/>
                        <a:t>م المستحقة</a:t>
                      </a:r>
                    </a:p>
                  </a:txBody>
                  <a:tcPr/>
                </a:tc>
                <a:tc>
                  <a:txBody>
                    <a:bodyPr/>
                    <a:lstStyle/>
                    <a:p>
                      <a:pPr rtl="1"/>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 </a:t>
                      </a:r>
                      <a:endParaRPr lang="ar-YE" b="1" dirty="0"/>
                    </a:p>
                  </a:txBody>
                  <a:tcPr/>
                </a:tc>
                <a:extLst>
                  <a:ext uri="{0D108BD9-81ED-4DB2-BD59-A6C34878D82A}">
                    <a16:rowId xmlns:a16="http://schemas.microsoft.com/office/drawing/2014/main" val="10001"/>
                  </a:ext>
                </a:extLst>
              </a:tr>
              <a:tr h="370840">
                <a:tc>
                  <a:txBody>
                    <a:bodyPr/>
                    <a:lstStyle/>
                    <a:p>
                      <a:pPr rtl="1"/>
                      <a:r>
                        <a:rPr lang="en-US" b="1" dirty="0"/>
                        <a:t>540,000</a:t>
                      </a:r>
                      <a:endParaRPr lang="ar-YE" b="1" dirty="0"/>
                    </a:p>
                  </a:txBody>
                  <a:tcPr/>
                </a:tc>
                <a:tc>
                  <a:txBody>
                    <a:bodyPr/>
                    <a:lstStyle/>
                    <a:p>
                      <a:pPr rtl="1"/>
                      <a:endParaRPr lang="en-US" b="1" dirty="0"/>
                    </a:p>
                    <a:p>
                      <a:pPr rtl="1"/>
                      <a:r>
                        <a:rPr lang="en-US" b="1" dirty="0"/>
                        <a:t>540,000</a:t>
                      </a:r>
                      <a:endParaRPr lang="ar-YE" b="1" dirty="0"/>
                    </a:p>
                  </a:txBody>
                  <a:tcPr/>
                </a:tc>
                <a:tc>
                  <a:txBody>
                    <a:bodyPr/>
                    <a:lstStyle/>
                    <a:p>
                      <a:pPr rtl="1"/>
                      <a:r>
                        <a:rPr lang="ar-YE" b="1" dirty="0"/>
                        <a:t>من حــ/ أ. خ</a:t>
                      </a:r>
                    </a:p>
                    <a:p>
                      <a:pPr rtl="1"/>
                      <a:r>
                        <a:rPr lang="ar-YE" b="1" dirty="0"/>
                        <a:t>     إلى حــ/ المرتبات والاجور</a:t>
                      </a:r>
                    </a:p>
                    <a:p>
                      <a:pPr rtl="1"/>
                      <a:r>
                        <a:rPr lang="ar-YE" b="1" dirty="0"/>
                        <a:t>اقفال رصيد المرتبات والاجور</a:t>
                      </a:r>
                    </a:p>
                  </a:txBody>
                  <a:tcPr/>
                </a:tc>
                <a:tc>
                  <a:txBody>
                    <a:bodyPr/>
                    <a:lstStyle/>
                    <a:p>
                      <a:pPr rtl="1"/>
                      <a:r>
                        <a:rPr kumimoji="0" lang="en-US" sz="2400" b="1" u="none" strike="noStrike" kern="1200" cap="none" spc="0" normalizeH="0" baseline="0" noProof="0" dirty="0">
                          <a:ln>
                            <a:noFill/>
                          </a:ln>
                          <a:effectLst/>
                          <a:uLnTx/>
                          <a:uFillTx/>
                        </a:rPr>
                        <a:t>31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 </a:t>
                      </a:r>
                      <a:endParaRPr lang="ar-YE" b="1" dirty="0"/>
                    </a:p>
                  </a:txBody>
                  <a:tcPr/>
                </a:tc>
                <a:extLst>
                  <a:ext uri="{0D108BD9-81ED-4DB2-BD59-A6C34878D82A}">
                    <a16:rowId xmlns:a16="http://schemas.microsoft.com/office/drawing/2014/main" val="10002"/>
                  </a:ext>
                </a:extLst>
              </a:tr>
              <a:tr h="370840">
                <a:tc>
                  <a:txBody>
                    <a:bodyPr/>
                    <a:lstStyle/>
                    <a:p>
                      <a:pPr rtl="1"/>
                      <a:r>
                        <a:rPr lang="en-US" b="1" dirty="0"/>
                        <a:t>45,000</a:t>
                      </a:r>
                      <a:endParaRPr lang="ar-YE" b="1" dirty="0"/>
                    </a:p>
                  </a:txBody>
                  <a:tcPr/>
                </a:tc>
                <a:tc>
                  <a:txBody>
                    <a:bodyPr/>
                    <a:lstStyle/>
                    <a:p>
                      <a:pPr rtl="1"/>
                      <a:endParaRPr lang="en-US" b="1" dirty="0"/>
                    </a:p>
                    <a:p>
                      <a:pPr rtl="1"/>
                      <a:r>
                        <a:rPr lang="en-US" b="1" dirty="0"/>
                        <a:t>45,000</a:t>
                      </a:r>
                      <a:endParaRPr lang="ar-YE" b="1" dirty="0"/>
                    </a:p>
                  </a:txBody>
                  <a:tcPr/>
                </a:tc>
                <a:tc>
                  <a:txBody>
                    <a:bodyPr/>
                    <a:lstStyle/>
                    <a:p>
                      <a:pPr rtl="1"/>
                      <a:r>
                        <a:rPr lang="ar-YE" b="1" dirty="0"/>
                        <a:t>من حــ/ المرتبات والاجور المستحقة</a:t>
                      </a:r>
                    </a:p>
                    <a:p>
                      <a:pPr rtl="1"/>
                      <a:r>
                        <a:rPr lang="ar-YE" b="1" dirty="0"/>
                        <a:t>      إلى حــ/ الصندوق</a:t>
                      </a:r>
                    </a:p>
                    <a:p>
                      <a:pPr rtl="1"/>
                      <a:r>
                        <a:rPr lang="ar-YE" b="1" dirty="0"/>
                        <a:t>اثبات سداد</a:t>
                      </a:r>
                      <a:r>
                        <a:rPr lang="ar-YE" b="1" baseline="0" dirty="0"/>
                        <a:t> مرتبات شهر </a:t>
                      </a:r>
                      <a:r>
                        <a:rPr lang="en-US" b="1" baseline="0" dirty="0"/>
                        <a:t>12</a:t>
                      </a:r>
                      <a:r>
                        <a:rPr lang="ar-YE" b="1" baseline="0" dirty="0"/>
                        <a:t>/</a:t>
                      </a:r>
                      <a:r>
                        <a:rPr lang="en-US" b="1" baseline="0" dirty="0"/>
                        <a:t>2016</a:t>
                      </a:r>
                      <a:r>
                        <a:rPr lang="ar-YE" b="1" baseline="0" dirty="0"/>
                        <a:t>م المستحقة</a:t>
                      </a:r>
                      <a:endParaRPr lang="ar-YE" b="1" dirty="0"/>
                    </a:p>
                  </a:txBody>
                  <a:tcPr/>
                </a:tc>
                <a:tc>
                  <a:txBody>
                    <a:bodyPr/>
                    <a:lstStyle/>
                    <a:p>
                      <a:pPr rtl="1"/>
                      <a:r>
                        <a:rPr kumimoji="0" lang="en-US" sz="2400" b="1" u="none" strike="noStrike" kern="1200" cap="none" spc="0" normalizeH="0" baseline="0" noProof="0" dirty="0">
                          <a:ln>
                            <a:noFill/>
                          </a:ln>
                          <a:effectLst/>
                          <a:uLnTx/>
                          <a:uFillTx/>
                        </a:rPr>
                        <a:t>15</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2017</a:t>
                      </a:r>
                      <a:r>
                        <a:rPr kumimoji="0" lang="ar-YE" sz="2400" b="1" u="none" strike="noStrike" kern="1200" cap="none" spc="0" normalizeH="0" baseline="0" noProof="0" dirty="0">
                          <a:ln>
                            <a:noFill/>
                          </a:ln>
                          <a:effectLst/>
                          <a:uLnTx/>
                          <a:uFillTx/>
                        </a:rPr>
                        <a:t>م</a:t>
                      </a:r>
                      <a:endParaRPr lang="ar-YE"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73916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u="sng" dirty="0">
                <a:latin typeface="Andalus" panose="02020603050405020304" pitchFamily="18" charset="-78"/>
                <a:cs typeface="Andalus" panose="02020603050405020304" pitchFamily="18" charset="-78"/>
              </a:rPr>
              <a:t>محتويات</a:t>
            </a:r>
            <a:r>
              <a:rPr lang="en-US" u="sng" dirty="0">
                <a:latin typeface="Andalus" panose="02020603050405020304" pitchFamily="18" charset="-78"/>
                <a:cs typeface="Andalus" panose="02020603050405020304" pitchFamily="18" charset="-78"/>
              </a:rPr>
              <a:t> </a:t>
            </a:r>
            <a:r>
              <a:rPr lang="ar-YE" u="sng" dirty="0">
                <a:latin typeface="Andalus" panose="02020603050405020304" pitchFamily="18" charset="-78"/>
                <a:cs typeface="Andalus" panose="02020603050405020304" pitchFamily="18" charset="-78"/>
              </a:rPr>
              <a:t> الوحدة الأولى</a:t>
            </a:r>
          </a:p>
        </p:txBody>
      </p:sp>
      <p:sp>
        <p:nvSpPr>
          <p:cNvPr id="3" name="عنصر نائب للمحتوى 2"/>
          <p:cNvSpPr>
            <a:spLocks noGrp="1"/>
          </p:cNvSpPr>
          <p:nvPr>
            <p:ph idx="1"/>
          </p:nvPr>
        </p:nvSpPr>
        <p:spPr>
          <a:xfrm>
            <a:off x="179512" y="620688"/>
            <a:ext cx="8754176" cy="6048672"/>
          </a:xfrm>
        </p:spPr>
        <p:txBody>
          <a:bodyPr>
            <a:normAutofit/>
          </a:bodyPr>
          <a:lstStyle/>
          <a:p>
            <a:pPr algn="just">
              <a:buFont typeface="Wingdings" pitchFamily="2" charset="2"/>
              <a:buChar char="Ø"/>
            </a:pPr>
            <a:endParaRPr lang="ar-YE" sz="2800" b="1" dirty="0"/>
          </a:p>
          <a:p>
            <a:pPr algn="just">
              <a:buFont typeface="Wingdings" pitchFamily="2" charset="2"/>
              <a:buChar char="Ø"/>
            </a:pPr>
            <a:r>
              <a:rPr lang="ar-YE" sz="2800" b="1" u="sng" dirty="0">
                <a:solidFill>
                  <a:srgbClr val="002060"/>
                </a:solidFill>
              </a:rPr>
              <a:t>في هذه الوحدة سيتم تناول الموضوعات التالية</a:t>
            </a:r>
            <a:r>
              <a:rPr lang="ar-YE" sz="2800" b="1" dirty="0"/>
              <a:t>:</a:t>
            </a:r>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algn="just">
              <a:buFont typeface="Wingdings" pitchFamily="2" charset="2"/>
              <a:buChar char="Ø"/>
            </a:pPr>
            <a:endParaRPr lang="ar-YE" sz="2800" b="1" dirty="0"/>
          </a:p>
          <a:p>
            <a:pPr marL="82296" indent="0" algn="just">
              <a:buNone/>
            </a:pPr>
            <a:endParaRPr lang="ar-YE" sz="28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906045637"/>
              </p:ext>
            </p:extLst>
          </p:nvPr>
        </p:nvGraphicFramePr>
        <p:xfrm>
          <a:off x="1215295" y="2229107"/>
          <a:ext cx="7426024" cy="2316480"/>
        </p:xfrm>
        <a:graphic>
          <a:graphicData uri="http://schemas.openxmlformats.org/drawingml/2006/table">
            <a:tbl>
              <a:tblPr rtl="1" firstRow="1" bandRow="1">
                <a:tableStyleId>{5DA37D80-6434-44D0-A028-1B22A696006F}</a:tableStyleId>
              </a:tblPr>
              <a:tblGrid>
                <a:gridCol w="1018037">
                  <a:extLst>
                    <a:ext uri="{9D8B030D-6E8A-4147-A177-3AD203B41FA5}">
                      <a16:colId xmlns:a16="http://schemas.microsoft.com/office/drawing/2014/main" val="20000"/>
                    </a:ext>
                  </a:extLst>
                </a:gridCol>
                <a:gridCol w="6407987">
                  <a:extLst>
                    <a:ext uri="{9D8B030D-6E8A-4147-A177-3AD203B41FA5}">
                      <a16:colId xmlns:a16="http://schemas.microsoft.com/office/drawing/2014/main" val="20001"/>
                    </a:ext>
                  </a:extLst>
                </a:gridCol>
              </a:tblGrid>
              <a:tr h="370840">
                <a:tc>
                  <a:txBody>
                    <a:bodyPr/>
                    <a:lstStyle/>
                    <a:p>
                      <a:pPr algn="ctr" rtl="1"/>
                      <a:r>
                        <a:rPr lang="ar-YE" sz="3200" b="1" dirty="0"/>
                        <a:t>م</a:t>
                      </a:r>
                    </a:p>
                  </a:txBody>
                  <a:tcPr/>
                </a:tc>
                <a:tc>
                  <a:txBody>
                    <a:bodyPr/>
                    <a:lstStyle/>
                    <a:p>
                      <a:pPr algn="ctr" rtl="1"/>
                      <a:r>
                        <a:rPr lang="ar-YE" sz="3200" b="1" dirty="0"/>
                        <a:t>البيـــــــــــــــــــــــــــــــــان</a:t>
                      </a:r>
                    </a:p>
                  </a:txBody>
                  <a:tcPr/>
                </a:tc>
                <a:extLst>
                  <a:ext uri="{0D108BD9-81ED-4DB2-BD59-A6C34878D82A}">
                    <a16:rowId xmlns:a16="http://schemas.microsoft.com/office/drawing/2014/main" val="10000"/>
                  </a:ext>
                </a:extLst>
              </a:tr>
              <a:tr h="370840">
                <a:tc>
                  <a:txBody>
                    <a:bodyPr/>
                    <a:lstStyle/>
                    <a:p>
                      <a:pPr rtl="1"/>
                      <a:r>
                        <a:rPr lang="en-US" sz="3200" b="1" dirty="0"/>
                        <a:t>1</a:t>
                      </a:r>
                      <a:endParaRPr lang="ar-YE" sz="3200" b="1" dirty="0"/>
                    </a:p>
                  </a:txBody>
                  <a:tcPr/>
                </a:tc>
                <a:tc>
                  <a:txBody>
                    <a:bodyPr/>
                    <a:lstStyle/>
                    <a:p>
                      <a:pPr rtl="1"/>
                      <a:r>
                        <a:rPr lang="ar-YE" sz="3200" b="1" dirty="0"/>
                        <a:t>الإطار النظري للتسويات الجردية.</a:t>
                      </a:r>
                    </a:p>
                  </a:txBody>
                  <a:tcPr/>
                </a:tc>
                <a:extLst>
                  <a:ext uri="{0D108BD9-81ED-4DB2-BD59-A6C34878D82A}">
                    <a16:rowId xmlns:a16="http://schemas.microsoft.com/office/drawing/2014/main" val="10001"/>
                  </a:ext>
                </a:extLst>
              </a:tr>
              <a:tr h="370840">
                <a:tc>
                  <a:txBody>
                    <a:bodyPr/>
                    <a:lstStyle/>
                    <a:p>
                      <a:pPr rtl="1"/>
                      <a:r>
                        <a:rPr lang="en-US" sz="3200" b="1" dirty="0"/>
                        <a:t>2</a:t>
                      </a:r>
                      <a:endParaRPr lang="ar-YE" sz="3200" b="1" dirty="0"/>
                    </a:p>
                  </a:txBody>
                  <a:tcPr/>
                </a:tc>
                <a:tc>
                  <a:txBody>
                    <a:bodyPr/>
                    <a:lstStyle/>
                    <a:p>
                      <a:pPr rtl="1"/>
                      <a:r>
                        <a:rPr lang="ar-YE" sz="3200" b="1" dirty="0"/>
                        <a:t>تسوية</a:t>
                      </a:r>
                      <a:r>
                        <a:rPr lang="ar-YE" sz="3200" b="1" baseline="0" dirty="0"/>
                        <a:t> المصروفات.</a:t>
                      </a:r>
                      <a:endParaRPr lang="ar-YE" sz="3200" b="1" dirty="0"/>
                    </a:p>
                  </a:txBody>
                  <a:tcPr/>
                </a:tc>
                <a:extLst>
                  <a:ext uri="{0D108BD9-81ED-4DB2-BD59-A6C34878D82A}">
                    <a16:rowId xmlns:a16="http://schemas.microsoft.com/office/drawing/2014/main" val="10002"/>
                  </a:ext>
                </a:extLst>
              </a:tr>
              <a:tr h="370840">
                <a:tc>
                  <a:txBody>
                    <a:bodyPr/>
                    <a:lstStyle/>
                    <a:p>
                      <a:pPr rtl="1"/>
                      <a:r>
                        <a:rPr lang="en-US" sz="3200" b="1" dirty="0"/>
                        <a:t>3</a:t>
                      </a:r>
                      <a:endParaRPr lang="ar-YE" sz="3200" b="1" dirty="0"/>
                    </a:p>
                  </a:txBody>
                  <a:tcPr/>
                </a:tc>
                <a:tc>
                  <a:txBody>
                    <a:bodyPr/>
                    <a:lstStyle/>
                    <a:p>
                      <a:pPr rtl="1"/>
                      <a:r>
                        <a:rPr lang="ar-YE" sz="3200" b="1" dirty="0"/>
                        <a:t>تسوية الإيرادات</a:t>
                      </a:r>
                      <a:r>
                        <a:rPr lang="ar-YE" sz="3200" b="1" baseline="0" dirty="0"/>
                        <a:t>. </a:t>
                      </a:r>
                      <a:endParaRPr lang="ar-YE" sz="3200"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06144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0"/>
            <a:ext cx="8682168" cy="404664"/>
          </a:xfrm>
        </p:spPr>
        <p:txBody>
          <a:bodyPr>
            <a:noAutofit/>
          </a:bodyPr>
          <a:lstStyle/>
          <a:p>
            <a:pPr algn="ctr"/>
            <a:r>
              <a:rPr lang="ar-YE" sz="2800" u="sng" dirty="0">
                <a:solidFill>
                  <a:srgbClr val="FF0000"/>
                </a:solidFill>
              </a:rPr>
              <a:t>مثال</a:t>
            </a:r>
            <a:r>
              <a:rPr lang="en-US" sz="2800" u="sng" dirty="0">
                <a:solidFill>
                  <a:srgbClr val="FF0000"/>
                </a:solidFill>
              </a:rPr>
              <a:t>3</a:t>
            </a:r>
            <a:endParaRPr lang="ar-YE" sz="2800" u="sng" dirty="0">
              <a:solidFill>
                <a:srgbClr val="FF0000"/>
              </a:solidFill>
            </a:endParaRPr>
          </a:p>
        </p:txBody>
      </p:sp>
      <p:sp>
        <p:nvSpPr>
          <p:cNvPr id="3" name="عنصر نائب للمحتوى 2"/>
          <p:cNvSpPr>
            <a:spLocks noGrp="1"/>
          </p:cNvSpPr>
          <p:nvPr>
            <p:ph idx="1"/>
          </p:nvPr>
        </p:nvSpPr>
        <p:spPr>
          <a:xfrm>
            <a:off x="251520" y="476672"/>
            <a:ext cx="8682168" cy="5904656"/>
          </a:xfrm>
        </p:spPr>
        <p:txBody>
          <a:bodyPr>
            <a:normAutofit/>
          </a:bodyPr>
          <a:lstStyle/>
          <a:p>
            <a:pPr>
              <a:buFont typeface="Wingdings" pitchFamily="2" charset="2"/>
              <a:buChar char="Ø"/>
            </a:pPr>
            <a:r>
              <a:rPr lang="ar-YE" sz="2700" b="1" u="sng" dirty="0">
                <a:solidFill>
                  <a:srgbClr val="FF0000"/>
                </a:solidFill>
              </a:rPr>
              <a:t>الفوائد المستحقة: </a:t>
            </a:r>
          </a:p>
          <a:p>
            <a:pPr algn="just">
              <a:buFont typeface="Wingdings" pitchFamily="2" charset="2"/>
              <a:buChar char="ü"/>
            </a:pPr>
            <a:r>
              <a:rPr lang="ar-YE" sz="2700" b="1" dirty="0"/>
              <a:t>في </a:t>
            </a:r>
            <a:r>
              <a:rPr lang="en-US" sz="2700" b="1" dirty="0"/>
              <a:t>1</a:t>
            </a:r>
            <a:r>
              <a:rPr lang="ar-YE" sz="2700" b="1" dirty="0"/>
              <a:t>/</a:t>
            </a:r>
            <a:r>
              <a:rPr lang="en-US" sz="2700" b="1" dirty="0"/>
              <a:t>12</a:t>
            </a:r>
            <a:r>
              <a:rPr lang="ar-YE" sz="2700" b="1" dirty="0"/>
              <a:t>/</a:t>
            </a:r>
            <a:r>
              <a:rPr lang="en-US" sz="2700" b="1" dirty="0"/>
              <a:t>2016</a:t>
            </a:r>
            <a:r>
              <a:rPr lang="ar-YE" sz="2700" b="1" dirty="0"/>
              <a:t>م حصلت منشأة أيمن على قرض من البنك اليمني يستحق بعد سنة بمبلغ (</a:t>
            </a:r>
            <a:r>
              <a:rPr lang="en-US" sz="2700" b="1" dirty="0"/>
              <a:t>300,000</a:t>
            </a:r>
            <a:r>
              <a:rPr lang="ar-YE" sz="2700" b="1" dirty="0"/>
              <a:t>) ريال بفائدة قدرها </a:t>
            </a:r>
            <a:r>
              <a:rPr lang="en-US" sz="2700" b="1" dirty="0"/>
              <a:t>%6</a:t>
            </a:r>
            <a:r>
              <a:rPr lang="ar-YE" sz="2700" b="1" dirty="0"/>
              <a:t>.</a:t>
            </a:r>
          </a:p>
          <a:p>
            <a:pPr marL="82296" indent="0" algn="just">
              <a:buNone/>
            </a:pPr>
            <a:r>
              <a:rPr lang="ar-YE" sz="2700" b="1" u="sng" dirty="0">
                <a:solidFill>
                  <a:srgbClr val="C00000"/>
                </a:solidFill>
              </a:rPr>
              <a:t>المطلوب</a:t>
            </a:r>
            <a:r>
              <a:rPr lang="ar-YE" sz="2700" b="1" dirty="0"/>
              <a:t>: </a:t>
            </a:r>
          </a:p>
          <a:p>
            <a:pPr marL="539496" indent="-457200" algn="just">
              <a:buFont typeface="+mj-lt"/>
              <a:buAutoNum type="arabicParenR"/>
            </a:pPr>
            <a:r>
              <a:rPr lang="ar-YE" sz="2700" b="1" dirty="0"/>
              <a:t>إجراء قيود اليومية اللازمة؟</a:t>
            </a:r>
          </a:p>
          <a:p>
            <a:pPr marL="539496" indent="-457200" algn="just">
              <a:buFont typeface="+mj-lt"/>
              <a:buAutoNum type="arabicParenR"/>
            </a:pPr>
            <a:r>
              <a:rPr lang="ar-YE" sz="2700" b="1" dirty="0"/>
              <a:t>تصوير الحسابات التالي: حـ/ القرض، حـ/ فائدة القرض المستحقة؟</a:t>
            </a:r>
          </a:p>
          <a:p>
            <a:pPr marL="539496" indent="-457200" algn="just">
              <a:buFont typeface="+mj-lt"/>
              <a:buAutoNum type="arabicParenR"/>
            </a:pPr>
            <a:r>
              <a:rPr lang="ar-YE" sz="2700" b="1" dirty="0"/>
              <a:t>بيان الأثر على حـ/ أ. خ ، الميزانية العمومية كما في </a:t>
            </a:r>
            <a:r>
              <a:rPr lang="en-US" sz="2700" b="1" dirty="0"/>
              <a:t>31</a:t>
            </a:r>
            <a:r>
              <a:rPr lang="ar-YE" sz="2700" b="1" dirty="0"/>
              <a:t>/</a:t>
            </a:r>
            <a:r>
              <a:rPr lang="en-US" sz="2700" b="1" dirty="0"/>
              <a:t>12</a:t>
            </a:r>
            <a:r>
              <a:rPr lang="ar-YE" sz="2700" b="1" dirty="0"/>
              <a:t>/</a:t>
            </a:r>
            <a:r>
              <a:rPr lang="en-US" sz="2700" b="1" dirty="0"/>
              <a:t>2016</a:t>
            </a:r>
            <a:r>
              <a:rPr lang="ar-YE" sz="2700" b="1" dirty="0"/>
              <a:t>م؟</a:t>
            </a:r>
          </a:p>
          <a:p>
            <a:pPr marL="82296" indent="0" algn="just">
              <a:buNone/>
            </a:pPr>
            <a:r>
              <a:rPr lang="ar-YE" sz="2700" b="1" u="sng" dirty="0">
                <a:solidFill>
                  <a:srgbClr val="C00000"/>
                </a:solidFill>
              </a:rPr>
              <a:t>تمهيد للحل</a:t>
            </a:r>
            <a:r>
              <a:rPr lang="ar-YE" sz="2700" b="1" dirty="0">
                <a:solidFill>
                  <a:srgbClr val="C00000"/>
                </a:solidFill>
              </a:rPr>
              <a:t>:</a:t>
            </a:r>
          </a:p>
          <a:p>
            <a:pPr algn="just">
              <a:buFont typeface="Wingdings" pitchFamily="2" charset="2"/>
              <a:buChar char="ü"/>
            </a:pPr>
            <a:r>
              <a:rPr lang="ar-YE" sz="2700" b="1" dirty="0"/>
              <a:t>المنشأة حصلت على القرض في </a:t>
            </a:r>
            <a:r>
              <a:rPr lang="en-US" sz="2700" b="1" dirty="0">
                <a:solidFill>
                  <a:prstClr val="black"/>
                </a:solidFill>
              </a:rPr>
              <a:t>1</a:t>
            </a:r>
            <a:r>
              <a:rPr lang="ar-YE" sz="2700" b="1" dirty="0">
                <a:solidFill>
                  <a:prstClr val="black"/>
                </a:solidFill>
              </a:rPr>
              <a:t>/</a:t>
            </a:r>
            <a:r>
              <a:rPr lang="en-US" sz="2700" b="1" dirty="0">
                <a:solidFill>
                  <a:prstClr val="black"/>
                </a:solidFill>
              </a:rPr>
              <a:t>12</a:t>
            </a:r>
            <a:r>
              <a:rPr lang="ar-YE" sz="2700" b="1" dirty="0">
                <a:solidFill>
                  <a:prstClr val="black"/>
                </a:solidFill>
              </a:rPr>
              <a:t>/</a:t>
            </a:r>
            <a:r>
              <a:rPr lang="en-US" sz="2700" b="1" dirty="0">
                <a:solidFill>
                  <a:prstClr val="black"/>
                </a:solidFill>
              </a:rPr>
              <a:t>2016</a:t>
            </a:r>
            <a:r>
              <a:rPr lang="ar-YE" sz="2700" b="1" dirty="0">
                <a:solidFill>
                  <a:prstClr val="black"/>
                </a:solidFill>
              </a:rPr>
              <a:t>م إذن يجب تحميل الفترة بعبء الفائدة بما يعادل مدة شهر واحد.</a:t>
            </a:r>
          </a:p>
          <a:p>
            <a:pPr algn="just">
              <a:buFont typeface="Wingdings" pitchFamily="2" charset="2"/>
              <a:buChar char="ü"/>
            </a:pPr>
            <a:r>
              <a:rPr lang="ar-YE" sz="2700" b="1" dirty="0">
                <a:solidFill>
                  <a:prstClr val="black"/>
                </a:solidFill>
              </a:rPr>
              <a:t>فائدة القرض المستحقة= </a:t>
            </a:r>
            <a:r>
              <a:rPr lang="en-US" sz="2700" b="1" dirty="0">
                <a:solidFill>
                  <a:prstClr val="black"/>
                </a:solidFill>
              </a:rPr>
              <a:t>300,000</a:t>
            </a:r>
            <a:r>
              <a:rPr lang="ar-YE" sz="2700" b="1" dirty="0">
                <a:solidFill>
                  <a:prstClr val="black"/>
                </a:solidFill>
              </a:rPr>
              <a:t>× </a:t>
            </a:r>
            <a:r>
              <a:rPr lang="en-US" sz="2700" b="1" dirty="0">
                <a:solidFill>
                  <a:prstClr val="black"/>
                </a:solidFill>
              </a:rPr>
              <a:t>%6</a:t>
            </a:r>
            <a:r>
              <a:rPr lang="ar-YE" sz="2700" b="1" dirty="0">
                <a:solidFill>
                  <a:prstClr val="black"/>
                </a:solidFill>
              </a:rPr>
              <a:t>× </a:t>
            </a:r>
            <a:r>
              <a:rPr lang="en-US" sz="2700" b="1" dirty="0">
                <a:solidFill>
                  <a:prstClr val="black"/>
                </a:solidFill>
              </a:rPr>
              <a:t>1</a:t>
            </a:r>
            <a:r>
              <a:rPr lang="ar-YE" sz="2700" b="1" dirty="0">
                <a:solidFill>
                  <a:prstClr val="black"/>
                </a:solidFill>
              </a:rPr>
              <a:t>÷ </a:t>
            </a:r>
            <a:r>
              <a:rPr lang="en-US" sz="2700" b="1" dirty="0">
                <a:solidFill>
                  <a:prstClr val="black"/>
                </a:solidFill>
              </a:rPr>
              <a:t>12</a:t>
            </a:r>
            <a:r>
              <a:rPr lang="ar-YE" sz="2700" b="1" dirty="0">
                <a:solidFill>
                  <a:prstClr val="black"/>
                </a:solidFill>
              </a:rPr>
              <a:t>= </a:t>
            </a:r>
            <a:r>
              <a:rPr lang="en-US" sz="2700" b="1" dirty="0">
                <a:solidFill>
                  <a:prstClr val="black"/>
                </a:solidFill>
              </a:rPr>
              <a:t>1,500</a:t>
            </a:r>
            <a:r>
              <a:rPr lang="ar-YE" sz="2700" b="1" dirty="0">
                <a:solidFill>
                  <a:prstClr val="black"/>
                </a:solidFill>
              </a:rPr>
              <a:t> ريال.</a:t>
            </a:r>
          </a:p>
          <a:p>
            <a:pPr algn="just">
              <a:buFont typeface="Wingdings" pitchFamily="2" charset="2"/>
              <a:buChar char="ü"/>
            </a:pPr>
            <a:r>
              <a:rPr lang="ar-YE" sz="2700" b="1" dirty="0" err="1">
                <a:solidFill>
                  <a:prstClr val="black"/>
                </a:solidFill>
              </a:rPr>
              <a:t>يع</a:t>
            </a:r>
            <a:r>
              <a:rPr lang="ar-SA" sz="2700" b="1" dirty="0">
                <a:solidFill>
                  <a:prstClr val="black"/>
                </a:solidFill>
              </a:rPr>
              <a:t>ت</a:t>
            </a:r>
            <a:r>
              <a:rPr lang="ar-YE" sz="2700" b="1" dirty="0">
                <a:solidFill>
                  <a:prstClr val="black"/>
                </a:solidFill>
              </a:rPr>
              <a:t>بر حـ/ فائدة القرض المستحقة أحد حسابات الالتزامات وحقوق الملكية.</a:t>
            </a:r>
            <a:endParaRPr lang="ar-YE" sz="2700" b="1" dirty="0"/>
          </a:p>
          <a:p>
            <a:pPr marL="82296" indent="0" algn="just">
              <a:buNone/>
            </a:pPr>
            <a:endParaRPr lang="ar-YE" sz="27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30</a:t>
            </a:fld>
            <a:endParaRPr lang="ar-YE" dirty="0"/>
          </a:p>
        </p:txBody>
      </p:sp>
    </p:spTree>
    <p:extLst>
      <p:ext uri="{BB962C8B-B14F-4D97-AF65-F5344CB8AC3E}">
        <p14:creationId xmlns:p14="http://schemas.microsoft.com/office/powerpoint/2010/main" val="1482615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2800" u="sng" dirty="0"/>
              <a:t>تابع: حل المثال </a:t>
            </a:r>
            <a:r>
              <a:rPr lang="en-US" sz="2800" u="sng" dirty="0"/>
              <a:t>3</a:t>
            </a:r>
            <a:endParaRPr lang="ar-YE" sz="2800" u="sng" dirty="0"/>
          </a:p>
        </p:txBody>
      </p:sp>
      <p:sp>
        <p:nvSpPr>
          <p:cNvPr id="3" name="عنصر نائب للمحتوى 2"/>
          <p:cNvSpPr>
            <a:spLocks noGrp="1"/>
          </p:cNvSpPr>
          <p:nvPr>
            <p:ph idx="1"/>
          </p:nvPr>
        </p:nvSpPr>
        <p:spPr>
          <a:xfrm>
            <a:off x="251520" y="620688"/>
            <a:ext cx="8682168" cy="5627712"/>
          </a:xfrm>
        </p:spPr>
        <p:txBody>
          <a:bodyPr/>
          <a:lstStyle/>
          <a:p>
            <a:r>
              <a:rPr lang="ar-YE" b="1" u="sng" dirty="0"/>
              <a:t>قيود اليومية</a:t>
            </a:r>
            <a:r>
              <a:rPr lang="ar-YE" dirty="0"/>
              <a:t>:</a:t>
            </a:r>
          </a:p>
          <a:p>
            <a:pPr marL="82296" indent="0">
              <a:buNone/>
            </a:pPr>
            <a:endParaRPr lang="ar-YE"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31</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348700651"/>
              </p:ext>
            </p:extLst>
          </p:nvPr>
        </p:nvGraphicFramePr>
        <p:xfrm>
          <a:off x="331564" y="1412776"/>
          <a:ext cx="7993458" cy="3114040"/>
        </p:xfrm>
        <a:graphic>
          <a:graphicData uri="http://schemas.openxmlformats.org/drawingml/2006/table">
            <a:tbl>
              <a:tblPr rtl="1" firstRow="1" bandRow="1">
                <a:tableStyleId>{8799B23B-EC83-4686-B30A-512413B5E67A}</a:tableStyleId>
              </a:tblPr>
              <a:tblGrid>
                <a:gridCol w="1233508">
                  <a:extLst>
                    <a:ext uri="{9D8B030D-6E8A-4147-A177-3AD203B41FA5}">
                      <a16:colId xmlns:a16="http://schemas.microsoft.com/office/drawing/2014/main" val="20000"/>
                    </a:ext>
                  </a:extLst>
                </a:gridCol>
                <a:gridCol w="1077466">
                  <a:extLst>
                    <a:ext uri="{9D8B030D-6E8A-4147-A177-3AD203B41FA5}">
                      <a16:colId xmlns:a16="http://schemas.microsoft.com/office/drawing/2014/main" val="20001"/>
                    </a:ext>
                  </a:extLst>
                </a:gridCol>
                <a:gridCol w="3683326">
                  <a:extLst>
                    <a:ext uri="{9D8B030D-6E8A-4147-A177-3AD203B41FA5}">
                      <a16:colId xmlns:a16="http://schemas.microsoft.com/office/drawing/2014/main" val="20002"/>
                    </a:ext>
                  </a:extLst>
                </a:gridCol>
                <a:gridCol w="1999158">
                  <a:extLst>
                    <a:ext uri="{9D8B030D-6E8A-4147-A177-3AD203B41FA5}">
                      <a16:colId xmlns:a16="http://schemas.microsoft.com/office/drawing/2014/main" val="20003"/>
                    </a:ext>
                  </a:extLst>
                </a:gridCol>
              </a:tblGrid>
              <a:tr h="370840">
                <a:tc>
                  <a:txBody>
                    <a:bodyPr/>
                    <a:lstStyle/>
                    <a:p>
                      <a:pPr algn="ctr" rtl="1"/>
                      <a:r>
                        <a:rPr lang="ar-YE" b="1" dirty="0"/>
                        <a:t>مدين</a:t>
                      </a:r>
                    </a:p>
                  </a:txBody>
                  <a:tcPr/>
                </a:tc>
                <a:tc>
                  <a:txBody>
                    <a:bodyPr/>
                    <a:lstStyle/>
                    <a:p>
                      <a:pPr algn="ctr" rtl="1"/>
                      <a:r>
                        <a:rPr lang="ar-YE" b="1" dirty="0"/>
                        <a:t>دائن</a:t>
                      </a:r>
                    </a:p>
                  </a:txBody>
                  <a:tcPr/>
                </a:tc>
                <a:tc>
                  <a:txBody>
                    <a:bodyPr/>
                    <a:lstStyle/>
                    <a:p>
                      <a:pPr algn="ctr" rtl="1"/>
                      <a:r>
                        <a:rPr lang="ar-YE" b="1" dirty="0"/>
                        <a:t>البيـــــــــــــــــــــــــــــان</a:t>
                      </a:r>
                    </a:p>
                  </a:txBody>
                  <a:tcPr/>
                </a:tc>
                <a:tc>
                  <a:txBody>
                    <a:bodyPr/>
                    <a:lstStyle/>
                    <a:p>
                      <a:pPr algn="ctr" rtl="1"/>
                      <a:r>
                        <a:rPr lang="ar-YE" b="1" dirty="0"/>
                        <a:t>التاريخ</a:t>
                      </a:r>
                    </a:p>
                  </a:txBody>
                  <a:tcPr/>
                </a:tc>
                <a:extLst>
                  <a:ext uri="{0D108BD9-81ED-4DB2-BD59-A6C34878D82A}">
                    <a16:rowId xmlns:a16="http://schemas.microsoft.com/office/drawing/2014/main" val="10000"/>
                  </a:ext>
                </a:extLst>
              </a:tr>
              <a:tr h="370840">
                <a:tc>
                  <a:txBody>
                    <a:bodyPr/>
                    <a:lstStyle/>
                    <a:p>
                      <a:pPr rtl="1"/>
                      <a:r>
                        <a:rPr lang="en-US" b="1" dirty="0"/>
                        <a:t>300,000</a:t>
                      </a:r>
                      <a:endParaRPr lang="ar-YE" b="1" dirty="0"/>
                    </a:p>
                  </a:txBody>
                  <a:tcPr/>
                </a:tc>
                <a:tc>
                  <a:txBody>
                    <a:bodyPr/>
                    <a:lstStyle/>
                    <a:p>
                      <a:pPr rtl="1"/>
                      <a:endParaRPr lang="en-US" b="1" dirty="0"/>
                    </a:p>
                    <a:p>
                      <a:pPr rtl="1"/>
                      <a:r>
                        <a:rPr lang="en-US" b="1" dirty="0"/>
                        <a:t>300,000</a:t>
                      </a:r>
                      <a:endParaRPr lang="ar-YE" b="1" dirty="0"/>
                    </a:p>
                  </a:txBody>
                  <a:tcPr/>
                </a:tc>
                <a:tc>
                  <a:txBody>
                    <a:bodyPr/>
                    <a:lstStyle/>
                    <a:p>
                      <a:pPr rtl="1"/>
                      <a:r>
                        <a:rPr lang="ar-YE" b="1" dirty="0"/>
                        <a:t>من حــ/ البنك</a:t>
                      </a:r>
                    </a:p>
                    <a:p>
                      <a:pPr rtl="1"/>
                      <a:r>
                        <a:rPr lang="ar-YE" b="1" dirty="0"/>
                        <a:t>      إلى حــ/ القرض</a:t>
                      </a:r>
                    </a:p>
                    <a:p>
                      <a:pPr rtl="1"/>
                      <a:r>
                        <a:rPr lang="ar-YE" b="1" dirty="0"/>
                        <a:t>اثبات الحصول على القرض من البنك اليمني</a:t>
                      </a:r>
                    </a:p>
                  </a:txBody>
                  <a:tcPr/>
                </a:tc>
                <a:tc>
                  <a:txBody>
                    <a:bodyPr/>
                    <a:lstStyle/>
                    <a:p>
                      <a:pPr rtl="1"/>
                      <a:r>
                        <a:rPr kumimoji="0" lang="en-US" sz="2400" b="1" u="none" strike="noStrike" kern="1200" cap="none" spc="0" normalizeH="0" baseline="0" noProof="0" dirty="0">
                          <a:ln>
                            <a:noFill/>
                          </a:ln>
                          <a:effectLst/>
                          <a:uLnTx/>
                          <a:uFillTx/>
                        </a:rPr>
                        <a:t>1</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12</a:t>
                      </a:r>
                      <a:r>
                        <a:rPr kumimoji="0" lang="ar-YE" sz="2400" b="1" u="none" strike="noStrike" kern="1200" cap="none" spc="0" normalizeH="0" baseline="0" noProof="0" dirty="0">
                          <a:ln>
                            <a:noFill/>
                          </a:ln>
                          <a:effectLst/>
                          <a:uLnTx/>
                          <a:uFillTx/>
                        </a:rPr>
                        <a:t>/</a:t>
                      </a:r>
                      <a:r>
                        <a:rPr kumimoji="0" lang="en-US" sz="2400" b="1" u="none" strike="noStrike" kern="1200" cap="none" spc="0" normalizeH="0" baseline="0" noProof="0" dirty="0">
                          <a:ln>
                            <a:noFill/>
                          </a:ln>
                          <a:effectLst/>
                          <a:uLnTx/>
                          <a:uFillTx/>
                        </a:rPr>
                        <a:t>2016</a:t>
                      </a:r>
                      <a:r>
                        <a:rPr kumimoji="0" lang="ar-YE" sz="2400" b="1" u="none" strike="noStrike" kern="1200" cap="none" spc="0" normalizeH="0" baseline="0" noProof="0" dirty="0">
                          <a:ln>
                            <a:noFill/>
                          </a:ln>
                          <a:effectLst/>
                          <a:uLnTx/>
                          <a:uFillTx/>
                        </a:rPr>
                        <a:t>م </a:t>
                      </a:r>
                      <a:endParaRPr lang="ar-YE" b="1" dirty="0"/>
                    </a:p>
                  </a:txBody>
                  <a:tcPr/>
                </a:tc>
                <a:extLst>
                  <a:ext uri="{0D108BD9-81ED-4DB2-BD59-A6C34878D82A}">
                    <a16:rowId xmlns:a16="http://schemas.microsoft.com/office/drawing/2014/main" val="10001"/>
                  </a:ext>
                </a:extLst>
              </a:tr>
              <a:tr h="370840">
                <a:tc>
                  <a:txBody>
                    <a:bodyPr/>
                    <a:lstStyle/>
                    <a:p>
                      <a:pPr rtl="1"/>
                      <a:r>
                        <a:rPr lang="en-US" b="1" dirty="0"/>
                        <a:t>1,500</a:t>
                      </a:r>
                      <a:endParaRPr lang="ar-YE" b="1" dirty="0"/>
                    </a:p>
                  </a:txBody>
                  <a:tcPr/>
                </a:tc>
                <a:tc>
                  <a:txBody>
                    <a:bodyPr/>
                    <a:lstStyle/>
                    <a:p>
                      <a:pPr rtl="1"/>
                      <a:endParaRPr lang="en-US" b="1" dirty="0"/>
                    </a:p>
                    <a:p>
                      <a:pPr rtl="1"/>
                      <a:r>
                        <a:rPr lang="en-US" b="1" dirty="0"/>
                        <a:t>1,500</a:t>
                      </a:r>
                      <a:endParaRPr lang="ar-YE" b="1" dirty="0"/>
                    </a:p>
                  </a:txBody>
                  <a:tcPr/>
                </a:tc>
                <a:tc>
                  <a:txBody>
                    <a:bodyPr/>
                    <a:lstStyle/>
                    <a:p>
                      <a:pPr rtl="1"/>
                      <a:r>
                        <a:rPr lang="ar-YE" b="1" dirty="0"/>
                        <a:t>من حــ/ فائدة القرض</a:t>
                      </a:r>
                    </a:p>
                    <a:p>
                      <a:pPr rtl="1"/>
                      <a:r>
                        <a:rPr lang="ar-YE" b="1" dirty="0"/>
                        <a:t>        إلى حــ/ فائدة القرض المستحقة</a:t>
                      </a:r>
                    </a:p>
                    <a:p>
                      <a:pPr rtl="1"/>
                      <a:r>
                        <a:rPr lang="ar-YE" b="1" dirty="0"/>
                        <a:t>اثبات فائدة القرض المستحقة عن عام </a:t>
                      </a:r>
                      <a:r>
                        <a:rPr lang="en-US" b="1" dirty="0"/>
                        <a:t>2016</a:t>
                      </a:r>
                      <a:r>
                        <a:rPr lang="ar-YE" b="1" dirty="0"/>
                        <a:t>م.</a:t>
                      </a:r>
                    </a:p>
                  </a:txBody>
                  <a:tcPr/>
                </a:tc>
                <a:tc>
                  <a:txBody>
                    <a:bodyPr/>
                    <a:lstStyle/>
                    <a:p>
                      <a:pPr rtl="1"/>
                      <a:r>
                        <a:rPr lang="en-US" sz="2400" b="1"/>
                        <a:t>31</a:t>
                      </a:r>
                      <a:r>
                        <a:rPr lang="ar-YE" sz="2400" b="1"/>
                        <a:t>/</a:t>
                      </a:r>
                      <a:r>
                        <a:rPr lang="en-US" sz="2400" b="1"/>
                        <a:t>12</a:t>
                      </a:r>
                      <a:r>
                        <a:rPr lang="ar-YE" sz="2400" b="1"/>
                        <a:t>/</a:t>
                      </a:r>
                      <a:r>
                        <a:rPr lang="en-US" sz="2400" b="1"/>
                        <a:t>2016</a:t>
                      </a:r>
                      <a:r>
                        <a:rPr lang="ar-YE" sz="2400" b="1"/>
                        <a:t>م</a:t>
                      </a:r>
                      <a:endParaRPr lang="ar-YE" b="1" dirty="0"/>
                    </a:p>
                  </a:txBody>
                  <a:tcPr/>
                </a:tc>
                <a:extLst>
                  <a:ext uri="{0D108BD9-81ED-4DB2-BD59-A6C34878D82A}">
                    <a16:rowId xmlns:a16="http://schemas.microsoft.com/office/drawing/2014/main" val="10002"/>
                  </a:ext>
                </a:extLst>
              </a:tr>
              <a:tr h="370840">
                <a:tc>
                  <a:txBody>
                    <a:bodyPr/>
                    <a:lstStyle/>
                    <a:p>
                      <a:pPr rtl="1"/>
                      <a:r>
                        <a:rPr lang="en-US" b="1" dirty="0"/>
                        <a:t>1,500</a:t>
                      </a:r>
                      <a:endParaRPr lang="ar-YE" b="1" dirty="0"/>
                    </a:p>
                  </a:txBody>
                  <a:tcPr/>
                </a:tc>
                <a:tc>
                  <a:txBody>
                    <a:bodyPr/>
                    <a:lstStyle/>
                    <a:p>
                      <a:pPr rtl="1"/>
                      <a:endParaRPr lang="en-US" b="1" dirty="0"/>
                    </a:p>
                    <a:p>
                      <a:pPr rtl="1"/>
                      <a:r>
                        <a:rPr lang="en-US" b="1" dirty="0"/>
                        <a:t>1,500</a:t>
                      </a:r>
                      <a:endParaRPr lang="ar-YE" b="1" dirty="0"/>
                    </a:p>
                  </a:txBody>
                  <a:tcPr/>
                </a:tc>
                <a:tc>
                  <a:txBody>
                    <a:bodyPr/>
                    <a:lstStyle/>
                    <a:p>
                      <a:pPr rtl="1"/>
                      <a:r>
                        <a:rPr lang="ar-YE" b="1" dirty="0"/>
                        <a:t>من حـ/ أ. ح</a:t>
                      </a:r>
                    </a:p>
                    <a:p>
                      <a:pPr rtl="1"/>
                      <a:r>
                        <a:rPr lang="ar-YE" b="1" dirty="0"/>
                        <a:t>     إلى حـ/ فائدة القرض</a:t>
                      </a:r>
                    </a:p>
                    <a:p>
                      <a:pPr rtl="1"/>
                      <a:r>
                        <a:rPr lang="ar-YE" b="1" dirty="0"/>
                        <a:t>لإقفال</a:t>
                      </a:r>
                      <a:r>
                        <a:rPr lang="ar-YE" b="1" baseline="0" dirty="0"/>
                        <a:t> رصيد حساب فائدة القرض</a:t>
                      </a:r>
                      <a:endParaRPr lang="ar-YE" b="1" dirty="0"/>
                    </a:p>
                  </a:txBody>
                  <a:tcPr/>
                </a:tc>
                <a:tc>
                  <a:txBody>
                    <a:bodyPr/>
                    <a:lstStyle/>
                    <a:p>
                      <a:pPr rtl="1"/>
                      <a:r>
                        <a:rPr lang="en-US" sz="2400" b="1" dirty="0"/>
                        <a:t>31</a:t>
                      </a:r>
                      <a:r>
                        <a:rPr lang="ar-YE" sz="2400" b="1" dirty="0"/>
                        <a:t>/</a:t>
                      </a:r>
                      <a:r>
                        <a:rPr lang="en-US" sz="2400" b="1" dirty="0"/>
                        <a:t>12</a:t>
                      </a:r>
                      <a:r>
                        <a:rPr lang="ar-YE" sz="2400" b="1" dirty="0"/>
                        <a:t>/</a:t>
                      </a:r>
                      <a:r>
                        <a:rPr lang="en-US" sz="2400" b="1" dirty="0"/>
                        <a:t>2016</a:t>
                      </a:r>
                      <a:r>
                        <a:rPr lang="ar-YE" sz="2400" b="1" dirty="0"/>
                        <a:t>م</a:t>
                      </a:r>
                      <a:endParaRPr lang="ar-YE"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80478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32</a:t>
            </a:fld>
            <a:endParaRPr lang="ar-YE" dirty="0"/>
          </a:p>
        </p:txBody>
      </p:sp>
      <p:sp>
        <p:nvSpPr>
          <p:cNvPr id="5" name="Rounded Rectangle 4"/>
          <p:cNvSpPr/>
          <p:nvPr/>
        </p:nvSpPr>
        <p:spPr>
          <a:xfrm>
            <a:off x="179512" y="2564904"/>
            <a:ext cx="8754176" cy="158417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365760" lvl="0" indent="-283464" algn="ctr">
              <a:spcBef>
                <a:spcPts val="600"/>
              </a:spcBef>
              <a:buClr>
                <a:srgbClr val="3891A7"/>
              </a:buClr>
              <a:buSzPct val="80000"/>
              <a:buFont typeface="Wingdings 2"/>
              <a:buChar char=""/>
            </a:pPr>
            <a:r>
              <a:rPr lang="ar-YE" sz="4800" dirty="0">
                <a:solidFill>
                  <a:prstClr val="black"/>
                </a:solidFill>
                <a:latin typeface="Andalus" panose="02020603050405020304" pitchFamily="18" charset="-78"/>
                <a:cs typeface="Andalus" panose="02020603050405020304" pitchFamily="18" charset="-78"/>
              </a:rPr>
              <a:t>(</a:t>
            </a:r>
            <a:r>
              <a:rPr lang="ar-YE" sz="4800" u="sng" dirty="0">
                <a:solidFill>
                  <a:srgbClr val="002060"/>
                </a:solidFill>
                <a:latin typeface="Andalus" panose="02020603050405020304" pitchFamily="18" charset="-78"/>
                <a:cs typeface="Andalus" panose="02020603050405020304" pitchFamily="18" charset="-78"/>
              </a:rPr>
              <a:t>الواجب حل تمارين الكتاب الوحدة الاولى)</a:t>
            </a:r>
            <a:endParaRPr lang="en-US" sz="4800" dirty="0">
              <a:solidFill>
                <a:srgbClr val="00206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084467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35487" y="1039019"/>
            <a:ext cx="3384550" cy="10064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
                <a:schemeClr val="tx2"/>
              </a:buClr>
              <a:buSzPct val="60000"/>
              <a:buFont typeface="Wingdings" pitchFamily="2" charset="2"/>
              <a:buNone/>
              <a:tabLst/>
              <a:defRPr/>
            </a:pPr>
            <a:r>
              <a:rPr kumimoji="0" lang="ar-EG"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rPr>
              <a:t>شكراً لتفاعلكم</a:t>
            </a:r>
            <a:endParaRPr kumimoji="0" lang="en-US"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endParaRPr>
          </a:p>
        </p:txBody>
      </p:sp>
      <p:pic>
        <p:nvPicPr>
          <p:cNvPr id="3" name="Picture 2" descr="gg001045"/>
          <p:cNvPicPr>
            <a:picLocks noChangeAspect="1" noChangeArrowheads="1"/>
          </p:cNvPicPr>
          <p:nvPr/>
        </p:nvPicPr>
        <p:blipFill>
          <a:blip r:embed="rId2"/>
          <a:srcRect/>
          <a:stretch>
            <a:fillRect/>
          </a:stretch>
        </p:blipFill>
        <p:spPr bwMode="auto">
          <a:xfrm>
            <a:off x="1223962" y="1183481"/>
            <a:ext cx="2376488" cy="4635500"/>
          </a:xfrm>
          <a:prstGeom prst="rect">
            <a:avLst/>
          </a:prstGeom>
          <a:noFill/>
          <a:ln w="9525">
            <a:noFill/>
            <a:miter lim="800000"/>
            <a:headEnd/>
            <a:tailEnd/>
          </a:ln>
        </p:spPr>
      </p:pic>
      <p:pic>
        <p:nvPicPr>
          <p:cNvPr id="4" name="Picture 3" descr="%D8%AA%D8%B5%D9%81%D9%8A%D9%82">
            <a:hlinkClick r:id="rId3"/>
          </p:cNvPr>
          <p:cNvPicPr>
            <a:picLocks noChangeAspect="1" noChangeArrowheads="1"/>
          </p:cNvPicPr>
          <p:nvPr/>
        </p:nvPicPr>
        <p:blipFill>
          <a:blip r:embed="rId4"/>
          <a:srcRect/>
          <a:stretch>
            <a:fillRect/>
          </a:stretch>
        </p:blipFill>
        <p:spPr bwMode="auto">
          <a:xfrm>
            <a:off x="4535487" y="2767806"/>
            <a:ext cx="2952750" cy="2232025"/>
          </a:xfrm>
          <a:prstGeom prst="rect">
            <a:avLst/>
          </a:prstGeom>
          <a:noFill/>
          <a:ln w="9525">
            <a:noFill/>
            <a:miter lim="800000"/>
            <a:headEnd/>
            <a:tailEnd/>
          </a:ln>
        </p:spPr>
      </p:pic>
    </p:spTree>
    <p:extLst>
      <p:ext uri="{BB962C8B-B14F-4D97-AF65-F5344CB8AC3E}">
        <p14:creationId xmlns:p14="http://schemas.microsoft.com/office/powerpoint/2010/main" val="99652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20688"/>
            <a:ext cx="8712968" cy="4005064"/>
          </a:xfrm>
        </p:spPr>
        <p:txBody>
          <a:bodyPr>
            <a:noAutofit/>
          </a:bodyPr>
          <a:lstStyle/>
          <a:p>
            <a:pPr algn="ctr"/>
            <a:r>
              <a:rPr lang="ar-YE" sz="5400" u="sng" dirty="0">
                <a:latin typeface="Andalus" panose="02020603050405020304" pitchFamily="18" charset="-78"/>
                <a:cs typeface="Andalus" panose="02020603050405020304" pitchFamily="18" charset="-78"/>
              </a:rPr>
              <a:t>المحاسبة المالية</a:t>
            </a:r>
            <a:r>
              <a:rPr lang="en-US" sz="5400" u="sng" dirty="0">
                <a:latin typeface="Andalus" panose="02020603050405020304" pitchFamily="18" charset="-78"/>
                <a:cs typeface="Andalus" panose="02020603050405020304" pitchFamily="18" charset="-78"/>
              </a:rPr>
              <a:t> </a:t>
            </a:r>
            <a:br>
              <a:rPr lang="en-US" sz="5400" u="sng" dirty="0">
                <a:latin typeface="Andalus" panose="02020603050405020304" pitchFamily="18" charset="-78"/>
                <a:cs typeface="Andalus" panose="02020603050405020304" pitchFamily="18" charset="-78"/>
              </a:rPr>
            </a:br>
            <a:r>
              <a:rPr lang="ar-YE" sz="5400" u="sng" dirty="0">
                <a:latin typeface="Andalus" panose="02020603050405020304" pitchFamily="18" charset="-78"/>
                <a:cs typeface="Andalus" panose="02020603050405020304" pitchFamily="18" charset="-78"/>
              </a:rPr>
              <a:t>(الجزء الثاني-</a:t>
            </a:r>
            <a:r>
              <a:rPr lang="en-US" sz="5400" u="sng" dirty="0">
                <a:latin typeface="Andalus" panose="02020603050405020304" pitchFamily="18" charset="-78"/>
                <a:cs typeface="Andalus" panose="02020603050405020304" pitchFamily="18" charset="-78"/>
              </a:rPr>
              <a:t> </a:t>
            </a:r>
            <a:r>
              <a:rPr lang="ar-YE" sz="5400" u="sng" dirty="0">
                <a:latin typeface="Andalus" panose="02020603050405020304" pitchFamily="18" charset="-78"/>
                <a:cs typeface="Andalus" panose="02020603050405020304" pitchFamily="18" charset="-78"/>
              </a:rPr>
              <a:t>ب)</a:t>
            </a:r>
            <a:br>
              <a:rPr lang="en-US" sz="5400" u="sng" dirty="0">
                <a:latin typeface="Andalus" panose="02020603050405020304" pitchFamily="18" charset="-78"/>
                <a:cs typeface="Andalus" panose="02020603050405020304" pitchFamily="18" charset="-78"/>
              </a:rPr>
            </a:br>
            <a:r>
              <a:rPr lang="ar-YE" sz="4500" u="sng" dirty="0">
                <a:solidFill>
                  <a:srgbClr val="C00000"/>
                </a:solidFill>
                <a:latin typeface="Andalus" panose="02020603050405020304" pitchFamily="18" charset="-78"/>
                <a:cs typeface="Andalus" panose="02020603050405020304" pitchFamily="18" charset="-78"/>
              </a:rPr>
              <a:t>الوحدة الأولي.</a:t>
            </a:r>
            <a:br>
              <a:rPr lang="ar-YE" sz="6000" u="sng" dirty="0">
                <a:latin typeface="Andalus" panose="02020603050405020304" pitchFamily="18" charset="-78"/>
                <a:cs typeface="Andalus" panose="02020603050405020304" pitchFamily="18" charset="-78"/>
              </a:rPr>
            </a:br>
            <a:r>
              <a:rPr lang="ar-YE" sz="6000" u="sng" dirty="0">
                <a:solidFill>
                  <a:srgbClr val="C00000"/>
                </a:solidFill>
                <a:latin typeface="Andalus" panose="02020603050405020304" pitchFamily="18" charset="-78"/>
                <a:cs typeface="Andalus" panose="02020603050405020304" pitchFamily="18" charset="-78"/>
              </a:rPr>
              <a:t>تسوية الإيرادات</a:t>
            </a:r>
            <a:br>
              <a:rPr lang="ar-YE" sz="6000" u="sng" dirty="0">
                <a:solidFill>
                  <a:srgbClr val="C00000"/>
                </a:solidFill>
                <a:latin typeface="Andalus" panose="02020603050405020304" pitchFamily="18" charset="-78"/>
                <a:cs typeface="Andalus" panose="02020603050405020304" pitchFamily="18" charset="-78"/>
              </a:rPr>
            </a:br>
            <a:r>
              <a:rPr lang="ar-YE" sz="3600" u="sng" dirty="0">
                <a:solidFill>
                  <a:srgbClr val="C00000"/>
                </a:solidFill>
                <a:latin typeface="Andalus" panose="02020603050405020304" pitchFamily="18" charset="-78"/>
                <a:cs typeface="Andalus" panose="02020603050405020304" pitchFamily="18" charset="-78"/>
              </a:rPr>
              <a:t>المحاضرة </a:t>
            </a:r>
            <a:r>
              <a:rPr lang="en-US" sz="3600" u="sng" dirty="0">
                <a:solidFill>
                  <a:srgbClr val="C00000"/>
                </a:solidFill>
                <a:latin typeface="Andalus" panose="02020603050405020304" pitchFamily="18" charset="-78"/>
                <a:cs typeface="Andalus" panose="02020603050405020304" pitchFamily="18" charset="-78"/>
              </a:rPr>
              <a:t>2</a:t>
            </a:r>
            <a:endParaRPr lang="ar-YE" sz="3600" u="sng" dirty="0">
              <a:solidFill>
                <a:schemeClr val="tx1"/>
              </a:solidFill>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331640" y="5013176"/>
            <a:ext cx="5668652" cy="1440160"/>
          </a:xfrm>
        </p:spPr>
        <p:txBody>
          <a:bodyPr>
            <a:noAutofit/>
          </a:bodyPr>
          <a:lstStyle/>
          <a:p>
            <a:pPr algn="ct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إعــــداد :</a:t>
            </a:r>
          </a:p>
          <a:p>
            <a:pPr algn="ct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د/ محمد محمود دائل</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الهاشمي</a:t>
            </a:r>
            <a:endParaRPr lang="ar-YE" sz="2800"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a:p>
            <a:pPr algn="ct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11</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6</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en-US"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2020</a:t>
            </a:r>
            <a:r>
              <a:rPr lang="ar-YE" sz="28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م</a:t>
            </a:r>
          </a:p>
        </p:txBody>
      </p:sp>
      <p:sp>
        <p:nvSpPr>
          <p:cNvPr id="10" name="Slide Number Placeholder 9"/>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34</a:t>
            </a:fld>
            <a:endParaRPr kumimoji="0" lang="ar-YE"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304872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35</a:t>
            </a:fld>
            <a:endParaRPr lang="ar-YE" dirty="0"/>
          </a:p>
        </p:txBody>
      </p:sp>
      <p:sp>
        <p:nvSpPr>
          <p:cNvPr id="5" name="Oval 4"/>
          <p:cNvSpPr/>
          <p:nvPr/>
        </p:nvSpPr>
        <p:spPr>
          <a:xfrm>
            <a:off x="2458652" y="188639"/>
            <a:ext cx="4176464" cy="60577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4400" b="1" u="sng" dirty="0">
                <a:solidFill>
                  <a:srgbClr val="C0000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تسوية الإيرادات</a:t>
            </a:r>
            <a:endParaRPr lang="en-US" sz="4400" dirty="0">
              <a:latin typeface="Andalus" panose="02020603050405020304" pitchFamily="18" charset="-78"/>
              <a:cs typeface="Andalus" panose="02020603050405020304" pitchFamily="18" charset="-78"/>
            </a:endParaRPr>
          </a:p>
        </p:txBody>
      </p:sp>
      <p:sp>
        <p:nvSpPr>
          <p:cNvPr id="6" name="Rounded Rectangle 5"/>
          <p:cNvSpPr/>
          <p:nvPr/>
        </p:nvSpPr>
        <p:spPr>
          <a:xfrm>
            <a:off x="0" y="927028"/>
            <a:ext cx="9036518" cy="12374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YE" sz="2500" b="1" u="sng" dirty="0">
                <a:solidFill>
                  <a:srgbClr val="C00000"/>
                </a:solidFill>
              </a:rPr>
              <a:t>تعرف الايرادات</a:t>
            </a:r>
            <a:r>
              <a:rPr lang="ar-SA" sz="2500" b="1" dirty="0">
                <a:solidFill>
                  <a:prstClr val="black"/>
                </a:solidFill>
              </a:rPr>
              <a:t>:</a:t>
            </a:r>
            <a:r>
              <a:rPr lang="ar-YE" sz="2500" b="1" dirty="0">
                <a:solidFill>
                  <a:prstClr val="black"/>
                </a:solidFill>
              </a:rPr>
              <a:t> بأنها عبارة عن التدفقات النقدية الداخلة(المبالغ المحصلة) أو الحقوق التي تنشأ لدى الغير نتيجة بيع السلع أو تقديم الخدمات.</a:t>
            </a:r>
          </a:p>
          <a:p>
            <a:pPr marL="365760" lvl="0" indent="-283464" algn="just">
              <a:spcBef>
                <a:spcPts val="600"/>
              </a:spcBef>
              <a:buClr>
                <a:srgbClr val="3891A7"/>
              </a:buClr>
              <a:buSzPct val="80000"/>
              <a:buFont typeface="Wingdings" pitchFamily="2" charset="2"/>
              <a:buChar char="Ø"/>
            </a:pPr>
            <a:r>
              <a:rPr lang="ar-SA" sz="2500" b="1" u="sng" dirty="0">
                <a:solidFill>
                  <a:srgbClr val="FF0000"/>
                </a:solidFill>
              </a:rPr>
              <a:t>يمكن تحديد علاقة الإيرادات بالسنة المالية من خلال ثلاث حالات هي</a:t>
            </a:r>
            <a:r>
              <a:rPr lang="ar-SA" sz="2500" b="1" dirty="0">
                <a:solidFill>
                  <a:srgbClr val="FF0000"/>
                </a:solidFill>
              </a:rPr>
              <a:t>:</a:t>
            </a:r>
          </a:p>
        </p:txBody>
      </p:sp>
      <p:sp>
        <p:nvSpPr>
          <p:cNvPr id="8" name="Rounded Rectangle 7"/>
          <p:cNvSpPr/>
          <p:nvPr/>
        </p:nvSpPr>
        <p:spPr>
          <a:xfrm>
            <a:off x="6450692" y="2348880"/>
            <a:ext cx="2680309" cy="42484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SA" sz="2200" b="1" u="sng" dirty="0">
                <a:solidFill>
                  <a:srgbClr val="C00000"/>
                </a:solidFill>
              </a:rPr>
              <a:t>الحالة الإولى</a:t>
            </a:r>
            <a:r>
              <a:rPr lang="ar-SA" sz="2200" b="1" dirty="0">
                <a:solidFill>
                  <a:prstClr val="black"/>
                </a:solidFill>
              </a:rPr>
              <a:t>: إن الإيرادات المحصلة خلال السنة هي نصيب السنة الحقيقي دون زيادة أو نقصان، وهنا لا حاجة لإجراء قيود تسوية الجردية.(وأن الإيراد الظاهر في ميزان المراجعة </a:t>
            </a:r>
            <a:r>
              <a:rPr lang="ar-YE" sz="2200" b="1" dirty="0">
                <a:solidFill>
                  <a:prstClr val="black"/>
                </a:solidFill>
              </a:rPr>
              <a:t>ي</a:t>
            </a:r>
            <a:r>
              <a:rPr lang="ar-SA" sz="2200" b="1" dirty="0">
                <a:solidFill>
                  <a:prstClr val="black"/>
                </a:solidFill>
              </a:rPr>
              <a:t>مثل نصيب السنة وسيتم إقفاله في حـ/ أ.</a:t>
            </a:r>
            <a:r>
              <a:rPr lang="ar-YE" sz="2200" b="1" dirty="0">
                <a:solidFill>
                  <a:prstClr val="black"/>
                </a:solidFill>
              </a:rPr>
              <a:t> </a:t>
            </a:r>
            <a:r>
              <a:rPr lang="ar-SA" sz="2200" b="1" dirty="0">
                <a:solidFill>
                  <a:prstClr val="black"/>
                </a:solidFill>
              </a:rPr>
              <a:t>خ).</a:t>
            </a:r>
          </a:p>
        </p:txBody>
      </p:sp>
      <p:sp>
        <p:nvSpPr>
          <p:cNvPr id="9" name="Rounded Rectangle 8"/>
          <p:cNvSpPr/>
          <p:nvPr/>
        </p:nvSpPr>
        <p:spPr>
          <a:xfrm>
            <a:off x="3419871" y="2348880"/>
            <a:ext cx="2970667" cy="424847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q"/>
            </a:pPr>
            <a:r>
              <a:rPr lang="ar-SA" sz="2400" b="1" u="sng" dirty="0">
                <a:solidFill>
                  <a:srgbClr val="C00000"/>
                </a:solidFill>
              </a:rPr>
              <a:t>الحالة الثانية</a:t>
            </a:r>
            <a:r>
              <a:rPr lang="ar-SA" sz="2400" b="1" dirty="0">
                <a:solidFill>
                  <a:prstClr val="black"/>
                </a:solidFill>
              </a:rPr>
              <a:t>: أن الإيرادات المحصلة خلال السنة مبلغها جزء منه يخص السنة، والجزء الأخر يخص السنوات القادمة يسمى </a:t>
            </a:r>
            <a:r>
              <a:rPr lang="ar-SA" sz="2400" b="1" u="sng" dirty="0">
                <a:solidFill>
                  <a:srgbClr val="C00000"/>
                </a:solidFill>
              </a:rPr>
              <a:t>(الإيراد</a:t>
            </a:r>
            <a:r>
              <a:rPr lang="ar-YE" sz="2400" b="1" u="sng" dirty="0">
                <a:solidFill>
                  <a:srgbClr val="C00000"/>
                </a:solidFill>
              </a:rPr>
              <a:t> </a:t>
            </a:r>
            <a:r>
              <a:rPr lang="ar-SA" sz="2400" b="1" u="sng" dirty="0">
                <a:solidFill>
                  <a:srgbClr val="C00000"/>
                </a:solidFill>
              </a:rPr>
              <a:t>المحصل مقدماً)</a:t>
            </a:r>
            <a:r>
              <a:rPr lang="ar-SA" sz="2400" b="1" dirty="0">
                <a:solidFill>
                  <a:srgbClr val="C00000"/>
                </a:solidFill>
              </a:rPr>
              <a:t> </a:t>
            </a:r>
            <a:r>
              <a:rPr lang="ar-SA" sz="2400" b="1" dirty="0">
                <a:solidFill>
                  <a:prstClr val="black"/>
                </a:solidFill>
              </a:rPr>
              <a:t>يحتاج إلى إجراء قيود التسوية الجردية.</a:t>
            </a:r>
          </a:p>
        </p:txBody>
      </p:sp>
      <p:sp>
        <p:nvSpPr>
          <p:cNvPr id="10" name="Rounded Rectangle 9"/>
          <p:cNvSpPr/>
          <p:nvPr/>
        </p:nvSpPr>
        <p:spPr>
          <a:xfrm>
            <a:off x="323528" y="2348880"/>
            <a:ext cx="2885689" cy="42484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lvl="0" algn="just">
              <a:buClr>
                <a:srgbClr val="3891A7"/>
              </a:buClr>
              <a:buFont typeface="Wingdings" pitchFamily="2" charset="2"/>
              <a:buChar char="q"/>
            </a:pPr>
            <a:r>
              <a:rPr lang="ar-SA" sz="2200" b="1" u="sng" dirty="0">
                <a:solidFill>
                  <a:srgbClr val="C00000"/>
                </a:solidFill>
              </a:rPr>
              <a:t>الحالة الثالثة</a:t>
            </a:r>
            <a:r>
              <a:rPr lang="ar-SA" sz="2200" b="1" dirty="0">
                <a:solidFill>
                  <a:prstClr val="black"/>
                </a:solidFill>
              </a:rPr>
              <a:t>: أن الإيرادات المحصلة خلال السنة مبلغها الظاهر أقل مما يجب أن يتم تحصيل</a:t>
            </a:r>
            <a:r>
              <a:rPr lang="ar-YE" sz="2200" b="1" dirty="0">
                <a:solidFill>
                  <a:prstClr val="black"/>
                </a:solidFill>
              </a:rPr>
              <a:t>ه</a:t>
            </a:r>
            <a:r>
              <a:rPr lang="ar-SA" sz="2200" b="1" dirty="0">
                <a:solidFill>
                  <a:prstClr val="black"/>
                </a:solidFill>
              </a:rPr>
              <a:t> فعلاً، وبالتالي فإن هناك مبلغ أخر يجب أن تتحمل</a:t>
            </a:r>
            <a:r>
              <a:rPr lang="ar-YE" sz="2200" b="1" dirty="0">
                <a:solidFill>
                  <a:prstClr val="black"/>
                </a:solidFill>
              </a:rPr>
              <a:t>ه</a:t>
            </a:r>
            <a:r>
              <a:rPr lang="ar-SA" sz="2200" b="1" dirty="0">
                <a:solidFill>
                  <a:prstClr val="black"/>
                </a:solidFill>
              </a:rPr>
              <a:t> السنة بهدف إكمال نصيبها العادل، وهذا الجزء يسمى </a:t>
            </a:r>
            <a:r>
              <a:rPr lang="ar-SA" sz="2200" b="1" u="sng" dirty="0">
                <a:solidFill>
                  <a:srgbClr val="C00000"/>
                </a:solidFill>
              </a:rPr>
              <a:t>(الإيراد المستحق)</a:t>
            </a:r>
            <a:r>
              <a:rPr lang="ar-SA" sz="2200" b="1" dirty="0">
                <a:solidFill>
                  <a:srgbClr val="C00000"/>
                </a:solidFill>
              </a:rPr>
              <a:t>. </a:t>
            </a:r>
            <a:r>
              <a:rPr lang="ar-SA" sz="2200" b="1" dirty="0">
                <a:solidFill>
                  <a:prstClr val="black"/>
                </a:solidFill>
              </a:rPr>
              <a:t>يحتاج إلى إجراء قيود التسوية الجردية.</a:t>
            </a:r>
            <a:endParaRPr lang="ar-YE" sz="2200" b="1" dirty="0">
              <a:solidFill>
                <a:prstClr val="black"/>
              </a:solidFill>
            </a:endParaRPr>
          </a:p>
        </p:txBody>
      </p:sp>
    </p:spTree>
    <p:extLst>
      <p:ext uri="{BB962C8B-B14F-4D97-AF65-F5344CB8AC3E}">
        <p14:creationId xmlns:p14="http://schemas.microsoft.com/office/powerpoint/2010/main" val="17352911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SA" sz="3600" b="1" u="sng" dirty="0">
                <a:solidFill>
                  <a:srgbClr val="C00000"/>
                </a:solidFill>
                <a:latin typeface="Andalus" panose="02020603050405020304" pitchFamily="18" charset="-78"/>
                <a:cs typeface="Andalus" panose="02020603050405020304" pitchFamily="18" charset="-78"/>
              </a:rPr>
              <a:t>تابع: تسوية الإيرادات</a:t>
            </a:r>
            <a:endParaRPr lang="ar-YE" sz="3600" b="1" u="sng" dirty="0">
              <a:solidFill>
                <a:srgbClr val="C0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107504" y="620688"/>
            <a:ext cx="8826184" cy="5627712"/>
          </a:xfrm>
        </p:spPr>
        <p:txBody>
          <a:bodyPr>
            <a:normAutofit fontScale="92500" lnSpcReduction="20000"/>
          </a:bodyPr>
          <a:lstStyle/>
          <a:p>
            <a:pPr algn="just">
              <a:buFont typeface="Wingdings" pitchFamily="2" charset="2"/>
              <a:buChar char="q"/>
            </a:pPr>
            <a:r>
              <a:rPr lang="ar-SA" sz="2400" b="1" u="sng" dirty="0">
                <a:solidFill>
                  <a:srgbClr val="C00000"/>
                </a:solidFill>
              </a:rPr>
              <a:t>المعالجة المحاسبية للحالة الأولى</a:t>
            </a:r>
            <a:r>
              <a:rPr lang="ar-SA" sz="2400" b="1" dirty="0">
                <a:solidFill>
                  <a:srgbClr val="FF0000"/>
                </a:solidFill>
              </a:rPr>
              <a:t>:</a:t>
            </a:r>
            <a:r>
              <a:rPr lang="ar-SA" sz="2400" b="1" dirty="0"/>
              <a:t> </a:t>
            </a:r>
            <a:r>
              <a:rPr lang="ar-SA" sz="3000" b="1" dirty="0"/>
              <a:t>في هذه الحالة فإن الإيراد المحصل خلال السنة يمثل نصيب السنة الحقيقي، وبالتالي فإن حـ/ أ.</a:t>
            </a:r>
            <a:r>
              <a:rPr lang="ar-YE" sz="3000" b="1" dirty="0"/>
              <a:t> </a:t>
            </a:r>
            <a:r>
              <a:rPr lang="ar-SA" sz="3000" b="1" dirty="0"/>
              <a:t>خ لتلك السنة سوف يحمل بالإيراد.</a:t>
            </a:r>
            <a:endParaRPr lang="ar-YE" sz="3000" b="1" dirty="0"/>
          </a:p>
          <a:p>
            <a:pPr algn="just">
              <a:buFont typeface="Wingdings" pitchFamily="2" charset="2"/>
              <a:buChar char="ü"/>
            </a:pPr>
            <a:r>
              <a:rPr lang="ar-SA" sz="3000" b="1" dirty="0"/>
              <a:t>في هذه الحالة تتم المعالجة المحاسبية:</a:t>
            </a:r>
            <a:endParaRPr lang="ar-YE" sz="3000" b="1" dirty="0"/>
          </a:p>
          <a:p>
            <a:pPr marL="82296" indent="0" algn="just">
              <a:buNone/>
            </a:pPr>
            <a:r>
              <a:rPr lang="ar-SA" sz="3000" b="1" u="sng" dirty="0">
                <a:solidFill>
                  <a:srgbClr val="FF0000"/>
                </a:solidFill>
              </a:rPr>
              <a:t>قيد إثبات الإيراد</a:t>
            </a:r>
            <a:r>
              <a:rPr lang="ar-YE" sz="3000" dirty="0"/>
              <a:t>:</a:t>
            </a:r>
            <a:endParaRPr lang="ar-SA" sz="3000" dirty="0"/>
          </a:p>
          <a:p>
            <a:pPr marL="82296" indent="0" algn="just">
              <a:buNone/>
            </a:pPr>
            <a:endParaRPr lang="ar-SA" sz="2400" dirty="0"/>
          </a:p>
          <a:p>
            <a:pPr marL="82296" indent="0" algn="just">
              <a:buNone/>
            </a:pPr>
            <a:endParaRPr lang="ar-SA" sz="2400" dirty="0"/>
          </a:p>
          <a:p>
            <a:pPr marL="82296" indent="0" algn="just">
              <a:buNone/>
            </a:pPr>
            <a:endParaRPr lang="ar-SA" sz="2400" dirty="0"/>
          </a:p>
          <a:p>
            <a:pPr marL="82296" indent="0" algn="just">
              <a:buNone/>
            </a:pPr>
            <a:r>
              <a:rPr lang="ar-SA" sz="3000" b="1" u="sng" dirty="0">
                <a:solidFill>
                  <a:srgbClr val="FF0000"/>
                </a:solidFill>
                <a:effectLst>
                  <a:outerShdw blurRad="38100" dist="38100" dir="2700000" algn="tl">
                    <a:srgbClr val="000000">
                      <a:alpha val="43137"/>
                    </a:srgbClr>
                  </a:outerShdw>
                </a:effectLst>
              </a:rPr>
              <a:t>قيد إقفال الإيراد نهاية السنة بالقيد التالي</a:t>
            </a:r>
            <a:r>
              <a:rPr lang="ar-SA" sz="3000" b="1" dirty="0">
                <a:solidFill>
                  <a:srgbClr val="FF0000"/>
                </a:solidFill>
              </a:rPr>
              <a:t>:</a:t>
            </a:r>
            <a:endParaRPr lang="ar-YE" sz="3000" b="1" dirty="0">
              <a:solidFill>
                <a:srgbClr val="FF0000"/>
              </a:solidFill>
            </a:endParaRPr>
          </a:p>
          <a:p>
            <a:pPr marL="82296" indent="0" algn="just">
              <a:buNone/>
            </a:pPr>
            <a:endParaRPr lang="ar-SA" sz="2400" dirty="0"/>
          </a:p>
          <a:p>
            <a:pPr marL="82296" indent="0" algn="just">
              <a:buNone/>
            </a:pPr>
            <a:endParaRPr lang="ar-SA" sz="2400" dirty="0"/>
          </a:p>
          <a:p>
            <a:pPr marL="82296" indent="0" algn="just">
              <a:buNone/>
            </a:pPr>
            <a:endParaRPr lang="ar-SA" sz="2400" dirty="0"/>
          </a:p>
          <a:p>
            <a:pPr marL="82296" indent="0" algn="just">
              <a:buNone/>
            </a:pPr>
            <a:endParaRPr lang="ar-SA" sz="2400" dirty="0"/>
          </a:p>
          <a:p>
            <a:pPr marL="82296" indent="0" algn="just">
              <a:buNone/>
            </a:pPr>
            <a:r>
              <a:rPr lang="ar-SA" sz="2400" b="1" dirty="0"/>
              <a:t>والمثال التالي يوضح ذلك.</a:t>
            </a:r>
          </a:p>
          <a:p>
            <a:pPr marL="539496" indent="-457200" algn="just">
              <a:buFont typeface="+mj-lt"/>
              <a:buAutoNum type="arabicParenR"/>
            </a:pPr>
            <a:endParaRPr lang="ar-SA" sz="2400" dirty="0"/>
          </a:p>
          <a:p>
            <a:pPr marL="539496" indent="-457200" algn="just">
              <a:buFont typeface="+mj-lt"/>
              <a:buAutoNum type="arabicParenR"/>
            </a:pPr>
            <a:endParaRPr lang="ar-YE" sz="2400" dirty="0"/>
          </a:p>
          <a:p>
            <a:pPr marL="82296" indent="0" algn="just">
              <a:buNone/>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36</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988208858"/>
              </p:ext>
            </p:extLst>
          </p:nvPr>
        </p:nvGraphicFramePr>
        <p:xfrm>
          <a:off x="1056850" y="2714665"/>
          <a:ext cx="7717908" cy="822960"/>
        </p:xfrm>
        <a:graphic>
          <a:graphicData uri="http://schemas.openxmlformats.org/drawingml/2006/table">
            <a:tbl>
              <a:tblPr rtl="1" firstRow="1" bandRow="1">
                <a:tableStyleId>{616DA210-FB5B-4158-B5E0-FEB733F419BA}</a:tableStyleId>
              </a:tblPr>
              <a:tblGrid>
                <a:gridCol w="1091040">
                  <a:extLst>
                    <a:ext uri="{9D8B030D-6E8A-4147-A177-3AD203B41FA5}">
                      <a16:colId xmlns:a16="http://schemas.microsoft.com/office/drawing/2014/main" val="20000"/>
                    </a:ext>
                  </a:extLst>
                </a:gridCol>
                <a:gridCol w="1029174">
                  <a:extLst>
                    <a:ext uri="{9D8B030D-6E8A-4147-A177-3AD203B41FA5}">
                      <a16:colId xmlns:a16="http://schemas.microsoft.com/office/drawing/2014/main" val="20001"/>
                    </a:ext>
                  </a:extLst>
                </a:gridCol>
                <a:gridCol w="3268732">
                  <a:extLst>
                    <a:ext uri="{9D8B030D-6E8A-4147-A177-3AD203B41FA5}">
                      <a16:colId xmlns:a16="http://schemas.microsoft.com/office/drawing/2014/main" val="20002"/>
                    </a:ext>
                  </a:extLst>
                </a:gridCol>
                <a:gridCol w="2328962">
                  <a:extLst>
                    <a:ext uri="{9D8B030D-6E8A-4147-A177-3AD203B41FA5}">
                      <a16:colId xmlns:a16="http://schemas.microsoft.com/office/drawing/2014/main" val="20003"/>
                    </a:ext>
                  </a:extLst>
                </a:gridCol>
              </a:tblGrid>
              <a:tr h="370840">
                <a:tc>
                  <a:txBody>
                    <a:bodyPr/>
                    <a:lstStyle/>
                    <a:p>
                      <a:pPr rtl="1"/>
                      <a:r>
                        <a:rPr lang="ar-YE" sz="2400" b="1" dirty="0"/>
                        <a:t>×××</a:t>
                      </a:r>
                    </a:p>
                  </a:txBody>
                  <a:tcPr/>
                </a:tc>
                <a:tc>
                  <a:txBody>
                    <a:bodyPr/>
                    <a:lstStyle/>
                    <a:p>
                      <a:pPr rtl="1"/>
                      <a:endParaRPr lang="ar-YE" sz="2400" b="1" dirty="0"/>
                    </a:p>
                    <a:p>
                      <a:pPr rtl="1"/>
                      <a:r>
                        <a:rPr lang="ar-YE" sz="2400" b="1" dirty="0"/>
                        <a:t>×××</a:t>
                      </a:r>
                    </a:p>
                  </a:txBody>
                  <a:tcPr/>
                </a:tc>
                <a:tc>
                  <a:txBody>
                    <a:bodyPr/>
                    <a:lstStyle/>
                    <a:p>
                      <a:pPr rtl="1"/>
                      <a:r>
                        <a:rPr lang="ar-YE" sz="2400" b="1" dirty="0"/>
                        <a:t>من حــ/ الصندوق أو البنك </a:t>
                      </a:r>
                    </a:p>
                    <a:p>
                      <a:pPr rtl="1"/>
                      <a:r>
                        <a:rPr lang="ar-YE" sz="2400" b="1" dirty="0"/>
                        <a:t>     إلى حـ/ الإيراد</a:t>
                      </a:r>
                    </a:p>
                  </a:txBody>
                  <a:tcPr/>
                </a:tc>
                <a:tc>
                  <a:txBody>
                    <a:bodyPr/>
                    <a:lstStyle/>
                    <a:p>
                      <a:pPr rtl="1"/>
                      <a:endParaRPr lang="ar-YE" sz="2400" b="1" dirty="0"/>
                    </a:p>
                  </a:txBody>
                  <a:tcPr/>
                </a:tc>
                <a:extLst>
                  <a:ext uri="{0D108BD9-81ED-4DB2-BD59-A6C34878D82A}">
                    <a16:rowId xmlns:a16="http://schemas.microsoft.com/office/drawing/2014/main" val="10000"/>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3351466113"/>
              </p:ext>
            </p:extLst>
          </p:nvPr>
        </p:nvGraphicFramePr>
        <p:xfrm>
          <a:off x="1112880" y="4077072"/>
          <a:ext cx="7605848" cy="1188720"/>
        </p:xfrm>
        <a:graphic>
          <a:graphicData uri="http://schemas.openxmlformats.org/drawingml/2006/table">
            <a:tbl>
              <a:tblPr rtl="1" firstRow="1" bandRow="1">
                <a:tableStyleId>{616DA210-FB5B-4158-B5E0-FEB733F419BA}</a:tableStyleId>
              </a:tblPr>
              <a:tblGrid>
                <a:gridCol w="1524000">
                  <a:extLst>
                    <a:ext uri="{9D8B030D-6E8A-4147-A177-3AD203B41FA5}">
                      <a16:colId xmlns:a16="http://schemas.microsoft.com/office/drawing/2014/main" val="20000"/>
                    </a:ext>
                  </a:extLst>
                </a:gridCol>
                <a:gridCol w="1142124">
                  <a:extLst>
                    <a:ext uri="{9D8B030D-6E8A-4147-A177-3AD203B41FA5}">
                      <a16:colId xmlns:a16="http://schemas.microsoft.com/office/drawing/2014/main" val="20001"/>
                    </a:ext>
                  </a:extLst>
                </a:gridCol>
                <a:gridCol w="3900672">
                  <a:extLst>
                    <a:ext uri="{9D8B030D-6E8A-4147-A177-3AD203B41FA5}">
                      <a16:colId xmlns:a16="http://schemas.microsoft.com/office/drawing/2014/main" val="20002"/>
                    </a:ext>
                  </a:extLst>
                </a:gridCol>
                <a:gridCol w="1039052">
                  <a:extLst>
                    <a:ext uri="{9D8B030D-6E8A-4147-A177-3AD203B41FA5}">
                      <a16:colId xmlns:a16="http://schemas.microsoft.com/office/drawing/2014/main" val="20003"/>
                    </a:ext>
                  </a:extLst>
                </a:gridCol>
              </a:tblGrid>
              <a:tr h="370840">
                <a:tc>
                  <a:txBody>
                    <a:bodyPr/>
                    <a:lstStyle/>
                    <a:p>
                      <a:pPr rtl="1"/>
                      <a:r>
                        <a:rPr lang="ar-YE" sz="2400" dirty="0"/>
                        <a:t>×××</a:t>
                      </a:r>
                    </a:p>
                  </a:txBody>
                  <a:tcPr/>
                </a:tc>
                <a:tc>
                  <a:txBody>
                    <a:bodyPr/>
                    <a:lstStyle/>
                    <a:p>
                      <a:pPr rtl="1"/>
                      <a:endParaRPr lang="ar-YE" sz="2400" dirty="0"/>
                    </a:p>
                    <a:p>
                      <a:pPr rtl="1"/>
                      <a:r>
                        <a:rPr lang="ar-YE" sz="2400" dirty="0"/>
                        <a:t>×××</a:t>
                      </a:r>
                    </a:p>
                  </a:txBody>
                  <a:tcPr/>
                </a:tc>
                <a:tc>
                  <a:txBody>
                    <a:bodyPr/>
                    <a:lstStyle/>
                    <a:p>
                      <a:pPr rtl="1"/>
                      <a:r>
                        <a:rPr lang="ar-YE" sz="2400" dirty="0"/>
                        <a:t>من حـ/ الإيراد</a:t>
                      </a:r>
                    </a:p>
                    <a:p>
                      <a:pPr rtl="1"/>
                      <a:r>
                        <a:rPr lang="ar-YE" sz="2400" dirty="0"/>
                        <a:t>    إلى حـ/ الأرباح والخسائر أو حـ/ قائمة الدخل</a:t>
                      </a:r>
                    </a:p>
                  </a:txBody>
                  <a:tcPr/>
                </a:tc>
                <a:tc>
                  <a:txBody>
                    <a:bodyPr/>
                    <a:lstStyle/>
                    <a:p>
                      <a:pPr rtl="1"/>
                      <a:endParaRPr lang="ar-YE" sz="24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08540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2800" u="sng" dirty="0"/>
              <a:t>مثال</a:t>
            </a:r>
            <a:r>
              <a:rPr lang="en-US" sz="2800" u="sng" dirty="0"/>
              <a:t>1</a:t>
            </a:r>
            <a:endParaRPr lang="ar-YE" sz="2800" u="sng" dirty="0"/>
          </a:p>
        </p:txBody>
      </p:sp>
      <p:sp>
        <p:nvSpPr>
          <p:cNvPr id="3" name="عنصر نائب للمحتوى 2"/>
          <p:cNvSpPr>
            <a:spLocks noGrp="1"/>
          </p:cNvSpPr>
          <p:nvPr>
            <p:ph idx="1"/>
          </p:nvPr>
        </p:nvSpPr>
        <p:spPr>
          <a:xfrm>
            <a:off x="0" y="548680"/>
            <a:ext cx="8933688" cy="6233120"/>
          </a:xfrm>
        </p:spPr>
        <p:txBody>
          <a:bodyPr>
            <a:noAutofit/>
          </a:bodyPr>
          <a:lstStyle/>
          <a:p>
            <a:pPr algn="just"/>
            <a:r>
              <a:rPr lang="ar-YE" sz="2600" b="1" dirty="0"/>
              <a:t>في </a:t>
            </a:r>
            <a:r>
              <a:rPr lang="en-US" sz="2600" b="1" dirty="0"/>
              <a:t>1</a:t>
            </a:r>
            <a:r>
              <a:rPr lang="ar-YE" sz="2600" b="1" dirty="0"/>
              <a:t>/</a:t>
            </a:r>
            <a:r>
              <a:rPr lang="en-US" sz="2600" b="1" dirty="0"/>
              <a:t>1</a:t>
            </a:r>
            <a:r>
              <a:rPr lang="ar-YE" sz="2600" b="1" dirty="0"/>
              <a:t>/</a:t>
            </a:r>
            <a:r>
              <a:rPr lang="en-US" sz="2600" b="1" dirty="0"/>
              <a:t>2016</a:t>
            </a:r>
            <a:r>
              <a:rPr lang="ar-YE" sz="2600" b="1" dirty="0"/>
              <a:t>م حصلت منشأة إيراد عقار بشيك لمدة سنة كاملة علماً بأن إيراد العقار الشهري (</a:t>
            </a:r>
            <a:r>
              <a:rPr lang="en-US" sz="2600" b="1" dirty="0"/>
              <a:t>20,000</a:t>
            </a:r>
            <a:r>
              <a:rPr lang="ar-YE" sz="2600" b="1" dirty="0"/>
              <a:t>) ريال.</a:t>
            </a:r>
          </a:p>
          <a:p>
            <a:pPr marL="82296" indent="0" algn="just">
              <a:buNone/>
            </a:pPr>
            <a:r>
              <a:rPr lang="ar-YE" sz="2600" b="1" u="sng" dirty="0">
                <a:solidFill>
                  <a:srgbClr val="FF0000"/>
                </a:solidFill>
              </a:rPr>
              <a:t>المطلوب:</a:t>
            </a:r>
          </a:p>
          <a:p>
            <a:pPr marL="539496" indent="-457200" algn="just">
              <a:buFont typeface="+mj-lt"/>
              <a:buAutoNum type="arabicParenR"/>
            </a:pPr>
            <a:r>
              <a:rPr lang="ar-YE" sz="2600" b="1" dirty="0"/>
              <a:t>إجراء قيود اليومية اللازمة؟</a:t>
            </a:r>
          </a:p>
          <a:p>
            <a:pPr marL="539496" indent="-457200" algn="just">
              <a:buFont typeface="+mj-lt"/>
              <a:buAutoNum type="arabicParenR"/>
            </a:pPr>
            <a:r>
              <a:rPr lang="ar-YE" sz="2600" b="1" dirty="0"/>
              <a:t>تصوير حـ/ إيراد العقار؟</a:t>
            </a:r>
          </a:p>
          <a:p>
            <a:pPr marL="539496" indent="-457200" algn="just">
              <a:buFont typeface="+mj-lt"/>
              <a:buAutoNum type="arabicParenR"/>
            </a:pPr>
            <a:r>
              <a:rPr lang="ar-YE" sz="2600" b="1" dirty="0"/>
              <a:t>بيان أثر على حـ/ أ. خ والميزانية العمومية عن السنة المالية المنتهية في </a:t>
            </a:r>
            <a:r>
              <a:rPr lang="en-US" sz="2600" b="1" dirty="0"/>
              <a:t>31</a:t>
            </a:r>
            <a:r>
              <a:rPr lang="ar-YE" sz="2600" b="1" dirty="0"/>
              <a:t>/</a:t>
            </a:r>
            <a:r>
              <a:rPr lang="en-US" sz="2600" b="1" dirty="0"/>
              <a:t>12</a:t>
            </a:r>
            <a:r>
              <a:rPr lang="ar-YE" sz="2600" b="1" dirty="0"/>
              <a:t>/</a:t>
            </a:r>
            <a:r>
              <a:rPr lang="en-US" sz="2600" b="1" dirty="0"/>
              <a:t>2016</a:t>
            </a:r>
            <a:r>
              <a:rPr lang="ar-YE" sz="2600" b="1" dirty="0"/>
              <a:t>م؟</a:t>
            </a:r>
          </a:p>
          <a:p>
            <a:pPr marL="82296" indent="0" algn="just">
              <a:buNone/>
            </a:pPr>
            <a:r>
              <a:rPr lang="ar-YE" sz="2600" b="1" u="sng" dirty="0">
                <a:solidFill>
                  <a:srgbClr val="FF0000"/>
                </a:solidFill>
              </a:rPr>
              <a:t>تمهيد للحل:</a:t>
            </a:r>
          </a:p>
          <a:p>
            <a:pPr algn="just">
              <a:buFont typeface="Wingdings" pitchFamily="2" charset="2"/>
              <a:buChar char="ü"/>
            </a:pPr>
            <a:r>
              <a:rPr lang="ar-YE" sz="2600" b="1" dirty="0"/>
              <a:t>ايراد العقار الشهري= </a:t>
            </a:r>
            <a:r>
              <a:rPr lang="en-US" sz="2600" b="1" dirty="0"/>
              <a:t>20,000</a:t>
            </a:r>
            <a:r>
              <a:rPr lang="ar-YE" sz="2600" b="1" dirty="0"/>
              <a:t>ريال.</a:t>
            </a:r>
          </a:p>
          <a:p>
            <a:pPr algn="just">
              <a:buFont typeface="Wingdings" pitchFamily="2" charset="2"/>
              <a:buChar char="ü"/>
            </a:pPr>
            <a:r>
              <a:rPr lang="ar-YE" sz="2600" b="1" dirty="0"/>
              <a:t>إيراد العقار المحصل في </a:t>
            </a:r>
            <a:r>
              <a:rPr lang="en-US" sz="2600" b="1" dirty="0">
                <a:solidFill>
                  <a:prstClr val="black"/>
                </a:solidFill>
              </a:rPr>
              <a:t>1</a:t>
            </a:r>
            <a:r>
              <a:rPr lang="ar-YE" sz="2600" b="1" dirty="0">
                <a:solidFill>
                  <a:prstClr val="black"/>
                </a:solidFill>
              </a:rPr>
              <a:t>/</a:t>
            </a:r>
            <a:r>
              <a:rPr lang="en-US" sz="2600" b="1" dirty="0">
                <a:solidFill>
                  <a:prstClr val="black"/>
                </a:solidFill>
              </a:rPr>
              <a:t>1</a:t>
            </a:r>
            <a:r>
              <a:rPr lang="ar-YE" sz="2600" b="1" dirty="0">
                <a:solidFill>
                  <a:prstClr val="black"/>
                </a:solidFill>
              </a:rPr>
              <a:t>/</a:t>
            </a:r>
            <a:r>
              <a:rPr lang="en-US" sz="2600" b="1" dirty="0">
                <a:solidFill>
                  <a:prstClr val="black"/>
                </a:solidFill>
              </a:rPr>
              <a:t>2016</a:t>
            </a:r>
            <a:r>
              <a:rPr lang="ar-YE" sz="2600" b="1" dirty="0">
                <a:solidFill>
                  <a:prstClr val="black"/>
                </a:solidFill>
              </a:rPr>
              <a:t>م = </a:t>
            </a:r>
            <a:r>
              <a:rPr lang="en-US" sz="2600" b="1" dirty="0">
                <a:solidFill>
                  <a:prstClr val="black"/>
                </a:solidFill>
              </a:rPr>
              <a:t>20,000</a:t>
            </a:r>
            <a:r>
              <a:rPr lang="ar-YE" sz="2600" b="1" dirty="0">
                <a:solidFill>
                  <a:prstClr val="black"/>
                </a:solidFill>
              </a:rPr>
              <a:t>× </a:t>
            </a:r>
            <a:r>
              <a:rPr lang="en-US" sz="2600" b="1" dirty="0">
                <a:solidFill>
                  <a:prstClr val="black"/>
                </a:solidFill>
              </a:rPr>
              <a:t>12</a:t>
            </a:r>
            <a:r>
              <a:rPr lang="ar-YE" sz="2600" b="1" dirty="0">
                <a:solidFill>
                  <a:prstClr val="black"/>
                </a:solidFill>
              </a:rPr>
              <a:t>= </a:t>
            </a:r>
            <a:r>
              <a:rPr lang="en-US" sz="2600" b="1" dirty="0">
                <a:solidFill>
                  <a:prstClr val="black"/>
                </a:solidFill>
              </a:rPr>
              <a:t>240,000</a:t>
            </a:r>
            <a:r>
              <a:rPr lang="ar-YE" sz="2600" b="1" dirty="0">
                <a:solidFill>
                  <a:prstClr val="black"/>
                </a:solidFill>
              </a:rPr>
              <a:t>ريال.</a:t>
            </a:r>
          </a:p>
          <a:p>
            <a:pPr algn="just">
              <a:buFont typeface="Wingdings" pitchFamily="2" charset="2"/>
              <a:buChar char="ü"/>
            </a:pPr>
            <a:r>
              <a:rPr lang="ar-YE" sz="2600" b="1" dirty="0">
                <a:solidFill>
                  <a:prstClr val="black"/>
                </a:solidFill>
              </a:rPr>
              <a:t>ايراد العقار الخاص بالسنة = </a:t>
            </a:r>
            <a:r>
              <a:rPr lang="en-US" sz="2600" b="1" dirty="0">
                <a:solidFill>
                  <a:prstClr val="black"/>
                </a:solidFill>
              </a:rPr>
              <a:t>240,000</a:t>
            </a:r>
            <a:r>
              <a:rPr lang="ar-YE" sz="2600" b="1" dirty="0">
                <a:solidFill>
                  <a:prstClr val="black"/>
                </a:solidFill>
              </a:rPr>
              <a:t> ريال.</a:t>
            </a:r>
          </a:p>
          <a:p>
            <a:pPr algn="just">
              <a:buFont typeface="Wingdings" pitchFamily="2" charset="2"/>
              <a:buChar char="ü"/>
            </a:pPr>
            <a:r>
              <a:rPr lang="ar-YE" sz="2600" b="1" dirty="0">
                <a:solidFill>
                  <a:prstClr val="black"/>
                </a:solidFill>
              </a:rPr>
              <a:t>بما أن الإيراد المحصل (</a:t>
            </a:r>
            <a:r>
              <a:rPr lang="en-US" sz="2600" b="1" dirty="0">
                <a:solidFill>
                  <a:prstClr val="black"/>
                </a:solidFill>
              </a:rPr>
              <a:t>240,000</a:t>
            </a:r>
            <a:r>
              <a:rPr lang="ar-YE" sz="2600" b="1" dirty="0">
                <a:solidFill>
                  <a:prstClr val="black"/>
                </a:solidFill>
              </a:rPr>
              <a:t>) = الإيراد الخاص بالسنة(</a:t>
            </a:r>
            <a:r>
              <a:rPr lang="en-US" sz="2600" b="1" dirty="0">
                <a:solidFill>
                  <a:prstClr val="black"/>
                </a:solidFill>
              </a:rPr>
              <a:t>240,000</a:t>
            </a:r>
            <a:r>
              <a:rPr lang="ar-YE" sz="2600" b="1" dirty="0">
                <a:solidFill>
                  <a:prstClr val="black"/>
                </a:solidFill>
              </a:rPr>
              <a:t>)ريال فلا يوجد إيراد مستحق أو إيراد مقدم.</a:t>
            </a:r>
            <a:endParaRPr lang="ar-YE" sz="26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37</a:t>
            </a:fld>
            <a:endParaRPr lang="ar-YE" dirty="0"/>
          </a:p>
        </p:txBody>
      </p:sp>
    </p:spTree>
    <p:extLst>
      <p:ext uri="{BB962C8B-B14F-4D97-AF65-F5344CB8AC3E}">
        <p14:creationId xmlns:p14="http://schemas.microsoft.com/office/powerpoint/2010/main" val="2875798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rmAutofit fontScale="90000"/>
          </a:bodyPr>
          <a:lstStyle/>
          <a:p>
            <a:pPr algn="ctr"/>
            <a:r>
              <a:rPr lang="ar-YE" sz="3100" u="sng" dirty="0"/>
              <a:t>تابع: حل المثال </a:t>
            </a:r>
            <a:r>
              <a:rPr lang="en-US" dirty="0"/>
              <a:t>1</a:t>
            </a:r>
            <a:endParaRPr lang="ar-YE" dirty="0"/>
          </a:p>
        </p:txBody>
      </p:sp>
      <p:sp>
        <p:nvSpPr>
          <p:cNvPr id="3" name="عنصر نائب للمحتوى 2"/>
          <p:cNvSpPr>
            <a:spLocks noGrp="1"/>
          </p:cNvSpPr>
          <p:nvPr>
            <p:ph idx="1"/>
          </p:nvPr>
        </p:nvSpPr>
        <p:spPr>
          <a:xfrm>
            <a:off x="251520" y="548680"/>
            <a:ext cx="8682168" cy="5699720"/>
          </a:xfrm>
        </p:spPr>
        <p:txBody>
          <a:bodyPr/>
          <a:lstStyle/>
          <a:p>
            <a:r>
              <a:rPr lang="ar-YE" b="1" u="sng" dirty="0">
                <a:solidFill>
                  <a:srgbClr val="C00000"/>
                </a:solidFill>
              </a:rPr>
              <a:t>قيود اليومية</a:t>
            </a:r>
            <a:r>
              <a:rPr lang="ar-YE" dirty="0"/>
              <a:t>:</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38</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334547511"/>
              </p:ext>
            </p:extLst>
          </p:nvPr>
        </p:nvGraphicFramePr>
        <p:xfrm>
          <a:off x="251520" y="1268760"/>
          <a:ext cx="8530208" cy="2011680"/>
        </p:xfrm>
        <a:graphic>
          <a:graphicData uri="http://schemas.openxmlformats.org/drawingml/2006/table">
            <a:tbl>
              <a:tblPr rtl="1" firstRow="1" bandRow="1">
                <a:tableStyleId>{8799B23B-EC83-4686-B30A-512413B5E67A}</a:tableStyleId>
              </a:tblPr>
              <a:tblGrid>
                <a:gridCol w="1251906">
                  <a:extLst>
                    <a:ext uri="{9D8B030D-6E8A-4147-A177-3AD203B41FA5}">
                      <a16:colId xmlns:a16="http://schemas.microsoft.com/office/drawing/2014/main" val="20000"/>
                    </a:ext>
                  </a:extLst>
                </a:gridCol>
                <a:gridCol w="1407380">
                  <a:extLst>
                    <a:ext uri="{9D8B030D-6E8A-4147-A177-3AD203B41FA5}">
                      <a16:colId xmlns:a16="http://schemas.microsoft.com/office/drawing/2014/main" val="20001"/>
                    </a:ext>
                  </a:extLst>
                </a:gridCol>
                <a:gridCol w="3626246">
                  <a:extLst>
                    <a:ext uri="{9D8B030D-6E8A-4147-A177-3AD203B41FA5}">
                      <a16:colId xmlns:a16="http://schemas.microsoft.com/office/drawing/2014/main" val="20002"/>
                    </a:ext>
                  </a:extLst>
                </a:gridCol>
                <a:gridCol w="2244676">
                  <a:extLst>
                    <a:ext uri="{9D8B030D-6E8A-4147-A177-3AD203B41FA5}">
                      <a16:colId xmlns:a16="http://schemas.microsoft.com/office/drawing/2014/main" val="20003"/>
                    </a:ext>
                  </a:extLst>
                </a:gridCol>
              </a:tblGrid>
              <a:tr h="370840">
                <a:tc>
                  <a:txBody>
                    <a:bodyPr/>
                    <a:lstStyle/>
                    <a:p>
                      <a:pPr rtl="1"/>
                      <a:r>
                        <a:rPr lang="en-US" sz="2000" b="1" dirty="0"/>
                        <a:t>240,000</a:t>
                      </a:r>
                      <a:endParaRPr lang="ar-YE" sz="2000" b="1" dirty="0"/>
                    </a:p>
                  </a:txBody>
                  <a:tcPr/>
                </a:tc>
                <a:tc>
                  <a:txBody>
                    <a:bodyPr/>
                    <a:lstStyle/>
                    <a:p>
                      <a:pPr rtl="1"/>
                      <a:endParaRPr lang="en-US" sz="2000" b="1" dirty="0"/>
                    </a:p>
                    <a:p>
                      <a:pPr rtl="1"/>
                      <a:r>
                        <a:rPr lang="en-US" sz="2000" b="1" dirty="0"/>
                        <a:t>240,000</a:t>
                      </a:r>
                      <a:endParaRPr lang="ar-YE" sz="2000" b="1" dirty="0"/>
                    </a:p>
                  </a:txBody>
                  <a:tcPr/>
                </a:tc>
                <a:tc>
                  <a:txBody>
                    <a:bodyPr/>
                    <a:lstStyle/>
                    <a:p>
                      <a:pPr rtl="1"/>
                      <a:r>
                        <a:rPr lang="ar-YE" sz="2000" b="1" dirty="0"/>
                        <a:t>من حــ/ البنك </a:t>
                      </a:r>
                    </a:p>
                    <a:p>
                      <a:pPr rtl="1"/>
                      <a:r>
                        <a:rPr lang="ar-YE" sz="2000" b="1" dirty="0"/>
                        <a:t>   إلى حـ/ إيراد العقار</a:t>
                      </a:r>
                    </a:p>
                    <a:p>
                      <a:pPr rtl="1"/>
                      <a:r>
                        <a:rPr lang="ar-YE" sz="2000" b="1" dirty="0"/>
                        <a:t>اثبات تحصيل إيراد العقار عن السنة كاملة</a:t>
                      </a:r>
                    </a:p>
                  </a:txBody>
                  <a:tcPr/>
                </a:tc>
                <a:tc>
                  <a:txBody>
                    <a:bodyPr/>
                    <a:lstStyle/>
                    <a:p>
                      <a:pPr rtl="1"/>
                      <a:r>
                        <a:rPr kumimoji="0" lang="en-US" sz="2000" b="1" u="none" strike="noStrike" kern="1200" cap="none" spc="0" normalizeH="0" baseline="0" noProof="0" dirty="0">
                          <a:ln>
                            <a:noFill/>
                          </a:ln>
                          <a:effectLst/>
                          <a:uLnTx/>
                          <a:uFillTx/>
                        </a:rPr>
                        <a:t>1</a:t>
                      </a:r>
                      <a:r>
                        <a:rPr kumimoji="0" lang="ar-YE" sz="2000" b="1" u="none" strike="noStrike" kern="1200" cap="none" spc="0" normalizeH="0" baseline="0" noProof="0" dirty="0">
                          <a:ln>
                            <a:noFill/>
                          </a:ln>
                          <a:effectLst/>
                          <a:uLnTx/>
                          <a:uFillTx/>
                        </a:rPr>
                        <a:t>/</a:t>
                      </a:r>
                      <a:r>
                        <a:rPr kumimoji="0" lang="en-US" sz="2000" b="1" u="none" strike="noStrike" kern="1200" cap="none" spc="0" normalizeH="0" baseline="0" noProof="0" dirty="0">
                          <a:ln>
                            <a:noFill/>
                          </a:ln>
                          <a:effectLst/>
                          <a:uLnTx/>
                          <a:uFillTx/>
                        </a:rPr>
                        <a:t>1</a:t>
                      </a:r>
                      <a:r>
                        <a:rPr kumimoji="0" lang="ar-YE" sz="2000" b="1" u="none" strike="noStrike" kern="1200" cap="none" spc="0" normalizeH="0" baseline="0" noProof="0" dirty="0">
                          <a:ln>
                            <a:noFill/>
                          </a:ln>
                          <a:effectLst/>
                          <a:uLnTx/>
                          <a:uFillTx/>
                        </a:rPr>
                        <a:t>/</a:t>
                      </a:r>
                      <a:r>
                        <a:rPr kumimoji="0" lang="en-US" sz="2000" b="1" u="none" strike="noStrike" kern="1200" cap="none" spc="0" normalizeH="0" baseline="0" noProof="0" dirty="0">
                          <a:ln>
                            <a:noFill/>
                          </a:ln>
                          <a:effectLst/>
                          <a:uLnTx/>
                          <a:uFillTx/>
                        </a:rPr>
                        <a:t>2016</a:t>
                      </a:r>
                      <a:r>
                        <a:rPr kumimoji="0" lang="ar-YE" sz="2000" b="1" u="none" strike="noStrike" kern="1200" cap="none" spc="0" normalizeH="0" baseline="0" noProof="0" dirty="0">
                          <a:ln>
                            <a:noFill/>
                          </a:ln>
                          <a:effectLst/>
                          <a:uLnTx/>
                          <a:uFillTx/>
                        </a:rPr>
                        <a:t>م </a:t>
                      </a:r>
                      <a:endParaRPr lang="ar-YE" sz="2000" b="1" dirty="0"/>
                    </a:p>
                  </a:txBody>
                  <a:tcPr/>
                </a:tc>
                <a:extLst>
                  <a:ext uri="{0D108BD9-81ED-4DB2-BD59-A6C34878D82A}">
                    <a16:rowId xmlns:a16="http://schemas.microsoft.com/office/drawing/2014/main" val="10000"/>
                  </a:ext>
                </a:extLst>
              </a:tr>
              <a:tr h="370840">
                <a:tc>
                  <a:txBody>
                    <a:bodyPr/>
                    <a:lstStyle/>
                    <a:p>
                      <a:pPr rtl="1"/>
                      <a:r>
                        <a:rPr lang="en-US" sz="2000" b="1" dirty="0"/>
                        <a:t>240,000</a:t>
                      </a:r>
                      <a:endParaRPr lang="ar-YE" sz="2000" b="1" dirty="0"/>
                    </a:p>
                  </a:txBody>
                  <a:tcPr/>
                </a:tc>
                <a:tc>
                  <a:txBody>
                    <a:bodyPr/>
                    <a:lstStyle/>
                    <a:p>
                      <a:pPr rtl="1"/>
                      <a:endParaRPr lang="en-US" sz="2000" b="1" dirty="0"/>
                    </a:p>
                    <a:p>
                      <a:pPr rtl="1"/>
                      <a:r>
                        <a:rPr lang="en-US" sz="2000" b="1" dirty="0"/>
                        <a:t>240,000</a:t>
                      </a:r>
                      <a:endParaRPr lang="ar-YE" sz="2000" b="1" dirty="0"/>
                    </a:p>
                  </a:txBody>
                  <a:tcPr/>
                </a:tc>
                <a:tc>
                  <a:txBody>
                    <a:bodyPr/>
                    <a:lstStyle/>
                    <a:p>
                      <a:pPr rtl="1"/>
                      <a:r>
                        <a:rPr lang="ar-YE" sz="2000" b="1" dirty="0"/>
                        <a:t>من حــ</a:t>
                      </a:r>
                      <a:r>
                        <a:rPr lang="ar-YE" sz="2000" b="1" baseline="0" dirty="0"/>
                        <a:t> /إيراد العقار</a:t>
                      </a:r>
                    </a:p>
                    <a:p>
                      <a:pPr rtl="1"/>
                      <a:r>
                        <a:rPr lang="ar-YE" sz="2000" b="1" baseline="0" dirty="0"/>
                        <a:t>      إلى حـ/ الأرباح والخسائر</a:t>
                      </a:r>
                    </a:p>
                    <a:p>
                      <a:pPr rtl="1"/>
                      <a:r>
                        <a:rPr lang="ar-YE" sz="2000" b="1" baseline="0" dirty="0"/>
                        <a:t>اقفال حـ/ ايراد العقار</a:t>
                      </a:r>
                      <a:endParaRPr lang="ar-YE" sz="2000" b="1" dirty="0"/>
                    </a:p>
                  </a:txBody>
                  <a:tcPr/>
                </a:tc>
                <a:tc>
                  <a:txBody>
                    <a:bodyPr/>
                    <a:lstStyle/>
                    <a:p>
                      <a:pPr rtl="1"/>
                      <a:r>
                        <a:rPr kumimoji="0" lang="en-US" sz="2000" b="1" u="none" strike="noStrike" kern="1200" cap="none" spc="0" normalizeH="0" baseline="0" noProof="0" dirty="0">
                          <a:ln>
                            <a:noFill/>
                          </a:ln>
                          <a:effectLst/>
                          <a:uLnTx/>
                          <a:uFillTx/>
                        </a:rPr>
                        <a:t>31</a:t>
                      </a:r>
                      <a:r>
                        <a:rPr kumimoji="0" lang="ar-YE" sz="2000" b="1" u="none" strike="noStrike" kern="1200" cap="none" spc="0" normalizeH="0" baseline="0" noProof="0" dirty="0">
                          <a:ln>
                            <a:noFill/>
                          </a:ln>
                          <a:effectLst/>
                          <a:uLnTx/>
                          <a:uFillTx/>
                        </a:rPr>
                        <a:t>/</a:t>
                      </a:r>
                      <a:r>
                        <a:rPr kumimoji="0" lang="en-US" sz="2000" b="1" u="none" strike="noStrike" kern="1200" cap="none" spc="0" normalizeH="0" baseline="0" noProof="0" dirty="0">
                          <a:ln>
                            <a:noFill/>
                          </a:ln>
                          <a:effectLst/>
                          <a:uLnTx/>
                          <a:uFillTx/>
                        </a:rPr>
                        <a:t>12</a:t>
                      </a:r>
                      <a:r>
                        <a:rPr kumimoji="0" lang="ar-YE" sz="2000" b="1" u="none" strike="noStrike" kern="1200" cap="none" spc="0" normalizeH="0" baseline="0" noProof="0" dirty="0">
                          <a:ln>
                            <a:noFill/>
                          </a:ln>
                          <a:effectLst/>
                          <a:uLnTx/>
                          <a:uFillTx/>
                        </a:rPr>
                        <a:t>/</a:t>
                      </a:r>
                      <a:r>
                        <a:rPr kumimoji="0" lang="en-US" sz="2000" b="1" u="none" strike="noStrike" kern="1200" cap="none" spc="0" normalizeH="0" baseline="0" noProof="0" dirty="0">
                          <a:ln>
                            <a:noFill/>
                          </a:ln>
                          <a:effectLst/>
                          <a:uLnTx/>
                          <a:uFillTx/>
                        </a:rPr>
                        <a:t>2016</a:t>
                      </a:r>
                      <a:endParaRPr lang="ar-YE" sz="2000" b="1" dirty="0"/>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00532117"/>
              </p:ext>
            </p:extLst>
          </p:nvPr>
        </p:nvGraphicFramePr>
        <p:xfrm>
          <a:off x="971598" y="3956129"/>
          <a:ext cx="7628940" cy="1315720"/>
        </p:xfrm>
        <a:graphic>
          <a:graphicData uri="http://schemas.openxmlformats.org/drawingml/2006/table">
            <a:tbl>
              <a:tblPr firstRow="1" bandRow="1">
                <a:tableStyleId>{8799B23B-EC83-4686-B30A-512413B5E67A}</a:tableStyleId>
              </a:tblPr>
              <a:tblGrid>
                <a:gridCol w="1907235">
                  <a:extLst>
                    <a:ext uri="{9D8B030D-6E8A-4147-A177-3AD203B41FA5}">
                      <a16:colId xmlns:a16="http://schemas.microsoft.com/office/drawing/2014/main" val="3411820041"/>
                    </a:ext>
                  </a:extLst>
                </a:gridCol>
                <a:gridCol w="1907235">
                  <a:extLst>
                    <a:ext uri="{9D8B030D-6E8A-4147-A177-3AD203B41FA5}">
                      <a16:colId xmlns:a16="http://schemas.microsoft.com/office/drawing/2014/main" val="3254969766"/>
                    </a:ext>
                  </a:extLst>
                </a:gridCol>
                <a:gridCol w="1907235">
                  <a:extLst>
                    <a:ext uri="{9D8B030D-6E8A-4147-A177-3AD203B41FA5}">
                      <a16:colId xmlns:a16="http://schemas.microsoft.com/office/drawing/2014/main" val="1608877081"/>
                    </a:ext>
                  </a:extLst>
                </a:gridCol>
                <a:gridCol w="1907235">
                  <a:extLst>
                    <a:ext uri="{9D8B030D-6E8A-4147-A177-3AD203B41FA5}">
                      <a16:colId xmlns:a16="http://schemas.microsoft.com/office/drawing/2014/main" val="954613281"/>
                    </a:ext>
                  </a:extLst>
                </a:gridCol>
              </a:tblGrid>
              <a:tr h="370840">
                <a:tc gridSpan="4">
                  <a:txBody>
                    <a:bodyPr/>
                    <a:lstStyle/>
                    <a:p>
                      <a:pPr algn="ctr"/>
                      <a:r>
                        <a:rPr lang="ar-YE" sz="2800" b="1" u="sng" dirty="0"/>
                        <a:t>حـ/ الارباح والخسائر</a:t>
                      </a:r>
                      <a:r>
                        <a:rPr kumimoji="0" lang="en-US" sz="2800" b="1" i="0" u="sng" strike="noStrike" kern="1200" cap="none" spc="0" normalizeH="0" baseline="0" noProof="0" dirty="0">
                          <a:ln>
                            <a:noFill/>
                          </a:ln>
                          <a:solidFill>
                            <a:prstClr val="black"/>
                          </a:solidFill>
                          <a:effectLst/>
                          <a:uLnTx/>
                          <a:uFillTx/>
                          <a:latin typeface="+mn-lt"/>
                          <a:ea typeface="+mn-ea"/>
                          <a:cs typeface="+mn-cs"/>
                        </a:rPr>
                        <a:t>31</a:t>
                      </a:r>
                      <a:r>
                        <a:rPr kumimoji="0" lang="ar-YE" sz="2800" b="1" i="0" u="sng" strike="noStrike" kern="1200" cap="none" spc="0" normalizeH="0" baseline="0" noProof="0" dirty="0">
                          <a:ln>
                            <a:noFill/>
                          </a:ln>
                          <a:solidFill>
                            <a:prstClr val="black"/>
                          </a:solidFill>
                          <a:effectLst/>
                          <a:uLnTx/>
                          <a:uFillTx/>
                          <a:latin typeface="+mn-lt"/>
                          <a:ea typeface="+mn-ea"/>
                        </a:rPr>
                        <a:t>/</a:t>
                      </a:r>
                      <a:r>
                        <a:rPr kumimoji="0" lang="en-US" sz="2800" b="1" i="0" u="sng" strike="noStrike" kern="1200" cap="none" spc="0" normalizeH="0" baseline="0" noProof="0" dirty="0">
                          <a:ln>
                            <a:noFill/>
                          </a:ln>
                          <a:solidFill>
                            <a:prstClr val="black"/>
                          </a:solidFill>
                          <a:effectLst/>
                          <a:uLnTx/>
                          <a:uFillTx/>
                          <a:latin typeface="+mn-lt"/>
                          <a:ea typeface="+mn-ea"/>
                          <a:cs typeface="+mn-cs"/>
                        </a:rPr>
                        <a:t>12</a:t>
                      </a:r>
                      <a:r>
                        <a:rPr kumimoji="0" lang="ar-YE" sz="2800" b="1" i="0" u="sng" strike="noStrike" kern="1200" cap="none" spc="0" normalizeH="0" baseline="0" noProof="0" dirty="0">
                          <a:ln>
                            <a:noFill/>
                          </a:ln>
                          <a:solidFill>
                            <a:prstClr val="black"/>
                          </a:solidFill>
                          <a:effectLst/>
                          <a:uLnTx/>
                          <a:uFillTx/>
                          <a:latin typeface="+mn-lt"/>
                          <a:ea typeface="+mn-ea"/>
                        </a:rPr>
                        <a:t>/</a:t>
                      </a:r>
                      <a:r>
                        <a:rPr kumimoji="0" lang="en-US" sz="2800" b="1" i="0" u="sng" strike="noStrike" kern="1200" cap="none" spc="0" normalizeH="0" baseline="0" noProof="0" dirty="0">
                          <a:ln>
                            <a:noFill/>
                          </a:ln>
                          <a:solidFill>
                            <a:prstClr val="black"/>
                          </a:solidFill>
                          <a:effectLst/>
                          <a:uLnTx/>
                          <a:uFillTx/>
                          <a:latin typeface="+mn-lt"/>
                          <a:ea typeface="+mn-ea"/>
                          <a:cs typeface="+mn-cs"/>
                        </a:rPr>
                        <a:t>2016</a:t>
                      </a:r>
                      <a:r>
                        <a:rPr kumimoji="0" lang="ar-YE" sz="2800" b="1" i="0" u="sng" strike="noStrike" kern="1200" cap="none" spc="0" normalizeH="0" baseline="0" noProof="0" dirty="0">
                          <a:ln>
                            <a:noFill/>
                          </a:ln>
                          <a:solidFill>
                            <a:prstClr val="black"/>
                          </a:solidFill>
                          <a:effectLst/>
                          <a:uLnTx/>
                          <a:uFillTx/>
                          <a:latin typeface="+mn-lt"/>
                          <a:ea typeface="+mn-ea"/>
                        </a:rPr>
                        <a:t>م</a:t>
                      </a:r>
                      <a:r>
                        <a:rPr kumimoji="0" lang="ar-YE" sz="2800" b="1" i="0" u="none" strike="noStrike" kern="1200" cap="none" spc="0" normalizeH="0" baseline="0" noProof="0" dirty="0">
                          <a:ln>
                            <a:noFill/>
                          </a:ln>
                          <a:solidFill>
                            <a:prstClr val="black"/>
                          </a:solidFill>
                          <a:effectLst/>
                          <a:uLnTx/>
                          <a:uFillTx/>
                          <a:latin typeface="+mn-lt"/>
                          <a:ea typeface="+mn-ea"/>
                        </a:rPr>
                        <a:t>.</a:t>
                      </a:r>
                    </a:p>
                    <a:p>
                      <a:pPr algn="r"/>
                      <a:r>
                        <a:rPr kumimoji="0" lang="ar-YE" sz="2800" b="1" i="0" u="none" strike="noStrike" kern="1200" cap="none" spc="0" normalizeH="0" baseline="0" noProof="0" dirty="0">
                          <a:ln>
                            <a:noFill/>
                          </a:ln>
                          <a:solidFill>
                            <a:prstClr val="black"/>
                          </a:solidFill>
                          <a:effectLst/>
                          <a:uLnTx/>
                          <a:uFillTx/>
                          <a:latin typeface="+mn-lt"/>
                          <a:ea typeface="+mn-ea"/>
                        </a:rPr>
                        <a:t>منه                                                           لــه</a:t>
                      </a:r>
                      <a:endParaRPr lang="en-US" sz="2800"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489986700"/>
                  </a:ext>
                </a:extLst>
              </a:tr>
              <a:tr h="370840">
                <a:tc>
                  <a:txBody>
                    <a:bodyPr/>
                    <a:lstStyle/>
                    <a:p>
                      <a:r>
                        <a:rPr lang="ar-YE" b="1" dirty="0"/>
                        <a:t>من حـ/ إيراد عقار</a:t>
                      </a:r>
                      <a:endParaRPr lang="en-US" b="1" dirty="0"/>
                    </a:p>
                  </a:txBody>
                  <a:tcPr/>
                </a:tc>
                <a:tc>
                  <a:txBody>
                    <a:bodyPr/>
                    <a:lstStyle/>
                    <a:p>
                      <a:r>
                        <a:rPr lang="en-US" b="1" dirty="0"/>
                        <a:t>240,000</a:t>
                      </a:r>
                    </a:p>
                  </a:txBody>
                  <a:tcPr/>
                </a:tc>
                <a:tc>
                  <a:txBody>
                    <a:bodyPr/>
                    <a:lstStyle/>
                    <a:p>
                      <a:endParaRPr lang="en-US" b="1"/>
                    </a:p>
                  </a:txBody>
                  <a:tcPr/>
                </a:tc>
                <a:tc>
                  <a:txBody>
                    <a:bodyPr/>
                    <a:lstStyle/>
                    <a:p>
                      <a:endParaRPr lang="en-US" b="1" dirty="0"/>
                    </a:p>
                  </a:txBody>
                  <a:tcPr/>
                </a:tc>
                <a:extLst>
                  <a:ext uri="{0D108BD9-81ED-4DB2-BD59-A6C34878D82A}">
                    <a16:rowId xmlns:a16="http://schemas.microsoft.com/office/drawing/2014/main" val="3677223601"/>
                  </a:ext>
                </a:extLst>
              </a:tr>
            </a:tbl>
          </a:graphicData>
        </a:graphic>
      </p:graphicFrame>
    </p:spTree>
    <p:extLst>
      <p:ext uri="{BB962C8B-B14F-4D97-AF65-F5344CB8AC3E}">
        <p14:creationId xmlns:p14="http://schemas.microsoft.com/office/powerpoint/2010/main" val="3988046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26184" cy="360040"/>
          </a:xfrm>
        </p:spPr>
        <p:txBody>
          <a:bodyPr>
            <a:noAutofit/>
          </a:bodyPr>
          <a:lstStyle/>
          <a:p>
            <a:pPr algn="ctr"/>
            <a:r>
              <a:rPr lang="ar-YE" sz="3600" u="sng" dirty="0">
                <a:latin typeface="Andalus" panose="02020603050405020304" pitchFamily="18" charset="-78"/>
                <a:cs typeface="Andalus" panose="02020603050405020304" pitchFamily="18" charset="-78"/>
              </a:rPr>
              <a:t>الإيرادات المحصلة مقدماً</a:t>
            </a:r>
          </a:p>
        </p:txBody>
      </p:sp>
      <p:sp>
        <p:nvSpPr>
          <p:cNvPr id="3" name="عنصر نائب للمحتوى 2"/>
          <p:cNvSpPr>
            <a:spLocks noGrp="1"/>
          </p:cNvSpPr>
          <p:nvPr>
            <p:ph idx="1"/>
          </p:nvPr>
        </p:nvSpPr>
        <p:spPr>
          <a:xfrm>
            <a:off x="107504" y="548680"/>
            <a:ext cx="8928992" cy="6120680"/>
          </a:xfrm>
        </p:spPr>
        <p:txBody>
          <a:bodyPr>
            <a:normAutofit/>
          </a:bodyPr>
          <a:lstStyle/>
          <a:p>
            <a:pPr algn="just">
              <a:buFont typeface="Wingdings" pitchFamily="2" charset="2"/>
              <a:buChar char="ü"/>
            </a:pPr>
            <a:r>
              <a:rPr lang="ar-SA" sz="2800" b="1" u="sng" dirty="0">
                <a:solidFill>
                  <a:srgbClr val="FF0000"/>
                </a:solidFill>
              </a:rPr>
              <a:t>المعالجة المحاسبية للحالة الثانية</a:t>
            </a:r>
            <a:r>
              <a:rPr lang="ar-YE" sz="2800" b="1" u="sng" dirty="0">
                <a:solidFill>
                  <a:srgbClr val="FF0000"/>
                </a:solidFill>
              </a:rPr>
              <a:t>(الإيرادات المحصلة مقدماَ</a:t>
            </a:r>
            <a:r>
              <a:rPr lang="ar-YE" sz="2800" b="1" dirty="0">
                <a:solidFill>
                  <a:srgbClr val="FF0000"/>
                </a:solidFill>
              </a:rPr>
              <a:t>)</a:t>
            </a:r>
            <a:r>
              <a:rPr lang="ar-SA" sz="2800" b="1" dirty="0">
                <a:solidFill>
                  <a:srgbClr val="FF0000"/>
                </a:solidFill>
              </a:rPr>
              <a:t>: </a:t>
            </a:r>
            <a:r>
              <a:rPr lang="ar-YE" sz="2800" b="1" dirty="0"/>
              <a:t>أن الإيرادات المحصلة فعلاً والتي ظهرت في ميزان المراجعة أكثر من الإيرادات الخاصة بالسنة ومعنى ذلك وجود إيرادات محصلة مقدماً.</a:t>
            </a:r>
          </a:p>
          <a:p>
            <a:pPr algn="just">
              <a:buFont typeface="Wingdings" pitchFamily="2" charset="2"/>
              <a:buChar char="v"/>
            </a:pPr>
            <a:r>
              <a:rPr lang="ar-YE" sz="2800" b="1" u="sng" dirty="0">
                <a:solidFill>
                  <a:srgbClr val="C00000"/>
                </a:solidFill>
              </a:rPr>
              <a:t>تعرف الإيرادات المحصلة مقدماً</a:t>
            </a:r>
            <a:r>
              <a:rPr lang="ar-YE" sz="2800" b="1" dirty="0"/>
              <a:t>: بأنها المبالغ التي حصلت خلال الف</a:t>
            </a:r>
            <a:r>
              <a:rPr lang="ar-SA" sz="2800" b="1" dirty="0"/>
              <a:t>ت</a:t>
            </a:r>
            <a:r>
              <a:rPr lang="ar-YE" sz="2800" b="1" dirty="0"/>
              <a:t>رة الحالية ولم يتم تأدية الخدمات المقابلة لها، مثل إيرادات العقار المقدم، والعمولة المحصلة مقدماً، ..الخ.</a:t>
            </a:r>
          </a:p>
          <a:p>
            <a:pPr algn="just">
              <a:buFont typeface="Wingdings" pitchFamily="2" charset="2"/>
              <a:buChar char="v"/>
            </a:pPr>
            <a:r>
              <a:rPr lang="ar-YE" sz="2800" b="1" u="sng" dirty="0">
                <a:solidFill>
                  <a:srgbClr val="FF0000"/>
                </a:solidFill>
              </a:rPr>
              <a:t>يتم تسجيل الإيرادات المحصلة مقدماً بإحدى الطريقتين التالية</a:t>
            </a:r>
            <a:r>
              <a:rPr lang="ar-YE" sz="2800" b="1" dirty="0"/>
              <a:t>:</a:t>
            </a:r>
          </a:p>
          <a:p>
            <a:pPr marL="82296" lvl="0" indent="0" algn="just">
              <a:buClr>
                <a:srgbClr val="3891A7"/>
              </a:buClr>
              <a:buNone/>
            </a:pPr>
            <a:r>
              <a:rPr lang="ar-YE" sz="2400" dirty="0">
                <a:solidFill>
                  <a:srgbClr val="00B0F0"/>
                </a:solidFill>
              </a:rPr>
              <a:t>2) </a:t>
            </a:r>
            <a:r>
              <a:rPr lang="ar-YE" sz="2400" b="1" u="sng" dirty="0">
                <a:solidFill>
                  <a:srgbClr val="FF0000"/>
                </a:solidFill>
              </a:rPr>
              <a:t>تسجيل الإيرادات المحصلة مقدماً كإيراد</a:t>
            </a:r>
            <a:r>
              <a:rPr lang="ar-YE" sz="2400" b="1" dirty="0">
                <a:solidFill>
                  <a:srgbClr val="FF0000"/>
                </a:solidFill>
              </a:rPr>
              <a:t>:</a:t>
            </a:r>
          </a:p>
          <a:p>
            <a:pPr lvl="0" algn="just">
              <a:buClr>
                <a:srgbClr val="3891A7"/>
              </a:buClr>
              <a:buFont typeface="Wingdings" pitchFamily="2" charset="2"/>
              <a:buChar char="ü"/>
            </a:pPr>
            <a:r>
              <a:rPr lang="ar-YE" sz="2400" b="1" dirty="0">
                <a:solidFill>
                  <a:prstClr val="black"/>
                </a:solidFill>
              </a:rPr>
              <a:t>وفقاً لهذه الطريقة يتم تسجيل الإيرادات المحصلة مقدماً في حساب يمثل إحدى بنود الإيرادات بحسب الخطوات التالية:</a:t>
            </a:r>
          </a:p>
          <a:p>
            <a:pPr marL="539496" lvl="0" indent="-457200" algn="just">
              <a:buClr>
                <a:srgbClr val="3891A7"/>
              </a:buClr>
              <a:buFont typeface="+mj-lt"/>
              <a:buAutoNum type="arabicPeriod"/>
            </a:pPr>
            <a:r>
              <a:rPr lang="ar-YE" sz="2400" b="1" dirty="0">
                <a:solidFill>
                  <a:prstClr val="black"/>
                </a:solidFill>
              </a:rPr>
              <a:t>يتم تسجيل الإيرادات بالقيد التالي:</a:t>
            </a:r>
          </a:p>
          <a:p>
            <a:pPr marL="82296" lvl="0" indent="0" algn="just">
              <a:buClr>
                <a:srgbClr val="3891A7"/>
              </a:buClr>
              <a:buNone/>
            </a:pPr>
            <a:endParaRPr lang="ar-YE" sz="2400" b="1" dirty="0">
              <a:solidFill>
                <a:prstClr val="black"/>
              </a:solidFill>
            </a:endParaRP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solidFill>
                  <a:srgbClr val="E7DEC9">
                    <a:shade val="50000"/>
                    <a:satMod val="200000"/>
                  </a:srgbClr>
                </a:solidFill>
              </a:rPr>
              <a:pPr/>
              <a:t>39</a:t>
            </a:fld>
            <a:endParaRPr lang="ar-YE" dirty="0">
              <a:solidFill>
                <a:srgbClr val="E7DEC9">
                  <a:shade val="50000"/>
                  <a:satMod val="200000"/>
                </a:srgb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09383823"/>
              </p:ext>
            </p:extLst>
          </p:nvPr>
        </p:nvGraphicFramePr>
        <p:xfrm>
          <a:off x="483891" y="5517232"/>
          <a:ext cx="8064895" cy="822960"/>
        </p:xfrm>
        <a:graphic>
          <a:graphicData uri="http://schemas.openxmlformats.org/drawingml/2006/table">
            <a:tbl>
              <a:tblPr firstRow="1" bandRow="1">
                <a:tableStyleId>{8799B23B-EC83-4686-B30A-512413B5E67A}</a:tableStyleId>
              </a:tblPr>
              <a:tblGrid>
                <a:gridCol w="1389692">
                  <a:extLst>
                    <a:ext uri="{9D8B030D-6E8A-4147-A177-3AD203B41FA5}">
                      <a16:colId xmlns:a16="http://schemas.microsoft.com/office/drawing/2014/main" val="4099367446"/>
                    </a:ext>
                  </a:extLst>
                </a:gridCol>
                <a:gridCol w="4066569">
                  <a:extLst>
                    <a:ext uri="{9D8B030D-6E8A-4147-A177-3AD203B41FA5}">
                      <a16:colId xmlns:a16="http://schemas.microsoft.com/office/drawing/2014/main" val="95090596"/>
                    </a:ext>
                  </a:extLst>
                </a:gridCol>
                <a:gridCol w="1410453">
                  <a:extLst>
                    <a:ext uri="{9D8B030D-6E8A-4147-A177-3AD203B41FA5}">
                      <a16:colId xmlns:a16="http://schemas.microsoft.com/office/drawing/2014/main" val="1868604725"/>
                    </a:ext>
                  </a:extLst>
                </a:gridCol>
                <a:gridCol w="1198181">
                  <a:extLst>
                    <a:ext uri="{9D8B030D-6E8A-4147-A177-3AD203B41FA5}">
                      <a16:colId xmlns:a16="http://schemas.microsoft.com/office/drawing/2014/main" val="375407709"/>
                    </a:ext>
                  </a:extLst>
                </a:gridCol>
              </a:tblGrid>
              <a:tr h="788318">
                <a:tc>
                  <a:txBody>
                    <a:bodyPr/>
                    <a:lstStyle/>
                    <a:p>
                      <a:r>
                        <a:rPr lang="ar-YE" sz="2400" dirty="0"/>
                        <a:t>خلال السنة</a:t>
                      </a:r>
                      <a:endParaRPr lang="en-US" sz="2400" dirty="0"/>
                    </a:p>
                  </a:txBody>
                  <a:tcPr/>
                </a:tc>
                <a:tc>
                  <a:txBody>
                    <a:bodyPr/>
                    <a:lstStyle/>
                    <a:p>
                      <a:r>
                        <a:rPr lang="ar-YE" sz="2400" dirty="0"/>
                        <a:t>من حـ/ النقدية أو البنك</a:t>
                      </a:r>
                    </a:p>
                    <a:p>
                      <a:r>
                        <a:rPr lang="ar-YE" sz="2400" dirty="0"/>
                        <a:t>    إلى حـ/ الأيــرادات</a:t>
                      </a:r>
                      <a:endParaRPr lang="en-US" sz="2400" dirty="0"/>
                    </a:p>
                  </a:txBody>
                  <a:tcPr/>
                </a:tc>
                <a:tc>
                  <a:txBody>
                    <a:bodyPr/>
                    <a:lstStyle/>
                    <a:p>
                      <a:endParaRPr lang="ar-YE" sz="2400" dirty="0"/>
                    </a:p>
                    <a:p>
                      <a:r>
                        <a:rPr lang="ar-YE" sz="2400" dirty="0"/>
                        <a:t>×××</a:t>
                      </a:r>
                      <a:endParaRPr lang="en-US" sz="2400" dirty="0"/>
                    </a:p>
                  </a:txBody>
                  <a:tcPr/>
                </a:tc>
                <a:tc>
                  <a:txBody>
                    <a:bodyPr/>
                    <a:lstStyle/>
                    <a:p>
                      <a:r>
                        <a:rPr lang="ar-YE" sz="2400" dirty="0"/>
                        <a:t>×××</a:t>
                      </a:r>
                      <a:endParaRPr lang="en-US" sz="2400" dirty="0"/>
                    </a:p>
                  </a:txBody>
                  <a:tcPr/>
                </a:tc>
                <a:extLst>
                  <a:ext uri="{0D108BD9-81ED-4DB2-BD59-A6C34878D82A}">
                    <a16:rowId xmlns:a16="http://schemas.microsoft.com/office/drawing/2014/main" val="1069454570"/>
                  </a:ext>
                </a:extLst>
              </a:tr>
            </a:tbl>
          </a:graphicData>
        </a:graphic>
      </p:graphicFrame>
    </p:spTree>
    <p:extLst>
      <p:ext uri="{BB962C8B-B14F-4D97-AF65-F5344CB8AC3E}">
        <p14:creationId xmlns:p14="http://schemas.microsoft.com/office/powerpoint/2010/main" val="3079820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504056"/>
          </a:xfrm>
        </p:spPr>
        <p:txBody>
          <a:bodyPr>
            <a:noAutofit/>
          </a:bodyPr>
          <a:lstStyle/>
          <a:p>
            <a:pPr algn="ctr"/>
            <a:r>
              <a:rPr lang="ar-YE" sz="5400" u="sng" dirty="0">
                <a:solidFill>
                  <a:srgbClr val="C00000"/>
                </a:solidFill>
                <a:latin typeface="Andalus" panose="02020603050405020304" pitchFamily="18" charset="-78"/>
                <a:cs typeface="Andalus" panose="02020603050405020304" pitchFamily="18" charset="-78"/>
              </a:rPr>
              <a:t>مقـــدمـــة</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a:t>
            </a:fld>
            <a:endParaRPr lang="ar-YE" dirty="0"/>
          </a:p>
        </p:txBody>
      </p:sp>
      <p:sp>
        <p:nvSpPr>
          <p:cNvPr id="8" name="Oval 7"/>
          <p:cNvSpPr/>
          <p:nvPr/>
        </p:nvSpPr>
        <p:spPr>
          <a:xfrm>
            <a:off x="6372200" y="2975453"/>
            <a:ext cx="2088232" cy="11521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YE" sz="3600" b="1" dirty="0">
                <a:latin typeface="Andalus" panose="02020603050405020304" pitchFamily="18" charset="-78"/>
                <a:cs typeface="Andalus" panose="02020603050405020304" pitchFamily="18" charset="-78"/>
              </a:rPr>
              <a:t>المدخلات</a:t>
            </a:r>
            <a:endParaRPr lang="en-US" sz="3600" b="1" dirty="0">
              <a:latin typeface="Andalus" panose="02020603050405020304" pitchFamily="18" charset="-78"/>
              <a:cs typeface="Andalus" panose="02020603050405020304" pitchFamily="18" charset="-78"/>
            </a:endParaRPr>
          </a:p>
        </p:txBody>
      </p:sp>
      <p:sp>
        <p:nvSpPr>
          <p:cNvPr id="9" name="Oval 8"/>
          <p:cNvSpPr/>
          <p:nvPr/>
        </p:nvSpPr>
        <p:spPr>
          <a:xfrm>
            <a:off x="3467869" y="2975453"/>
            <a:ext cx="2160240" cy="11521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YE" sz="4000" b="1" dirty="0">
                <a:latin typeface="Andalus" panose="02020603050405020304" pitchFamily="18" charset="-78"/>
                <a:cs typeface="Andalus" panose="02020603050405020304" pitchFamily="18" charset="-78"/>
              </a:rPr>
              <a:t>التشغيل</a:t>
            </a:r>
            <a:endParaRPr lang="en-US" sz="4000" b="1" dirty="0">
              <a:latin typeface="Andalus" panose="02020603050405020304" pitchFamily="18" charset="-78"/>
              <a:cs typeface="Andalus" panose="02020603050405020304" pitchFamily="18" charset="-78"/>
            </a:endParaRPr>
          </a:p>
        </p:txBody>
      </p:sp>
      <p:sp>
        <p:nvSpPr>
          <p:cNvPr id="10" name="Oval 9"/>
          <p:cNvSpPr/>
          <p:nvPr/>
        </p:nvSpPr>
        <p:spPr>
          <a:xfrm>
            <a:off x="683568" y="2975453"/>
            <a:ext cx="2232248" cy="11521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YE" sz="3600" dirty="0">
                <a:latin typeface="Andalus" panose="02020603050405020304" pitchFamily="18" charset="-78"/>
                <a:cs typeface="Andalus" panose="02020603050405020304" pitchFamily="18" charset="-78"/>
              </a:rPr>
              <a:t>المخرجات</a:t>
            </a:r>
            <a:endParaRPr lang="en-US" sz="3600" dirty="0">
              <a:latin typeface="Andalus" panose="02020603050405020304" pitchFamily="18" charset="-78"/>
              <a:cs typeface="Andalus" panose="02020603050405020304" pitchFamily="18" charset="-78"/>
            </a:endParaRPr>
          </a:p>
        </p:txBody>
      </p:sp>
      <p:sp>
        <p:nvSpPr>
          <p:cNvPr id="11" name="Rounded Rectangle 10"/>
          <p:cNvSpPr/>
          <p:nvPr/>
        </p:nvSpPr>
        <p:spPr>
          <a:xfrm>
            <a:off x="2051720" y="1700808"/>
            <a:ext cx="4680520" cy="7200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ar-YE" sz="3600" b="1" dirty="0">
                <a:solidFill>
                  <a:srgbClr val="C00000"/>
                </a:solidFill>
                <a:latin typeface="Andalus" panose="02020603050405020304" pitchFamily="18" charset="-78"/>
                <a:cs typeface="Andalus" panose="02020603050405020304" pitchFamily="18" charset="-78"/>
              </a:rPr>
              <a:t>المحاسبة كنظام للمعلومات</a:t>
            </a:r>
            <a:endParaRPr lang="en-US" sz="3600" b="1" dirty="0">
              <a:solidFill>
                <a:srgbClr val="C0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98507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26184" cy="360040"/>
          </a:xfrm>
        </p:spPr>
        <p:txBody>
          <a:bodyPr>
            <a:noAutofit/>
          </a:bodyPr>
          <a:lstStyle/>
          <a:p>
            <a:pPr algn="ctr"/>
            <a:r>
              <a:rPr lang="ar-YE" sz="3600" b="1" u="sng" dirty="0">
                <a:solidFill>
                  <a:srgbClr val="4F271C">
                    <a:satMod val="130000"/>
                  </a:srgbClr>
                </a:solidFill>
                <a:latin typeface="Andalus" panose="02020603050405020304" pitchFamily="18" charset="-78"/>
                <a:cs typeface="Andalus" panose="02020603050405020304" pitchFamily="18" charset="-78"/>
              </a:rPr>
              <a:t>تابع: الإيرادات المحصلة مقدماً</a:t>
            </a:r>
            <a:endParaRPr lang="ar-YE" sz="3600" b="1" dirty="0">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107504" y="548680"/>
            <a:ext cx="8826184" cy="6120680"/>
          </a:xfrm>
        </p:spPr>
        <p:txBody>
          <a:bodyPr>
            <a:noAutofit/>
          </a:bodyPr>
          <a:lstStyle/>
          <a:p>
            <a:pPr marL="539496" indent="-457200" algn="just">
              <a:buFont typeface="+mj-lt"/>
              <a:buAutoNum type="arabicPeriod" startAt="2"/>
            </a:pPr>
            <a:r>
              <a:rPr lang="ar-YE" sz="2800" b="1" dirty="0"/>
              <a:t>في نهاية الفترة يتم تخفيض حساب الإيراد بقيمة المبالغ المحصلة مقدماً بإجراء قيد تسوية التالي:</a:t>
            </a:r>
          </a:p>
          <a:p>
            <a:pPr marL="539496" indent="-457200" algn="just">
              <a:buFont typeface="+mj-cs"/>
              <a:buAutoNum type="arabic2Minus"/>
            </a:pPr>
            <a:endParaRPr lang="ar-YE" sz="2800" dirty="0"/>
          </a:p>
          <a:p>
            <a:pPr marL="539496" indent="-457200" algn="just">
              <a:buFont typeface="+mj-cs"/>
              <a:buAutoNum type="arabic2Minus"/>
            </a:pPr>
            <a:endParaRPr lang="ar-YE" sz="2800" dirty="0"/>
          </a:p>
          <a:p>
            <a:pPr marL="539496" indent="-457200" algn="just">
              <a:buFont typeface="+mj-cs"/>
              <a:buAutoNum type="arabic2Minus"/>
            </a:pPr>
            <a:r>
              <a:rPr lang="ar-YE" sz="2800" b="1" dirty="0"/>
              <a:t>إقفال رصيد حـ/ الإيراد في إحدى الحسابات الختامية.</a:t>
            </a:r>
            <a:r>
              <a:rPr lang="ar-SA" sz="2800" b="1" dirty="0"/>
              <a:t>(من حـ/ الإيراد، إلى حـ/ أ.خ</a:t>
            </a:r>
            <a:r>
              <a:rPr lang="ar-YE" sz="2800" b="1" dirty="0"/>
              <a:t> </a:t>
            </a:r>
            <a:r>
              <a:rPr lang="ar-SA" sz="2800" b="1" dirty="0"/>
              <a:t>)</a:t>
            </a:r>
            <a:endParaRPr lang="ar-YE" sz="2800" b="1" dirty="0"/>
          </a:p>
          <a:p>
            <a:pPr marL="539496" indent="-457200" algn="just">
              <a:buFont typeface="+mj-cs"/>
              <a:buAutoNum type="arabic2Minus"/>
            </a:pPr>
            <a:r>
              <a:rPr lang="ar-YE" sz="2800" b="1" dirty="0"/>
              <a:t>الإيراد الحصل مقدماً يكون رصيده دائناً ويظهر في الميزانية العمومية في جانب الالتزامات وحقوق الملكية ضمن الالتزامات المتداولة.</a:t>
            </a: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rgbClr val="E7DEC9">
                    <a:shade val="50000"/>
                    <a:satMod val="200000"/>
                  </a:srgb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40</a:t>
            </a:fld>
            <a:endParaRPr kumimoji="0" lang="ar-YE" sz="1800" b="0" i="0" u="none" strike="noStrike" kern="0" cap="none" spc="0" normalizeH="0" baseline="0" noProof="0" dirty="0">
              <a:ln>
                <a:noFill/>
              </a:ln>
              <a:solidFill>
                <a:srgbClr val="E7DEC9">
                  <a:shade val="50000"/>
                  <a:satMod val="200000"/>
                </a:srgbClr>
              </a:solidFill>
              <a:effectLst/>
              <a:uLnTx/>
              <a:uFillTx/>
            </a:endParaRPr>
          </a:p>
        </p:txBody>
      </p:sp>
      <p:graphicFrame>
        <p:nvGraphicFramePr>
          <p:cNvPr id="6" name="جدول 5"/>
          <p:cNvGraphicFramePr>
            <a:graphicFrameLocks noGrp="1"/>
          </p:cNvGraphicFramePr>
          <p:nvPr>
            <p:extLst>
              <p:ext uri="{D42A27DB-BD31-4B8C-83A1-F6EECF244321}">
                <p14:modId xmlns:p14="http://schemas.microsoft.com/office/powerpoint/2010/main" val="2530086641"/>
              </p:ext>
            </p:extLst>
          </p:nvPr>
        </p:nvGraphicFramePr>
        <p:xfrm>
          <a:off x="683568" y="1484784"/>
          <a:ext cx="7755062" cy="822960"/>
        </p:xfrm>
        <a:graphic>
          <a:graphicData uri="http://schemas.openxmlformats.org/drawingml/2006/table">
            <a:tbl>
              <a:tblPr rtl="1" firstRow="1" bandRow="1">
                <a:tableStyleId>{616DA210-FB5B-4158-B5E0-FEB733F419BA}</a:tableStyleId>
              </a:tblPr>
              <a:tblGrid>
                <a:gridCol w="1470329">
                  <a:extLst>
                    <a:ext uri="{9D8B030D-6E8A-4147-A177-3AD203B41FA5}">
                      <a16:colId xmlns:a16="http://schemas.microsoft.com/office/drawing/2014/main" val="20000"/>
                    </a:ext>
                  </a:extLst>
                </a:gridCol>
                <a:gridCol w="1067727">
                  <a:extLst>
                    <a:ext uri="{9D8B030D-6E8A-4147-A177-3AD203B41FA5}">
                      <a16:colId xmlns:a16="http://schemas.microsoft.com/office/drawing/2014/main" val="20001"/>
                    </a:ext>
                  </a:extLst>
                </a:gridCol>
                <a:gridCol w="3670885">
                  <a:extLst>
                    <a:ext uri="{9D8B030D-6E8A-4147-A177-3AD203B41FA5}">
                      <a16:colId xmlns:a16="http://schemas.microsoft.com/office/drawing/2014/main" val="20002"/>
                    </a:ext>
                  </a:extLst>
                </a:gridCol>
                <a:gridCol w="1546121">
                  <a:extLst>
                    <a:ext uri="{9D8B030D-6E8A-4147-A177-3AD203B41FA5}">
                      <a16:colId xmlns:a16="http://schemas.microsoft.com/office/drawing/2014/main" val="20003"/>
                    </a:ext>
                  </a:extLst>
                </a:gridCol>
              </a:tblGrid>
              <a:tr h="370840">
                <a:tc>
                  <a:txBody>
                    <a:bodyPr/>
                    <a:lstStyle/>
                    <a:p>
                      <a:pPr rtl="1"/>
                      <a:r>
                        <a:rPr lang="ar-YE" sz="2400" dirty="0">
                          <a:solidFill>
                            <a:srgbClr val="FF0000"/>
                          </a:solidFill>
                        </a:rPr>
                        <a:t>×××</a:t>
                      </a:r>
                    </a:p>
                  </a:txBody>
                  <a:tcPr/>
                </a:tc>
                <a:tc>
                  <a:txBody>
                    <a:bodyPr/>
                    <a:lstStyle/>
                    <a:p>
                      <a:pPr rtl="1"/>
                      <a:endParaRPr lang="ar-YE" sz="2400" dirty="0">
                        <a:solidFill>
                          <a:srgbClr val="FF0000"/>
                        </a:solidFill>
                      </a:endParaRPr>
                    </a:p>
                    <a:p>
                      <a:pPr rtl="1"/>
                      <a:r>
                        <a:rPr lang="ar-YE" sz="2400" dirty="0">
                          <a:solidFill>
                            <a:srgbClr val="FF0000"/>
                          </a:solidFill>
                        </a:rPr>
                        <a:t>×××</a:t>
                      </a:r>
                    </a:p>
                  </a:txBody>
                  <a:tcPr/>
                </a:tc>
                <a:tc>
                  <a:txBody>
                    <a:bodyPr/>
                    <a:lstStyle/>
                    <a:p>
                      <a:pPr rtl="1"/>
                      <a:r>
                        <a:rPr lang="ar-YE" sz="2400" dirty="0">
                          <a:solidFill>
                            <a:srgbClr val="FF0000"/>
                          </a:solidFill>
                        </a:rPr>
                        <a:t>من حـ/ الإيراد</a:t>
                      </a:r>
                    </a:p>
                    <a:p>
                      <a:pPr rtl="1"/>
                      <a:r>
                        <a:rPr lang="ar-YE" sz="2400" dirty="0">
                          <a:solidFill>
                            <a:srgbClr val="FF0000"/>
                          </a:solidFill>
                        </a:rPr>
                        <a:t>   إلى حـ/ الإيراد المحصل مقدماً</a:t>
                      </a:r>
                    </a:p>
                  </a:txBody>
                  <a:tcPr/>
                </a:tc>
                <a:tc>
                  <a:txBody>
                    <a:bodyPr/>
                    <a:lstStyle/>
                    <a:p>
                      <a:pPr rtl="1"/>
                      <a:r>
                        <a:rPr lang="ar-YE" sz="2400" dirty="0">
                          <a:solidFill>
                            <a:srgbClr val="FF0000"/>
                          </a:solidFill>
                        </a:rPr>
                        <a:t>في نهاية</a:t>
                      </a:r>
                      <a:r>
                        <a:rPr lang="ar-YE" sz="2400" baseline="0" dirty="0">
                          <a:solidFill>
                            <a:srgbClr val="FF0000"/>
                          </a:solidFill>
                        </a:rPr>
                        <a:t> الفترة</a:t>
                      </a:r>
                      <a:endParaRPr lang="ar-YE" sz="2400" dirty="0">
                        <a:solidFill>
                          <a:srgbClr val="FF0000"/>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326058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131768"/>
          </a:xfrm>
        </p:spPr>
        <p:txBody>
          <a:bodyPr>
            <a:normAutofit/>
          </a:bodyPr>
          <a:lstStyle/>
          <a:p>
            <a:pPr algn="just"/>
            <a:r>
              <a:rPr lang="ar-YE" sz="2800" b="1" dirty="0"/>
              <a:t>مثال: بتاريخ </a:t>
            </a:r>
            <a:r>
              <a:rPr lang="en-US" sz="2800" b="1" dirty="0"/>
              <a:t>1</a:t>
            </a:r>
            <a:r>
              <a:rPr lang="ar-YE" sz="2800" b="1" dirty="0"/>
              <a:t>/</a:t>
            </a:r>
            <a:r>
              <a:rPr lang="en-US" sz="2800" b="1" dirty="0"/>
              <a:t>9</a:t>
            </a:r>
            <a:r>
              <a:rPr lang="ar-YE" sz="2800" b="1" dirty="0"/>
              <a:t>/</a:t>
            </a:r>
            <a:r>
              <a:rPr lang="en-US" sz="2800" b="1" dirty="0"/>
              <a:t>2007</a:t>
            </a:r>
            <a:r>
              <a:rPr lang="ar-YE" sz="2800" b="1" dirty="0"/>
              <a:t>م استلمت منشاة أيمن مبلغاَ قدرة </a:t>
            </a:r>
            <a:r>
              <a:rPr lang="en-US" sz="2800" b="1" dirty="0"/>
              <a:t>230,000</a:t>
            </a:r>
            <a:r>
              <a:rPr lang="ar-YE" sz="2800" b="1" dirty="0"/>
              <a:t> ريال نقداَ عن إيراد فوائد دائنة ولدى إجراء الجرد المستندي تبين أن إيراد السنة الفعلي هو </a:t>
            </a:r>
            <a:r>
              <a:rPr lang="en-US" sz="2800" b="1" dirty="0"/>
              <a:t>210,000</a:t>
            </a:r>
            <a:r>
              <a:rPr lang="ar-YE" sz="2800" b="1" dirty="0"/>
              <a:t> ريال.</a:t>
            </a:r>
          </a:p>
          <a:p>
            <a:pPr algn="just"/>
            <a:r>
              <a:rPr lang="ar-YE" sz="2800" b="1" dirty="0"/>
              <a:t>المطلوب:</a:t>
            </a:r>
          </a:p>
          <a:p>
            <a:pPr marL="596646" indent="-514350" algn="just">
              <a:buFont typeface="+mj-lt"/>
              <a:buAutoNum type="arabicParenR"/>
            </a:pPr>
            <a:r>
              <a:rPr lang="ar-YE" sz="2800" b="1" dirty="0"/>
              <a:t>إجراء قيود التسوية اللازمة وقيود الإقفال؟</a:t>
            </a:r>
          </a:p>
          <a:p>
            <a:pPr marL="596646" indent="-514350" algn="just">
              <a:buFont typeface="+mj-lt"/>
              <a:buAutoNum type="arabicParenR"/>
            </a:pPr>
            <a:r>
              <a:rPr lang="ar-YE" sz="2800" b="1" dirty="0"/>
              <a:t>تصوير الحسابات المختلفة في دفتر الاستاذ العام؟</a:t>
            </a:r>
          </a:p>
          <a:p>
            <a:pPr marL="596646" indent="-514350" algn="just">
              <a:buFont typeface="+mj-lt"/>
              <a:buAutoNum type="arabicParenR"/>
            </a:pPr>
            <a:r>
              <a:rPr lang="ar-YE" sz="2800" b="1" dirty="0"/>
              <a:t>إظهار التأثير على حـ/ أ. خ في </a:t>
            </a:r>
            <a:r>
              <a:rPr lang="en-US" sz="2800" b="1" dirty="0"/>
              <a:t>31</a:t>
            </a:r>
            <a:r>
              <a:rPr lang="ar-YE" sz="2800" b="1" dirty="0"/>
              <a:t>/</a:t>
            </a:r>
            <a:r>
              <a:rPr lang="en-US" sz="2800" b="1" dirty="0"/>
              <a:t>12</a:t>
            </a:r>
            <a:r>
              <a:rPr lang="ar-YE" sz="2800" b="1" dirty="0"/>
              <a:t>/</a:t>
            </a:r>
            <a:r>
              <a:rPr lang="en-US" sz="2800" b="1" dirty="0"/>
              <a:t>2007</a:t>
            </a:r>
            <a:r>
              <a:rPr lang="ar-YE" sz="2800" b="1" dirty="0"/>
              <a:t>م والمركز المالي؟ علماَ بأن منشأة أيمن تعالج الإيراد المحصل مقدماَ كإيراد؟</a:t>
            </a:r>
          </a:p>
          <a:p>
            <a:pPr marL="82296" indent="0" algn="just">
              <a:buNone/>
            </a:pPr>
            <a:r>
              <a:rPr lang="ar-YE" sz="2800" b="1" u="sng" dirty="0">
                <a:solidFill>
                  <a:srgbClr val="FF0000"/>
                </a:solidFill>
              </a:rPr>
              <a:t>الحل: </a:t>
            </a:r>
          </a:p>
          <a:p>
            <a:pPr marL="82296" indent="0" algn="just">
              <a:buNone/>
            </a:pPr>
            <a:r>
              <a:rPr lang="ar-YE" sz="2800" dirty="0"/>
              <a:t>1- </a:t>
            </a:r>
            <a:r>
              <a:rPr lang="ar-YE" sz="2800" b="1" u="sng" dirty="0">
                <a:solidFill>
                  <a:srgbClr val="0070C0"/>
                </a:solidFill>
              </a:rPr>
              <a:t>قيد تحصيل إيراد فوائد دائنة بتاريخ</a:t>
            </a:r>
            <a:r>
              <a:rPr lang="en-US" sz="2800" b="1" u="sng" dirty="0">
                <a:solidFill>
                  <a:srgbClr val="0070C0"/>
                </a:solidFill>
              </a:rPr>
              <a:t> 1</a:t>
            </a:r>
            <a:r>
              <a:rPr lang="ar-YE" sz="2800" b="1" u="sng" dirty="0">
                <a:solidFill>
                  <a:srgbClr val="0070C0"/>
                </a:solidFill>
              </a:rPr>
              <a:t>/</a:t>
            </a:r>
            <a:r>
              <a:rPr lang="en-US" sz="2800" b="1" u="sng" dirty="0">
                <a:solidFill>
                  <a:srgbClr val="0070C0"/>
                </a:solidFill>
              </a:rPr>
              <a:t>9</a:t>
            </a:r>
            <a:r>
              <a:rPr lang="ar-YE" sz="2800" b="1" u="sng" dirty="0">
                <a:solidFill>
                  <a:srgbClr val="0070C0"/>
                </a:solidFill>
              </a:rPr>
              <a:t>/</a:t>
            </a:r>
            <a:r>
              <a:rPr lang="en-US" sz="2800" b="1" u="sng" dirty="0">
                <a:solidFill>
                  <a:srgbClr val="0070C0"/>
                </a:solidFill>
              </a:rPr>
              <a:t>2007</a:t>
            </a:r>
            <a:r>
              <a:rPr lang="ar-YE" sz="2800" b="1" u="sng" dirty="0">
                <a:solidFill>
                  <a:srgbClr val="0070C0"/>
                </a:solidFill>
              </a:rPr>
              <a:t>م </a:t>
            </a:r>
            <a:r>
              <a:rPr lang="ar-YE" sz="2800" b="1" dirty="0">
                <a:solidFill>
                  <a:prstClr val="black"/>
                </a:solidFill>
              </a:rPr>
              <a:t>:</a:t>
            </a:r>
            <a:endParaRPr lang="ar-YE" sz="2800" b="1" dirty="0"/>
          </a:p>
          <a:p>
            <a:pPr marL="82296" indent="0" algn="just">
              <a:buNone/>
            </a:pPr>
            <a:endParaRPr lang="ar-YE" sz="2800" dirty="0"/>
          </a:p>
          <a:p>
            <a:pPr algn="just"/>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41</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355090753"/>
              </p:ext>
            </p:extLst>
          </p:nvPr>
        </p:nvGraphicFramePr>
        <p:xfrm>
          <a:off x="323528" y="5013176"/>
          <a:ext cx="8298082" cy="1188720"/>
        </p:xfrm>
        <a:graphic>
          <a:graphicData uri="http://schemas.openxmlformats.org/drawingml/2006/table">
            <a:tbl>
              <a:tblPr firstRow="1" bandRow="1">
                <a:tableStyleId>{ED083AE6-46FA-4A59-8FB0-9F97EB10719F}</a:tableStyleId>
              </a:tblPr>
              <a:tblGrid>
                <a:gridCol w="1641143">
                  <a:extLst>
                    <a:ext uri="{9D8B030D-6E8A-4147-A177-3AD203B41FA5}">
                      <a16:colId xmlns:a16="http://schemas.microsoft.com/office/drawing/2014/main" val="2454544750"/>
                    </a:ext>
                  </a:extLst>
                </a:gridCol>
                <a:gridCol w="3543433">
                  <a:extLst>
                    <a:ext uri="{9D8B030D-6E8A-4147-A177-3AD203B41FA5}">
                      <a16:colId xmlns:a16="http://schemas.microsoft.com/office/drawing/2014/main" val="365331004"/>
                    </a:ext>
                  </a:extLst>
                </a:gridCol>
                <a:gridCol w="1454586">
                  <a:extLst>
                    <a:ext uri="{9D8B030D-6E8A-4147-A177-3AD203B41FA5}">
                      <a16:colId xmlns:a16="http://schemas.microsoft.com/office/drawing/2014/main" val="3612522675"/>
                    </a:ext>
                  </a:extLst>
                </a:gridCol>
                <a:gridCol w="1658920">
                  <a:extLst>
                    <a:ext uri="{9D8B030D-6E8A-4147-A177-3AD203B41FA5}">
                      <a16:colId xmlns:a16="http://schemas.microsoft.com/office/drawing/2014/main" val="2904317904"/>
                    </a:ext>
                  </a:extLst>
                </a:gridCol>
              </a:tblGrid>
              <a:tr h="370840">
                <a:tc>
                  <a:txBody>
                    <a:bodyPr/>
                    <a:lstStyle/>
                    <a:p>
                      <a:r>
                        <a:rPr lang="en-US" sz="2400" dirty="0"/>
                        <a:t>1</a:t>
                      </a:r>
                      <a:r>
                        <a:rPr lang="ar-YE" sz="2400" dirty="0"/>
                        <a:t>/</a:t>
                      </a:r>
                      <a:r>
                        <a:rPr lang="en-US" sz="2400" dirty="0"/>
                        <a:t>9</a:t>
                      </a:r>
                    </a:p>
                  </a:txBody>
                  <a:tcPr/>
                </a:tc>
                <a:tc>
                  <a:txBody>
                    <a:bodyPr/>
                    <a:lstStyle/>
                    <a:p>
                      <a:r>
                        <a:rPr lang="ar-YE" sz="2400" dirty="0"/>
                        <a:t>من حـ/ الصندوق</a:t>
                      </a:r>
                    </a:p>
                    <a:p>
                      <a:r>
                        <a:rPr lang="ar-YE" sz="2400" dirty="0"/>
                        <a:t>    إلى حـ/</a:t>
                      </a:r>
                      <a:r>
                        <a:rPr lang="ar-YE" sz="2400" baseline="0" dirty="0"/>
                        <a:t> إيراد فوائد دائنة نقداَ</a:t>
                      </a:r>
                    </a:p>
                    <a:p>
                      <a:r>
                        <a:rPr lang="ar-YE" sz="2400" baseline="0" dirty="0"/>
                        <a:t>إثبات إيراد فوائد دائنة نقداَ</a:t>
                      </a:r>
                      <a:endParaRPr lang="en-US" sz="2400" dirty="0"/>
                    </a:p>
                  </a:txBody>
                  <a:tcPr/>
                </a:tc>
                <a:tc>
                  <a:txBody>
                    <a:bodyPr/>
                    <a:lstStyle/>
                    <a:p>
                      <a:endParaRPr lang="en-US" sz="2400" dirty="0"/>
                    </a:p>
                    <a:p>
                      <a:r>
                        <a:rPr lang="en-US" sz="2400" dirty="0"/>
                        <a:t>230,000</a:t>
                      </a:r>
                    </a:p>
                  </a:txBody>
                  <a:tcPr/>
                </a:tc>
                <a:tc>
                  <a:txBody>
                    <a:bodyPr/>
                    <a:lstStyle/>
                    <a:p>
                      <a:r>
                        <a:rPr lang="en-US" sz="2400" dirty="0"/>
                        <a:t>230,000</a:t>
                      </a:r>
                    </a:p>
                  </a:txBody>
                  <a:tcPr/>
                </a:tc>
                <a:extLst>
                  <a:ext uri="{0D108BD9-81ED-4DB2-BD59-A6C34878D82A}">
                    <a16:rowId xmlns:a16="http://schemas.microsoft.com/office/drawing/2014/main" val="1975187169"/>
                  </a:ext>
                </a:extLst>
              </a:tr>
            </a:tbl>
          </a:graphicData>
        </a:graphic>
      </p:graphicFrame>
    </p:spTree>
    <p:extLst>
      <p:ext uri="{BB962C8B-B14F-4D97-AF65-F5344CB8AC3E}">
        <p14:creationId xmlns:p14="http://schemas.microsoft.com/office/powerpoint/2010/main" val="787221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826184" cy="5987752"/>
          </a:xfrm>
        </p:spPr>
        <p:txBody>
          <a:bodyPr>
            <a:normAutofit/>
          </a:bodyPr>
          <a:lstStyle/>
          <a:p>
            <a:pPr marL="82296" indent="0" algn="just">
              <a:buNone/>
            </a:pPr>
            <a:r>
              <a:rPr lang="ar-YE" sz="2800" dirty="0">
                <a:solidFill>
                  <a:srgbClr val="0070C0"/>
                </a:solidFill>
              </a:rPr>
              <a:t>2- </a:t>
            </a:r>
            <a:r>
              <a:rPr lang="ar-YE" sz="2700" b="1" u="sng" dirty="0">
                <a:solidFill>
                  <a:srgbClr val="0070C0"/>
                </a:solidFill>
              </a:rPr>
              <a:t>يتم تحديد الإيراد المحصل مقدم في </a:t>
            </a:r>
            <a:r>
              <a:rPr lang="en-US" sz="2700" b="1" u="sng" dirty="0">
                <a:solidFill>
                  <a:srgbClr val="0070C0"/>
                </a:solidFill>
              </a:rPr>
              <a:t>31</a:t>
            </a:r>
            <a:r>
              <a:rPr lang="ar-YE" sz="2700" b="1" u="sng" dirty="0">
                <a:solidFill>
                  <a:srgbClr val="0070C0"/>
                </a:solidFill>
              </a:rPr>
              <a:t>/</a:t>
            </a:r>
            <a:r>
              <a:rPr lang="en-US" sz="2700" b="1" u="sng" dirty="0">
                <a:solidFill>
                  <a:srgbClr val="0070C0"/>
                </a:solidFill>
              </a:rPr>
              <a:t>12</a:t>
            </a:r>
            <a:r>
              <a:rPr lang="ar-YE" sz="2700" b="1" u="sng" dirty="0">
                <a:solidFill>
                  <a:srgbClr val="0070C0"/>
                </a:solidFill>
              </a:rPr>
              <a:t>/</a:t>
            </a:r>
            <a:r>
              <a:rPr lang="en-US" sz="2700" b="1" u="sng" dirty="0">
                <a:solidFill>
                  <a:srgbClr val="0070C0"/>
                </a:solidFill>
              </a:rPr>
              <a:t>2007</a:t>
            </a:r>
            <a:r>
              <a:rPr lang="ar-YE" sz="2700" b="1" u="sng" dirty="0">
                <a:solidFill>
                  <a:srgbClr val="0070C0"/>
                </a:solidFill>
              </a:rPr>
              <a:t>م من الإيراد كما يلي:</a:t>
            </a:r>
          </a:p>
          <a:p>
            <a:pPr marL="82296" indent="0" algn="just">
              <a:buNone/>
            </a:pPr>
            <a:r>
              <a:rPr lang="ar-YE" sz="2800" dirty="0"/>
              <a:t>  = </a:t>
            </a:r>
            <a:r>
              <a:rPr lang="en-US" sz="2800" dirty="0"/>
              <a:t>230,000</a:t>
            </a:r>
            <a:r>
              <a:rPr lang="ar-YE" sz="2800" dirty="0"/>
              <a:t> – </a:t>
            </a:r>
            <a:r>
              <a:rPr lang="en-US" sz="2800" dirty="0"/>
              <a:t>210,000</a:t>
            </a:r>
            <a:r>
              <a:rPr lang="ar-YE" sz="2800" dirty="0"/>
              <a:t> = </a:t>
            </a:r>
            <a:r>
              <a:rPr lang="en-US" sz="2800" dirty="0"/>
              <a:t>20,000</a:t>
            </a:r>
            <a:r>
              <a:rPr lang="ar-YE" sz="2800" dirty="0"/>
              <a:t> ريال. (إيراد محصل مقدماَ).</a:t>
            </a:r>
          </a:p>
          <a:p>
            <a:pPr marL="82296" indent="0" algn="just">
              <a:buNone/>
            </a:pPr>
            <a:endParaRPr lang="ar-YE" sz="2800" dirty="0"/>
          </a:p>
          <a:p>
            <a:pPr marL="82296" indent="0" algn="just">
              <a:buNone/>
            </a:pPr>
            <a:endParaRPr lang="ar-YE" sz="2800" dirty="0"/>
          </a:p>
          <a:p>
            <a:pPr marL="82296" indent="0" algn="just">
              <a:buNone/>
            </a:pPr>
            <a:endParaRPr lang="ar-YE" sz="2800" dirty="0"/>
          </a:p>
          <a:p>
            <a:pPr marL="82296" indent="0" algn="just">
              <a:buNone/>
            </a:pPr>
            <a:r>
              <a:rPr lang="ar-YE" sz="2800" dirty="0">
                <a:solidFill>
                  <a:srgbClr val="0070C0"/>
                </a:solidFill>
              </a:rPr>
              <a:t>3- </a:t>
            </a:r>
            <a:r>
              <a:rPr lang="ar-YE" sz="2800" b="1" u="sng" dirty="0">
                <a:solidFill>
                  <a:srgbClr val="0070C0"/>
                </a:solidFill>
              </a:rPr>
              <a:t>قيد إقفال نصيب السنة </a:t>
            </a:r>
            <a:r>
              <a:rPr lang="en-US" sz="2800" b="1" u="sng" dirty="0">
                <a:solidFill>
                  <a:srgbClr val="0070C0"/>
                </a:solidFill>
              </a:rPr>
              <a:t>2007</a:t>
            </a:r>
            <a:r>
              <a:rPr lang="ar-YE" sz="2800" b="1" u="sng" dirty="0">
                <a:solidFill>
                  <a:srgbClr val="0070C0"/>
                </a:solidFill>
              </a:rPr>
              <a:t>م من الإيراد في حـ/ أ. خ لتك السنة:</a:t>
            </a:r>
          </a:p>
          <a:p>
            <a:pPr marL="82296" indent="0" algn="just">
              <a:buNone/>
            </a:pPr>
            <a:endParaRPr lang="en-US" sz="2800" dirty="0"/>
          </a:p>
        </p:txBody>
      </p:sp>
      <p:sp>
        <p:nvSpPr>
          <p:cNvPr id="4" name="Slide Number Placeholder 3"/>
          <p:cNvSpPr>
            <a:spLocks noGrp="1"/>
          </p:cNvSpPr>
          <p:nvPr>
            <p:ph type="sldNum" sz="quarter" idx="12"/>
          </p:nvPr>
        </p:nvSpPr>
        <p:spPr/>
        <p:txBody>
          <a:bodyPr/>
          <a:lstStyle/>
          <a:p>
            <a:fld id="{CD9B9423-CA99-4925-8324-5BC098869A01}" type="slidenum">
              <a:rPr lang="ar-YE" smtClean="0"/>
              <a:t>42</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354032496"/>
              </p:ext>
            </p:extLst>
          </p:nvPr>
        </p:nvGraphicFramePr>
        <p:xfrm>
          <a:off x="107504" y="1397000"/>
          <a:ext cx="8506144" cy="1188720"/>
        </p:xfrm>
        <a:graphic>
          <a:graphicData uri="http://schemas.openxmlformats.org/drawingml/2006/table">
            <a:tbl>
              <a:tblPr firstRow="1" bandRow="1">
                <a:tableStyleId>{BDBED569-4797-4DF1-A0F4-6AAB3CD982D8}</a:tableStyleId>
              </a:tblPr>
              <a:tblGrid>
                <a:gridCol w="1365501">
                  <a:extLst>
                    <a:ext uri="{9D8B030D-6E8A-4147-A177-3AD203B41FA5}">
                      <a16:colId xmlns:a16="http://schemas.microsoft.com/office/drawing/2014/main" val="3234375737"/>
                    </a:ext>
                  </a:extLst>
                </a:gridCol>
                <a:gridCol w="4551671">
                  <a:extLst>
                    <a:ext uri="{9D8B030D-6E8A-4147-A177-3AD203B41FA5}">
                      <a16:colId xmlns:a16="http://schemas.microsoft.com/office/drawing/2014/main" val="2838534685"/>
                    </a:ext>
                  </a:extLst>
                </a:gridCol>
                <a:gridCol w="1289640">
                  <a:extLst>
                    <a:ext uri="{9D8B030D-6E8A-4147-A177-3AD203B41FA5}">
                      <a16:colId xmlns:a16="http://schemas.microsoft.com/office/drawing/2014/main" val="2639741961"/>
                    </a:ext>
                  </a:extLst>
                </a:gridCol>
                <a:gridCol w="1299332">
                  <a:extLst>
                    <a:ext uri="{9D8B030D-6E8A-4147-A177-3AD203B41FA5}">
                      <a16:colId xmlns:a16="http://schemas.microsoft.com/office/drawing/2014/main" val="1582617985"/>
                    </a:ext>
                  </a:extLst>
                </a:gridCol>
              </a:tblGrid>
              <a:tr h="370840">
                <a:tc>
                  <a:txBody>
                    <a:bodyPr/>
                    <a:lstStyle/>
                    <a:p>
                      <a:r>
                        <a:rPr lang="en-US" sz="2400" dirty="0"/>
                        <a:t>31</a:t>
                      </a:r>
                      <a:r>
                        <a:rPr lang="ar-YE" sz="2400" dirty="0"/>
                        <a:t>/</a:t>
                      </a:r>
                      <a:r>
                        <a:rPr lang="en-US" sz="2400" dirty="0"/>
                        <a:t>12</a:t>
                      </a:r>
                    </a:p>
                  </a:txBody>
                  <a:tcPr/>
                </a:tc>
                <a:tc>
                  <a:txBody>
                    <a:bodyPr/>
                    <a:lstStyle/>
                    <a:p>
                      <a:r>
                        <a:rPr lang="ar-YE" sz="2400" dirty="0"/>
                        <a:t> من حـ/ الإيراد فوائد دائنة</a:t>
                      </a:r>
                    </a:p>
                    <a:p>
                      <a:r>
                        <a:rPr lang="ar-YE" sz="2400" dirty="0"/>
                        <a:t>    إلى حـ/ الإيراد</a:t>
                      </a:r>
                      <a:r>
                        <a:rPr lang="ar-YE" sz="2400" baseline="0" dirty="0"/>
                        <a:t> فوائد دائنة</a:t>
                      </a:r>
                      <a:r>
                        <a:rPr lang="ar-YE" sz="2400" dirty="0"/>
                        <a:t> المحصل مقدماَ</a:t>
                      </a:r>
                    </a:p>
                    <a:p>
                      <a:r>
                        <a:rPr lang="ar-YE" sz="2400" dirty="0"/>
                        <a:t>إثبات</a:t>
                      </a:r>
                      <a:r>
                        <a:rPr lang="ar-YE" sz="2400" baseline="0" dirty="0"/>
                        <a:t> فوائد دائنة محصلة مقدماَ</a:t>
                      </a:r>
                      <a:endParaRPr lang="en-US" sz="2400" dirty="0"/>
                    </a:p>
                  </a:txBody>
                  <a:tcPr/>
                </a:tc>
                <a:tc>
                  <a:txBody>
                    <a:bodyPr/>
                    <a:lstStyle/>
                    <a:p>
                      <a:endParaRPr lang="en-US" sz="2400" dirty="0"/>
                    </a:p>
                    <a:p>
                      <a:r>
                        <a:rPr lang="en-US" sz="2400" dirty="0"/>
                        <a:t>20,000</a:t>
                      </a:r>
                    </a:p>
                  </a:txBody>
                  <a:tcPr/>
                </a:tc>
                <a:tc>
                  <a:txBody>
                    <a:bodyPr/>
                    <a:lstStyle/>
                    <a:p>
                      <a:r>
                        <a:rPr lang="en-US" sz="2400" dirty="0"/>
                        <a:t>20,000</a:t>
                      </a:r>
                    </a:p>
                  </a:txBody>
                  <a:tcPr/>
                </a:tc>
                <a:extLst>
                  <a:ext uri="{0D108BD9-81ED-4DB2-BD59-A6C34878D82A}">
                    <a16:rowId xmlns:a16="http://schemas.microsoft.com/office/drawing/2014/main" val="423399512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37202768"/>
              </p:ext>
            </p:extLst>
          </p:nvPr>
        </p:nvGraphicFramePr>
        <p:xfrm>
          <a:off x="267524" y="3595072"/>
          <a:ext cx="8506144" cy="1188720"/>
        </p:xfrm>
        <a:graphic>
          <a:graphicData uri="http://schemas.openxmlformats.org/drawingml/2006/table">
            <a:tbl>
              <a:tblPr firstRow="1" bandRow="1">
                <a:tableStyleId>{BDBED569-4797-4DF1-A0F4-6AAB3CD982D8}</a:tableStyleId>
              </a:tblPr>
              <a:tblGrid>
                <a:gridCol w="1365501">
                  <a:extLst>
                    <a:ext uri="{9D8B030D-6E8A-4147-A177-3AD203B41FA5}">
                      <a16:colId xmlns:a16="http://schemas.microsoft.com/office/drawing/2014/main" val="3234375737"/>
                    </a:ext>
                  </a:extLst>
                </a:gridCol>
                <a:gridCol w="4551671">
                  <a:extLst>
                    <a:ext uri="{9D8B030D-6E8A-4147-A177-3AD203B41FA5}">
                      <a16:colId xmlns:a16="http://schemas.microsoft.com/office/drawing/2014/main" val="2838534685"/>
                    </a:ext>
                  </a:extLst>
                </a:gridCol>
                <a:gridCol w="1289640">
                  <a:extLst>
                    <a:ext uri="{9D8B030D-6E8A-4147-A177-3AD203B41FA5}">
                      <a16:colId xmlns:a16="http://schemas.microsoft.com/office/drawing/2014/main" val="2639741961"/>
                    </a:ext>
                  </a:extLst>
                </a:gridCol>
                <a:gridCol w="1299332">
                  <a:extLst>
                    <a:ext uri="{9D8B030D-6E8A-4147-A177-3AD203B41FA5}">
                      <a16:colId xmlns:a16="http://schemas.microsoft.com/office/drawing/2014/main" val="1582617985"/>
                    </a:ext>
                  </a:extLst>
                </a:gridCol>
              </a:tblGrid>
              <a:tr h="370840">
                <a:tc>
                  <a:txBody>
                    <a:bodyPr/>
                    <a:lstStyle/>
                    <a:p>
                      <a:r>
                        <a:rPr lang="en-US" sz="2400" dirty="0"/>
                        <a:t>31</a:t>
                      </a:r>
                      <a:r>
                        <a:rPr lang="ar-YE" sz="2400" dirty="0"/>
                        <a:t>/</a:t>
                      </a:r>
                      <a:r>
                        <a:rPr lang="en-US" sz="2400" dirty="0"/>
                        <a:t>12</a:t>
                      </a:r>
                    </a:p>
                  </a:txBody>
                  <a:tcPr/>
                </a:tc>
                <a:tc>
                  <a:txBody>
                    <a:bodyPr/>
                    <a:lstStyle/>
                    <a:p>
                      <a:r>
                        <a:rPr lang="ar-YE" sz="2400" dirty="0"/>
                        <a:t> من حـ/ الإيراد فوائد دائنة</a:t>
                      </a:r>
                    </a:p>
                    <a:p>
                      <a:r>
                        <a:rPr lang="ar-YE" sz="2400" dirty="0"/>
                        <a:t>    إلى حـ/ الارباح</a:t>
                      </a:r>
                      <a:r>
                        <a:rPr lang="ar-YE" sz="2400" baseline="0" dirty="0"/>
                        <a:t> والخسائر</a:t>
                      </a:r>
                      <a:endParaRPr lang="ar-YE" sz="2400" dirty="0"/>
                    </a:p>
                    <a:p>
                      <a:r>
                        <a:rPr lang="ar-YE" sz="2400" dirty="0"/>
                        <a:t>إثبات</a:t>
                      </a:r>
                      <a:r>
                        <a:rPr lang="ar-YE" sz="2400" baseline="0" dirty="0"/>
                        <a:t> اقفال رصيد حـ/ إيراد فوائد دائنة</a:t>
                      </a:r>
                      <a:endParaRPr lang="en-US" sz="2400" dirty="0"/>
                    </a:p>
                  </a:txBody>
                  <a:tcPr/>
                </a:tc>
                <a:tc>
                  <a:txBody>
                    <a:bodyPr/>
                    <a:lstStyle/>
                    <a:p>
                      <a:endParaRPr lang="en-US" sz="2400" dirty="0"/>
                    </a:p>
                    <a:p>
                      <a:r>
                        <a:rPr lang="en-US" sz="2400" dirty="0"/>
                        <a:t>210,000</a:t>
                      </a:r>
                    </a:p>
                  </a:txBody>
                  <a:tcPr/>
                </a:tc>
                <a:tc>
                  <a:txBody>
                    <a:bodyPr/>
                    <a:lstStyle/>
                    <a:p>
                      <a:r>
                        <a:rPr lang="en-US" sz="2400" dirty="0"/>
                        <a:t>210,000</a:t>
                      </a:r>
                    </a:p>
                  </a:txBody>
                  <a:tcPr/>
                </a:tc>
                <a:extLst>
                  <a:ext uri="{0D108BD9-81ED-4DB2-BD59-A6C34878D82A}">
                    <a16:rowId xmlns:a16="http://schemas.microsoft.com/office/drawing/2014/main" val="4233995126"/>
                  </a:ext>
                </a:extLst>
              </a:tr>
            </a:tbl>
          </a:graphicData>
        </a:graphic>
      </p:graphicFrame>
    </p:spTree>
    <p:extLst>
      <p:ext uri="{BB962C8B-B14F-4D97-AF65-F5344CB8AC3E}">
        <p14:creationId xmlns:p14="http://schemas.microsoft.com/office/powerpoint/2010/main" val="1536850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665168"/>
          </a:xfrm>
        </p:spPr>
        <p:txBody>
          <a:bodyPr>
            <a:normAutofit/>
          </a:bodyPr>
          <a:lstStyle/>
          <a:p>
            <a:r>
              <a:rPr lang="ar-YE" sz="2400" b="1" u="sng" dirty="0"/>
              <a:t>مثال: </a:t>
            </a:r>
            <a:r>
              <a:rPr lang="ar-YE" sz="2400" b="1" u="sng" dirty="0">
                <a:solidFill>
                  <a:srgbClr val="C00000"/>
                </a:solidFill>
              </a:rPr>
              <a:t>(إيراد العقار المحصل مقدماَ):</a:t>
            </a:r>
          </a:p>
          <a:p>
            <a:pPr marL="82296" indent="0">
              <a:buNone/>
            </a:pPr>
            <a:r>
              <a:rPr lang="ar-YE" sz="2400" b="1" dirty="0"/>
              <a:t>بتاريخ </a:t>
            </a:r>
            <a:r>
              <a:rPr lang="en-US" sz="2400" b="1" dirty="0"/>
              <a:t>1</a:t>
            </a:r>
            <a:r>
              <a:rPr lang="ar-YE" sz="2400" b="1" dirty="0"/>
              <a:t>/</a:t>
            </a:r>
            <a:r>
              <a:rPr lang="en-US" sz="2400" b="1" dirty="0"/>
              <a:t>4</a:t>
            </a:r>
            <a:r>
              <a:rPr lang="ar-YE" sz="2400" b="1" dirty="0"/>
              <a:t>/</a:t>
            </a:r>
            <a:r>
              <a:rPr lang="en-US" sz="2400" b="1" dirty="0"/>
              <a:t>2006</a:t>
            </a:r>
            <a:r>
              <a:rPr lang="ar-YE" sz="2400" b="1" dirty="0"/>
              <a:t>م أستلمت مشأة أيمن مبلغ </a:t>
            </a:r>
            <a:r>
              <a:rPr lang="en-US" sz="2400" b="1" dirty="0"/>
              <a:t>300,000</a:t>
            </a:r>
            <a:r>
              <a:rPr lang="ar-YE" sz="2400" b="1" dirty="0"/>
              <a:t> ريال بشيك عن إيراد عقار لمبنى العائد للمنشأة لمدة ثلاث سنوات مقدماَ.</a:t>
            </a:r>
          </a:p>
          <a:p>
            <a:pPr marL="82296" indent="0">
              <a:buNone/>
            </a:pPr>
            <a:r>
              <a:rPr lang="ar-YE" sz="2400" b="1" u="sng" dirty="0"/>
              <a:t>المطلوب</a:t>
            </a:r>
            <a:r>
              <a:rPr lang="ar-YE" sz="2400" b="1" dirty="0"/>
              <a:t>:</a:t>
            </a:r>
          </a:p>
          <a:p>
            <a:pPr marL="596646" indent="-514350">
              <a:buFont typeface="+mj-lt"/>
              <a:buAutoNum type="arabicParenR"/>
            </a:pPr>
            <a:r>
              <a:rPr lang="ar-YE" sz="2400" b="1" dirty="0"/>
              <a:t>إجراء قيود التسوية اللازمة وقيود الإقفال؟</a:t>
            </a:r>
          </a:p>
          <a:p>
            <a:pPr marL="596646" indent="-514350">
              <a:buFont typeface="+mj-lt"/>
              <a:buAutoNum type="arabicParenR"/>
            </a:pPr>
            <a:r>
              <a:rPr lang="ar-YE" sz="2400" b="1" dirty="0"/>
              <a:t>تصوير الحسابات المختلفة في دفتر الاستاذ؟</a:t>
            </a:r>
          </a:p>
          <a:p>
            <a:pPr marL="596646" lvl="0" indent="-514350" algn="just">
              <a:buClr>
                <a:srgbClr val="3891A7"/>
              </a:buClr>
              <a:buFont typeface="+mj-lt"/>
              <a:buAutoNum type="arabicParenR"/>
            </a:pPr>
            <a:r>
              <a:rPr lang="ar-YE" sz="2400" b="1" dirty="0">
                <a:solidFill>
                  <a:prstClr val="black"/>
                </a:solidFill>
              </a:rPr>
              <a:t>إظهار التأثير على حـ/ أ. خ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2006</a:t>
            </a:r>
            <a:r>
              <a:rPr lang="ar-YE" sz="2400" b="1" dirty="0">
                <a:solidFill>
                  <a:prstClr val="black"/>
                </a:solidFill>
              </a:rPr>
              <a:t>م والمركز المالي؟ علماَ بأن منشأة أيمن تعالج الإيراد المحصل مقدماَ كإيراد؟</a:t>
            </a:r>
            <a:endParaRPr lang="en-US" sz="2400" b="1" dirty="0">
              <a:solidFill>
                <a:prstClr val="black"/>
              </a:solidFill>
            </a:endParaRPr>
          </a:p>
          <a:p>
            <a:pPr marL="82296" lvl="0" indent="0" algn="just">
              <a:buClr>
                <a:srgbClr val="3891A7"/>
              </a:buClr>
              <a:buNone/>
            </a:pPr>
            <a:r>
              <a:rPr lang="ar-YE" sz="2400" b="1" dirty="0">
                <a:solidFill>
                  <a:srgbClr val="0070C0"/>
                </a:solidFill>
              </a:rPr>
              <a:t>1- </a:t>
            </a:r>
            <a:r>
              <a:rPr lang="ar-YE" sz="2400" b="1" u="sng" dirty="0">
                <a:solidFill>
                  <a:srgbClr val="0070C0"/>
                </a:solidFill>
              </a:rPr>
              <a:t>قيد استلام إيراد العقار بشيك بتاريخ:</a:t>
            </a:r>
            <a:r>
              <a:rPr lang="en-US" sz="2400" b="1" u="sng" dirty="0">
                <a:solidFill>
                  <a:srgbClr val="0070C0"/>
                </a:solidFill>
              </a:rPr>
              <a:t> 1</a:t>
            </a:r>
            <a:r>
              <a:rPr lang="ar-YE" sz="2400" b="1" u="sng" dirty="0">
                <a:solidFill>
                  <a:srgbClr val="0070C0"/>
                </a:solidFill>
              </a:rPr>
              <a:t>/</a:t>
            </a:r>
            <a:r>
              <a:rPr lang="en-US" sz="2400" b="1" u="sng" dirty="0">
                <a:solidFill>
                  <a:srgbClr val="0070C0"/>
                </a:solidFill>
              </a:rPr>
              <a:t>4</a:t>
            </a:r>
            <a:r>
              <a:rPr lang="ar-YE" sz="2400" b="1" u="sng" dirty="0">
                <a:solidFill>
                  <a:srgbClr val="0070C0"/>
                </a:solidFill>
              </a:rPr>
              <a:t>/</a:t>
            </a:r>
            <a:r>
              <a:rPr lang="en-US" sz="2400" b="1" u="sng" dirty="0">
                <a:solidFill>
                  <a:srgbClr val="0070C0"/>
                </a:solidFill>
              </a:rPr>
              <a:t>2006</a:t>
            </a:r>
            <a:r>
              <a:rPr lang="ar-YE" sz="2400" b="1" u="sng" dirty="0">
                <a:solidFill>
                  <a:srgbClr val="0070C0"/>
                </a:solidFill>
              </a:rPr>
              <a:t>م </a:t>
            </a:r>
            <a:r>
              <a:rPr lang="ar-YE" sz="2400" b="1" dirty="0">
                <a:solidFill>
                  <a:prstClr val="black"/>
                </a:solidFill>
              </a:rPr>
              <a:t>:</a:t>
            </a:r>
            <a:endParaRPr lang="en-US" sz="2400" b="1" dirty="0">
              <a:solidFill>
                <a:prstClr val="black"/>
              </a:solidFill>
            </a:endParaRPr>
          </a:p>
          <a:p>
            <a:pPr marL="82296" lvl="0" indent="0" algn="just">
              <a:buClr>
                <a:srgbClr val="3891A7"/>
              </a:buClr>
              <a:buNone/>
            </a:pPr>
            <a:endParaRPr lang="en-US" sz="2400" b="1" dirty="0">
              <a:solidFill>
                <a:prstClr val="black"/>
              </a:solidFill>
            </a:endParaRPr>
          </a:p>
          <a:p>
            <a:pPr marL="82296" lvl="0" indent="0" algn="just">
              <a:buClr>
                <a:srgbClr val="3891A7"/>
              </a:buClr>
              <a:buNone/>
            </a:pPr>
            <a:endParaRPr lang="en-US" sz="2400" b="1" dirty="0">
              <a:solidFill>
                <a:prstClr val="black"/>
              </a:solidFill>
            </a:endParaRPr>
          </a:p>
          <a:p>
            <a:pPr marL="82296" lvl="0" indent="0" algn="just">
              <a:buClr>
                <a:srgbClr val="3891A7"/>
              </a:buClr>
              <a:buNone/>
            </a:pPr>
            <a:r>
              <a:rPr lang="ar-YE" sz="2400" b="1" dirty="0">
                <a:solidFill>
                  <a:srgbClr val="0070C0"/>
                </a:solidFill>
              </a:rPr>
              <a:t>2- </a:t>
            </a:r>
            <a:r>
              <a:rPr lang="ar-YE" sz="2400" b="1" u="sng" dirty="0">
                <a:solidFill>
                  <a:srgbClr val="0070C0"/>
                </a:solidFill>
              </a:rPr>
              <a:t>في </a:t>
            </a:r>
            <a:r>
              <a:rPr lang="en-US" sz="2400" b="1" u="sng" dirty="0">
                <a:solidFill>
                  <a:srgbClr val="0070C0"/>
                </a:solidFill>
              </a:rPr>
              <a:t>31</a:t>
            </a:r>
            <a:r>
              <a:rPr lang="ar-YE" sz="2400" b="1" u="sng" dirty="0">
                <a:solidFill>
                  <a:srgbClr val="0070C0"/>
                </a:solidFill>
              </a:rPr>
              <a:t>/</a:t>
            </a:r>
            <a:r>
              <a:rPr lang="en-US" sz="2400" b="1" u="sng" dirty="0">
                <a:solidFill>
                  <a:srgbClr val="0070C0"/>
                </a:solidFill>
              </a:rPr>
              <a:t>12</a:t>
            </a:r>
            <a:r>
              <a:rPr lang="ar-YE" sz="2400" b="1" u="sng" dirty="0">
                <a:solidFill>
                  <a:srgbClr val="0070C0"/>
                </a:solidFill>
              </a:rPr>
              <a:t>/</a:t>
            </a:r>
            <a:r>
              <a:rPr lang="en-US" sz="2400" b="1" u="sng" dirty="0">
                <a:solidFill>
                  <a:srgbClr val="0070C0"/>
                </a:solidFill>
              </a:rPr>
              <a:t>2006</a:t>
            </a:r>
            <a:r>
              <a:rPr lang="ar-YE" sz="2400" b="1" u="sng" dirty="0">
                <a:solidFill>
                  <a:srgbClr val="0070C0"/>
                </a:solidFill>
              </a:rPr>
              <a:t>م يتم احتساب الجزء المحصل مقدماَ من الإيراد كما يلي:</a:t>
            </a:r>
          </a:p>
          <a:p>
            <a:pPr marL="82296" lvl="0" indent="0" algn="just">
              <a:buClr>
                <a:srgbClr val="3891A7"/>
              </a:buClr>
              <a:buNone/>
            </a:pPr>
            <a:r>
              <a:rPr lang="ar-YE" sz="2400" b="1" dirty="0">
                <a:solidFill>
                  <a:srgbClr val="0070C0"/>
                </a:solidFill>
              </a:rPr>
              <a:t>    </a:t>
            </a:r>
            <a:r>
              <a:rPr lang="ar-YE" sz="2400" b="1" dirty="0">
                <a:solidFill>
                  <a:prstClr val="black"/>
                </a:solidFill>
              </a:rPr>
              <a:t>= </a:t>
            </a:r>
            <a:r>
              <a:rPr lang="en-US" sz="2400" b="1" dirty="0">
                <a:solidFill>
                  <a:prstClr val="black"/>
                </a:solidFill>
              </a:rPr>
              <a:t>300,000</a:t>
            </a:r>
            <a:r>
              <a:rPr lang="ar-YE" sz="2400" b="1" dirty="0">
                <a:solidFill>
                  <a:prstClr val="black"/>
                </a:solidFill>
              </a:rPr>
              <a:t>÷ </a:t>
            </a:r>
            <a:r>
              <a:rPr lang="en-US" sz="2400" b="1" dirty="0">
                <a:solidFill>
                  <a:prstClr val="black"/>
                </a:solidFill>
              </a:rPr>
              <a:t>3</a:t>
            </a:r>
            <a:r>
              <a:rPr lang="ar-YE" sz="2400" b="1" dirty="0">
                <a:solidFill>
                  <a:prstClr val="black"/>
                </a:solidFill>
              </a:rPr>
              <a:t> = </a:t>
            </a:r>
            <a:r>
              <a:rPr lang="en-US" sz="2400" b="1" dirty="0">
                <a:solidFill>
                  <a:prstClr val="black"/>
                </a:solidFill>
              </a:rPr>
              <a:t>100,000</a:t>
            </a:r>
            <a:r>
              <a:rPr lang="ar-YE" sz="2400" b="1" dirty="0">
                <a:solidFill>
                  <a:prstClr val="black"/>
                </a:solidFill>
              </a:rPr>
              <a:t> ريال. إيراد عقار لكل سنة .</a:t>
            </a:r>
          </a:p>
          <a:p>
            <a:pPr marL="82296" lvl="0" indent="0" algn="just">
              <a:buClr>
                <a:srgbClr val="3891A7"/>
              </a:buClr>
              <a:buNone/>
            </a:pPr>
            <a:r>
              <a:rPr lang="ar-YE" sz="2400" b="1" dirty="0">
                <a:solidFill>
                  <a:prstClr val="black"/>
                </a:solidFill>
              </a:rPr>
              <a:t>   = </a:t>
            </a:r>
            <a:r>
              <a:rPr lang="en-US" sz="2400" b="1" dirty="0">
                <a:solidFill>
                  <a:prstClr val="black"/>
                </a:solidFill>
              </a:rPr>
              <a:t>100,000</a:t>
            </a:r>
            <a:r>
              <a:rPr lang="ar-YE" sz="2400" b="1" dirty="0">
                <a:solidFill>
                  <a:prstClr val="black"/>
                </a:solidFill>
              </a:rPr>
              <a:t> × </a:t>
            </a:r>
            <a:r>
              <a:rPr lang="en-US" sz="2400" b="1" dirty="0">
                <a:solidFill>
                  <a:prstClr val="black"/>
                </a:solidFill>
              </a:rPr>
              <a:t>9</a:t>
            </a:r>
            <a:r>
              <a:rPr lang="ar-YE" sz="2400" b="1" dirty="0">
                <a:solidFill>
                  <a:prstClr val="black"/>
                </a:solidFill>
              </a:rPr>
              <a:t>/</a:t>
            </a:r>
            <a:r>
              <a:rPr lang="en-US" sz="2400" b="1" dirty="0">
                <a:solidFill>
                  <a:prstClr val="black"/>
                </a:solidFill>
              </a:rPr>
              <a:t>12</a:t>
            </a:r>
            <a:r>
              <a:rPr lang="ar-YE" sz="2400" b="1" dirty="0">
                <a:solidFill>
                  <a:prstClr val="black"/>
                </a:solidFill>
              </a:rPr>
              <a:t>= </a:t>
            </a:r>
            <a:r>
              <a:rPr lang="en-US" sz="2400" b="1" dirty="0">
                <a:solidFill>
                  <a:prstClr val="black"/>
                </a:solidFill>
              </a:rPr>
              <a:t>75,000</a:t>
            </a:r>
            <a:r>
              <a:rPr lang="ar-YE" sz="2400" b="1" dirty="0">
                <a:solidFill>
                  <a:prstClr val="black"/>
                </a:solidFill>
              </a:rPr>
              <a:t>ريال. نصيب عام </a:t>
            </a:r>
            <a:r>
              <a:rPr lang="en-US" sz="2400" b="1" dirty="0">
                <a:solidFill>
                  <a:prstClr val="black"/>
                </a:solidFill>
              </a:rPr>
              <a:t>2006</a:t>
            </a:r>
            <a:r>
              <a:rPr lang="ar-YE" sz="2400" b="1" dirty="0">
                <a:solidFill>
                  <a:prstClr val="black"/>
                </a:solidFill>
              </a:rPr>
              <a:t>م، عن تسعة أشهر.</a:t>
            </a:r>
          </a:p>
          <a:p>
            <a:pPr marL="82296" lvl="0" indent="0" algn="just">
              <a:buClr>
                <a:srgbClr val="3891A7"/>
              </a:buClr>
              <a:buNone/>
            </a:pPr>
            <a:r>
              <a:rPr lang="ar-YE" sz="2400" b="1" dirty="0">
                <a:solidFill>
                  <a:prstClr val="black"/>
                </a:solidFill>
              </a:rPr>
              <a:t>  = </a:t>
            </a:r>
            <a:r>
              <a:rPr lang="en-US" sz="2400" b="1" dirty="0">
                <a:solidFill>
                  <a:prstClr val="black"/>
                </a:solidFill>
              </a:rPr>
              <a:t>300,000</a:t>
            </a:r>
            <a:r>
              <a:rPr lang="ar-YE" sz="2400" b="1" dirty="0">
                <a:solidFill>
                  <a:prstClr val="black"/>
                </a:solidFill>
              </a:rPr>
              <a:t> – </a:t>
            </a:r>
            <a:r>
              <a:rPr lang="en-US" sz="2400" b="1" dirty="0">
                <a:solidFill>
                  <a:prstClr val="black"/>
                </a:solidFill>
              </a:rPr>
              <a:t>75,000</a:t>
            </a:r>
            <a:r>
              <a:rPr lang="ar-YE" sz="2400" b="1" dirty="0">
                <a:solidFill>
                  <a:prstClr val="black"/>
                </a:solidFill>
              </a:rPr>
              <a:t> = </a:t>
            </a:r>
            <a:r>
              <a:rPr lang="en-US" sz="2400" b="1" dirty="0">
                <a:solidFill>
                  <a:prstClr val="black"/>
                </a:solidFill>
              </a:rPr>
              <a:t>225,000</a:t>
            </a:r>
            <a:r>
              <a:rPr lang="ar-YE" sz="2400" b="1" dirty="0">
                <a:solidFill>
                  <a:prstClr val="black"/>
                </a:solidFill>
              </a:rPr>
              <a:t> ريال إيراد عقار محصل مقدماَ</a:t>
            </a:r>
          </a:p>
          <a:p>
            <a:pPr marL="82296" lvl="0" indent="0" algn="just">
              <a:buClr>
                <a:srgbClr val="3891A7"/>
              </a:buClr>
              <a:buNone/>
            </a:pPr>
            <a:endParaRPr lang="ar-YE" sz="2800" dirty="0">
              <a:solidFill>
                <a:prstClr val="black"/>
              </a:solidFill>
            </a:endParaRPr>
          </a:p>
          <a:p>
            <a:pPr marL="82296" indent="0">
              <a:buNone/>
            </a:pPr>
            <a:endParaRPr lang="ar-YE" sz="2800" dirty="0"/>
          </a:p>
          <a:p>
            <a:pPr marL="82296" indent="0">
              <a:buNone/>
            </a:pPr>
            <a:endParaRPr lang="en-US" sz="2800" u="sng" dirty="0"/>
          </a:p>
        </p:txBody>
      </p:sp>
      <p:sp>
        <p:nvSpPr>
          <p:cNvPr id="4" name="Slide Number Placeholder 3"/>
          <p:cNvSpPr>
            <a:spLocks noGrp="1"/>
          </p:cNvSpPr>
          <p:nvPr>
            <p:ph type="sldNum" sz="quarter" idx="12"/>
          </p:nvPr>
        </p:nvSpPr>
        <p:spPr/>
        <p:txBody>
          <a:bodyPr/>
          <a:lstStyle/>
          <a:p>
            <a:fld id="{CD9B9423-CA99-4925-8324-5BC098869A01}" type="slidenum">
              <a:rPr lang="ar-YE" smtClean="0"/>
              <a:t>43</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520984662"/>
              </p:ext>
            </p:extLst>
          </p:nvPr>
        </p:nvGraphicFramePr>
        <p:xfrm>
          <a:off x="447700" y="3933056"/>
          <a:ext cx="8146104" cy="1005840"/>
        </p:xfrm>
        <a:graphic>
          <a:graphicData uri="http://schemas.openxmlformats.org/drawingml/2006/table">
            <a:tbl>
              <a:tblPr firstRow="1" bandRow="1">
                <a:tableStyleId>{5DA37D80-6434-44D0-A028-1B22A696006F}</a:tableStyleId>
              </a:tblPr>
              <a:tblGrid>
                <a:gridCol w="1224136">
                  <a:extLst>
                    <a:ext uri="{9D8B030D-6E8A-4147-A177-3AD203B41FA5}">
                      <a16:colId xmlns:a16="http://schemas.microsoft.com/office/drawing/2014/main" val="2236145611"/>
                    </a:ext>
                  </a:extLst>
                </a:gridCol>
                <a:gridCol w="3312368">
                  <a:extLst>
                    <a:ext uri="{9D8B030D-6E8A-4147-A177-3AD203B41FA5}">
                      <a16:colId xmlns:a16="http://schemas.microsoft.com/office/drawing/2014/main" val="398201289"/>
                    </a:ext>
                  </a:extLst>
                </a:gridCol>
                <a:gridCol w="1800200">
                  <a:extLst>
                    <a:ext uri="{9D8B030D-6E8A-4147-A177-3AD203B41FA5}">
                      <a16:colId xmlns:a16="http://schemas.microsoft.com/office/drawing/2014/main" val="1808757170"/>
                    </a:ext>
                  </a:extLst>
                </a:gridCol>
                <a:gridCol w="1809400">
                  <a:extLst>
                    <a:ext uri="{9D8B030D-6E8A-4147-A177-3AD203B41FA5}">
                      <a16:colId xmlns:a16="http://schemas.microsoft.com/office/drawing/2014/main" val="2676390119"/>
                    </a:ext>
                  </a:extLst>
                </a:gridCol>
              </a:tblGrid>
              <a:tr h="370840">
                <a:tc>
                  <a:txBody>
                    <a:bodyPr/>
                    <a:lstStyle/>
                    <a:p>
                      <a:r>
                        <a:rPr lang="en-US" sz="2000" dirty="0"/>
                        <a:t>1</a:t>
                      </a:r>
                      <a:r>
                        <a:rPr lang="ar-YE" sz="2000" dirty="0"/>
                        <a:t>/</a:t>
                      </a:r>
                      <a:r>
                        <a:rPr lang="en-US" sz="2000" dirty="0"/>
                        <a:t>4</a:t>
                      </a:r>
                    </a:p>
                  </a:txBody>
                  <a:tcPr/>
                </a:tc>
                <a:tc>
                  <a:txBody>
                    <a:bodyPr/>
                    <a:lstStyle/>
                    <a:p>
                      <a:r>
                        <a:rPr lang="ar-YE" sz="2000" dirty="0"/>
                        <a:t>من حـ/ البنك</a:t>
                      </a:r>
                    </a:p>
                    <a:p>
                      <a:r>
                        <a:rPr lang="ar-YE" sz="2000" dirty="0"/>
                        <a:t>  إلى حـ/ إيراد عقار</a:t>
                      </a:r>
                    </a:p>
                    <a:p>
                      <a:r>
                        <a:rPr lang="ar-YE" sz="2000" dirty="0"/>
                        <a:t>إثبات إيراد عقاار بشيك</a:t>
                      </a:r>
                      <a:endParaRPr lang="en-US" sz="2000" dirty="0"/>
                    </a:p>
                  </a:txBody>
                  <a:tcPr/>
                </a:tc>
                <a:tc>
                  <a:txBody>
                    <a:bodyPr/>
                    <a:lstStyle/>
                    <a:p>
                      <a:endParaRPr lang="en-US" sz="2000" dirty="0"/>
                    </a:p>
                    <a:p>
                      <a:r>
                        <a:rPr lang="en-US" sz="2000" dirty="0"/>
                        <a:t>300,000</a:t>
                      </a:r>
                    </a:p>
                  </a:txBody>
                  <a:tcPr/>
                </a:tc>
                <a:tc>
                  <a:txBody>
                    <a:bodyPr/>
                    <a:lstStyle/>
                    <a:p>
                      <a:r>
                        <a:rPr lang="en-US" sz="2000" dirty="0"/>
                        <a:t>300,000</a:t>
                      </a:r>
                    </a:p>
                  </a:txBody>
                  <a:tcPr/>
                </a:tc>
                <a:extLst>
                  <a:ext uri="{0D108BD9-81ED-4DB2-BD59-A6C34878D82A}">
                    <a16:rowId xmlns:a16="http://schemas.microsoft.com/office/drawing/2014/main" val="2894367961"/>
                  </a:ext>
                </a:extLst>
              </a:tr>
            </a:tbl>
          </a:graphicData>
        </a:graphic>
      </p:graphicFrame>
    </p:spTree>
    <p:extLst>
      <p:ext uri="{BB962C8B-B14F-4D97-AF65-F5344CB8AC3E}">
        <p14:creationId xmlns:p14="http://schemas.microsoft.com/office/powerpoint/2010/main" val="4087868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54176" cy="5987752"/>
          </a:xfrm>
        </p:spPr>
        <p:txBody>
          <a:bodyPr>
            <a:normAutofit/>
          </a:bodyPr>
          <a:lstStyle/>
          <a:p>
            <a:pPr marL="596646" indent="-514350" algn="just">
              <a:buFont typeface="+mj-lt"/>
              <a:buAutoNum type="arabicPeriod" startAt="3"/>
            </a:pPr>
            <a:endParaRPr lang="ar-YE" sz="2800" dirty="0"/>
          </a:p>
          <a:p>
            <a:pPr marL="596646" indent="-514350" algn="just">
              <a:buFont typeface="+mj-lt"/>
              <a:buAutoNum type="arabicPeriod" startAt="3"/>
            </a:pPr>
            <a:endParaRPr lang="ar-YE" sz="2800" dirty="0"/>
          </a:p>
          <a:p>
            <a:pPr marL="596646" indent="-514350" algn="just">
              <a:buFont typeface="+mj-lt"/>
              <a:buAutoNum type="arabicPeriod" startAt="3"/>
            </a:pPr>
            <a:endParaRPr lang="ar-YE" sz="2800" dirty="0"/>
          </a:p>
          <a:p>
            <a:pPr marL="596646" indent="-514350" algn="just">
              <a:buFont typeface="+mj-lt"/>
              <a:buAutoNum type="arabicPeriod" startAt="3"/>
            </a:pPr>
            <a:r>
              <a:rPr lang="ar-YE" sz="2800" b="1" dirty="0"/>
              <a:t>قيد إقفال نصيب سنة</a:t>
            </a:r>
            <a:r>
              <a:rPr lang="en-US" sz="2800" b="1" dirty="0"/>
              <a:t>2006</a:t>
            </a:r>
            <a:r>
              <a:rPr lang="ar-YE" sz="2800" b="1" dirty="0"/>
              <a:t>م من إيراد العقار في حساب الأرباح والخسائر كما يلي:</a:t>
            </a:r>
            <a:endParaRPr lang="en-US" sz="2800" b="1" dirty="0"/>
          </a:p>
          <a:p>
            <a:pPr marL="596646" indent="-514350" algn="just">
              <a:buFont typeface="+mj-lt"/>
              <a:buAutoNum type="arabicPeriod" startAt="3"/>
            </a:pPr>
            <a:endParaRPr lang="en-US" sz="2800" dirty="0"/>
          </a:p>
          <a:p>
            <a:pPr marL="596646" indent="-514350" algn="just">
              <a:buFont typeface="+mj-lt"/>
              <a:buAutoNum type="arabicPeriod" startAt="3"/>
            </a:pPr>
            <a:endParaRPr lang="en-US" sz="2800" dirty="0"/>
          </a:p>
          <a:p>
            <a:pPr marL="596646" indent="-514350" algn="just">
              <a:buFont typeface="+mj-lt"/>
              <a:buAutoNum type="arabicPeriod" startAt="3"/>
            </a:pPr>
            <a:endParaRPr lang="en-US" sz="2800" dirty="0"/>
          </a:p>
          <a:p>
            <a:pPr marL="596646" indent="-514350" algn="just">
              <a:buFont typeface="+mj-lt"/>
              <a:buAutoNum type="arabicPeriod" startAt="3"/>
            </a:pPr>
            <a:r>
              <a:rPr lang="ar-YE" sz="2800" b="1" dirty="0"/>
              <a:t>يظهر حساب إيراد العقار المحصل مقدماَ مبلغ </a:t>
            </a:r>
            <a:r>
              <a:rPr lang="en-US" sz="2800" b="1" dirty="0"/>
              <a:t>225,000</a:t>
            </a:r>
            <a:r>
              <a:rPr lang="ar-YE" sz="2800" b="1" dirty="0"/>
              <a:t> ريال في قائمة المركز المالي في جانب الخصوم ضمن بند أرصدة دائنة أخرى.</a:t>
            </a: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44</a:t>
            </a:fld>
            <a:endParaRPr lang="ar-YE" dirty="0"/>
          </a:p>
        </p:txBody>
      </p:sp>
      <p:graphicFrame>
        <p:nvGraphicFramePr>
          <p:cNvPr id="6" name="Table 5"/>
          <p:cNvGraphicFramePr>
            <a:graphicFrameLocks noGrp="1"/>
          </p:cNvGraphicFramePr>
          <p:nvPr>
            <p:extLst>
              <p:ext uri="{D42A27DB-BD31-4B8C-83A1-F6EECF244321}">
                <p14:modId xmlns:p14="http://schemas.microsoft.com/office/powerpoint/2010/main" val="2499368509"/>
              </p:ext>
            </p:extLst>
          </p:nvPr>
        </p:nvGraphicFramePr>
        <p:xfrm>
          <a:off x="179512" y="404664"/>
          <a:ext cx="8313784" cy="1005840"/>
        </p:xfrm>
        <a:graphic>
          <a:graphicData uri="http://schemas.openxmlformats.org/drawingml/2006/table">
            <a:tbl>
              <a:tblPr firstRow="1" bandRow="1">
                <a:tableStyleId>{8799B23B-EC83-4686-B30A-512413B5E67A}</a:tableStyleId>
              </a:tblPr>
              <a:tblGrid>
                <a:gridCol w="1152128">
                  <a:extLst>
                    <a:ext uri="{9D8B030D-6E8A-4147-A177-3AD203B41FA5}">
                      <a16:colId xmlns:a16="http://schemas.microsoft.com/office/drawing/2014/main" val="1687021346"/>
                    </a:ext>
                  </a:extLst>
                </a:gridCol>
                <a:gridCol w="3816424">
                  <a:extLst>
                    <a:ext uri="{9D8B030D-6E8A-4147-A177-3AD203B41FA5}">
                      <a16:colId xmlns:a16="http://schemas.microsoft.com/office/drawing/2014/main" val="615740626"/>
                    </a:ext>
                  </a:extLst>
                </a:gridCol>
                <a:gridCol w="1656184">
                  <a:extLst>
                    <a:ext uri="{9D8B030D-6E8A-4147-A177-3AD203B41FA5}">
                      <a16:colId xmlns:a16="http://schemas.microsoft.com/office/drawing/2014/main" val="1647512615"/>
                    </a:ext>
                  </a:extLst>
                </a:gridCol>
                <a:gridCol w="1689048">
                  <a:extLst>
                    <a:ext uri="{9D8B030D-6E8A-4147-A177-3AD203B41FA5}">
                      <a16:colId xmlns:a16="http://schemas.microsoft.com/office/drawing/2014/main" val="2682764922"/>
                    </a:ext>
                  </a:extLst>
                </a:gridCol>
              </a:tblGrid>
              <a:tr h="370840">
                <a:tc>
                  <a:txBody>
                    <a:bodyPr/>
                    <a:lstStyle/>
                    <a:p>
                      <a:r>
                        <a:rPr lang="en-US" sz="2000" dirty="0"/>
                        <a:t>31</a:t>
                      </a:r>
                      <a:r>
                        <a:rPr lang="ar-YE" sz="2000" dirty="0"/>
                        <a:t>/</a:t>
                      </a:r>
                      <a:r>
                        <a:rPr lang="en-US" sz="2000" dirty="0"/>
                        <a:t>12</a:t>
                      </a:r>
                    </a:p>
                  </a:txBody>
                  <a:tcPr/>
                </a:tc>
                <a:tc>
                  <a:txBody>
                    <a:bodyPr/>
                    <a:lstStyle/>
                    <a:p>
                      <a:r>
                        <a:rPr lang="ar-YE" sz="2000" dirty="0"/>
                        <a:t> من حـ/ إيراد عقار</a:t>
                      </a:r>
                    </a:p>
                    <a:p>
                      <a:r>
                        <a:rPr lang="ar-YE" sz="2000" dirty="0"/>
                        <a:t>    إلى حـ/ إيراد عقار محصل مقدماَ</a:t>
                      </a:r>
                    </a:p>
                    <a:p>
                      <a:r>
                        <a:rPr lang="ar-YE" sz="2000" dirty="0"/>
                        <a:t>إثبات إيراد العقار محصل مقدماَ</a:t>
                      </a:r>
                      <a:endParaRPr lang="en-US" sz="2000" dirty="0"/>
                    </a:p>
                  </a:txBody>
                  <a:tcPr/>
                </a:tc>
                <a:tc>
                  <a:txBody>
                    <a:bodyPr/>
                    <a:lstStyle/>
                    <a:p>
                      <a:endParaRPr lang="en-US" sz="2000" dirty="0"/>
                    </a:p>
                    <a:p>
                      <a:r>
                        <a:rPr lang="en-US" sz="2000" dirty="0"/>
                        <a:t>225,000</a:t>
                      </a:r>
                    </a:p>
                  </a:txBody>
                  <a:tcPr/>
                </a:tc>
                <a:tc>
                  <a:txBody>
                    <a:bodyPr/>
                    <a:lstStyle/>
                    <a:p>
                      <a:r>
                        <a:rPr lang="en-US" sz="2000" dirty="0"/>
                        <a:t>225,000</a:t>
                      </a:r>
                    </a:p>
                  </a:txBody>
                  <a:tcPr/>
                </a:tc>
                <a:extLst>
                  <a:ext uri="{0D108BD9-81ED-4DB2-BD59-A6C34878D82A}">
                    <a16:rowId xmlns:a16="http://schemas.microsoft.com/office/drawing/2014/main" val="195115345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61661242"/>
              </p:ext>
            </p:extLst>
          </p:nvPr>
        </p:nvGraphicFramePr>
        <p:xfrm>
          <a:off x="322312" y="2823612"/>
          <a:ext cx="8313784" cy="1005840"/>
        </p:xfrm>
        <a:graphic>
          <a:graphicData uri="http://schemas.openxmlformats.org/drawingml/2006/table">
            <a:tbl>
              <a:tblPr firstRow="1" bandRow="1">
                <a:tableStyleId>{8799B23B-EC83-4686-B30A-512413B5E67A}</a:tableStyleId>
              </a:tblPr>
              <a:tblGrid>
                <a:gridCol w="1152128">
                  <a:extLst>
                    <a:ext uri="{9D8B030D-6E8A-4147-A177-3AD203B41FA5}">
                      <a16:colId xmlns:a16="http://schemas.microsoft.com/office/drawing/2014/main" val="1687021346"/>
                    </a:ext>
                  </a:extLst>
                </a:gridCol>
                <a:gridCol w="3816424">
                  <a:extLst>
                    <a:ext uri="{9D8B030D-6E8A-4147-A177-3AD203B41FA5}">
                      <a16:colId xmlns:a16="http://schemas.microsoft.com/office/drawing/2014/main" val="615740626"/>
                    </a:ext>
                  </a:extLst>
                </a:gridCol>
                <a:gridCol w="1656184">
                  <a:extLst>
                    <a:ext uri="{9D8B030D-6E8A-4147-A177-3AD203B41FA5}">
                      <a16:colId xmlns:a16="http://schemas.microsoft.com/office/drawing/2014/main" val="1647512615"/>
                    </a:ext>
                  </a:extLst>
                </a:gridCol>
                <a:gridCol w="1689048">
                  <a:extLst>
                    <a:ext uri="{9D8B030D-6E8A-4147-A177-3AD203B41FA5}">
                      <a16:colId xmlns:a16="http://schemas.microsoft.com/office/drawing/2014/main" val="2682764922"/>
                    </a:ext>
                  </a:extLst>
                </a:gridCol>
              </a:tblGrid>
              <a:tr h="370840">
                <a:tc>
                  <a:txBody>
                    <a:bodyPr/>
                    <a:lstStyle/>
                    <a:p>
                      <a:r>
                        <a:rPr lang="en-US" sz="2000" dirty="0"/>
                        <a:t>31</a:t>
                      </a:r>
                      <a:r>
                        <a:rPr lang="ar-YE" sz="2000" dirty="0"/>
                        <a:t>/</a:t>
                      </a:r>
                      <a:r>
                        <a:rPr lang="en-US" sz="2000" dirty="0"/>
                        <a:t>12</a:t>
                      </a:r>
                    </a:p>
                  </a:txBody>
                  <a:tcPr/>
                </a:tc>
                <a:tc>
                  <a:txBody>
                    <a:bodyPr/>
                    <a:lstStyle/>
                    <a:p>
                      <a:r>
                        <a:rPr lang="ar-YE" sz="2000" dirty="0"/>
                        <a:t> من حـ/ إيراد عقار</a:t>
                      </a:r>
                    </a:p>
                    <a:p>
                      <a:r>
                        <a:rPr lang="ar-YE" sz="2000" dirty="0"/>
                        <a:t>    إلى حـ/ الأرباح</a:t>
                      </a:r>
                      <a:r>
                        <a:rPr lang="ar-YE" sz="2000" baseline="0" dirty="0"/>
                        <a:t> والخسائر</a:t>
                      </a:r>
                      <a:endParaRPr lang="ar-YE" sz="2000" dirty="0"/>
                    </a:p>
                    <a:p>
                      <a:r>
                        <a:rPr lang="ar-YE" sz="2000" dirty="0"/>
                        <a:t>إثبات إقفال رصيد  إيراد العقار </a:t>
                      </a:r>
                      <a:endParaRPr lang="en-US" sz="2000" dirty="0"/>
                    </a:p>
                  </a:txBody>
                  <a:tcPr/>
                </a:tc>
                <a:tc>
                  <a:txBody>
                    <a:bodyPr/>
                    <a:lstStyle/>
                    <a:p>
                      <a:endParaRPr lang="en-US" sz="2000" dirty="0"/>
                    </a:p>
                    <a:p>
                      <a:r>
                        <a:rPr lang="en-US" sz="2000" dirty="0"/>
                        <a:t>75,000</a:t>
                      </a:r>
                    </a:p>
                  </a:txBody>
                  <a:tcPr/>
                </a:tc>
                <a:tc>
                  <a:txBody>
                    <a:bodyPr/>
                    <a:lstStyle/>
                    <a:p>
                      <a:r>
                        <a:rPr lang="en-US" sz="2000" dirty="0"/>
                        <a:t>75,000</a:t>
                      </a:r>
                    </a:p>
                  </a:txBody>
                  <a:tcPr/>
                </a:tc>
                <a:extLst>
                  <a:ext uri="{0D108BD9-81ED-4DB2-BD59-A6C34878D82A}">
                    <a16:rowId xmlns:a16="http://schemas.microsoft.com/office/drawing/2014/main" val="1951153453"/>
                  </a:ext>
                </a:extLst>
              </a:tr>
            </a:tbl>
          </a:graphicData>
        </a:graphic>
      </p:graphicFrame>
    </p:spTree>
    <p:extLst>
      <p:ext uri="{BB962C8B-B14F-4D97-AF65-F5344CB8AC3E}">
        <p14:creationId xmlns:p14="http://schemas.microsoft.com/office/powerpoint/2010/main" val="1695987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26184" cy="360040"/>
          </a:xfrm>
        </p:spPr>
        <p:txBody>
          <a:bodyPr>
            <a:noAutofit/>
          </a:bodyPr>
          <a:lstStyle/>
          <a:p>
            <a:pPr algn="ctr"/>
            <a:r>
              <a:rPr lang="ar-YE" sz="4000" u="sng" dirty="0">
                <a:latin typeface="Andalus" panose="02020603050405020304" pitchFamily="18" charset="-78"/>
                <a:cs typeface="Andalus" panose="02020603050405020304" pitchFamily="18" charset="-78"/>
              </a:rPr>
              <a:t>الإيرادات المحصلة مقدماً</a:t>
            </a:r>
          </a:p>
        </p:txBody>
      </p:sp>
      <p:sp>
        <p:nvSpPr>
          <p:cNvPr id="3" name="عنصر نائب للمحتوى 2"/>
          <p:cNvSpPr>
            <a:spLocks noGrp="1"/>
          </p:cNvSpPr>
          <p:nvPr>
            <p:ph idx="1"/>
          </p:nvPr>
        </p:nvSpPr>
        <p:spPr>
          <a:xfrm>
            <a:off x="107504" y="548680"/>
            <a:ext cx="8928992" cy="6175970"/>
          </a:xfrm>
        </p:spPr>
        <p:txBody>
          <a:bodyPr>
            <a:normAutofit fontScale="92500" lnSpcReduction="10000"/>
          </a:bodyPr>
          <a:lstStyle/>
          <a:p>
            <a:pPr marL="596646" lvl="0" indent="-514350" algn="just">
              <a:buClr>
                <a:srgbClr val="3891A7"/>
              </a:buClr>
              <a:buFont typeface="+mj-lt"/>
              <a:buAutoNum type="arabicParenR" startAt="2"/>
            </a:pPr>
            <a:r>
              <a:rPr lang="ar-YE" sz="2800" b="1" u="sng" dirty="0">
                <a:solidFill>
                  <a:srgbClr val="FF0000"/>
                </a:solidFill>
              </a:rPr>
              <a:t>تسجيل الإيرادات المحصلة مقدماً كالتزام</a:t>
            </a:r>
            <a:r>
              <a:rPr lang="ar-YE" sz="2800" b="1" dirty="0">
                <a:solidFill>
                  <a:srgbClr val="FF0000"/>
                </a:solidFill>
              </a:rPr>
              <a:t>: </a:t>
            </a:r>
            <a:r>
              <a:rPr lang="ar-YE" sz="2800" b="1" dirty="0">
                <a:solidFill>
                  <a:prstClr val="black"/>
                </a:solidFill>
              </a:rPr>
              <a:t>وفقاً لهذه الطريقة يتم تسجيل الإيرادات المحصلة مقدماً في حساب يمثل إحدى حسابات الالتزامات وهو حـ/ الإيراد المحصل مقدما على اعتبار أنها تمثل ثمن خدمات لم يتم تأديتها بعد. وفي هذه الحالة يتم اتباع الخطوات التالية:</a:t>
            </a:r>
            <a:endParaRPr lang="ar-YE" sz="2800" b="1" u="sng" dirty="0">
              <a:solidFill>
                <a:srgbClr val="FF0000"/>
              </a:solidFill>
            </a:endParaRPr>
          </a:p>
          <a:p>
            <a:pPr marL="539496" indent="-457200" algn="just">
              <a:buFont typeface="+mj-cs"/>
              <a:buAutoNum type="arabic2Minus"/>
            </a:pPr>
            <a:r>
              <a:rPr lang="ar-YE" sz="2800" b="1" u="sng" dirty="0">
                <a:solidFill>
                  <a:srgbClr val="FF0000"/>
                </a:solidFill>
              </a:rPr>
              <a:t>يتم تسجيل الإيرادات بالقيد التالي</a:t>
            </a:r>
            <a:r>
              <a:rPr lang="ar-YE" sz="2800" b="1" dirty="0">
                <a:solidFill>
                  <a:srgbClr val="FF0000"/>
                </a:solidFill>
              </a:rPr>
              <a:t>:</a:t>
            </a:r>
          </a:p>
          <a:p>
            <a:pPr marL="539496" indent="-457200" algn="just">
              <a:buFont typeface="+mj-cs"/>
              <a:buAutoNum type="arabic2Minus"/>
            </a:pPr>
            <a:endParaRPr lang="ar-YE" sz="2800" dirty="0"/>
          </a:p>
          <a:p>
            <a:pPr marL="539496" indent="-457200" algn="just">
              <a:buFont typeface="+mj-cs"/>
              <a:buAutoNum type="arabic2Minus"/>
            </a:pPr>
            <a:endParaRPr lang="ar-YE" sz="2800" dirty="0"/>
          </a:p>
          <a:p>
            <a:pPr marL="539496" indent="-457200" algn="just">
              <a:buFont typeface="+mj-cs"/>
              <a:buAutoNum type="arabic2Minus"/>
            </a:pPr>
            <a:r>
              <a:rPr lang="ar-YE" sz="2800" b="1" dirty="0"/>
              <a:t>في نهاية الفترة المالية يحدد نصيب الفترة من الإيراد المحصل مقدماً ويتم تسجيل الإيراد الذي يخص الفترة الحالية بإجراء قيد تسوية كما يلي:</a:t>
            </a:r>
          </a:p>
          <a:p>
            <a:pPr marL="539496" indent="-457200" algn="just">
              <a:buFont typeface="+mj-cs"/>
              <a:buAutoNum type="arabic2Minus"/>
            </a:pPr>
            <a:endParaRPr lang="ar-YE" sz="2800" dirty="0"/>
          </a:p>
          <a:p>
            <a:pPr marL="539496" indent="-457200" algn="just">
              <a:buFont typeface="+mj-cs"/>
              <a:buAutoNum type="arabic2Minus"/>
            </a:pPr>
            <a:endParaRPr lang="ar-YE" sz="2800" dirty="0"/>
          </a:p>
          <a:p>
            <a:pPr marL="539496" indent="-457200" algn="just">
              <a:buFont typeface="+mj-cs"/>
              <a:buAutoNum type="arabic2Minus"/>
            </a:pPr>
            <a:r>
              <a:rPr lang="ar-YE" sz="2800" b="1" dirty="0"/>
              <a:t>يتم إقفال حـ/ الإيراد  في حساب الأرباح والخسائر.</a:t>
            </a:r>
          </a:p>
          <a:p>
            <a:pPr marL="539496" indent="-457200" algn="just">
              <a:buFont typeface="+mj-cs"/>
              <a:buAutoNum type="arabic2Minus"/>
            </a:pPr>
            <a:r>
              <a:rPr lang="ar-YE" sz="2800" b="1" dirty="0"/>
              <a:t>يظل رصيد حـ/ الإيراد المحصل مقدماً مفتوحا كرصيد دائن يظهر بالميزانية العمومية في جانب الالتزامات وحقوق الملكية ضمن الالتزامات المتداولة.</a:t>
            </a:r>
            <a:endParaRPr lang="ar-SA" sz="2800" b="1" dirty="0"/>
          </a:p>
          <a:p>
            <a:pPr marL="82296" indent="0" algn="ctr">
              <a:buNone/>
            </a:pPr>
            <a:r>
              <a:rPr lang="ar-SA" sz="2800" b="1" u="sng" dirty="0">
                <a:solidFill>
                  <a:srgbClr val="C00000"/>
                </a:solidFill>
              </a:rPr>
              <a:t>والمثال التالي يوضح ذلك.</a:t>
            </a:r>
            <a:endParaRPr lang="ar-YE" sz="2800" b="1" u="sng" dirty="0">
              <a:solidFill>
                <a:srgbClr val="C00000"/>
              </a:solidFill>
            </a:endParaRPr>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rgbClr val="E7DEC9">
                    <a:shade val="50000"/>
                    <a:satMod val="200000"/>
                  </a:srgb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45</a:t>
            </a:fld>
            <a:endParaRPr kumimoji="0" lang="ar-YE" sz="1800" b="0" i="0" u="none" strike="noStrike" kern="0" cap="none" spc="0" normalizeH="0" baseline="0" noProof="0" dirty="0">
              <a:ln>
                <a:noFill/>
              </a:ln>
              <a:solidFill>
                <a:srgbClr val="E7DEC9">
                  <a:shade val="50000"/>
                  <a:satMod val="200000"/>
                </a:srgbClr>
              </a:solidFill>
              <a:effectLst/>
              <a:uLnTx/>
              <a:uFillTx/>
            </a:endParaRPr>
          </a:p>
        </p:txBody>
      </p:sp>
      <p:graphicFrame>
        <p:nvGraphicFramePr>
          <p:cNvPr id="5" name="جدول 4"/>
          <p:cNvGraphicFramePr>
            <a:graphicFrameLocks noGrp="1"/>
          </p:cNvGraphicFramePr>
          <p:nvPr>
            <p:extLst>
              <p:ext uri="{D42A27DB-BD31-4B8C-83A1-F6EECF244321}">
                <p14:modId xmlns:p14="http://schemas.microsoft.com/office/powerpoint/2010/main" val="2546593771"/>
              </p:ext>
            </p:extLst>
          </p:nvPr>
        </p:nvGraphicFramePr>
        <p:xfrm>
          <a:off x="695399" y="2564904"/>
          <a:ext cx="7678075" cy="701040"/>
        </p:xfrm>
        <a:graphic>
          <a:graphicData uri="http://schemas.openxmlformats.org/drawingml/2006/table">
            <a:tbl>
              <a:tblPr rtl="1" firstRow="1" bandRow="1">
                <a:tableStyleId>{616DA210-FB5B-4158-B5E0-FEB733F419BA}</a:tableStyleId>
              </a:tblPr>
              <a:tblGrid>
                <a:gridCol w="1287163">
                  <a:extLst>
                    <a:ext uri="{9D8B030D-6E8A-4147-A177-3AD203B41FA5}">
                      <a16:colId xmlns:a16="http://schemas.microsoft.com/office/drawing/2014/main" val="20000"/>
                    </a:ext>
                  </a:extLst>
                </a:gridCol>
                <a:gridCol w="698354">
                  <a:extLst>
                    <a:ext uri="{9D8B030D-6E8A-4147-A177-3AD203B41FA5}">
                      <a16:colId xmlns:a16="http://schemas.microsoft.com/office/drawing/2014/main" val="20001"/>
                    </a:ext>
                  </a:extLst>
                </a:gridCol>
                <a:gridCol w="3991477">
                  <a:extLst>
                    <a:ext uri="{9D8B030D-6E8A-4147-A177-3AD203B41FA5}">
                      <a16:colId xmlns:a16="http://schemas.microsoft.com/office/drawing/2014/main" val="20002"/>
                    </a:ext>
                  </a:extLst>
                </a:gridCol>
                <a:gridCol w="1701081">
                  <a:extLst>
                    <a:ext uri="{9D8B030D-6E8A-4147-A177-3AD203B41FA5}">
                      <a16:colId xmlns:a16="http://schemas.microsoft.com/office/drawing/2014/main" val="20003"/>
                    </a:ext>
                  </a:extLst>
                </a:gridCol>
              </a:tblGrid>
              <a:tr h="370840">
                <a:tc>
                  <a:txBody>
                    <a:bodyPr/>
                    <a:lstStyle/>
                    <a:p>
                      <a:pPr rtl="1"/>
                      <a:r>
                        <a:rPr lang="ar-YE" sz="2000" dirty="0"/>
                        <a:t>×××</a:t>
                      </a:r>
                    </a:p>
                  </a:txBody>
                  <a:tcPr/>
                </a:tc>
                <a:tc>
                  <a:txBody>
                    <a:bodyPr/>
                    <a:lstStyle/>
                    <a:p>
                      <a:pPr rtl="1"/>
                      <a:endParaRPr lang="ar-YE" sz="2000" dirty="0"/>
                    </a:p>
                    <a:p>
                      <a:pPr rtl="1"/>
                      <a:r>
                        <a:rPr lang="ar-YE" sz="2000" dirty="0"/>
                        <a:t>×××</a:t>
                      </a:r>
                    </a:p>
                  </a:txBody>
                  <a:tcPr/>
                </a:tc>
                <a:tc>
                  <a:txBody>
                    <a:bodyPr/>
                    <a:lstStyle/>
                    <a:p>
                      <a:pPr rtl="1"/>
                      <a:r>
                        <a:rPr lang="ar-YE" sz="2000" dirty="0"/>
                        <a:t>من حــ/ الصندوق</a:t>
                      </a:r>
                      <a:r>
                        <a:rPr lang="ar-YE" sz="2000" baseline="0" dirty="0"/>
                        <a:t> أو البنك</a:t>
                      </a:r>
                    </a:p>
                    <a:p>
                      <a:pPr rtl="1"/>
                      <a:r>
                        <a:rPr lang="ar-YE" sz="2000" baseline="0" dirty="0"/>
                        <a:t>    إلى حـ/ الإيراد المحصل مقدماً</a:t>
                      </a:r>
                      <a:endParaRPr lang="ar-YE" sz="2000" dirty="0"/>
                    </a:p>
                  </a:txBody>
                  <a:tcPr/>
                </a:tc>
                <a:tc>
                  <a:txBody>
                    <a:bodyPr/>
                    <a:lstStyle/>
                    <a:p>
                      <a:pPr rtl="1"/>
                      <a:r>
                        <a:rPr lang="ar-YE" sz="2000" dirty="0"/>
                        <a:t>في تاريخ التحصيل</a:t>
                      </a:r>
                    </a:p>
                  </a:txBody>
                  <a:tcPr/>
                </a:tc>
                <a:extLst>
                  <a:ext uri="{0D108BD9-81ED-4DB2-BD59-A6C34878D82A}">
                    <a16:rowId xmlns:a16="http://schemas.microsoft.com/office/drawing/2014/main" val="10000"/>
                  </a:ext>
                </a:extLst>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624190458"/>
              </p:ext>
            </p:extLst>
          </p:nvPr>
        </p:nvGraphicFramePr>
        <p:xfrm>
          <a:off x="695399" y="4245104"/>
          <a:ext cx="7654089" cy="701040"/>
        </p:xfrm>
        <a:graphic>
          <a:graphicData uri="http://schemas.openxmlformats.org/drawingml/2006/table">
            <a:tbl>
              <a:tblPr rtl="1" firstRow="1" bandRow="1">
                <a:tableStyleId>{616DA210-FB5B-4158-B5E0-FEB733F419BA}</a:tableStyleId>
              </a:tblPr>
              <a:tblGrid>
                <a:gridCol w="964548">
                  <a:extLst>
                    <a:ext uri="{9D8B030D-6E8A-4147-A177-3AD203B41FA5}">
                      <a16:colId xmlns:a16="http://schemas.microsoft.com/office/drawing/2014/main" val="20000"/>
                    </a:ext>
                  </a:extLst>
                </a:gridCol>
                <a:gridCol w="1281266">
                  <a:extLst>
                    <a:ext uri="{9D8B030D-6E8A-4147-A177-3AD203B41FA5}">
                      <a16:colId xmlns:a16="http://schemas.microsoft.com/office/drawing/2014/main" val="20001"/>
                    </a:ext>
                  </a:extLst>
                </a:gridCol>
                <a:gridCol w="3743033">
                  <a:extLst>
                    <a:ext uri="{9D8B030D-6E8A-4147-A177-3AD203B41FA5}">
                      <a16:colId xmlns:a16="http://schemas.microsoft.com/office/drawing/2014/main" val="20002"/>
                    </a:ext>
                  </a:extLst>
                </a:gridCol>
                <a:gridCol w="1665242">
                  <a:extLst>
                    <a:ext uri="{9D8B030D-6E8A-4147-A177-3AD203B41FA5}">
                      <a16:colId xmlns:a16="http://schemas.microsoft.com/office/drawing/2014/main" val="20003"/>
                    </a:ext>
                  </a:extLst>
                </a:gridCol>
              </a:tblGrid>
              <a:tr h="370840">
                <a:tc>
                  <a:txBody>
                    <a:bodyPr/>
                    <a:lstStyle/>
                    <a:p>
                      <a:pPr rtl="1"/>
                      <a:r>
                        <a:rPr lang="ar-YE" sz="2000" dirty="0"/>
                        <a:t>×××</a:t>
                      </a:r>
                    </a:p>
                  </a:txBody>
                  <a:tcPr/>
                </a:tc>
                <a:tc>
                  <a:txBody>
                    <a:bodyPr/>
                    <a:lstStyle/>
                    <a:p>
                      <a:pPr rtl="1"/>
                      <a:endParaRPr lang="ar-YE" sz="2000" dirty="0"/>
                    </a:p>
                    <a:p>
                      <a:pPr rtl="1"/>
                      <a:r>
                        <a:rPr lang="ar-YE" sz="2000" dirty="0"/>
                        <a:t>×××</a:t>
                      </a:r>
                    </a:p>
                  </a:txBody>
                  <a:tcPr/>
                </a:tc>
                <a:tc>
                  <a:txBody>
                    <a:bodyPr/>
                    <a:lstStyle/>
                    <a:p>
                      <a:pPr rtl="1"/>
                      <a:r>
                        <a:rPr lang="ar-YE" sz="2000" dirty="0"/>
                        <a:t>من حـ/ الإيراد</a:t>
                      </a:r>
                      <a:r>
                        <a:rPr lang="ar-YE" sz="2000" baseline="0" dirty="0"/>
                        <a:t> المحصل مقدماً</a:t>
                      </a:r>
                    </a:p>
                    <a:p>
                      <a:pPr rtl="1"/>
                      <a:r>
                        <a:rPr lang="ar-YE" sz="2000" baseline="0" dirty="0"/>
                        <a:t>    إلى حـ/ الإيراد</a:t>
                      </a:r>
                      <a:endParaRPr lang="ar-YE" sz="2000" dirty="0"/>
                    </a:p>
                  </a:txBody>
                  <a:tcPr/>
                </a:tc>
                <a:tc>
                  <a:txBody>
                    <a:bodyPr/>
                    <a:lstStyle/>
                    <a:p>
                      <a:pPr rtl="1"/>
                      <a:r>
                        <a:rPr lang="ar-YE" sz="2000" dirty="0"/>
                        <a:t>في نهاية الفترة</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24293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741368"/>
          </a:xfrm>
        </p:spPr>
        <p:txBody>
          <a:bodyPr>
            <a:normAutofit/>
          </a:bodyPr>
          <a:lstStyle/>
          <a:p>
            <a:pPr algn="just"/>
            <a:r>
              <a:rPr lang="ar-YE" sz="2400" b="1" u="sng" dirty="0"/>
              <a:t>مثال: </a:t>
            </a:r>
            <a:r>
              <a:rPr lang="ar-YE" sz="2400" b="1" u="sng" dirty="0">
                <a:solidFill>
                  <a:srgbClr val="C00000"/>
                </a:solidFill>
              </a:rPr>
              <a:t>(إيراد العقار المحصل مقدماَ):</a:t>
            </a:r>
          </a:p>
          <a:p>
            <a:pPr marL="82296" indent="0" algn="just">
              <a:buNone/>
            </a:pPr>
            <a:r>
              <a:rPr lang="ar-YE" sz="2400" b="1" dirty="0"/>
              <a:t>بتاريخ </a:t>
            </a:r>
            <a:r>
              <a:rPr lang="en-US" sz="2400" b="1" dirty="0"/>
              <a:t>1</a:t>
            </a:r>
            <a:r>
              <a:rPr lang="ar-YE" sz="2400" b="1" dirty="0"/>
              <a:t>/</a:t>
            </a:r>
            <a:r>
              <a:rPr lang="en-US" sz="2400" b="1" dirty="0"/>
              <a:t>4</a:t>
            </a:r>
            <a:r>
              <a:rPr lang="ar-YE" sz="2400" b="1" dirty="0"/>
              <a:t>/</a:t>
            </a:r>
            <a:r>
              <a:rPr lang="en-US" sz="2400" b="1" dirty="0"/>
              <a:t>2006</a:t>
            </a:r>
            <a:r>
              <a:rPr lang="ar-YE" sz="2400" b="1" dirty="0"/>
              <a:t>م أستلمت مشأة أيمن مبلغ </a:t>
            </a:r>
            <a:r>
              <a:rPr lang="en-US" sz="2400" b="1" dirty="0"/>
              <a:t>300,000</a:t>
            </a:r>
            <a:r>
              <a:rPr lang="ar-YE" sz="2400" b="1" dirty="0"/>
              <a:t> ريال بشيك عن إيراد عقار لمبنى العائد للمنشأة لمدة ثلاث سنوات مقدماَ.</a:t>
            </a:r>
          </a:p>
          <a:p>
            <a:pPr marL="82296" indent="0" algn="just">
              <a:buNone/>
            </a:pPr>
            <a:r>
              <a:rPr lang="ar-YE" sz="2400" b="1" u="sng" dirty="0"/>
              <a:t>المطلوب</a:t>
            </a:r>
            <a:r>
              <a:rPr lang="ar-YE" sz="2400" b="1" dirty="0"/>
              <a:t>:</a:t>
            </a:r>
            <a:r>
              <a:rPr lang="en-US" sz="2400" b="1" dirty="0"/>
              <a:t> </a:t>
            </a:r>
            <a:r>
              <a:rPr lang="ar-YE" sz="2400" b="1" dirty="0"/>
              <a:t>1) إجراء قيود التسوية اللازمة وقيود الإقفال؟</a:t>
            </a:r>
          </a:p>
          <a:p>
            <a:pPr marL="596646" lvl="0" indent="-514350" algn="just">
              <a:buClr>
                <a:srgbClr val="3891A7"/>
              </a:buClr>
              <a:buFont typeface="+mj-lt"/>
              <a:buAutoNum type="arabicParenR" startAt="2"/>
            </a:pPr>
            <a:r>
              <a:rPr lang="ar-YE" sz="2400" b="1" dirty="0">
                <a:solidFill>
                  <a:prstClr val="black"/>
                </a:solidFill>
              </a:rPr>
              <a:t>إظهار التأثير على حـ/ أ. خ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2006</a:t>
            </a:r>
            <a:r>
              <a:rPr lang="ar-YE" sz="2400" b="1" dirty="0">
                <a:solidFill>
                  <a:prstClr val="black"/>
                </a:solidFill>
              </a:rPr>
              <a:t>م والمركز المالي؟ علماَ بأن منشأة أيمن تعالج الإيراد المحصل مقدماَ كالتزام؟</a:t>
            </a:r>
            <a:endParaRPr lang="en-US" sz="2400" b="1" dirty="0">
              <a:solidFill>
                <a:prstClr val="black"/>
              </a:solidFill>
            </a:endParaRPr>
          </a:p>
          <a:p>
            <a:pPr marL="82296" lvl="0" indent="0" algn="just">
              <a:buClr>
                <a:srgbClr val="3891A7"/>
              </a:buClr>
              <a:buNone/>
            </a:pPr>
            <a:r>
              <a:rPr lang="ar-YE" sz="2400" b="1" dirty="0">
                <a:solidFill>
                  <a:srgbClr val="0070C0"/>
                </a:solidFill>
              </a:rPr>
              <a:t>1- </a:t>
            </a:r>
            <a:r>
              <a:rPr lang="ar-YE" sz="2400" b="1" u="sng" dirty="0">
                <a:solidFill>
                  <a:srgbClr val="0070C0"/>
                </a:solidFill>
              </a:rPr>
              <a:t>قيد استلام إيراد العقار بشيك بتاريخ:</a:t>
            </a:r>
            <a:r>
              <a:rPr lang="en-US" sz="2400" b="1" u="sng" dirty="0">
                <a:solidFill>
                  <a:srgbClr val="0070C0"/>
                </a:solidFill>
              </a:rPr>
              <a:t> 1</a:t>
            </a:r>
            <a:r>
              <a:rPr lang="ar-YE" sz="2400" b="1" u="sng" dirty="0">
                <a:solidFill>
                  <a:srgbClr val="0070C0"/>
                </a:solidFill>
              </a:rPr>
              <a:t>/</a:t>
            </a:r>
            <a:r>
              <a:rPr lang="en-US" sz="2400" b="1" u="sng" dirty="0">
                <a:solidFill>
                  <a:srgbClr val="0070C0"/>
                </a:solidFill>
              </a:rPr>
              <a:t>4</a:t>
            </a:r>
            <a:r>
              <a:rPr lang="ar-YE" sz="2400" b="1" u="sng" dirty="0">
                <a:solidFill>
                  <a:srgbClr val="0070C0"/>
                </a:solidFill>
              </a:rPr>
              <a:t>/</a:t>
            </a:r>
            <a:r>
              <a:rPr lang="en-US" sz="2400" b="1" u="sng" dirty="0">
                <a:solidFill>
                  <a:srgbClr val="0070C0"/>
                </a:solidFill>
              </a:rPr>
              <a:t>2006</a:t>
            </a:r>
            <a:r>
              <a:rPr lang="ar-YE" sz="2400" b="1" u="sng" dirty="0">
                <a:solidFill>
                  <a:srgbClr val="0070C0"/>
                </a:solidFill>
              </a:rPr>
              <a:t>م </a:t>
            </a:r>
            <a:r>
              <a:rPr lang="ar-YE" sz="2400" b="1" dirty="0">
                <a:solidFill>
                  <a:prstClr val="black"/>
                </a:solidFill>
              </a:rPr>
              <a:t>:</a:t>
            </a:r>
            <a:endParaRPr lang="en-US" sz="2400" b="1" dirty="0">
              <a:solidFill>
                <a:prstClr val="black"/>
              </a:solidFill>
            </a:endParaRPr>
          </a:p>
          <a:p>
            <a:pPr marL="82296" lvl="0" indent="0" algn="just">
              <a:buClr>
                <a:srgbClr val="3891A7"/>
              </a:buClr>
              <a:buNone/>
            </a:pPr>
            <a:endParaRPr lang="ar-YE" sz="2400" b="1" dirty="0">
              <a:solidFill>
                <a:prstClr val="black"/>
              </a:solidFill>
            </a:endParaRPr>
          </a:p>
          <a:p>
            <a:pPr marL="82296" lvl="0" indent="0" algn="just">
              <a:buClr>
                <a:srgbClr val="3891A7"/>
              </a:buClr>
              <a:buNone/>
            </a:pPr>
            <a:endParaRPr lang="en-US" sz="2400" b="1" dirty="0">
              <a:solidFill>
                <a:prstClr val="black"/>
              </a:solidFill>
            </a:endParaRPr>
          </a:p>
          <a:p>
            <a:pPr marL="82296" lvl="0" indent="0" algn="just">
              <a:buClr>
                <a:srgbClr val="3891A7"/>
              </a:buClr>
              <a:buNone/>
            </a:pPr>
            <a:endParaRPr lang="en-US" sz="2400" b="1" dirty="0">
              <a:solidFill>
                <a:prstClr val="black"/>
              </a:solidFill>
            </a:endParaRPr>
          </a:p>
          <a:p>
            <a:pPr marL="82296" lvl="0" indent="0" algn="just">
              <a:buClr>
                <a:srgbClr val="3891A7"/>
              </a:buClr>
              <a:buNone/>
            </a:pPr>
            <a:r>
              <a:rPr lang="ar-YE" sz="2200" b="1" dirty="0">
                <a:solidFill>
                  <a:srgbClr val="0070C0"/>
                </a:solidFill>
              </a:rPr>
              <a:t>2- </a:t>
            </a:r>
            <a:r>
              <a:rPr lang="ar-YE" sz="2200" b="1" u="sng" dirty="0">
                <a:solidFill>
                  <a:srgbClr val="0070C0"/>
                </a:solidFill>
              </a:rPr>
              <a:t>في </a:t>
            </a:r>
            <a:r>
              <a:rPr lang="en-US" sz="2200" b="1" u="sng" dirty="0">
                <a:solidFill>
                  <a:srgbClr val="0070C0"/>
                </a:solidFill>
              </a:rPr>
              <a:t>31</a:t>
            </a:r>
            <a:r>
              <a:rPr lang="ar-YE" sz="2200" b="1" u="sng" dirty="0">
                <a:solidFill>
                  <a:srgbClr val="0070C0"/>
                </a:solidFill>
              </a:rPr>
              <a:t>/</a:t>
            </a:r>
            <a:r>
              <a:rPr lang="en-US" sz="2200" b="1" u="sng" dirty="0">
                <a:solidFill>
                  <a:srgbClr val="0070C0"/>
                </a:solidFill>
              </a:rPr>
              <a:t>12</a:t>
            </a:r>
            <a:r>
              <a:rPr lang="ar-YE" sz="2200" b="1" u="sng" dirty="0">
                <a:solidFill>
                  <a:srgbClr val="0070C0"/>
                </a:solidFill>
              </a:rPr>
              <a:t>/</a:t>
            </a:r>
            <a:r>
              <a:rPr lang="en-US" sz="2200" b="1" u="sng" dirty="0">
                <a:solidFill>
                  <a:srgbClr val="0070C0"/>
                </a:solidFill>
              </a:rPr>
              <a:t>2006</a:t>
            </a:r>
            <a:r>
              <a:rPr lang="ar-YE" sz="2200" b="1" u="sng" dirty="0">
                <a:solidFill>
                  <a:srgbClr val="0070C0"/>
                </a:solidFill>
              </a:rPr>
              <a:t>م يتم احتساب الجزء المحصل مقدماَ ما يخص السنة 9 أشهر كما يلي</a:t>
            </a:r>
            <a:r>
              <a:rPr lang="ar-YE" sz="2400" b="1" u="sng" dirty="0">
                <a:solidFill>
                  <a:srgbClr val="0070C0"/>
                </a:solidFill>
              </a:rPr>
              <a:t>:</a:t>
            </a:r>
          </a:p>
          <a:p>
            <a:pPr marL="82296" lvl="0" indent="0" algn="just">
              <a:buClr>
                <a:srgbClr val="3891A7"/>
              </a:buClr>
              <a:buNone/>
            </a:pPr>
            <a:r>
              <a:rPr lang="ar-YE" sz="2400" b="1" dirty="0">
                <a:solidFill>
                  <a:srgbClr val="0070C0"/>
                </a:solidFill>
              </a:rPr>
              <a:t>    </a:t>
            </a:r>
            <a:endParaRPr lang="ar-YE" sz="2800" dirty="0">
              <a:solidFill>
                <a:prstClr val="black"/>
              </a:solidFill>
            </a:endParaRPr>
          </a:p>
          <a:p>
            <a:pPr marL="82296" indent="0" algn="just">
              <a:buNone/>
            </a:pPr>
            <a:endParaRPr lang="ar-YE" sz="2800" dirty="0"/>
          </a:p>
          <a:p>
            <a:pPr marL="82296" indent="0" algn="just">
              <a:buNone/>
            </a:pPr>
            <a:endParaRPr lang="en-US" sz="2800" u="sng" dirty="0"/>
          </a:p>
        </p:txBody>
      </p:sp>
      <p:sp>
        <p:nvSpPr>
          <p:cNvPr id="4" name="Slide Number Placeholder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46</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2890554817"/>
              </p:ext>
            </p:extLst>
          </p:nvPr>
        </p:nvGraphicFramePr>
        <p:xfrm>
          <a:off x="467544" y="3140968"/>
          <a:ext cx="8146104" cy="1005840"/>
        </p:xfrm>
        <a:graphic>
          <a:graphicData uri="http://schemas.openxmlformats.org/drawingml/2006/table">
            <a:tbl>
              <a:tblPr firstRow="1" bandRow="1">
                <a:tableStyleId>{5DA37D80-6434-44D0-A028-1B22A696006F}</a:tableStyleId>
              </a:tblPr>
              <a:tblGrid>
                <a:gridCol w="1224136">
                  <a:extLst>
                    <a:ext uri="{9D8B030D-6E8A-4147-A177-3AD203B41FA5}">
                      <a16:colId xmlns:a16="http://schemas.microsoft.com/office/drawing/2014/main" val="2236145611"/>
                    </a:ext>
                  </a:extLst>
                </a:gridCol>
                <a:gridCol w="3312368">
                  <a:extLst>
                    <a:ext uri="{9D8B030D-6E8A-4147-A177-3AD203B41FA5}">
                      <a16:colId xmlns:a16="http://schemas.microsoft.com/office/drawing/2014/main" val="398201289"/>
                    </a:ext>
                  </a:extLst>
                </a:gridCol>
                <a:gridCol w="1800200">
                  <a:extLst>
                    <a:ext uri="{9D8B030D-6E8A-4147-A177-3AD203B41FA5}">
                      <a16:colId xmlns:a16="http://schemas.microsoft.com/office/drawing/2014/main" val="1808757170"/>
                    </a:ext>
                  </a:extLst>
                </a:gridCol>
                <a:gridCol w="1809400">
                  <a:extLst>
                    <a:ext uri="{9D8B030D-6E8A-4147-A177-3AD203B41FA5}">
                      <a16:colId xmlns:a16="http://schemas.microsoft.com/office/drawing/2014/main" val="2676390119"/>
                    </a:ext>
                  </a:extLst>
                </a:gridCol>
              </a:tblGrid>
              <a:tr h="370840">
                <a:tc>
                  <a:txBody>
                    <a:bodyPr/>
                    <a:lstStyle/>
                    <a:p>
                      <a:r>
                        <a:rPr lang="en-US" sz="2000" dirty="0"/>
                        <a:t>1</a:t>
                      </a:r>
                      <a:r>
                        <a:rPr lang="ar-YE" sz="2000" dirty="0"/>
                        <a:t>/</a:t>
                      </a:r>
                      <a:r>
                        <a:rPr lang="en-US" sz="2000" dirty="0"/>
                        <a:t>4</a:t>
                      </a:r>
                    </a:p>
                  </a:txBody>
                  <a:tcPr/>
                </a:tc>
                <a:tc>
                  <a:txBody>
                    <a:bodyPr/>
                    <a:lstStyle/>
                    <a:p>
                      <a:r>
                        <a:rPr lang="ar-YE" sz="2000" dirty="0"/>
                        <a:t>من حـ/ البنك</a:t>
                      </a:r>
                    </a:p>
                    <a:p>
                      <a:r>
                        <a:rPr lang="ar-YE" sz="2000" dirty="0"/>
                        <a:t>  إلى حـ/ إيراد عقار المحصل مقدماَ</a:t>
                      </a:r>
                    </a:p>
                    <a:p>
                      <a:r>
                        <a:rPr lang="ar-YE" sz="2000" dirty="0"/>
                        <a:t>إثبات إيراد عقاار بشيك</a:t>
                      </a:r>
                      <a:endParaRPr lang="en-US" sz="2000" dirty="0"/>
                    </a:p>
                  </a:txBody>
                  <a:tcPr/>
                </a:tc>
                <a:tc>
                  <a:txBody>
                    <a:bodyPr/>
                    <a:lstStyle/>
                    <a:p>
                      <a:endParaRPr lang="en-US" sz="2000" dirty="0"/>
                    </a:p>
                    <a:p>
                      <a:r>
                        <a:rPr lang="en-US" sz="2000" dirty="0"/>
                        <a:t>300,000</a:t>
                      </a:r>
                    </a:p>
                  </a:txBody>
                  <a:tcPr/>
                </a:tc>
                <a:tc>
                  <a:txBody>
                    <a:bodyPr/>
                    <a:lstStyle/>
                    <a:p>
                      <a:r>
                        <a:rPr lang="en-US" sz="2000" dirty="0"/>
                        <a:t>300,000</a:t>
                      </a:r>
                    </a:p>
                  </a:txBody>
                  <a:tcPr/>
                </a:tc>
                <a:extLst>
                  <a:ext uri="{0D108BD9-81ED-4DB2-BD59-A6C34878D82A}">
                    <a16:rowId xmlns:a16="http://schemas.microsoft.com/office/drawing/2014/main" val="289436796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28307372"/>
              </p:ext>
            </p:extLst>
          </p:nvPr>
        </p:nvGraphicFramePr>
        <p:xfrm>
          <a:off x="497662" y="4983832"/>
          <a:ext cx="8117876" cy="1828800"/>
        </p:xfrm>
        <a:graphic>
          <a:graphicData uri="http://schemas.openxmlformats.org/drawingml/2006/table">
            <a:tbl>
              <a:tblPr firstRow="1" bandRow="1">
                <a:tableStyleId>{8799B23B-EC83-4686-B30A-512413B5E67A}</a:tableStyleId>
              </a:tblPr>
              <a:tblGrid>
                <a:gridCol w="1099964">
                  <a:extLst>
                    <a:ext uri="{9D8B030D-6E8A-4147-A177-3AD203B41FA5}">
                      <a16:colId xmlns:a16="http://schemas.microsoft.com/office/drawing/2014/main" val="1357521847"/>
                    </a:ext>
                  </a:extLst>
                </a:gridCol>
                <a:gridCol w="3672408">
                  <a:extLst>
                    <a:ext uri="{9D8B030D-6E8A-4147-A177-3AD203B41FA5}">
                      <a16:colId xmlns:a16="http://schemas.microsoft.com/office/drawing/2014/main" val="3071779116"/>
                    </a:ext>
                  </a:extLst>
                </a:gridCol>
                <a:gridCol w="1656184">
                  <a:extLst>
                    <a:ext uri="{9D8B030D-6E8A-4147-A177-3AD203B41FA5}">
                      <a16:colId xmlns:a16="http://schemas.microsoft.com/office/drawing/2014/main" val="4071329687"/>
                    </a:ext>
                  </a:extLst>
                </a:gridCol>
                <a:gridCol w="1689320">
                  <a:extLst>
                    <a:ext uri="{9D8B030D-6E8A-4147-A177-3AD203B41FA5}">
                      <a16:colId xmlns:a16="http://schemas.microsoft.com/office/drawing/2014/main" val="898741935"/>
                    </a:ext>
                  </a:extLst>
                </a:gridCol>
              </a:tblGrid>
              <a:tr h="370840">
                <a:tc>
                  <a:txBody>
                    <a:bodyPr/>
                    <a:lstStyle/>
                    <a:p>
                      <a:r>
                        <a:rPr lang="en-US" sz="1800" b="1" dirty="0"/>
                        <a:t>31</a:t>
                      </a:r>
                      <a:r>
                        <a:rPr lang="ar-YE" sz="1800" b="1" dirty="0"/>
                        <a:t>/</a:t>
                      </a:r>
                      <a:r>
                        <a:rPr lang="en-US" sz="1800" b="1" dirty="0"/>
                        <a:t>12</a:t>
                      </a:r>
                    </a:p>
                  </a:txBody>
                  <a:tcPr/>
                </a:tc>
                <a:tc>
                  <a:txBody>
                    <a:bodyPr/>
                    <a:lstStyle/>
                    <a:p>
                      <a:r>
                        <a:rPr lang="ar-YE" sz="1800" b="1" dirty="0"/>
                        <a:t>من حـ/ إيراد</a:t>
                      </a:r>
                      <a:r>
                        <a:rPr lang="ar-YE" sz="1800" b="1" baseline="0" dirty="0"/>
                        <a:t> عقار محصل مقدماَ</a:t>
                      </a:r>
                    </a:p>
                    <a:p>
                      <a:r>
                        <a:rPr lang="ar-YE" sz="1800" b="1" baseline="0" dirty="0"/>
                        <a:t>   إلى حـ/ إبراد عقار</a:t>
                      </a:r>
                    </a:p>
                    <a:p>
                      <a:r>
                        <a:rPr lang="ar-YE" sz="1800" b="1" baseline="0" dirty="0"/>
                        <a:t>إثبات ايراد عقار</a:t>
                      </a:r>
                      <a:endParaRPr lang="en-US" sz="1800" b="1" dirty="0"/>
                    </a:p>
                  </a:txBody>
                  <a:tcPr/>
                </a:tc>
                <a:tc>
                  <a:txBody>
                    <a:bodyPr/>
                    <a:lstStyle/>
                    <a:p>
                      <a:endParaRPr lang="en-US" sz="1800" b="1" dirty="0"/>
                    </a:p>
                    <a:p>
                      <a:r>
                        <a:rPr lang="en-US" sz="1800" b="1" dirty="0"/>
                        <a:t>75,000</a:t>
                      </a:r>
                    </a:p>
                  </a:txBody>
                  <a:tcPr/>
                </a:tc>
                <a:tc>
                  <a:txBody>
                    <a:bodyPr/>
                    <a:lstStyle/>
                    <a:p>
                      <a:r>
                        <a:rPr lang="en-US" sz="1800" b="1" dirty="0"/>
                        <a:t>75,000</a:t>
                      </a:r>
                    </a:p>
                  </a:txBody>
                  <a:tcPr/>
                </a:tc>
                <a:extLst>
                  <a:ext uri="{0D108BD9-81ED-4DB2-BD59-A6C34878D82A}">
                    <a16:rowId xmlns:a16="http://schemas.microsoft.com/office/drawing/2014/main" val="648448304"/>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800" b="1" dirty="0"/>
                        <a:t>31</a:t>
                      </a:r>
                      <a:r>
                        <a:rPr lang="ar-YE" sz="1800" b="1" dirty="0"/>
                        <a:t>/</a:t>
                      </a:r>
                      <a:r>
                        <a:rPr lang="en-US" sz="1800" b="1" dirty="0"/>
                        <a:t>12</a:t>
                      </a:r>
                    </a:p>
                    <a:p>
                      <a:endParaRPr lang="en-US" sz="1800" b="1" dirty="0"/>
                    </a:p>
                  </a:txBody>
                  <a:tcPr/>
                </a:tc>
                <a:tc>
                  <a:txBody>
                    <a:bodyPr/>
                    <a:lstStyle/>
                    <a:p>
                      <a:r>
                        <a:rPr lang="ar-YE" sz="1800" b="1" dirty="0"/>
                        <a:t>من حـ/ إيراد عقار</a:t>
                      </a:r>
                    </a:p>
                    <a:p>
                      <a:r>
                        <a:rPr lang="ar-YE" sz="1800" b="1" dirty="0"/>
                        <a:t>  إلى حـ/ أ. خ</a:t>
                      </a:r>
                    </a:p>
                    <a:p>
                      <a:r>
                        <a:rPr lang="ar-YE" sz="1800" b="1" dirty="0"/>
                        <a:t>إقفال رصيد حساب ايراد</a:t>
                      </a:r>
                      <a:r>
                        <a:rPr lang="ar-YE" sz="1800" b="1" baseline="0" dirty="0"/>
                        <a:t> عقار</a:t>
                      </a:r>
                      <a:endParaRPr lang="ar-YE" sz="1800" b="1" dirty="0"/>
                    </a:p>
                  </a:txBody>
                  <a:tcPr/>
                </a:tc>
                <a:tc>
                  <a:txBody>
                    <a:bodyPr/>
                    <a:lstStyle/>
                    <a:p>
                      <a:endParaRPr lang="en-US" sz="1800" b="1" dirty="0"/>
                    </a:p>
                    <a:p>
                      <a:r>
                        <a:rPr lang="en-US" sz="1800" b="1" dirty="0"/>
                        <a:t>75,000</a:t>
                      </a:r>
                    </a:p>
                  </a:txBody>
                  <a:tcPr/>
                </a:tc>
                <a:tc>
                  <a:txBody>
                    <a:bodyPr/>
                    <a:lstStyle/>
                    <a:p>
                      <a:r>
                        <a:rPr lang="en-US" sz="1800" b="1" dirty="0"/>
                        <a:t>75,000</a:t>
                      </a:r>
                    </a:p>
                  </a:txBody>
                  <a:tcPr/>
                </a:tc>
                <a:extLst>
                  <a:ext uri="{0D108BD9-81ED-4DB2-BD59-A6C34878D82A}">
                    <a16:rowId xmlns:a16="http://schemas.microsoft.com/office/drawing/2014/main" val="563484627"/>
                  </a:ext>
                </a:extLst>
              </a:tr>
            </a:tbl>
          </a:graphicData>
        </a:graphic>
      </p:graphicFrame>
    </p:spTree>
    <p:extLst>
      <p:ext uri="{BB962C8B-B14F-4D97-AF65-F5344CB8AC3E}">
        <p14:creationId xmlns:p14="http://schemas.microsoft.com/office/powerpoint/2010/main" val="29880423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4000" b="1" u="sng" dirty="0">
                <a:solidFill>
                  <a:srgbClr val="C00000"/>
                </a:solidFill>
                <a:latin typeface="Andalus" panose="02020603050405020304" pitchFamily="18" charset="-78"/>
                <a:cs typeface="Andalus" panose="02020603050405020304" pitchFamily="18" charset="-78"/>
              </a:rPr>
              <a:t>الإيرادات المستحقة</a:t>
            </a:r>
          </a:p>
        </p:txBody>
      </p:sp>
      <p:sp>
        <p:nvSpPr>
          <p:cNvPr id="3" name="عنصر نائب للمحتوى 2"/>
          <p:cNvSpPr>
            <a:spLocks noGrp="1"/>
          </p:cNvSpPr>
          <p:nvPr>
            <p:ph idx="1"/>
          </p:nvPr>
        </p:nvSpPr>
        <p:spPr>
          <a:xfrm>
            <a:off x="107504" y="548680"/>
            <a:ext cx="8928992" cy="6120680"/>
          </a:xfrm>
        </p:spPr>
        <p:txBody>
          <a:bodyPr>
            <a:normAutofit/>
          </a:bodyPr>
          <a:lstStyle/>
          <a:p>
            <a:pPr algn="just">
              <a:buFont typeface="Wingdings" pitchFamily="2" charset="2"/>
              <a:buChar char="ü"/>
            </a:pPr>
            <a:r>
              <a:rPr lang="ar-SA" sz="2500" b="1" u="sng" dirty="0">
                <a:solidFill>
                  <a:srgbClr val="FF0000"/>
                </a:solidFill>
              </a:rPr>
              <a:t>المعالجة المحاسبية للحالة الثالثة</a:t>
            </a:r>
            <a:r>
              <a:rPr lang="ar-YE" sz="2500" b="1" u="sng" dirty="0">
                <a:solidFill>
                  <a:srgbClr val="FF0000"/>
                </a:solidFill>
              </a:rPr>
              <a:t>(الإيرادات المستحقة)</a:t>
            </a:r>
            <a:r>
              <a:rPr lang="ar-SA" sz="2500" b="1" dirty="0">
                <a:solidFill>
                  <a:srgbClr val="FF0000"/>
                </a:solidFill>
              </a:rPr>
              <a:t>:</a:t>
            </a:r>
            <a:r>
              <a:rPr lang="ar-YE" sz="2500" dirty="0"/>
              <a:t> </a:t>
            </a:r>
            <a:r>
              <a:rPr lang="ar-YE" sz="2500" b="1" dirty="0"/>
              <a:t>أن الإيرادات المحصلة فعلاً والتي ظهرت في ميزان المراجعة أقل من الإيرادات الخاصة بالسنة ومعنى ذلك وجود إيرادات مستحقة.</a:t>
            </a:r>
          </a:p>
          <a:p>
            <a:pPr algn="just">
              <a:buFont typeface="Courier New" pitchFamily="49" charset="0"/>
              <a:buChar char="o"/>
            </a:pPr>
            <a:r>
              <a:rPr lang="ar-YE" sz="2500" b="1" u="sng" dirty="0">
                <a:solidFill>
                  <a:srgbClr val="FF0000"/>
                </a:solidFill>
              </a:rPr>
              <a:t>تعريف الإيرادات المستحقة</a:t>
            </a:r>
            <a:r>
              <a:rPr lang="ar-YE" sz="2500" dirty="0"/>
              <a:t>: </a:t>
            </a:r>
            <a:r>
              <a:rPr lang="ar-YE" sz="2500" b="1" dirty="0"/>
              <a:t>بأنها الإيرادات التي اكتسبت خلال الفترة المالية الحالية ولم تحصل بعد، مثل الفوائد الدائنة المستحقة، وإيراد العقار المستحق، وفوائد الإيداع المستحقة.</a:t>
            </a:r>
          </a:p>
          <a:p>
            <a:pPr algn="just">
              <a:buFont typeface="Courier New" pitchFamily="49" charset="0"/>
              <a:buChar char="o"/>
            </a:pPr>
            <a:r>
              <a:rPr lang="ar-YE" sz="2500" b="1" dirty="0"/>
              <a:t>وتطبيقاً لمبدأ مقابلة الإيرادات بالمصروفات وأساس الاستحقاق يجب حصر هذه الإيرادات وإضافتها إلى الإيرادات التي تخص الفترة الحالية من خلال القيود التالية:</a:t>
            </a:r>
          </a:p>
          <a:p>
            <a:pPr marL="539496" indent="-457200" algn="just">
              <a:buFont typeface="+mj-lt"/>
              <a:buAutoNum type="arabicParenR"/>
            </a:pPr>
            <a:r>
              <a:rPr lang="ar-SA" sz="2500" b="1" dirty="0"/>
              <a:t>قيد تحصيل الإيراد في بداية السنة أو خلالها: </a:t>
            </a:r>
            <a:endParaRPr lang="ar-YE" sz="2500" b="1" dirty="0"/>
          </a:p>
          <a:p>
            <a:pPr marL="82296" indent="0" algn="just">
              <a:buNone/>
            </a:pPr>
            <a:endParaRPr lang="ar-YE" sz="2500" b="1" dirty="0"/>
          </a:p>
          <a:p>
            <a:pPr marL="539496" indent="-457200" algn="just">
              <a:buFont typeface="+mj-lt"/>
              <a:buAutoNum type="arabicParenR"/>
            </a:pPr>
            <a:endParaRPr lang="ar-SA" sz="2500" b="1" dirty="0"/>
          </a:p>
          <a:p>
            <a:pPr marL="539496" indent="-457200" algn="just">
              <a:buFont typeface="+mj-lt"/>
              <a:buAutoNum type="arabicParenR"/>
            </a:pPr>
            <a:r>
              <a:rPr lang="ar-YE" sz="2500" b="1" dirty="0"/>
              <a:t>يتم زيادة إيراد الفترة الحالية بالإيرادات بالقيد التالي:</a:t>
            </a:r>
          </a:p>
          <a:p>
            <a:pPr marL="539496" indent="-457200" algn="just">
              <a:buFont typeface="+mj-lt"/>
              <a:buAutoNum type="arabicParenR"/>
            </a:pPr>
            <a:endParaRPr lang="ar-YE" sz="2500" dirty="0"/>
          </a:p>
          <a:p>
            <a:pPr marL="539496" indent="-457200" algn="just">
              <a:buFont typeface="+mj-lt"/>
              <a:buAutoNum type="arabicParenR"/>
            </a:pPr>
            <a:endParaRPr lang="ar-YE" sz="2500" dirty="0"/>
          </a:p>
          <a:p>
            <a:pPr marL="82296" indent="0" algn="just">
              <a:buNone/>
            </a:pPr>
            <a:endParaRPr lang="ar-YE" sz="2500" dirty="0"/>
          </a:p>
          <a:p>
            <a:pPr marL="82296" indent="0" algn="just">
              <a:buNone/>
            </a:pPr>
            <a:endParaRPr lang="ar-YE" sz="2500" dirty="0"/>
          </a:p>
          <a:p>
            <a:pPr marL="82296" indent="0" algn="just">
              <a:buNone/>
            </a:pPr>
            <a:endParaRPr lang="ar-YE" sz="25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47</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4084600942"/>
              </p:ext>
            </p:extLst>
          </p:nvPr>
        </p:nvGraphicFramePr>
        <p:xfrm>
          <a:off x="827583" y="5813608"/>
          <a:ext cx="7547511" cy="822960"/>
        </p:xfrm>
        <a:graphic>
          <a:graphicData uri="http://schemas.openxmlformats.org/drawingml/2006/table">
            <a:tbl>
              <a:tblPr rtl="1" firstRow="1" bandRow="1">
                <a:tableStyleId>{616DA210-FB5B-4158-B5E0-FEB733F419BA}</a:tableStyleId>
              </a:tblPr>
              <a:tblGrid>
                <a:gridCol w="1386847">
                  <a:extLst>
                    <a:ext uri="{9D8B030D-6E8A-4147-A177-3AD203B41FA5}">
                      <a16:colId xmlns:a16="http://schemas.microsoft.com/office/drawing/2014/main" val="20000"/>
                    </a:ext>
                  </a:extLst>
                </a:gridCol>
                <a:gridCol w="1192605">
                  <a:extLst>
                    <a:ext uri="{9D8B030D-6E8A-4147-A177-3AD203B41FA5}">
                      <a16:colId xmlns:a16="http://schemas.microsoft.com/office/drawing/2014/main" val="20001"/>
                    </a:ext>
                  </a:extLst>
                </a:gridCol>
                <a:gridCol w="3133974">
                  <a:extLst>
                    <a:ext uri="{9D8B030D-6E8A-4147-A177-3AD203B41FA5}">
                      <a16:colId xmlns:a16="http://schemas.microsoft.com/office/drawing/2014/main" val="20002"/>
                    </a:ext>
                  </a:extLst>
                </a:gridCol>
                <a:gridCol w="1834085">
                  <a:extLst>
                    <a:ext uri="{9D8B030D-6E8A-4147-A177-3AD203B41FA5}">
                      <a16:colId xmlns:a16="http://schemas.microsoft.com/office/drawing/2014/main" val="20003"/>
                    </a:ext>
                  </a:extLst>
                </a:gridCol>
              </a:tblGrid>
              <a:tr h="370840">
                <a:tc>
                  <a:txBody>
                    <a:bodyPr/>
                    <a:lstStyle/>
                    <a:p>
                      <a:pPr rtl="1"/>
                      <a:r>
                        <a:rPr lang="ar-YE" sz="2400" b="1" dirty="0">
                          <a:solidFill>
                            <a:srgbClr val="002060"/>
                          </a:solidFill>
                        </a:rPr>
                        <a:t>×××</a:t>
                      </a:r>
                    </a:p>
                  </a:txBody>
                  <a:tcPr/>
                </a:tc>
                <a:tc>
                  <a:txBody>
                    <a:bodyPr/>
                    <a:lstStyle/>
                    <a:p>
                      <a:pPr rtl="1"/>
                      <a:endParaRPr lang="ar-YE" sz="2400" b="1" dirty="0">
                        <a:solidFill>
                          <a:srgbClr val="002060"/>
                        </a:solidFill>
                      </a:endParaRPr>
                    </a:p>
                    <a:p>
                      <a:pPr rtl="1"/>
                      <a:r>
                        <a:rPr lang="ar-YE" sz="2400" b="1" dirty="0">
                          <a:solidFill>
                            <a:srgbClr val="002060"/>
                          </a:solidFill>
                        </a:rPr>
                        <a:t>×××</a:t>
                      </a:r>
                    </a:p>
                  </a:txBody>
                  <a:tcPr/>
                </a:tc>
                <a:tc>
                  <a:txBody>
                    <a:bodyPr/>
                    <a:lstStyle/>
                    <a:p>
                      <a:pPr rtl="1"/>
                      <a:r>
                        <a:rPr lang="ar-YE" sz="2400" b="1" dirty="0">
                          <a:solidFill>
                            <a:srgbClr val="002060"/>
                          </a:solidFill>
                        </a:rPr>
                        <a:t>من حـ/ الإيراد المستحق</a:t>
                      </a:r>
                    </a:p>
                    <a:p>
                      <a:pPr rtl="1"/>
                      <a:r>
                        <a:rPr lang="ar-YE" sz="2400" b="1" dirty="0">
                          <a:solidFill>
                            <a:srgbClr val="002060"/>
                          </a:solidFill>
                        </a:rPr>
                        <a:t>   إلى حـ/ الإيراد</a:t>
                      </a:r>
                    </a:p>
                  </a:txBody>
                  <a:tcPr/>
                </a:tc>
                <a:tc>
                  <a:txBody>
                    <a:bodyPr/>
                    <a:lstStyle/>
                    <a:p>
                      <a:pPr rtl="1"/>
                      <a:r>
                        <a:rPr lang="ar-YE" sz="2400" b="1" dirty="0">
                          <a:solidFill>
                            <a:srgbClr val="002060"/>
                          </a:solidFill>
                        </a:rPr>
                        <a:t>في نهاية السنة</a:t>
                      </a:r>
                    </a:p>
                  </a:txBody>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82899317"/>
              </p:ext>
            </p:extLst>
          </p:nvPr>
        </p:nvGraphicFramePr>
        <p:xfrm>
          <a:off x="827584" y="4252020"/>
          <a:ext cx="7539920" cy="701040"/>
        </p:xfrm>
        <a:graphic>
          <a:graphicData uri="http://schemas.openxmlformats.org/drawingml/2006/table">
            <a:tbl>
              <a:tblPr firstRow="1" bandRow="1">
                <a:tableStyleId>{BDBED569-4797-4DF1-A0F4-6AAB3CD982D8}</a:tableStyleId>
              </a:tblPr>
              <a:tblGrid>
                <a:gridCol w="1321461">
                  <a:extLst>
                    <a:ext uri="{9D8B030D-6E8A-4147-A177-3AD203B41FA5}">
                      <a16:colId xmlns:a16="http://schemas.microsoft.com/office/drawing/2014/main" val="2644333487"/>
                    </a:ext>
                  </a:extLst>
                </a:gridCol>
                <a:gridCol w="3575712">
                  <a:extLst>
                    <a:ext uri="{9D8B030D-6E8A-4147-A177-3AD203B41FA5}">
                      <a16:colId xmlns:a16="http://schemas.microsoft.com/office/drawing/2014/main" val="1556246356"/>
                    </a:ext>
                  </a:extLst>
                </a:gridCol>
                <a:gridCol w="1295515">
                  <a:extLst>
                    <a:ext uri="{9D8B030D-6E8A-4147-A177-3AD203B41FA5}">
                      <a16:colId xmlns:a16="http://schemas.microsoft.com/office/drawing/2014/main" val="971880908"/>
                    </a:ext>
                  </a:extLst>
                </a:gridCol>
                <a:gridCol w="1347232">
                  <a:extLst>
                    <a:ext uri="{9D8B030D-6E8A-4147-A177-3AD203B41FA5}">
                      <a16:colId xmlns:a16="http://schemas.microsoft.com/office/drawing/2014/main" val="648441774"/>
                    </a:ext>
                  </a:extLst>
                </a:gridCol>
              </a:tblGrid>
              <a:tr h="370840">
                <a:tc>
                  <a:txBody>
                    <a:bodyPr/>
                    <a:lstStyle/>
                    <a:p>
                      <a:endParaRPr lang="en-US" sz="2000" dirty="0">
                        <a:solidFill>
                          <a:srgbClr val="002060"/>
                        </a:solidFill>
                      </a:endParaRPr>
                    </a:p>
                  </a:txBody>
                  <a:tcPr/>
                </a:tc>
                <a:tc>
                  <a:txBody>
                    <a:bodyPr/>
                    <a:lstStyle/>
                    <a:p>
                      <a:r>
                        <a:rPr kumimoji="0" lang="ar-SA" sz="2000" b="1" i="0" u="none" strike="noStrike" kern="1200" cap="none" spc="0" normalizeH="0" baseline="0" noProof="0" dirty="0">
                          <a:ln>
                            <a:noFill/>
                          </a:ln>
                          <a:solidFill>
                            <a:srgbClr val="002060"/>
                          </a:solidFill>
                          <a:effectLst/>
                          <a:uLnTx/>
                          <a:uFillTx/>
                          <a:latin typeface="+mn-lt"/>
                          <a:ea typeface="+mn-ea"/>
                        </a:rPr>
                        <a:t>من حـ/ الصندوق او البنك</a:t>
                      </a:r>
                      <a:endParaRPr kumimoji="0" lang="ar-YE" sz="2000" b="1" i="0" u="none" strike="noStrike" kern="1200" cap="none" spc="0" normalizeH="0" baseline="0" noProof="0" dirty="0">
                        <a:ln>
                          <a:noFill/>
                        </a:ln>
                        <a:solidFill>
                          <a:srgbClr val="002060"/>
                        </a:solidFill>
                        <a:effectLst/>
                        <a:uLnTx/>
                        <a:uFillTx/>
                        <a:latin typeface="+mn-lt"/>
                        <a:ea typeface="+mn-ea"/>
                      </a:endParaRPr>
                    </a:p>
                    <a:p>
                      <a:r>
                        <a:rPr kumimoji="0" lang="ar-SA" sz="2000" b="1" i="0" u="none" strike="noStrike" kern="1200" cap="none" spc="0" normalizeH="0" baseline="0" noProof="0" dirty="0">
                          <a:ln>
                            <a:noFill/>
                          </a:ln>
                          <a:solidFill>
                            <a:srgbClr val="002060"/>
                          </a:solidFill>
                          <a:effectLst/>
                          <a:uLnTx/>
                          <a:uFillTx/>
                          <a:latin typeface="+mn-lt"/>
                          <a:ea typeface="+mn-ea"/>
                        </a:rPr>
                        <a:t>إلى حـ/الإيراد</a:t>
                      </a:r>
                      <a:endParaRPr lang="en-US" sz="2000" dirty="0">
                        <a:solidFill>
                          <a:srgbClr val="002060"/>
                        </a:solidFill>
                      </a:endParaRPr>
                    </a:p>
                  </a:txBody>
                  <a:tcPr/>
                </a:tc>
                <a:tc>
                  <a:txBody>
                    <a:bodyPr/>
                    <a:lstStyle/>
                    <a:p>
                      <a:endParaRPr lang="ar-YE" sz="2000" dirty="0">
                        <a:solidFill>
                          <a:srgbClr val="002060"/>
                        </a:solidFill>
                      </a:endParaRPr>
                    </a:p>
                    <a:p>
                      <a:r>
                        <a:rPr lang="ar-YE" sz="2000" dirty="0">
                          <a:solidFill>
                            <a:srgbClr val="002060"/>
                          </a:solidFill>
                        </a:rPr>
                        <a:t>××××</a:t>
                      </a:r>
                      <a:endParaRPr lang="en-US" sz="2000" dirty="0">
                        <a:solidFill>
                          <a:srgbClr val="002060"/>
                        </a:solidFill>
                      </a:endParaRPr>
                    </a:p>
                  </a:txBody>
                  <a:tcPr/>
                </a:tc>
                <a:tc>
                  <a:txBody>
                    <a:bodyPr/>
                    <a:lstStyle/>
                    <a:p>
                      <a:r>
                        <a:rPr lang="ar-YE" sz="2000" dirty="0">
                          <a:solidFill>
                            <a:srgbClr val="002060"/>
                          </a:solidFill>
                        </a:rPr>
                        <a:t>××××</a:t>
                      </a:r>
                      <a:endParaRPr lang="en-US" sz="2000" dirty="0">
                        <a:solidFill>
                          <a:srgbClr val="002060"/>
                        </a:solidFill>
                      </a:endParaRPr>
                    </a:p>
                  </a:txBody>
                  <a:tcPr/>
                </a:tc>
                <a:extLst>
                  <a:ext uri="{0D108BD9-81ED-4DB2-BD59-A6C34878D82A}">
                    <a16:rowId xmlns:a16="http://schemas.microsoft.com/office/drawing/2014/main" val="1282905151"/>
                  </a:ext>
                </a:extLst>
              </a:tr>
            </a:tbl>
          </a:graphicData>
        </a:graphic>
      </p:graphicFrame>
    </p:spTree>
    <p:extLst>
      <p:ext uri="{BB962C8B-B14F-4D97-AF65-F5344CB8AC3E}">
        <p14:creationId xmlns:p14="http://schemas.microsoft.com/office/powerpoint/2010/main" val="36171226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360040"/>
          </a:xfrm>
        </p:spPr>
        <p:txBody>
          <a:bodyPr>
            <a:noAutofit/>
          </a:bodyPr>
          <a:lstStyle/>
          <a:p>
            <a:pPr algn="ctr"/>
            <a:r>
              <a:rPr lang="ar-YE" sz="4000" b="1" u="sng" dirty="0">
                <a:solidFill>
                  <a:srgbClr val="C00000"/>
                </a:solidFill>
                <a:latin typeface="Andalus" panose="02020603050405020304" pitchFamily="18" charset="-78"/>
                <a:cs typeface="Andalus" panose="02020603050405020304" pitchFamily="18" charset="-78"/>
              </a:rPr>
              <a:t>الإيرادات المستحقة</a:t>
            </a:r>
          </a:p>
        </p:txBody>
      </p:sp>
      <p:sp>
        <p:nvSpPr>
          <p:cNvPr id="3" name="عنصر نائب للمحتوى 2"/>
          <p:cNvSpPr>
            <a:spLocks noGrp="1"/>
          </p:cNvSpPr>
          <p:nvPr>
            <p:ph idx="1"/>
          </p:nvPr>
        </p:nvSpPr>
        <p:spPr>
          <a:xfrm>
            <a:off x="107504" y="548680"/>
            <a:ext cx="8928992" cy="6120680"/>
          </a:xfrm>
        </p:spPr>
        <p:txBody>
          <a:bodyPr>
            <a:normAutofit/>
          </a:bodyPr>
          <a:lstStyle/>
          <a:p>
            <a:pPr marL="596646" indent="-514350" algn="just">
              <a:buFont typeface="+mj-lt"/>
              <a:buAutoNum type="arabicParenR" startAt="3"/>
            </a:pPr>
            <a:r>
              <a:rPr lang="ar-YE" sz="2800" b="1" dirty="0"/>
              <a:t>إقفال حـ/ الإيراد في ح</a:t>
            </a:r>
            <a:r>
              <a:rPr lang="ar-SA" sz="2800" b="1" dirty="0"/>
              <a:t>ـ/أ.خ</a:t>
            </a:r>
            <a:r>
              <a:rPr lang="ar-YE" sz="2800" b="1" dirty="0"/>
              <a:t> والذي يمثل نصيب السنة الحقيقي:</a:t>
            </a:r>
          </a:p>
          <a:p>
            <a:pPr marL="596646" indent="-514350" algn="just">
              <a:buFont typeface="+mj-lt"/>
              <a:buAutoNum type="arabicParenR" startAt="3"/>
            </a:pPr>
            <a:endParaRPr lang="ar-YE" sz="2800" b="1" dirty="0"/>
          </a:p>
          <a:p>
            <a:pPr marL="596646" indent="-514350" algn="just">
              <a:buFont typeface="+mj-lt"/>
              <a:buAutoNum type="arabicParenR" startAt="3"/>
            </a:pPr>
            <a:endParaRPr lang="ar-YE" sz="2800" b="1" dirty="0"/>
          </a:p>
          <a:p>
            <a:pPr marL="539496" indent="-457200" algn="just">
              <a:buFont typeface="+mj-lt"/>
              <a:buAutoNum type="arabicParenR" startAt="3"/>
            </a:pPr>
            <a:r>
              <a:rPr lang="ar-YE" sz="2800" b="1" dirty="0"/>
              <a:t>يظهر رصيد حـ/ الإيراد المستحق في الميزانية العمومية في جانب الأصول ضمن الأصول المتداولة باعتباره حق للمنشأة.</a:t>
            </a:r>
          </a:p>
          <a:p>
            <a:pPr marL="539496" indent="-457200" algn="just">
              <a:buFont typeface="+mj-lt"/>
              <a:buAutoNum type="arabicParenR" startAt="3"/>
            </a:pPr>
            <a:r>
              <a:rPr lang="ar-YE" sz="2800" b="1" dirty="0"/>
              <a:t>عند تحصيل الإيراد المستحق في الفترة الحالية </a:t>
            </a:r>
            <a:r>
              <a:rPr lang="ar-SA" sz="2800" b="1" dirty="0"/>
              <a:t>أو في فترة لاحقة </a:t>
            </a:r>
            <a:r>
              <a:rPr lang="ar-YE" sz="2800" b="1" dirty="0"/>
              <a:t>يتم  إثباته بالقيد التالي:</a:t>
            </a:r>
          </a:p>
          <a:p>
            <a:pPr marL="82296" indent="0" algn="just">
              <a:buNone/>
            </a:pPr>
            <a:endParaRPr lang="ar-YE" sz="2800" b="1" dirty="0"/>
          </a:p>
          <a:p>
            <a:pPr marL="82296" indent="0" algn="just">
              <a:buNone/>
            </a:pPr>
            <a:endParaRPr lang="ar-YE" sz="2800" b="1" dirty="0"/>
          </a:p>
          <a:p>
            <a:pPr marL="82296" indent="0" algn="just">
              <a:buNone/>
            </a:pPr>
            <a:endParaRPr lang="ar-YE" sz="2800" b="1" dirty="0"/>
          </a:p>
        </p:txBody>
      </p:sp>
      <p:sp>
        <p:nvSpPr>
          <p:cNvPr id="4" name="عنصر نائب لرقم الشريحة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D9B9423-CA99-4925-8324-5BC098869A01}" type="slidenum">
              <a:rPr kumimoji="0" lang="ar-YE"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48</a:t>
            </a:fld>
            <a:endParaRPr kumimoji="0" lang="ar-YE" sz="1800" b="0" i="0" u="none" strike="noStrike" kern="0" cap="none" spc="0" normalizeH="0" baseline="0" noProof="0" dirty="0">
              <a:ln>
                <a:noFill/>
              </a:ln>
              <a:solidFill>
                <a:sysClr val="windowText" lastClr="000000"/>
              </a:solidFill>
              <a:effectLst/>
              <a:uLnTx/>
              <a:uFillTx/>
            </a:endParaRPr>
          </a:p>
        </p:txBody>
      </p:sp>
      <p:graphicFrame>
        <p:nvGraphicFramePr>
          <p:cNvPr id="6" name="جدول 5"/>
          <p:cNvGraphicFramePr>
            <a:graphicFrameLocks noGrp="1"/>
          </p:cNvGraphicFramePr>
          <p:nvPr>
            <p:extLst>
              <p:ext uri="{D42A27DB-BD31-4B8C-83A1-F6EECF244321}">
                <p14:modId xmlns:p14="http://schemas.microsoft.com/office/powerpoint/2010/main" val="3836763679"/>
              </p:ext>
            </p:extLst>
          </p:nvPr>
        </p:nvGraphicFramePr>
        <p:xfrm>
          <a:off x="539551" y="4077072"/>
          <a:ext cx="8098455" cy="822960"/>
        </p:xfrm>
        <a:graphic>
          <a:graphicData uri="http://schemas.openxmlformats.org/drawingml/2006/table">
            <a:tbl>
              <a:tblPr rtl="1" firstRow="1" bandRow="1">
                <a:tableStyleId>{616DA210-FB5B-4158-B5E0-FEB733F419BA}</a:tableStyleId>
              </a:tblPr>
              <a:tblGrid>
                <a:gridCol w="1109423">
                  <a:extLst>
                    <a:ext uri="{9D8B030D-6E8A-4147-A177-3AD203B41FA5}">
                      <a16:colId xmlns:a16="http://schemas.microsoft.com/office/drawing/2014/main" val="20000"/>
                    </a:ext>
                  </a:extLst>
                </a:gridCol>
                <a:gridCol w="1292791">
                  <a:extLst>
                    <a:ext uri="{9D8B030D-6E8A-4147-A177-3AD203B41FA5}">
                      <a16:colId xmlns:a16="http://schemas.microsoft.com/office/drawing/2014/main" val="20001"/>
                    </a:ext>
                  </a:extLst>
                </a:gridCol>
                <a:gridCol w="3368116">
                  <a:extLst>
                    <a:ext uri="{9D8B030D-6E8A-4147-A177-3AD203B41FA5}">
                      <a16:colId xmlns:a16="http://schemas.microsoft.com/office/drawing/2014/main" val="20002"/>
                    </a:ext>
                  </a:extLst>
                </a:gridCol>
                <a:gridCol w="2328125">
                  <a:extLst>
                    <a:ext uri="{9D8B030D-6E8A-4147-A177-3AD203B41FA5}">
                      <a16:colId xmlns:a16="http://schemas.microsoft.com/office/drawing/2014/main" val="20003"/>
                    </a:ext>
                  </a:extLst>
                </a:gridCol>
              </a:tblGrid>
              <a:tr h="370840">
                <a:tc>
                  <a:txBody>
                    <a:bodyPr/>
                    <a:lstStyle/>
                    <a:p>
                      <a:pPr rtl="1"/>
                      <a:r>
                        <a:rPr lang="ar-YE" sz="2400" dirty="0">
                          <a:solidFill>
                            <a:srgbClr val="002060"/>
                          </a:solidFill>
                        </a:rPr>
                        <a:t>×××</a:t>
                      </a:r>
                    </a:p>
                  </a:txBody>
                  <a:tcPr/>
                </a:tc>
                <a:tc>
                  <a:txBody>
                    <a:bodyPr/>
                    <a:lstStyle/>
                    <a:p>
                      <a:pPr rtl="1"/>
                      <a:endParaRPr lang="ar-YE" sz="2400" dirty="0">
                        <a:solidFill>
                          <a:srgbClr val="002060"/>
                        </a:solidFill>
                      </a:endParaRPr>
                    </a:p>
                    <a:p>
                      <a:pPr rtl="1"/>
                      <a:r>
                        <a:rPr lang="ar-YE" sz="2400" dirty="0">
                          <a:solidFill>
                            <a:srgbClr val="002060"/>
                          </a:solidFill>
                        </a:rPr>
                        <a:t>×××</a:t>
                      </a:r>
                    </a:p>
                  </a:txBody>
                  <a:tcPr/>
                </a:tc>
                <a:tc>
                  <a:txBody>
                    <a:bodyPr/>
                    <a:lstStyle/>
                    <a:p>
                      <a:pPr rtl="1"/>
                      <a:r>
                        <a:rPr lang="ar-YE" sz="2400" dirty="0">
                          <a:solidFill>
                            <a:srgbClr val="002060"/>
                          </a:solidFill>
                        </a:rPr>
                        <a:t>من حـ/ النقدية أو البنك</a:t>
                      </a:r>
                    </a:p>
                    <a:p>
                      <a:pPr rtl="1"/>
                      <a:r>
                        <a:rPr lang="ar-YE" sz="2400" baseline="0" dirty="0">
                          <a:solidFill>
                            <a:srgbClr val="002060"/>
                          </a:solidFill>
                        </a:rPr>
                        <a:t>     إلى حـ/ الإيراد المستحق</a:t>
                      </a:r>
                      <a:endParaRPr lang="ar-YE" sz="2400" dirty="0">
                        <a:solidFill>
                          <a:srgbClr val="002060"/>
                        </a:solidFill>
                      </a:endParaRPr>
                    </a:p>
                  </a:txBody>
                  <a:tcPr/>
                </a:tc>
                <a:tc>
                  <a:txBody>
                    <a:bodyPr/>
                    <a:lstStyle/>
                    <a:p>
                      <a:pPr rtl="1"/>
                      <a:r>
                        <a:rPr lang="ar-YE" sz="2400" dirty="0">
                          <a:solidFill>
                            <a:srgbClr val="002060"/>
                          </a:solidFill>
                        </a:rPr>
                        <a:t>في تاريخ التحصيل</a:t>
                      </a:r>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63245379"/>
              </p:ext>
            </p:extLst>
          </p:nvPr>
        </p:nvGraphicFramePr>
        <p:xfrm>
          <a:off x="539552" y="1130295"/>
          <a:ext cx="7896200" cy="701040"/>
        </p:xfrm>
        <a:graphic>
          <a:graphicData uri="http://schemas.openxmlformats.org/drawingml/2006/table">
            <a:tbl>
              <a:tblPr firstRow="1" bandRow="1">
                <a:tableStyleId>{8799B23B-EC83-4686-B30A-512413B5E67A}</a:tableStyleId>
              </a:tblPr>
              <a:tblGrid>
                <a:gridCol w="1224136">
                  <a:extLst>
                    <a:ext uri="{9D8B030D-6E8A-4147-A177-3AD203B41FA5}">
                      <a16:colId xmlns:a16="http://schemas.microsoft.com/office/drawing/2014/main" val="1880412166"/>
                    </a:ext>
                  </a:extLst>
                </a:gridCol>
                <a:gridCol w="3312368">
                  <a:extLst>
                    <a:ext uri="{9D8B030D-6E8A-4147-A177-3AD203B41FA5}">
                      <a16:colId xmlns:a16="http://schemas.microsoft.com/office/drawing/2014/main" val="3937204526"/>
                    </a:ext>
                  </a:extLst>
                </a:gridCol>
                <a:gridCol w="1728192">
                  <a:extLst>
                    <a:ext uri="{9D8B030D-6E8A-4147-A177-3AD203B41FA5}">
                      <a16:colId xmlns:a16="http://schemas.microsoft.com/office/drawing/2014/main" val="73454649"/>
                    </a:ext>
                  </a:extLst>
                </a:gridCol>
                <a:gridCol w="1631504">
                  <a:extLst>
                    <a:ext uri="{9D8B030D-6E8A-4147-A177-3AD203B41FA5}">
                      <a16:colId xmlns:a16="http://schemas.microsoft.com/office/drawing/2014/main" val="2379067013"/>
                    </a:ext>
                  </a:extLst>
                </a:gridCol>
              </a:tblGrid>
              <a:tr h="370840">
                <a:tc>
                  <a:txBody>
                    <a:bodyPr/>
                    <a:lstStyle/>
                    <a:p>
                      <a:endParaRPr lang="en-US" sz="2000" dirty="0">
                        <a:solidFill>
                          <a:srgbClr val="002060"/>
                        </a:solidFill>
                      </a:endParaRPr>
                    </a:p>
                  </a:txBody>
                  <a:tcPr/>
                </a:tc>
                <a:tc>
                  <a:txBody>
                    <a:bodyPr/>
                    <a:lstStyle/>
                    <a:p>
                      <a:r>
                        <a:rPr lang="ar-YE" sz="2000" dirty="0">
                          <a:solidFill>
                            <a:srgbClr val="002060"/>
                          </a:solidFill>
                        </a:rPr>
                        <a:t>من حـ/ الإيراد</a:t>
                      </a:r>
                    </a:p>
                    <a:p>
                      <a:r>
                        <a:rPr lang="ar-YE" sz="2000" dirty="0">
                          <a:solidFill>
                            <a:srgbClr val="002060"/>
                          </a:solidFill>
                        </a:rPr>
                        <a:t>   إلى حت/ الأرباح والخسائر</a:t>
                      </a:r>
                      <a:endParaRPr lang="en-US" sz="2000" dirty="0">
                        <a:solidFill>
                          <a:srgbClr val="002060"/>
                        </a:solidFill>
                      </a:endParaRPr>
                    </a:p>
                  </a:txBody>
                  <a:tcPr/>
                </a:tc>
                <a:tc>
                  <a:txBody>
                    <a:bodyPr/>
                    <a:lstStyle/>
                    <a:p>
                      <a:endParaRPr lang="ar-YE" sz="2000" dirty="0">
                        <a:solidFill>
                          <a:srgbClr val="002060"/>
                        </a:solidFill>
                      </a:endParaRPr>
                    </a:p>
                    <a:p>
                      <a:r>
                        <a:rPr lang="ar-YE" sz="2000" dirty="0">
                          <a:solidFill>
                            <a:srgbClr val="002060"/>
                          </a:solidFill>
                        </a:rPr>
                        <a:t>×××</a:t>
                      </a:r>
                      <a:endParaRPr lang="en-US" sz="2000" dirty="0">
                        <a:solidFill>
                          <a:srgbClr val="002060"/>
                        </a:solidFill>
                      </a:endParaRPr>
                    </a:p>
                  </a:txBody>
                  <a:tcPr/>
                </a:tc>
                <a:tc>
                  <a:txBody>
                    <a:bodyPr/>
                    <a:lstStyle/>
                    <a:p>
                      <a:r>
                        <a:rPr lang="ar-YE" sz="2000" dirty="0">
                          <a:solidFill>
                            <a:srgbClr val="002060"/>
                          </a:solidFill>
                        </a:rPr>
                        <a:t>×××</a:t>
                      </a:r>
                      <a:endParaRPr lang="en-US" sz="2000" dirty="0">
                        <a:solidFill>
                          <a:srgbClr val="002060"/>
                        </a:solidFill>
                      </a:endParaRPr>
                    </a:p>
                  </a:txBody>
                  <a:tcPr/>
                </a:tc>
                <a:extLst>
                  <a:ext uri="{0D108BD9-81ED-4DB2-BD59-A6C34878D82A}">
                    <a16:rowId xmlns:a16="http://schemas.microsoft.com/office/drawing/2014/main" val="2050496191"/>
                  </a:ext>
                </a:extLst>
              </a:tr>
            </a:tbl>
          </a:graphicData>
        </a:graphic>
      </p:graphicFrame>
    </p:spTree>
    <p:extLst>
      <p:ext uri="{BB962C8B-B14F-4D97-AF65-F5344CB8AC3E}">
        <p14:creationId xmlns:p14="http://schemas.microsoft.com/office/powerpoint/2010/main" val="2343314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0"/>
            <a:ext cx="8826184" cy="6858000"/>
          </a:xfrm>
        </p:spPr>
        <p:txBody>
          <a:bodyPr>
            <a:noAutofit/>
          </a:bodyPr>
          <a:lstStyle/>
          <a:p>
            <a:pPr>
              <a:buFont typeface="Wingdings" pitchFamily="2" charset="2"/>
              <a:buChar char="Ø"/>
            </a:pPr>
            <a:r>
              <a:rPr lang="ar-YE" sz="2400" b="1" u="sng" dirty="0">
                <a:solidFill>
                  <a:srgbClr val="FF0000"/>
                </a:solidFill>
              </a:rPr>
              <a:t> </a:t>
            </a:r>
            <a:r>
              <a:rPr lang="ar-YE" sz="2800" u="sng" dirty="0">
                <a:solidFill>
                  <a:srgbClr val="4F271C">
                    <a:satMod val="130000"/>
                  </a:srgbClr>
                </a:solidFill>
                <a:effectLst>
                  <a:outerShdw blurRad="50000" dist="30000" dir="5400000" algn="tl" rotWithShape="0">
                    <a:srgbClr val="000000">
                      <a:alpha val="30000"/>
                    </a:srgbClr>
                  </a:outerShdw>
                </a:effectLst>
                <a:ea typeface="+mj-ea"/>
              </a:rPr>
              <a:t>مثال </a:t>
            </a:r>
            <a:r>
              <a:rPr lang="en-US" sz="2800" u="sng" dirty="0">
                <a:solidFill>
                  <a:srgbClr val="4F271C">
                    <a:satMod val="130000"/>
                  </a:srgbClr>
                </a:solidFill>
                <a:effectLst>
                  <a:outerShdw blurRad="50000" dist="30000" dir="5400000" algn="tl" rotWithShape="0">
                    <a:srgbClr val="000000">
                      <a:alpha val="30000"/>
                    </a:srgbClr>
                  </a:outerShdw>
                </a:effectLst>
                <a:ea typeface="+mj-ea"/>
                <a:cs typeface="+mj-cs"/>
              </a:rPr>
              <a:t>1</a:t>
            </a:r>
            <a:r>
              <a:rPr lang="ar-YE" sz="2400" b="1" u="sng" dirty="0">
                <a:solidFill>
                  <a:srgbClr val="FF0000"/>
                </a:solidFill>
              </a:rPr>
              <a:t>فوائد الودائع المستحقة</a:t>
            </a:r>
            <a:r>
              <a:rPr lang="ar-YE" sz="2400" u="sng" dirty="0">
                <a:solidFill>
                  <a:srgbClr val="FF0000"/>
                </a:solidFill>
              </a:rPr>
              <a:t>:</a:t>
            </a:r>
          </a:p>
          <a:p>
            <a:pPr marL="82296" indent="0" algn="just">
              <a:buNone/>
            </a:pPr>
            <a:r>
              <a:rPr lang="ar-YE" sz="2200" b="1" dirty="0"/>
              <a:t>في </a:t>
            </a:r>
            <a:r>
              <a:rPr lang="en-US" sz="2200" b="1" dirty="0"/>
              <a:t>1</a:t>
            </a:r>
            <a:r>
              <a:rPr lang="ar-YE" sz="2200" b="1" dirty="0"/>
              <a:t>/</a:t>
            </a:r>
            <a:r>
              <a:rPr lang="en-US" sz="2200" b="1" dirty="0"/>
              <a:t>4</a:t>
            </a:r>
            <a:r>
              <a:rPr lang="ar-YE" sz="2200" b="1" dirty="0"/>
              <a:t>/</a:t>
            </a:r>
            <a:r>
              <a:rPr lang="en-US" sz="2200" b="1" dirty="0"/>
              <a:t>2016</a:t>
            </a:r>
            <a:r>
              <a:rPr lang="ar-YE" sz="2200" b="1" dirty="0"/>
              <a:t>م، أودعت محلات أيمن مبلغ (</a:t>
            </a:r>
            <a:r>
              <a:rPr lang="en-US" sz="2200" b="1" dirty="0"/>
              <a:t>300,000</a:t>
            </a:r>
            <a:r>
              <a:rPr lang="ar-YE" sz="2200" b="1" dirty="0"/>
              <a:t>)ريال، وديعة لأجل لدى البنك العربي المحدود بفائدة سنوية </a:t>
            </a:r>
            <a:r>
              <a:rPr lang="en-US" sz="2200" b="1" dirty="0"/>
              <a:t>%12</a:t>
            </a:r>
            <a:r>
              <a:rPr lang="ar-YE" sz="2200" b="1" dirty="0"/>
              <a:t> يتم تحصيلها كل ستة أشهر.</a:t>
            </a:r>
          </a:p>
          <a:p>
            <a:pPr marL="82296" indent="0" algn="just">
              <a:buNone/>
            </a:pPr>
            <a:r>
              <a:rPr lang="ar-YE" sz="2200" b="1" dirty="0"/>
              <a:t>المطلوب:</a:t>
            </a:r>
          </a:p>
          <a:p>
            <a:pPr marL="539496" indent="-457200" algn="just">
              <a:buFont typeface="+mj-lt"/>
              <a:buAutoNum type="arabicPeriod"/>
            </a:pPr>
            <a:r>
              <a:rPr lang="ar-YE" sz="2200" b="1" dirty="0"/>
              <a:t>إجراء قيود اليومية اللازمة؟</a:t>
            </a:r>
          </a:p>
          <a:p>
            <a:pPr marL="539496" indent="-457200" algn="just">
              <a:buFont typeface="+mj-lt"/>
              <a:buAutoNum type="arabicPeriod"/>
            </a:pPr>
            <a:r>
              <a:rPr lang="ar-YE" sz="2200" b="1" dirty="0"/>
              <a:t>تصوير حـ/ فوائد الودائع ، حـ/ فوائد الودائع المستحقة، حـ/ الودائع؟</a:t>
            </a:r>
          </a:p>
          <a:p>
            <a:pPr marL="539496" indent="-457200" algn="just">
              <a:buFont typeface="+mj-lt"/>
              <a:buAutoNum type="arabicPeriod"/>
            </a:pPr>
            <a:r>
              <a:rPr lang="ar-YE" sz="2200" b="1" dirty="0"/>
              <a:t>بيان الأثر على حـ/ أ. خ، والميزانية العمومية عن السنة المنتهية في </a:t>
            </a:r>
            <a:r>
              <a:rPr lang="en-US" sz="2200" b="1" dirty="0"/>
              <a:t>31</a:t>
            </a:r>
            <a:r>
              <a:rPr lang="ar-YE" sz="2200" b="1" dirty="0"/>
              <a:t>/</a:t>
            </a:r>
            <a:r>
              <a:rPr lang="en-US" sz="2200" b="1" dirty="0"/>
              <a:t>12</a:t>
            </a:r>
            <a:r>
              <a:rPr lang="ar-YE" sz="2200" b="1" dirty="0"/>
              <a:t>/</a:t>
            </a:r>
            <a:r>
              <a:rPr lang="en-US" sz="2200" b="1" dirty="0"/>
              <a:t>2016</a:t>
            </a:r>
            <a:r>
              <a:rPr lang="ar-YE" sz="2200" b="1" dirty="0"/>
              <a:t>م؟</a:t>
            </a:r>
          </a:p>
          <a:p>
            <a:pPr marL="82296" indent="0" algn="just">
              <a:buNone/>
            </a:pPr>
            <a:r>
              <a:rPr lang="ar-YE" sz="2200" b="1" u="sng" dirty="0"/>
              <a:t>تمهيد للحل</a:t>
            </a:r>
            <a:r>
              <a:rPr lang="ar-YE" sz="2200" b="1" dirty="0"/>
              <a:t>:</a:t>
            </a:r>
          </a:p>
          <a:p>
            <a:pPr algn="just">
              <a:buFont typeface="Wingdings" pitchFamily="2" charset="2"/>
              <a:buChar char="ü"/>
            </a:pPr>
            <a:r>
              <a:rPr lang="ar-YE" sz="2200" b="1" dirty="0"/>
              <a:t>مبلغ الوديعة </a:t>
            </a:r>
            <a:r>
              <a:rPr lang="en-US" sz="2200" b="1" dirty="0"/>
              <a:t>300,000</a:t>
            </a:r>
            <a:r>
              <a:rPr lang="ar-YE" sz="2200" b="1" dirty="0"/>
              <a:t> تم إي</a:t>
            </a:r>
            <a:r>
              <a:rPr lang="ar-SA" sz="2200" b="1" dirty="0"/>
              <a:t>د</a:t>
            </a:r>
            <a:r>
              <a:rPr lang="ar-YE" sz="2200" b="1" dirty="0" err="1"/>
              <a:t>اعها</a:t>
            </a:r>
            <a:r>
              <a:rPr lang="ar-YE" sz="2200" b="1" dirty="0"/>
              <a:t> في</a:t>
            </a:r>
            <a:r>
              <a:rPr lang="en-US" sz="2200" b="1" dirty="0">
                <a:solidFill>
                  <a:prstClr val="black"/>
                </a:solidFill>
              </a:rPr>
              <a:t> 1</a:t>
            </a:r>
            <a:r>
              <a:rPr lang="ar-YE" sz="2200" b="1" dirty="0">
                <a:solidFill>
                  <a:prstClr val="black"/>
                </a:solidFill>
              </a:rPr>
              <a:t>/</a:t>
            </a:r>
            <a:r>
              <a:rPr lang="en-US" sz="2200" b="1" dirty="0">
                <a:solidFill>
                  <a:prstClr val="black"/>
                </a:solidFill>
              </a:rPr>
              <a:t>4</a:t>
            </a:r>
            <a:r>
              <a:rPr lang="ar-YE" sz="2200" b="1" dirty="0">
                <a:solidFill>
                  <a:prstClr val="black"/>
                </a:solidFill>
              </a:rPr>
              <a:t>/</a:t>
            </a:r>
            <a:r>
              <a:rPr lang="en-US" sz="2200" b="1" dirty="0">
                <a:solidFill>
                  <a:prstClr val="black"/>
                </a:solidFill>
              </a:rPr>
              <a:t>2016</a:t>
            </a:r>
            <a:r>
              <a:rPr lang="ar-YE" sz="2200" b="1" dirty="0">
                <a:solidFill>
                  <a:prstClr val="black"/>
                </a:solidFill>
              </a:rPr>
              <a:t>م.</a:t>
            </a:r>
          </a:p>
          <a:p>
            <a:pPr algn="just">
              <a:buFont typeface="Wingdings" pitchFamily="2" charset="2"/>
              <a:buChar char="ü"/>
            </a:pPr>
            <a:r>
              <a:rPr lang="ar-YE" sz="2200" b="1" dirty="0">
                <a:solidFill>
                  <a:prstClr val="black"/>
                </a:solidFill>
              </a:rPr>
              <a:t>تغطي الفائدة المحصلة فترة ستة أشهر.</a:t>
            </a:r>
          </a:p>
          <a:p>
            <a:pPr algn="just">
              <a:buFont typeface="Wingdings" pitchFamily="2" charset="2"/>
              <a:buChar char="ü"/>
            </a:pPr>
            <a:r>
              <a:rPr lang="ar-YE" sz="2200" b="1" dirty="0">
                <a:solidFill>
                  <a:prstClr val="black"/>
                </a:solidFill>
              </a:rPr>
              <a:t>الفائدة المحصلة في </a:t>
            </a:r>
            <a:r>
              <a:rPr lang="en-US" sz="2200" b="1" dirty="0">
                <a:solidFill>
                  <a:prstClr val="black"/>
                </a:solidFill>
              </a:rPr>
              <a:t>30</a:t>
            </a:r>
            <a:r>
              <a:rPr lang="ar-YE" sz="2200" b="1" dirty="0">
                <a:solidFill>
                  <a:prstClr val="black"/>
                </a:solidFill>
              </a:rPr>
              <a:t>/</a:t>
            </a:r>
            <a:r>
              <a:rPr lang="en-US" sz="2200" b="1" dirty="0">
                <a:solidFill>
                  <a:prstClr val="black"/>
                </a:solidFill>
              </a:rPr>
              <a:t>9</a:t>
            </a:r>
            <a:r>
              <a:rPr lang="ar-YE" sz="2200" b="1" dirty="0">
                <a:solidFill>
                  <a:prstClr val="black"/>
                </a:solidFill>
              </a:rPr>
              <a:t>/</a:t>
            </a:r>
            <a:r>
              <a:rPr lang="en-US" sz="2200" b="1" dirty="0">
                <a:solidFill>
                  <a:prstClr val="black"/>
                </a:solidFill>
              </a:rPr>
              <a:t>2016</a:t>
            </a:r>
            <a:r>
              <a:rPr lang="ar-YE" sz="2200" b="1" dirty="0">
                <a:solidFill>
                  <a:prstClr val="black"/>
                </a:solidFill>
              </a:rPr>
              <a:t>م=  </a:t>
            </a:r>
            <a:r>
              <a:rPr lang="en-US" sz="2200" b="1" dirty="0">
                <a:solidFill>
                  <a:prstClr val="black"/>
                </a:solidFill>
              </a:rPr>
              <a:t>300,000</a:t>
            </a:r>
            <a:r>
              <a:rPr lang="ar-YE" sz="2200" b="1" dirty="0">
                <a:solidFill>
                  <a:prstClr val="black"/>
                </a:solidFill>
              </a:rPr>
              <a:t> × </a:t>
            </a:r>
            <a:r>
              <a:rPr lang="en-US" sz="2200" b="1" dirty="0">
                <a:solidFill>
                  <a:prstClr val="black"/>
                </a:solidFill>
              </a:rPr>
              <a:t>%12</a:t>
            </a:r>
            <a:r>
              <a:rPr lang="ar-YE" sz="2200" b="1" dirty="0">
                <a:solidFill>
                  <a:prstClr val="black"/>
                </a:solidFill>
              </a:rPr>
              <a:t>× </a:t>
            </a:r>
            <a:r>
              <a:rPr lang="en-US" sz="2200" b="1" dirty="0">
                <a:solidFill>
                  <a:prstClr val="black"/>
                </a:solidFill>
              </a:rPr>
              <a:t>6</a:t>
            </a:r>
            <a:r>
              <a:rPr lang="ar-YE" sz="2200" b="1" dirty="0">
                <a:solidFill>
                  <a:prstClr val="black"/>
                </a:solidFill>
              </a:rPr>
              <a:t>÷</a:t>
            </a:r>
            <a:r>
              <a:rPr lang="en-US" sz="2200" b="1" dirty="0">
                <a:solidFill>
                  <a:prstClr val="black"/>
                </a:solidFill>
              </a:rPr>
              <a:t>12</a:t>
            </a:r>
            <a:r>
              <a:rPr lang="ar-YE" sz="2200" b="1" dirty="0">
                <a:solidFill>
                  <a:prstClr val="black"/>
                </a:solidFill>
              </a:rPr>
              <a:t>= </a:t>
            </a:r>
            <a:r>
              <a:rPr lang="en-US" sz="2200" b="1" dirty="0">
                <a:solidFill>
                  <a:prstClr val="black"/>
                </a:solidFill>
              </a:rPr>
              <a:t>18,000</a:t>
            </a:r>
            <a:r>
              <a:rPr lang="ar-YE" sz="2200" b="1" dirty="0">
                <a:solidFill>
                  <a:prstClr val="black"/>
                </a:solidFill>
              </a:rPr>
              <a:t>ريال.</a:t>
            </a:r>
          </a:p>
          <a:p>
            <a:pPr algn="just">
              <a:buFont typeface="Wingdings" pitchFamily="2" charset="2"/>
              <a:buChar char="ü"/>
            </a:pPr>
            <a:r>
              <a:rPr lang="ar-YE" sz="2200" b="1" dirty="0">
                <a:solidFill>
                  <a:prstClr val="black"/>
                </a:solidFill>
              </a:rPr>
              <a:t>السنة المالية للمنشأة تنتهي في </a:t>
            </a:r>
            <a:r>
              <a:rPr lang="en-US" sz="2200" b="1" dirty="0">
                <a:solidFill>
                  <a:prstClr val="black"/>
                </a:solidFill>
              </a:rPr>
              <a:t>31</a:t>
            </a:r>
            <a:r>
              <a:rPr lang="ar-YE" sz="2200" b="1" dirty="0">
                <a:solidFill>
                  <a:prstClr val="black"/>
                </a:solidFill>
              </a:rPr>
              <a:t>/</a:t>
            </a:r>
            <a:r>
              <a:rPr lang="en-US" sz="2200" b="1" dirty="0">
                <a:solidFill>
                  <a:prstClr val="black"/>
                </a:solidFill>
              </a:rPr>
              <a:t>12</a:t>
            </a:r>
            <a:r>
              <a:rPr lang="ar-YE" sz="2200" b="1" dirty="0">
                <a:solidFill>
                  <a:prstClr val="black"/>
                </a:solidFill>
              </a:rPr>
              <a:t>/</a:t>
            </a:r>
            <a:r>
              <a:rPr lang="en-US" sz="2200" b="1" dirty="0">
                <a:solidFill>
                  <a:prstClr val="black"/>
                </a:solidFill>
              </a:rPr>
              <a:t>2016</a:t>
            </a:r>
            <a:r>
              <a:rPr lang="ar-YE" sz="2200" b="1" dirty="0">
                <a:solidFill>
                  <a:prstClr val="black"/>
                </a:solidFill>
              </a:rPr>
              <a:t>م، هذا يعني أن المنشأة لم تقبض بعد قيمة الفائدة عن مدة الثلاثة الأشهر الأخير من السنة.(أكتوبر – نوفمبر- ديسمبر</a:t>
            </a:r>
            <a:r>
              <a:rPr lang="en-US" sz="2200" b="1" dirty="0">
                <a:solidFill>
                  <a:prstClr val="black"/>
                </a:solidFill>
              </a:rPr>
              <a:t>2016</a:t>
            </a:r>
            <a:r>
              <a:rPr lang="ar-YE" sz="2200" b="1" dirty="0">
                <a:solidFill>
                  <a:prstClr val="black"/>
                </a:solidFill>
              </a:rPr>
              <a:t>م).</a:t>
            </a:r>
          </a:p>
          <a:p>
            <a:pPr algn="just">
              <a:buFont typeface="Wingdings" pitchFamily="2" charset="2"/>
              <a:buChar char="ü"/>
            </a:pPr>
            <a:r>
              <a:rPr lang="ar-YE" sz="2200" b="1" dirty="0">
                <a:solidFill>
                  <a:prstClr val="black"/>
                </a:solidFill>
              </a:rPr>
              <a:t>فائدة الوديعة المستحقة في ثلاثة أشهر = </a:t>
            </a:r>
            <a:r>
              <a:rPr lang="en-US" sz="2200" b="1" dirty="0">
                <a:solidFill>
                  <a:prstClr val="black"/>
                </a:solidFill>
              </a:rPr>
              <a:t>300,000</a:t>
            </a:r>
            <a:r>
              <a:rPr lang="ar-YE" sz="2200" b="1" dirty="0">
                <a:solidFill>
                  <a:prstClr val="black"/>
                </a:solidFill>
              </a:rPr>
              <a:t>× </a:t>
            </a:r>
            <a:r>
              <a:rPr lang="en-US" sz="2200" b="1" dirty="0">
                <a:solidFill>
                  <a:prstClr val="black"/>
                </a:solidFill>
              </a:rPr>
              <a:t>%12</a:t>
            </a:r>
            <a:r>
              <a:rPr lang="ar-YE" sz="2200" b="1" dirty="0">
                <a:solidFill>
                  <a:prstClr val="black"/>
                </a:solidFill>
              </a:rPr>
              <a:t>×</a:t>
            </a:r>
            <a:r>
              <a:rPr lang="en-US" sz="2200" b="1" dirty="0">
                <a:solidFill>
                  <a:prstClr val="black"/>
                </a:solidFill>
              </a:rPr>
              <a:t>3</a:t>
            </a:r>
            <a:r>
              <a:rPr lang="ar-YE" sz="2200" b="1" dirty="0">
                <a:solidFill>
                  <a:prstClr val="black"/>
                </a:solidFill>
              </a:rPr>
              <a:t>÷</a:t>
            </a:r>
            <a:r>
              <a:rPr lang="en-US" sz="2200" b="1" dirty="0">
                <a:solidFill>
                  <a:prstClr val="black"/>
                </a:solidFill>
              </a:rPr>
              <a:t>12</a:t>
            </a:r>
            <a:r>
              <a:rPr lang="ar-YE" sz="2200" b="1" dirty="0">
                <a:solidFill>
                  <a:prstClr val="black"/>
                </a:solidFill>
              </a:rPr>
              <a:t>= </a:t>
            </a:r>
            <a:r>
              <a:rPr lang="en-US" sz="2200" b="1" dirty="0">
                <a:solidFill>
                  <a:prstClr val="black"/>
                </a:solidFill>
              </a:rPr>
              <a:t>9,000</a:t>
            </a:r>
            <a:r>
              <a:rPr lang="ar-YE" sz="2200" b="1" dirty="0">
                <a:solidFill>
                  <a:prstClr val="black"/>
                </a:solidFill>
              </a:rPr>
              <a:t>ريال.</a:t>
            </a:r>
          </a:p>
          <a:p>
            <a:pPr algn="just">
              <a:buFont typeface="Wingdings" pitchFamily="2" charset="2"/>
              <a:buChar char="ü"/>
            </a:pPr>
            <a:r>
              <a:rPr lang="ar-YE" sz="2200" b="1" dirty="0">
                <a:solidFill>
                  <a:prstClr val="black"/>
                </a:solidFill>
              </a:rPr>
              <a:t>فائدة الوديعة التي تخص عام </a:t>
            </a:r>
            <a:r>
              <a:rPr lang="en-US" sz="2200" b="1" dirty="0">
                <a:solidFill>
                  <a:prstClr val="black"/>
                </a:solidFill>
              </a:rPr>
              <a:t>2016</a:t>
            </a:r>
            <a:r>
              <a:rPr lang="ar-YE" sz="2200" b="1" dirty="0">
                <a:solidFill>
                  <a:prstClr val="black"/>
                </a:solidFill>
              </a:rPr>
              <a:t>م = الفائدة المحصلة + الفائدة المستحقة </a:t>
            </a:r>
            <a:r>
              <a:rPr lang="ar-YE" sz="2400" b="1" dirty="0">
                <a:solidFill>
                  <a:prstClr val="black"/>
                </a:solidFill>
              </a:rPr>
              <a:t>.</a:t>
            </a:r>
          </a:p>
          <a:p>
            <a:pPr algn="just">
              <a:buFont typeface="Wingdings" pitchFamily="2" charset="2"/>
              <a:buChar char="ü"/>
            </a:pPr>
            <a:r>
              <a:rPr lang="ar-YE" sz="2400" b="1" dirty="0">
                <a:solidFill>
                  <a:prstClr val="black"/>
                </a:solidFill>
              </a:rPr>
              <a:t>                                           = </a:t>
            </a:r>
            <a:r>
              <a:rPr lang="en-US" sz="2400" b="1" dirty="0">
                <a:solidFill>
                  <a:prstClr val="black"/>
                </a:solidFill>
              </a:rPr>
              <a:t>18,000</a:t>
            </a:r>
            <a:r>
              <a:rPr lang="ar-YE" sz="2400" b="1" dirty="0">
                <a:solidFill>
                  <a:prstClr val="black"/>
                </a:solidFill>
              </a:rPr>
              <a:t>+ </a:t>
            </a:r>
            <a:r>
              <a:rPr lang="en-US" sz="2400" b="1" dirty="0">
                <a:solidFill>
                  <a:prstClr val="black"/>
                </a:solidFill>
              </a:rPr>
              <a:t>9,000</a:t>
            </a:r>
            <a:r>
              <a:rPr lang="ar-YE" sz="2400" b="1" dirty="0">
                <a:solidFill>
                  <a:prstClr val="black"/>
                </a:solidFill>
              </a:rPr>
              <a:t>= </a:t>
            </a:r>
            <a:r>
              <a:rPr lang="en-US" sz="2400" b="1" dirty="0">
                <a:solidFill>
                  <a:prstClr val="black"/>
                </a:solidFill>
              </a:rPr>
              <a:t>27,000</a:t>
            </a:r>
            <a:r>
              <a:rPr lang="ar-YE" sz="2400" b="1" dirty="0">
                <a:solidFill>
                  <a:prstClr val="black"/>
                </a:solidFill>
              </a:rPr>
              <a:t>ريال.</a:t>
            </a:r>
            <a:endParaRPr lang="ar-YE" sz="24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49</a:t>
            </a:fld>
            <a:endParaRPr lang="ar-YE" dirty="0"/>
          </a:p>
        </p:txBody>
      </p:sp>
    </p:spTree>
    <p:extLst>
      <p:ext uri="{BB962C8B-B14F-4D97-AF65-F5344CB8AC3E}">
        <p14:creationId xmlns:p14="http://schemas.microsoft.com/office/powerpoint/2010/main" val="319158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504056"/>
          </a:xfrm>
        </p:spPr>
        <p:txBody>
          <a:bodyPr>
            <a:noAutofit/>
          </a:bodyPr>
          <a:lstStyle/>
          <a:p>
            <a:pPr algn="ctr"/>
            <a:r>
              <a:rPr lang="ar-YE" sz="4000" u="sng" dirty="0">
                <a:solidFill>
                  <a:srgbClr val="C00000"/>
                </a:solidFill>
                <a:latin typeface="Andalus" panose="02020603050405020304" pitchFamily="18" charset="-78"/>
                <a:cs typeface="Andalus" panose="02020603050405020304" pitchFamily="18" charset="-78"/>
              </a:rPr>
              <a:t>الإطار النظري للتسويات الجردية</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5</a:t>
            </a:fld>
            <a:endParaRPr lang="ar-YE" dirty="0"/>
          </a:p>
        </p:txBody>
      </p:sp>
      <p:sp>
        <p:nvSpPr>
          <p:cNvPr id="7" name="Rounded Rectangle 6"/>
          <p:cNvSpPr/>
          <p:nvPr/>
        </p:nvSpPr>
        <p:spPr>
          <a:xfrm>
            <a:off x="552128" y="1700808"/>
            <a:ext cx="8290120" cy="33703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YE" sz="4000" b="1" u="sng" dirty="0">
                <a:solidFill>
                  <a:srgbClr val="C00000"/>
                </a:solidFill>
                <a:latin typeface="Andalus" panose="02020603050405020304" pitchFamily="18" charset="-78"/>
                <a:cs typeface="Andalus" panose="02020603050405020304" pitchFamily="18" charset="-78"/>
              </a:rPr>
              <a:t>المحاسبة</a:t>
            </a:r>
            <a:r>
              <a:rPr lang="ar-YE" sz="4000" b="1" dirty="0">
                <a:solidFill>
                  <a:srgbClr val="C00000"/>
                </a:solidFill>
                <a:latin typeface="Andalus" panose="02020603050405020304" pitchFamily="18" charset="-78"/>
                <a:cs typeface="Andalus" panose="02020603050405020304" pitchFamily="18" charset="-78"/>
              </a:rPr>
              <a:t>: </a:t>
            </a:r>
            <a:r>
              <a:rPr lang="ar-YE" sz="4000" b="1" dirty="0">
                <a:solidFill>
                  <a:prstClr val="black"/>
                </a:solidFill>
                <a:latin typeface="Andalus" panose="02020603050405020304" pitchFamily="18" charset="-78"/>
                <a:cs typeface="Andalus" panose="02020603050405020304" pitchFamily="18" charset="-78"/>
              </a:rPr>
              <a:t>هي الحقل الذي يهتم بتسجيل الأحداث المالية وتبويبها وتلخيصها وتصنيفها والتوصل إلى نتائج بهدف تقديم معلومات مفيدة لجميع الأطراف ذات العلاقة بالمنشأة.</a:t>
            </a:r>
          </a:p>
        </p:txBody>
      </p:sp>
    </p:spTree>
    <p:extLst>
      <p:ext uri="{BB962C8B-B14F-4D97-AF65-F5344CB8AC3E}">
        <p14:creationId xmlns:p14="http://schemas.microsoft.com/office/powerpoint/2010/main" val="6524398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0"/>
            <a:ext cx="8826184" cy="332656"/>
          </a:xfrm>
        </p:spPr>
        <p:txBody>
          <a:bodyPr>
            <a:noAutofit/>
          </a:bodyPr>
          <a:lstStyle/>
          <a:p>
            <a:pPr algn="ctr"/>
            <a:r>
              <a:rPr lang="ar-YE" sz="2800" u="sng" dirty="0"/>
              <a:t>تابع: حل المثال</a:t>
            </a:r>
            <a:r>
              <a:rPr lang="en-US" sz="2800" dirty="0"/>
              <a:t>1</a:t>
            </a:r>
            <a:endParaRPr lang="ar-YE" sz="2800" dirty="0"/>
          </a:p>
        </p:txBody>
      </p:sp>
      <p:sp>
        <p:nvSpPr>
          <p:cNvPr id="3" name="عنصر نائب للمحتوى 2"/>
          <p:cNvSpPr>
            <a:spLocks noGrp="1"/>
          </p:cNvSpPr>
          <p:nvPr>
            <p:ph idx="1"/>
          </p:nvPr>
        </p:nvSpPr>
        <p:spPr>
          <a:xfrm>
            <a:off x="107504" y="404664"/>
            <a:ext cx="8928992" cy="6048672"/>
          </a:xfrm>
        </p:spPr>
        <p:txBody>
          <a:bodyPr>
            <a:normAutofit/>
          </a:bodyPr>
          <a:lstStyle/>
          <a:p>
            <a:pPr>
              <a:buFont typeface="Wingdings" pitchFamily="2" charset="2"/>
              <a:buChar char="Ø"/>
            </a:pPr>
            <a:r>
              <a:rPr lang="ar-YE" sz="2400" b="1" u="sng" dirty="0">
                <a:solidFill>
                  <a:srgbClr val="FF0000"/>
                </a:solidFill>
              </a:rPr>
              <a:t>قيود اليومية</a:t>
            </a:r>
            <a:r>
              <a:rPr lang="ar-YE" sz="2400" b="1" dirty="0"/>
              <a:t>:</a:t>
            </a:r>
            <a:endParaRPr lang="ar-SA" sz="2400" b="1"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a:buFont typeface="Wingdings" pitchFamily="2" charset="2"/>
              <a:buChar char="Ø"/>
            </a:pPr>
            <a:endParaRPr lang="ar-SA" sz="2400" dirty="0"/>
          </a:p>
          <a:p>
            <a:pPr marL="82296" indent="0">
              <a:buNone/>
            </a:pPr>
            <a:endParaRPr lang="ar-YE" sz="2400"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50</a:t>
            </a:fld>
            <a:endParaRPr lang="ar-YE" dirty="0"/>
          </a:p>
        </p:txBody>
      </p:sp>
      <p:graphicFrame>
        <p:nvGraphicFramePr>
          <p:cNvPr id="5" name="جدول 4"/>
          <p:cNvGraphicFramePr>
            <a:graphicFrameLocks noGrp="1"/>
          </p:cNvGraphicFramePr>
          <p:nvPr>
            <p:extLst>
              <p:ext uri="{D42A27DB-BD31-4B8C-83A1-F6EECF244321}">
                <p14:modId xmlns:p14="http://schemas.microsoft.com/office/powerpoint/2010/main" val="2182484328"/>
              </p:ext>
            </p:extLst>
          </p:nvPr>
        </p:nvGraphicFramePr>
        <p:xfrm>
          <a:off x="745678" y="1052736"/>
          <a:ext cx="7614958" cy="3657600"/>
        </p:xfrm>
        <a:graphic>
          <a:graphicData uri="http://schemas.openxmlformats.org/drawingml/2006/table">
            <a:tbl>
              <a:tblPr rtl="1" firstRow="1" bandRow="1">
                <a:tableStyleId>{8799B23B-EC83-4686-B30A-512413B5E67A}</a:tableStyleId>
              </a:tblPr>
              <a:tblGrid>
                <a:gridCol w="1093132">
                  <a:extLst>
                    <a:ext uri="{9D8B030D-6E8A-4147-A177-3AD203B41FA5}">
                      <a16:colId xmlns:a16="http://schemas.microsoft.com/office/drawing/2014/main" val="20000"/>
                    </a:ext>
                  </a:extLst>
                </a:gridCol>
                <a:gridCol w="1150574">
                  <a:extLst>
                    <a:ext uri="{9D8B030D-6E8A-4147-A177-3AD203B41FA5}">
                      <a16:colId xmlns:a16="http://schemas.microsoft.com/office/drawing/2014/main" val="20001"/>
                    </a:ext>
                  </a:extLst>
                </a:gridCol>
                <a:gridCol w="4019730">
                  <a:extLst>
                    <a:ext uri="{9D8B030D-6E8A-4147-A177-3AD203B41FA5}">
                      <a16:colId xmlns:a16="http://schemas.microsoft.com/office/drawing/2014/main" val="20002"/>
                    </a:ext>
                  </a:extLst>
                </a:gridCol>
                <a:gridCol w="1351522">
                  <a:extLst>
                    <a:ext uri="{9D8B030D-6E8A-4147-A177-3AD203B41FA5}">
                      <a16:colId xmlns:a16="http://schemas.microsoft.com/office/drawing/2014/main" val="20003"/>
                    </a:ext>
                  </a:extLst>
                </a:gridCol>
              </a:tblGrid>
              <a:tr h="370840">
                <a:tc>
                  <a:txBody>
                    <a:bodyPr/>
                    <a:lstStyle/>
                    <a:p>
                      <a:pPr rtl="1"/>
                      <a:r>
                        <a:rPr lang="en-US" sz="1800" b="1" dirty="0"/>
                        <a:t>300,000</a:t>
                      </a:r>
                      <a:endParaRPr lang="ar-YE" sz="1800" b="1" dirty="0"/>
                    </a:p>
                  </a:txBody>
                  <a:tcPr/>
                </a:tc>
                <a:tc>
                  <a:txBody>
                    <a:bodyPr/>
                    <a:lstStyle/>
                    <a:p>
                      <a:pPr rtl="1"/>
                      <a:endParaRPr lang="en-US" sz="1800" b="1" dirty="0"/>
                    </a:p>
                    <a:p>
                      <a:pPr rtl="1"/>
                      <a:r>
                        <a:rPr lang="en-US" sz="1800" b="1" dirty="0"/>
                        <a:t>300,000</a:t>
                      </a:r>
                      <a:endParaRPr lang="ar-YE" sz="1800" b="1" dirty="0"/>
                    </a:p>
                  </a:txBody>
                  <a:tcPr/>
                </a:tc>
                <a:tc>
                  <a:txBody>
                    <a:bodyPr/>
                    <a:lstStyle/>
                    <a:p>
                      <a:pPr rtl="1"/>
                      <a:r>
                        <a:rPr lang="ar-YE" sz="1800" b="1" dirty="0"/>
                        <a:t>من حــ/ الودائع</a:t>
                      </a:r>
                    </a:p>
                    <a:p>
                      <a:pPr rtl="1"/>
                      <a:r>
                        <a:rPr lang="ar-YE" sz="1800" b="1" dirty="0"/>
                        <a:t>     إلى حـ/ البنك</a:t>
                      </a:r>
                    </a:p>
                    <a:p>
                      <a:pPr rtl="1"/>
                      <a:r>
                        <a:rPr lang="ar-YE" sz="1800" b="1" dirty="0"/>
                        <a:t> إثبات الوديعة لأجل</a:t>
                      </a:r>
                    </a:p>
                  </a:txBody>
                  <a:tcPr/>
                </a:tc>
                <a:tc>
                  <a:txBody>
                    <a:bodyPr/>
                    <a:lstStyle/>
                    <a:p>
                      <a:pPr rtl="1"/>
                      <a:r>
                        <a:rPr kumimoji="0" lang="en-US" sz="1800" b="1" u="none" strike="noStrike" kern="1200" cap="none" spc="0" normalizeH="0" baseline="0" noProof="0" dirty="0">
                          <a:ln>
                            <a:noFill/>
                          </a:ln>
                          <a:effectLst/>
                          <a:uLnTx/>
                          <a:uFillTx/>
                        </a:rPr>
                        <a:t>1</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4</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2016</a:t>
                      </a:r>
                      <a:r>
                        <a:rPr kumimoji="0" lang="ar-YE" sz="1800" b="1" u="none" strike="noStrike" kern="1200" cap="none" spc="0" normalizeH="0" baseline="0" noProof="0" dirty="0">
                          <a:ln>
                            <a:noFill/>
                          </a:ln>
                          <a:effectLst/>
                          <a:uLnTx/>
                          <a:uFillTx/>
                        </a:rPr>
                        <a:t>م</a:t>
                      </a:r>
                      <a:endParaRPr lang="ar-YE" sz="1800" b="1" dirty="0"/>
                    </a:p>
                  </a:txBody>
                  <a:tcPr/>
                </a:tc>
                <a:extLst>
                  <a:ext uri="{0D108BD9-81ED-4DB2-BD59-A6C34878D82A}">
                    <a16:rowId xmlns:a16="http://schemas.microsoft.com/office/drawing/2014/main" val="10000"/>
                  </a:ext>
                </a:extLst>
              </a:tr>
              <a:tr h="370840">
                <a:tc>
                  <a:txBody>
                    <a:bodyPr/>
                    <a:lstStyle/>
                    <a:p>
                      <a:pPr rtl="1"/>
                      <a:r>
                        <a:rPr lang="en-US" sz="1800" b="1" dirty="0"/>
                        <a:t>18,000</a:t>
                      </a:r>
                      <a:endParaRPr lang="ar-YE" sz="1800" b="1" dirty="0"/>
                    </a:p>
                  </a:txBody>
                  <a:tcPr/>
                </a:tc>
                <a:tc>
                  <a:txBody>
                    <a:bodyPr/>
                    <a:lstStyle/>
                    <a:p>
                      <a:pPr rtl="1"/>
                      <a:endParaRPr lang="en-US" sz="1800" b="1" dirty="0"/>
                    </a:p>
                    <a:p>
                      <a:pPr rtl="1"/>
                      <a:r>
                        <a:rPr lang="en-US" sz="1800" b="1" dirty="0"/>
                        <a:t>18,000</a:t>
                      </a:r>
                      <a:endParaRPr lang="ar-YE" sz="1800" b="1" dirty="0"/>
                    </a:p>
                  </a:txBody>
                  <a:tcPr/>
                </a:tc>
                <a:tc>
                  <a:txBody>
                    <a:bodyPr/>
                    <a:lstStyle/>
                    <a:p>
                      <a:pPr rtl="1"/>
                      <a:r>
                        <a:rPr lang="ar-YE" sz="1800" b="1" dirty="0"/>
                        <a:t>من حـ/ البنك</a:t>
                      </a:r>
                    </a:p>
                    <a:p>
                      <a:pPr rtl="1"/>
                      <a:r>
                        <a:rPr lang="ar-YE" sz="1800" b="1" dirty="0"/>
                        <a:t>     إلى حـ/ فوائد الودائع</a:t>
                      </a:r>
                    </a:p>
                    <a:p>
                      <a:pPr rtl="1"/>
                      <a:r>
                        <a:rPr lang="ar-YE" sz="1800" b="1" dirty="0"/>
                        <a:t>إثبات الفوائد المحصلة عن ستة أشهر</a:t>
                      </a:r>
                    </a:p>
                  </a:txBody>
                  <a:tcPr/>
                </a:tc>
                <a:tc>
                  <a:txBody>
                    <a:bodyPr/>
                    <a:lstStyle/>
                    <a:p>
                      <a:pPr rtl="1"/>
                      <a:r>
                        <a:rPr kumimoji="0" lang="en-US" sz="1800" b="1" u="none" strike="noStrike" kern="1200" cap="none" spc="0" normalizeH="0" baseline="0" noProof="0" dirty="0">
                          <a:ln>
                            <a:noFill/>
                          </a:ln>
                          <a:effectLst/>
                          <a:uLnTx/>
                          <a:uFillTx/>
                        </a:rPr>
                        <a:t>30</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9</a:t>
                      </a:r>
                      <a:r>
                        <a:rPr kumimoji="0" lang="ar-YE" sz="1800" b="1" u="none" strike="noStrike" kern="1200" cap="none" spc="0" normalizeH="0" baseline="0" noProof="0" dirty="0">
                          <a:ln>
                            <a:noFill/>
                          </a:ln>
                          <a:effectLst/>
                          <a:uLnTx/>
                          <a:uFillTx/>
                        </a:rPr>
                        <a:t>/</a:t>
                      </a:r>
                      <a:r>
                        <a:rPr kumimoji="0" lang="en-US" sz="1800" b="1" u="none" strike="noStrike" kern="1200" cap="none" spc="0" normalizeH="0" baseline="0" noProof="0" dirty="0">
                          <a:ln>
                            <a:noFill/>
                          </a:ln>
                          <a:effectLst/>
                          <a:uLnTx/>
                          <a:uFillTx/>
                        </a:rPr>
                        <a:t>2016</a:t>
                      </a:r>
                      <a:r>
                        <a:rPr kumimoji="0" lang="ar-YE" sz="1800" b="1" u="none" strike="noStrike" kern="1200" cap="none" spc="0" normalizeH="0" baseline="0" noProof="0" dirty="0">
                          <a:ln>
                            <a:noFill/>
                          </a:ln>
                          <a:effectLst/>
                          <a:uLnTx/>
                          <a:uFillTx/>
                        </a:rPr>
                        <a:t>م</a:t>
                      </a:r>
                      <a:endParaRPr lang="ar-YE" sz="1800" b="1" dirty="0"/>
                    </a:p>
                  </a:txBody>
                  <a:tcPr/>
                </a:tc>
                <a:extLst>
                  <a:ext uri="{0D108BD9-81ED-4DB2-BD59-A6C34878D82A}">
                    <a16:rowId xmlns:a16="http://schemas.microsoft.com/office/drawing/2014/main" val="10001"/>
                  </a:ext>
                </a:extLst>
              </a:tr>
              <a:tr h="370840">
                <a:tc>
                  <a:txBody>
                    <a:bodyPr/>
                    <a:lstStyle/>
                    <a:p>
                      <a:pPr rtl="1"/>
                      <a:r>
                        <a:rPr lang="en-US" sz="1800" b="1" dirty="0"/>
                        <a:t>9,000</a:t>
                      </a:r>
                      <a:endParaRPr lang="ar-YE" sz="1800" b="1" dirty="0"/>
                    </a:p>
                  </a:txBody>
                  <a:tcPr/>
                </a:tc>
                <a:tc>
                  <a:txBody>
                    <a:bodyPr/>
                    <a:lstStyle/>
                    <a:p>
                      <a:pPr rtl="1"/>
                      <a:endParaRPr lang="en-US" sz="1800" b="1" dirty="0"/>
                    </a:p>
                    <a:p>
                      <a:pPr rtl="1"/>
                      <a:r>
                        <a:rPr lang="en-US" sz="1800" b="1" dirty="0"/>
                        <a:t>9,000</a:t>
                      </a:r>
                      <a:endParaRPr lang="ar-YE" sz="1800" b="1" dirty="0"/>
                    </a:p>
                  </a:txBody>
                  <a:tcPr/>
                </a:tc>
                <a:tc>
                  <a:txBody>
                    <a:bodyPr/>
                    <a:lstStyle/>
                    <a:p>
                      <a:pPr rtl="1"/>
                      <a:r>
                        <a:rPr lang="ar-YE" sz="1800" b="1" dirty="0"/>
                        <a:t>من حـ/ فوائد الودائع المستحقة</a:t>
                      </a:r>
                    </a:p>
                    <a:p>
                      <a:pPr rtl="1"/>
                      <a:r>
                        <a:rPr lang="ar-YE" sz="1800" b="1" dirty="0"/>
                        <a:t>      إلى حـ/ فوائد الودائع</a:t>
                      </a:r>
                    </a:p>
                    <a:p>
                      <a:pPr rtl="1"/>
                      <a:r>
                        <a:rPr lang="ar-YE" sz="1800" b="1" dirty="0"/>
                        <a:t>إثبات الفوائد المستحقة عن ثلاثة شهور</a:t>
                      </a:r>
                    </a:p>
                  </a:txBody>
                  <a:tcPr/>
                </a:tc>
                <a:tc>
                  <a:txBody>
                    <a:bodyPr/>
                    <a:lstStyle/>
                    <a:p>
                      <a:pPr rtl="1"/>
                      <a:r>
                        <a:rPr lang="en-US" sz="1800" b="1"/>
                        <a:t>31</a:t>
                      </a:r>
                      <a:r>
                        <a:rPr lang="ar-YE" sz="1800" b="1"/>
                        <a:t>/</a:t>
                      </a:r>
                      <a:r>
                        <a:rPr lang="en-US" sz="1800" b="1"/>
                        <a:t>12</a:t>
                      </a:r>
                      <a:r>
                        <a:rPr lang="ar-YE" sz="1800" b="1"/>
                        <a:t>/</a:t>
                      </a:r>
                      <a:r>
                        <a:rPr lang="en-US" sz="1800" b="1"/>
                        <a:t>2016</a:t>
                      </a:r>
                      <a:r>
                        <a:rPr lang="ar-YE" sz="1800" b="1"/>
                        <a:t>م</a:t>
                      </a:r>
                      <a:endParaRPr lang="ar-YE" sz="1800" b="1" dirty="0"/>
                    </a:p>
                  </a:txBody>
                  <a:tcPr/>
                </a:tc>
                <a:extLst>
                  <a:ext uri="{0D108BD9-81ED-4DB2-BD59-A6C34878D82A}">
                    <a16:rowId xmlns:a16="http://schemas.microsoft.com/office/drawing/2014/main" val="10002"/>
                  </a:ext>
                </a:extLst>
              </a:tr>
              <a:tr h="370840">
                <a:tc>
                  <a:txBody>
                    <a:bodyPr/>
                    <a:lstStyle/>
                    <a:p>
                      <a:pPr rtl="1"/>
                      <a:r>
                        <a:rPr lang="en-US" sz="1800" b="1" dirty="0"/>
                        <a:t>27,000</a:t>
                      </a:r>
                      <a:endParaRPr lang="ar-YE" sz="1800" b="1" dirty="0"/>
                    </a:p>
                  </a:txBody>
                  <a:tcPr/>
                </a:tc>
                <a:tc>
                  <a:txBody>
                    <a:bodyPr/>
                    <a:lstStyle/>
                    <a:p>
                      <a:pPr rtl="1"/>
                      <a:endParaRPr lang="en-US" sz="1800" b="1" dirty="0"/>
                    </a:p>
                    <a:p>
                      <a:pPr rtl="1"/>
                      <a:r>
                        <a:rPr lang="en-US" sz="1800" b="1" dirty="0"/>
                        <a:t>27,000</a:t>
                      </a:r>
                      <a:endParaRPr lang="ar-YE" sz="1800" b="1" dirty="0"/>
                    </a:p>
                  </a:txBody>
                  <a:tcPr/>
                </a:tc>
                <a:tc>
                  <a:txBody>
                    <a:bodyPr/>
                    <a:lstStyle/>
                    <a:p>
                      <a:pPr rtl="1"/>
                      <a:r>
                        <a:rPr lang="ar-YE" sz="1800" b="1" dirty="0"/>
                        <a:t>من حـ/ فوائد الودائع</a:t>
                      </a:r>
                    </a:p>
                    <a:p>
                      <a:pPr rtl="1"/>
                      <a:r>
                        <a:rPr lang="ar-YE" sz="1800" b="1" dirty="0"/>
                        <a:t>      إلى حـ/ الأرباح والخسائر</a:t>
                      </a:r>
                    </a:p>
                    <a:p>
                      <a:pPr rtl="1"/>
                      <a:r>
                        <a:rPr lang="ar-YE" sz="1800" b="1" dirty="0"/>
                        <a:t>اقفال رصيد حساب الودائع</a:t>
                      </a:r>
                    </a:p>
                  </a:txBody>
                  <a:tcPr/>
                </a:tc>
                <a:tc>
                  <a:txBody>
                    <a:bodyPr/>
                    <a:lstStyle/>
                    <a:p>
                      <a:pPr rtl="1"/>
                      <a:r>
                        <a:rPr lang="en-US" sz="1800" b="1" dirty="0"/>
                        <a:t>31</a:t>
                      </a:r>
                      <a:r>
                        <a:rPr lang="ar-YE" sz="1800" b="1" dirty="0"/>
                        <a:t>/</a:t>
                      </a:r>
                      <a:r>
                        <a:rPr lang="en-US" sz="1800" b="1" dirty="0"/>
                        <a:t>12</a:t>
                      </a:r>
                      <a:r>
                        <a:rPr lang="ar-YE" sz="1800" b="1" dirty="0"/>
                        <a:t>/</a:t>
                      </a:r>
                      <a:r>
                        <a:rPr lang="en-US" sz="1800" b="1" dirty="0"/>
                        <a:t>2016</a:t>
                      </a:r>
                      <a:r>
                        <a:rPr lang="ar-YE" sz="1800" b="1" dirty="0"/>
                        <a:t>م</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578322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54176" cy="5972894"/>
          </a:xfrm>
        </p:spPr>
        <p:txBody>
          <a:bodyPr>
            <a:normAutofit/>
          </a:bodyPr>
          <a:lstStyle/>
          <a:p>
            <a:pPr algn="just"/>
            <a:r>
              <a:rPr lang="ar-YE" sz="2500" b="1" u="sng" dirty="0">
                <a:solidFill>
                  <a:srgbClr val="FF0000"/>
                </a:solidFill>
              </a:rPr>
              <a:t>مثال: إيراد أرباح الاسهم المستحقة:</a:t>
            </a:r>
          </a:p>
          <a:p>
            <a:pPr marL="82296" indent="0" algn="just">
              <a:buNone/>
            </a:pPr>
            <a:r>
              <a:rPr lang="ar-YE" sz="2400" b="1" dirty="0"/>
              <a:t>في </a:t>
            </a:r>
            <a:r>
              <a:rPr lang="en-US" sz="2400" b="1" dirty="0"/>
              <a:t>25</a:t>
            </a:r>
            <a:r>
              <a:rPr lang="ar-YE" sz="2400" b="1" dirty="0"/>
              <a:t>/</a:t>
            </a:r>
            <a:r>
              <a:rPr lang="en-US" sz="2400" b="1" dirty="0"/>
              <a:t>10</a:t>
            </a:r>
            <a:r>
              <a:rPr lang="ar-YE" sz="2400" b="1" dirty="0"/>
              <a:t>/</a:t>
            </a:r>
            <a:r>
              <a:rPr lang="en-US" sz="2400" b="1" dirty="0"/>
              <a:t>2005</a:t>
            </a:r>
            <a:r>
              <a:rPr lang="ar-YE" sz="2400" b="1" dirty="0"/>
              <a:t>م بلغت أرباح الأسهم التي تم تحصيلها نقداَ </a:t>
            </a:r>
            <a:r>
              <a:rPr lang="en-US" sz="2400" b="1" dirty="0"/>
              <a:t>250,000</a:t>
            </a:r>
            <a:r>
              <a:rPr lang="ar-YE" sz="2400" b="1" dirty="0"/>
              <a:t> ريال، وعند الجرد المستندي تبين أن أرباح الـأسهم الفعلية التي تخص السنة هي </a:t>
            </a:r>
            <a:r>
              <a:rPr lang="en-US" sz="2400" b="1" dirty="0"/>
              <a:t>300,000</a:t>
            </a:r>
            <a:r>
              <a:rPr lang="ar-YE" sz="2400" b="1" dirty="0"/>
              <a:t> ريال.</a:t>
            </a:r>
          </a:p>
          <a:p>
            <a:pPr marL="82296" indent="0" algn="just">
              <a:buNone/>
            </a:pPr>
            <a:r>
              <a:rPr lang="ar-YE" sz="2400" b="1" dirty="0"/>
              <a:t>المطلوب:</a:t>
            </a:r>
          </a:p>
          <a:p>
            <a:pPr marL="539496" indent="-457200" algn="just">
              <a:buFont typeface="+mj-lt"/>
              <a:buAutoNum type="arabicParenR"/>
            </a:pPr>
            <a:r>
              <a:rPr lang="ar-YE" sz="2400" b="1" dirty="0"/>
              <a:t>إجراء قيود التسوية اللازمة وقيود الإقفال؟</a:t>
            </a:r>
          </a:p>
          <a:p>
            <a:pPr marL="539496" lvl="0" indent="-457200" algn="just">
              <a:buClr>
                <a:srgbClr val="3891A7"/>
              </a:buClr>
              <a:buFont typeface="+mj-lt"/>
              <a:buAutoNum type="arabicParenR"/>
            </a:pPr>
            <a:r>
              <a:rPr lang="ar-YE" sz="2400" b="1" dirty="0">
                <a:solidFill>
                  <a:prstClr val="black"/>
                </a:solidFill>
              </a:rPr>
              <a:t>تصوير الحسابات المختلفة في دفتر الاستاذ؟</a:t>
            </a:r>
          </a:p>
          <a:p>
            <a:pPr marL="539496" lvl="0" indent="-457200" algn="just">
              <a:buClr>
                <a:srgbClr val="3891A7"/>
              </a:buClr>
              <a:buFont typeface="+mj-lt"/>
              <a:buAutoNum type="arabicParenR"/>
            </a:pPr>
            <a:r>
              <a:rPr lang="ar-YE" sz="2400" b="1" dirty="0">
                <a:solidFill>
                  <a:prstClr val="black"/>
                </a:solidFill>
              </a:rPr>
              <a:t>بيان التأثير على الحسابات الختامية والمركز المالي في </a:t>
            </a:r>
            <a:r>
              <a:rPr lang="en-US" sz="2400" b="1" dirty="0">
                <a:solidFill>
                  <a:prstClr val="black"/>
                </a:solidFill>
              </a:rPr>
              <a:t>31</a:t>
            </a:r>
            <a:r>
              <a:rPr lang="ar-YE" sz="2400" b="1" dirty="0">
                <a:solidFill>
                  <a:prstClr val="black"/>
                </a:solidFill>
              </a:rPr>
              <a:t>/</a:t>
            </a:r>
            <a:r>
              <a:rPr lang="en-US" sz="2400" b="1" dirty="0">
                <a:solidFill>
                  <a:prstClr val="black"/>
                </a:solidFill>
              </a:rPr>
              <a:t>12</a:t>
            </a:r>
            <a:r>
              <a:rPr lang="ar-YE" sz="2400" b="1" dirty="0">
                <a:solidFill>
                  <a:prstClr val="black"/>
                </a:solidFill>
              </a:rPr>
              <a:t>/</a:t>
            </a:r>
            <a:r>
              <a:rPr lang="en-US" sz="2400" b="1" dirty="0">
                <a:solidFill>
                  <a:prstClr val="black"/>
                </a:solidFill>
              </a:rPr>
              <a:t>2005</a:t>
            </a:r>
            <a:r>
              <a:rPr lang="ar-YE" sz="2400" b="1" dirty="0">
                <a:solidFill>
                  <a:prstClr val="black"/>
                </a:solidFill>
              </a:rPr>
              <a:t>؟</a:t>
            </a:r>
          </a:p>
          <a:p>
            <a:pPr marL="82296" lvl="0" indent="0" algn="just">
              <a:buClr>
                <a:srgbClr val="3891A7"/>
              </a:buClr>
              <a:buNone/>
            </a:pPr>
            <a:r>
              <a:rPr lang="ar-YE" sz="2500" b="1" u="sng" dirty="0">
                <a:solidFill>
                  <a:srgbClr val="FF0000"/>
                </a:solidFill>
              </a:rPr>
              <a:t>خطوات الحل</a:t>
            </a:r>
            <a:r>
              <a:rPr lang="ar-YE" sz="2500" b="1" dirty="0">
                <a:solidFill>
                  <a:srgbClr val="FF0000"/>
                </a:solidFill>
              </a:rPr>
              <a:t>:</a:t>
            </a:r>
            <a:endParaRPr lang="ar-YE" sz="2400" b="1" dirty="0">
              <a:solidFill>
                <a:srgbClr val="FF0000"/>
              </a:solidFill>
            </a:endParaRPr>
          </a:p>
          <a:p>
            <a:pPr marL="82296" indent="0" algn="just">
              <a:buNone/>
            </a:pPr>
            <a:r>
              <a:rPr lang="ar-YE" sz="2500" b="1" dirty="0"/>
              <a:t>1- </a:t>
            </a:r>
            <a:r>
              <a:rPr lang="ar-YE" sz="2500" b="1" u="sng" dirty="0">
                <a:solidFill>
                  <a:srgbClr val="002060"/>
                </a:solidFill>
              </a:rPr>
              <a:t>قيد استلام إيراد ارباح الأسهم بتاريخ </a:t>
            </a:r>
            <a:r>
              <a:rPr lang="en-US" sz="2500" b="1" u="sng" dirty="0">
                <a:solidFill>
                  <a:srgbClr val="002060"/>
                </a:solidFill>
              </a:rPr>
              <a:t>25</a:t>
            </a:r>
            <a:r>
              <a:rPr lang="ar-YE" sz="2500" b="1" u="sng" dirty="0">
                <a:solidFill>
                  <a:srgbClr val="002060"/>
                </a:solidFill>
              </a:rPr>
              <a:t>/</a:t>
            </a:r>
            <a:r>
              <a:rPr lang="en-US" sz="2500" b="1" u="sng" dirty="0">
                <a:solidFill>
                  <a:srgbClr val="002060"/>
                </a:solidFill>
              </a:rPr>
              <a:t>10</a:t>
            </a:r>
            <a:r>
              <a:rPr lang="ar-YE" sz="2500" b="1" u="sng" dirty="0">
                <a:solidFill>
                  <a:srgbClr val="002060"/>
                </a:solidFill>
              </a:rPr>
              <a:t>/</a:t>
            </a:r>
            <a:r>
              <a:rPr lang="en-US" sz="2500" b="1" u="sng" dirty="0">
                <a:solidFill>
                  <a:srgbClr val="002060"/>
                </a:solidFill>
              </a:rPr>
              <a:t>2005</a:t>
            </a:r>
            <a:r>
              <a:rPr lang="ar-YE" sz="2500" b="1" u="sng" dirty="0">
                <a:solidFill>
                  <a:srgbClr val="002060"/>
                </a:solidFill>
              </a:rPr>
              <a:t>م  عن السنة</a:t>
            </a:r>
            <a:r>
              <a:rPr lang="ar-YE" sz="2500" b="1" dirty="0">
                <a:solidFill>
                  <a:srgbClr val="002060"/>
                </a:solidFill>
              </a:rPr>
              <a:t>:</a:t>
            </a:r>
            <a:endParaRPr lang="en-US" sz="2500" b="1" dirty="0">
              <a:solidFill>
                <a:srgbClr val="002060"/>
              </a:solidFill>
            </a:endParaRPr>
          </a:p>
          <a:p>
            <a:pPr marL="82296" indent="0" algn="just">
              <a:buNone/>
            </a:pPr>
            <a:endParaRPr lang="en-US" sz="2500" b="1" dirty="0">
              <a:solidFill>
                <a:prstClr val="black"/>
              </a:solidFill>
            </a:endParaRPr>
          </a:p>
          <a:p>
            <a:pPr marL="82296" indent="0" algn="just">
              <a:buNone/>
            </a:pPr>
            <a:endParaRPr lang="en-US" sz="2500" b="1" dirty="0">
              <a:solidFill>
                <a:prstClr val="black"/>
              </a:solidFill>
            </a:endParaRPr>
          </a:p>
          <a:p>
            <a:pPr marL="82296" indent="0" algn="just">
              <a:buNone/>
            </a:pPr>
            <a:endParaRPr lang="ar-YE" sz="2400" b="1" dirty="0">
              <a:solidFill>
                <a:prstClr val="black"/>
              </a:solidFill>
            </a:endParaRPr>
          </a:p>
          <a:p>
            <a:pPr marL="82296" indent="0" algn="just">
              <a:buNone/>
            </a:pPr>
            <a:endParaRPr lang="ar-YE" sz="2400" b="1" dirty="0">
              <a:solidFill>
                <a:prstClr val="black"/>
              </a:solidFill>
            </a:endParaRPr>
          </a:p>
          <a:p>
            <a:pPr marL="82296" indent="0" algn="just">
              <a:buNone/>
            </a:pPr>
            <a:endParaRPr lang="ar-YE" sz="2500" b="1" dirty="0">
              <a:solidFill>
                <a:prstClr val="black"/>
              </a:solidFill>
            </a:endParaRPr>
          </a:p>
          <a:p>
            <a:pPr marL="82296" indent="0" algn="just">
              <a:buNone/>
            </a:pPr>
            <a:endParaRPr lang="en-US" sz="25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51</a:t>
            </a:fld>
            <a:endParaRPr lang="ar-YE" dirty="0"/>
          </a:p>
        </p:txBody>
      </p:sp>
      <p:graphicFrame>
        <p:nvGraphicFramePr>
          <p:cNvPr id="5" name="Table 4"/>
          <p:cNvGraphicFramePr>
            <a:graphicFrameLocks noGrp="1"/>
          </p:cNvGraphicFramePr>
          <p:nvPr>
            <p:extLst>
              <p:ext uri="{D42A27DB-BD31-4B8C-83A1-F6EECF244321}">
                <p14:modId xmlns:p14="http://schemas.microsoft.com/office/powerpoint/2010/main" val="1927477247"/>
              </p:ext>
            </p:extLst>
          </p:nvPr>
        </p:nvGraphicFramePr>
        <p:xfrm>
          <a:off x="755576" y="4437112"/>
          <a:ext cx="7858072" cy="1005840"/>
        </p:xfrm>
        <a:graphic>
          <a:graphicData uri="http://schemas.openxmlformats.org/drawingml/2006/table">
            <a:tbl>
              <a:tblPr firstRow="1" bandRow="1">
                <a:tableStyleId>{8799B23B-EC83-4686-B30A-512413B5E67A}</a:tableStyleId>
              </a:tblPr>
              <a:tblGrid>
                <a:gridCol w="1152128">
                  <a:extLst>
                    <a:ext uri="{9D8B030D-6E8A-4147-A177-3AD203B41FA5}">
                      <a16:colId xmlns:a16="http://schemas.microsoft.com/office/drawing/2014/main" val="3445721009"/>
                    </a:ext>
                  </a:extLst>
                </a:gridCol>
                <a:gridCol w="3528392">
                  <a:extLst>
                    <a:ext uri="{9D8B030D-6E8A-4147-A177-3AD203B41FA5}">
                      <a16:colId xmlns:a16="http://schemas.microsoft.com/office/drawing/2014/main" val="3575978549"/>
                    </a:ext>
                  </a:extLst>
                </a:gridCol>
                <a:gridCol w="1728192">
                  <a:extLst>
                    <a:ext uri="{9D8B030D-6E8A-4147-A177-3AD203B41FA5}">
                      <a16:colId xmlns:a16="http://schemas.microsoft.com/office/drawing/2014/main" val="2604432883"/>
                    </a:ext>
                  </a:extLst>
                </a:gridCol>
                <a:gridCol w="1449360">
                  <a:extLst>
                    <a:ext uri="{9D8B030D-6E8A-4147-A177-3AD203B41FA5}">
                      <a16:colId xmlns:a16="http://schemas.microsoft.com/office/drawing/2014/main" val="351162449"/>
                    </a:ext>
                  </a:extLst>
                </a:gridCol>
              </a:tblGrid>
              <a:tr h="370840">
                <a:tc>
                  <a:txBody>
                    <a:bodyPr/>
                    <a:lstStyle/>
                    <a:p>
                      <a:r>
                        <a:rPr lang="en-US" sz="2000" dirty="0">
                          <a:solidFill>
                            <a:srgbClr val="002060"/>
                          </a:solidFill>
                        </a:rPr>
                        <a:t>25</a:t>
                      </a:r>
                      <a:r>
                        <a:rPr lang="ar-YE" sz="2000" dirty="0">
                          <a:solidFill>
                            <a:srgbClr val="002060"/>
                          </a:solidFill>
                        </a:rPr>
                        <a:t>/</a:t>
                      </a:r>
                      <a:r>
                        <a:rPr lang="en-US" sz="2000" dirty="0">
                          <a:solidFill>
                            <a:srgbClr val="002060"/>
                          </a:solidFill>
                        </a:rPr>
                        <a:t>10</a:t>
                      </a:r>
                    </a:p>
                  </a:txBody>
                  <a:tcPr/>
                </a:tc>
                <a:tc>
                  <a:txBody>
                    <a:bodyPr/>
                    <a:lstStyle/>
                    <a:p>
                      <a:r>
                        <a:rPr lang="ar-YE" sz="2000" dirty="0">
                          <a:solidFill>
                            <a:srgbClr val="002060"/>
                          </a:solidFill>
                        </a:rPr>
                        <a:t>من حـ/ الصندوق</a:t>
                      </a:r>
                    </a:p>
                    <a:p>
                      <a:r>
                        <a:rPr lang="ar-YE" sz="2000" dirty="0">
                          <a:solidFill>
                            <a:srgbClr val="002060"/>
                          </a:solidFill>
                        </a:rPr>
                        <a:t>   إلى</a:t>
                      </a:r>
                      <a:r>
                        <a:rPr lang="ar-YE" sz="2000" baseline="0" dirty="0">
                          <a:solidFill>
                            <a:srgbClr val="002060"/>
                          </a:solidFill>
                        </a:rPr>
                        <a:t> حـ/ أرباح الأسهم</a:t>
                      </a:r>
                    </a:p>
                    <a:p>
                      <a:r>
                        <a:rPr lang="ar-YE" sz="2000" baseline="0" dirty="0">
                          <a:solidFill>
                            <a:srgbClr val="002060"/>
                          </a:solidFill>
                        </a:rPr>
                        <a:t>إثبات أرباح الأسهم نقداَ</a:t>
                      </a:r>
                      <a:endParaRPr lang="en-US" sz="2000" dirty="0">
                        <a:solidFill>
                          <a:srgbClr val="002060"/>
                        </a:solidFill>
                      </a:endParaRPr>
                    </a:p>
                  </a:txBody>
                  <a:tcPr/>
                </a:tc>
                <a:tc>
                  <a:txBody>
                    <a:bodyPr/>
                    <a:lstStyle/>
                    <a:p>
                      <a:endParaRPr lang="en-US" sz="2000" dirty="0">
                        <a:solidFill>
                          <a:srgbClr val="002060"/>
                        </a:solidFill>
                      </a:endParaRPr>
                    </a:p>
                    <a:p>
                      <a:r>
                        <a:rPr lang="en-US" sz="2000" dirty="0">
                          <a:solidFill>
                            <a:srgbClr val="002060"/>
                          </a:solidFill>
                        </a:rPr>
                        <a:t>250,000</a:t>
                      </a:r>
                    </a:p>
                  </a:txBody>
                  <a:tcPr/>
                </a:tc>
                <a:tc>
                  <a:txBody>
                    <a:bodyPr/>
                    <a:lstStyle/>
                    <a:p>
                      <a:r>
                        <a:rPr lang="en-US" sz="2000" dirty="0">
                          <a:solidFill>
                            <a:srgbClr val="002060"/>
                          </a:solidFill>
                        </a:rPr>
                        <a:t>250,000</a:t>
                      </a:r>
                    </a:p>
                  </a:txBody>
                  <a:tcPr/>
                </a:tc>
                <a:extLst>
                  <a:ext uri="{0D108BD9-81ED-4DB2-BD59-A6C34878D82A}">
                    <a16:rowId xmlns:a16="http://schemas.microsoft.com/office/drawing/2014/main" val="941300251"/>
                  </a:ext>
                </a:extLst>
              </a:tr>
            </a:tbl>
          </a:graphicData>
        </a:graphic>
      </p:graphicFrame>
    </p:spTree>
    <p:extLst>
      <p:ext uri="{BB962C8B-B14F-4D97-AF65-F5344CB8AC3E}">
        <p14:creationId xmlns:p14="http://schemas.microsoft.com/office/powerpoint/2010/main" val="10029990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665168"/>
          </a:xfrm>
        </p:spPr>
        <p:txBody>
          <a:bodyPr>
            <a:normAutofit/>
          </a:bodyPr>
          <a:lstStyle/>
          <a:p>
            <a:pPr algn="just"/>
            <a:r>
              <a:rPr lang="ar-YE" sz="2800" b="1" u="sng" dirty="0">
                <a:solidFill>
                  <a:srgbClr val="FF0000"/>
                </a:solidFill>
              </a:rPr>
              <a:t>تابع الحل: مثال:</a:t>
            </a:r>
            <a:endParaRPr lang="en-US" sz="2800" b="1" dirty="0">
              <a:solidFill>
                <a:prstClr val="black"/>
              </a:solidFill>
            </a:endParaRPr>
          </a:p>
          <a:p>
            <a:pPr marL="82296" indent="0" algn="just">
              <a:buNone/>
            </a:pPr>
            <a:r>
              <a:rPr lang="ar-YE" sz="2800" b="1" dirty="0">
                <a:solidFill>
                  <a:prstClr val="black"/>
                </a:solidFill>
              </a:rPr>
              <a:t>2- </a:t>
            </a:r>
            <a:r>
              <a:rPr lang="ar-YE" sz="2800" b="1" u="sng" dirty="0">
                <a:solidFill>
                  <a:srgbClr val="002060"/>
                </a:solidFill>
              </a:rPr>
              <a:t>لتحديد ارباح الأسهم المستحقة كما يلي</a:t>
            </a:r>
            <a:r>
              <a:rPr lang="ar-YE" sz="2800" b="1" dirty="0">
                <a:solidFill>
                  <a:srgbClr val="002060"/>
                </a:solidFill>
              </a:rPr>
              <a:t>:</a:t>
            </a:r>
          </a:p>
          <a:p>
            <a:pPr marL="82296" indent="0" algn="just">
              <a:buNone/>
            </a:pPr>
            <a:r>
              <a:rPr lang="ar-YE" sz="2800" b="1" dirty="0">
                <a:solidFill>
                  <a:prstClr val="black"/>
                </a:solidFill>
              </a:rPr>
              <a:t> = </a:t>
            </a:r>
            <a:r>
              <a:rPr lang="en-US" sz="2800" b="1" dirty="0">
                <a:solidFill>
                  <a:prstClr val="black"/>
                </a:solidFill>
              </a:rPr>
              <a:t>300,000</a:t>
            </a:r>
            <a:r>
              <a:rPr lang="ar-YE" sz="2800" b="1" dirty="0">
                <a:solidFill>
                  <a:prstClr val="black"/>
                </a:solidFill>
              </a:rPr>
              <a:t> – </a:t>
            </a:r>
            <a:r>
              <a:rPr lang="en-US" sz="2800" b="1" dirty="0">
                <a:solidFill>
                  <a:prstClr val="black"/>
                </a:solidFill>
              </a:rPr>
              <a:t>250,000</a:t>
            </a:r>
            <a:r>
              <a:rPr lang="ar-YE" sz="2800" b="1" dirty="0">
                <a:solidFill>
                  <a:prstClr val="black"/>
                </a:solidFill>
              </a:rPr>
              <a:t> = </a:t>
            </a:r>
            <a:r>
              <a:rPr lang="en-US" sz="2800" b="1" dirty="0">
                <a:solidFill>
                  <a:prstClr val="black"/>
                </a:solidFill>
              </a:rPr>
              <a:t>50,000</a:t>
            </a:r>
            <a:r>
              <a:rPr lang="ar-YE" sz="2800" b="1" dirty="0">
                <a:solidFill>
                  <a:prstClr val="black"/>
                </a:solidFill>
              </a:rPr>
              <a:t> ريال ارباح الأسهم المستحقة.</a:t>
            </a:r>
          </a:p>
          <a:p>
            <a:pPr marL="82296" indent="0" algn="just">
              <a:buNone/>
            </a:pPr>
            <a:endParaRPr lang="ar-YE" sz="2800" b="1" dirty="0">
              <a:solidFill>
                <a:prstClr val="black"/>
              </a:solidFill>
            </a:endParaRPr>
          </a:p>
          <a:p>
            <a:pPr marL="82296" indent="0" algn="just">
              <a:buNone/>
            </a:pPr>
            <a:endParaRPr lang="ar-YE" sz="2800" b="1" dirty="0">
              <a:solidFill>
                <a:prstClr val="black"/>
              </a:solidFill>
            </a:endParaRPr>
          </a:p>
          <a:p>
            <a:pPr marL="82296" indent="0" algn="just">
              <a:buNone/>
            </a:pPr>
            <a:r>
              <a:rPr lang="ar-YE" sz="2800" b="1" dirty="0">
                <a:solidFill>
                  <a:prstClr val="black"/>
                </a:solidFill>
              </a:rPr>
              <a:t>3- </a:t>
            </a:r>
            <a:r>
              <a:rPr lang="ar-YE" sz="2800" b="1" u="sng" dirty="0">
                <a:solidFill>
                  <a:srgbClr val="002060"/>
                </a:solidFill>
              </a:rPr>
              <a:t>قيد إقفال إجمالي أرباح الأسهم ما يخص عام </a:t>
            </a:r>
            <a:r>
              <a:rPr lang="en-US" sz="2800" b="1" u="sng" dirty="0">
                <a:solidFill>
                  <a:srgbClr val="002060"/>
                </a:solidFill>
              </a:rPr>
              <a:t>2005</a:t>
            </a:r>
            <a:r>
              <a:rPr lang="ar-YE" sz="2800" b="1" u="sng" dirty="0">
                <a:solidFill>
                  <a:srgbClr val="002060"/>
                </a:solidFill>
              </a:rPr>
              <a:t>م في حـ/ أ. خ</a:t>
            </a:r>
            <a:r>
              <a:rPr lang="ar-YE" sz="2800" b="1" dirty="0">
                <a:solidFill>
                  <a:srgbClr val="002060"/>
                </a:solidFill>
              </a:rPr>
              <a:t>:</a:t>
            </a:r>
          </a:p>
          <a:p>
            <a:pPr marL="82296" indent="0" algn="just">
              <a:buNone/>
            </a:pPr>
            <a:endParaRPr lang="ar-YE" sz="2800" b="1" dirty="0">
              <a:solidFill>
                <a:prstClr val="black"/>
              </a:solidFill>
            </a:endParaRPr>
          </a:p>
          <a:p>
            <a:pPr marL="82296" indent="0" algn="just">
              <a:buNone/>
            </a:pP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52</a:t>
            </a:fld>
            <a:endParaRPr lang="ar-YE" dirty="0"/>
          </a:p>
        </p:txBody>
      </p:sp>
      <p:graphicFrame>
        <p:nvGraphicFramePr>
          <p:cNvPr id="6" name="Table 5"/>
          <p:cNvGraphicFramePr>
            <a:graphicFrameLocks noGrp="1"/>
          </p:cNvGraphicFramePr>
          <p:nvPr>
            <p:extLst>
              <p:ext uri="{D42A27DB-BD31-4B8C-83A1-F6EECF244321}">
                <p14:modId xmlns:p14="http://schemas.microsoft.com/office/powerpoint/2010/main" val="3291866036"/>
              </p:ext>
            </p:extLst>
          </p:nvPr>
        </p:nvGraphicFramePr>
        <p:xfrm>
          <a:off x="921818" y="1700808"/>
          <a:ext cx="7688984" cy="914400"/>
        </p:xfrm>
        <a:graphic>
          <a:graphicData uri="http://schemas.openxmlformats.org/drawingml/2006/table">
            <a:tbl>
              <a:tblPr firstRow="1" bandRow="1">
                <a:tableStyleId>{8799B23B-EC83-4686-B30A-512413B5E67A}</a:tableStyleId>
              </a:tblPr>
              <a:tblGrid>
                <a:gridCol w="1232944">
                  <a:extLst>
                    <a:ext uri="{9D8B030D-6E8A-4147-A177-3AD203B41FA5}">
                      <a16:colId xmlns:a16="http://schemas.microsoft.com/office/drawing/2014/main" val="2465590081"/>
                    </a:ext>
                  </a:extLst>
                </a:gridCol>
                <a:gridCol w="3816424">
                  <a:extLst>
                    <a:ext uri="{9D8B030D-6E8A-4147-A177-3AD203B41FA5}">
                      <a16:colId xmlns:a16="http://schemas.microsoft.com/office/drawing/2014/main" val="3974793"/>
                    </a:ext>
                  </a:extLst>
                </a:gridCol>
                <a:gridCol w="1224136">
                  <a:extLst>
                    <a:ext uri="{9D8B030D-6E8A-4147-A177-3AD203B41FA5}">
                      <a16:colId xmlns:a16="http://schemas.microsoft.com/office/drawing/2014/main" val="3028696819"/>
                    </a:ext>
                  </a:extLst>
                </a:gridCol>
                <a:gridCol w="1415480">
                  <a:extLst>
                    <a:ext uri="{9D8B030D-6E8A-4147-A177-3AD203B41FA5}">
                      <a16:colId xmlns:a16="http://schemas.microsoft.com/office/drawing/2014/main" val="3739352671"/>
                    </a:ext>
                  </a:extLst>
                </a:gridCol>
              </a:tblGrid>
              <a:tr h="370840">
                <a:tc>
                  <a:txBody>
                    <a:bodyPr/>
                    <a:lstStyle/>
                    <a:p>
                      <a:r>
                        <a:rPr lang="en-US" dirty="0">
                          <a:solidFill>
                            <a:srgbClr val="002060"/>
                          </a:solidFill>
                        </a:rPr>
                        <a:t>31</a:t>
                      </a:r>
                      <a:r>
                        <a:rPr lang="ar-YE" dirty="0">
                          <a:solidFill>
                            <a:srgbClr val="002060"/>
                          </a:solidFill>
                        </a:rPr>
                        <a:t>/</a:t>
                      </a:r>
                      <a:r>
                        <a:rPr lang="en-US" dirty="0">
                          <a:solidFill>
                            <a:srgbClr val="002060"/>
                          </a:solidFill>
                        </a:rPr>
                        <a:t>12</a:t>
                      </a:r>
                    </a:p>
                  </a:txBody>
                  <a:tcPr/>
                </a:tc>
                <a:tc>
                  <a:txBody>
                    <a:bodyPr/>
                    <a:lstStyle/>
                    <a:p>
                      <a:r>
                        <a:rPr lang="ar-YE" dirty="0">
                          <a:solidFill>
                            <a:srgbClr val="002060"/>
                          </a:solidFill>
                        </a:rPr>
                        <a:t>من حـ/ أرباح الأسهم المستحقة</a:t>
                      </a:r>
                    </a:p>
                    <a:p>
                      <a:r>
                        <a:rPr lang="ar-YE" baseline="0" dirty="0">
                          <a:solidFill>
                            <a:srgbClr val="002060"/>
                          </a:solidFill>
                        </a:rPr>
                        <a:t>   إلى حـ/ أرباح الأسهم</a:t>
                      </a:r>
                    </a:p>
                    <a:p>
                      <a:r>
                        <a:rPr lang="ar-YE" baseline="0" dirty="0">
                          <a:solidFill>
                            <a:srgbClr val="002060"/>
                          </a:solidFill>
                        </a:rPr>
                        <a:t>إثبات أرباح الأسهم المستحقة</a:t>
                      </a:r>
                      <a:endParaRPr lang="en-US" dirty="0">
                        <a:solidFill>
                          <a:srgbClr val="002060"/>
                        </a:solidFill>
                      </a:endParaRPr>
                    </a:p>
                  </a:txBody>
                  <a:tcPr/>
                </a:tc>
                <a:tc>
                  <a:txBody>
                    <a:bodyPr/>
                    <a:lstStyle/>
                    <a:p>
                      <a:endParaRPr lang="en-US" dirty="0">
                        <a:solidFill>
                          <a:srgbClr val="002060"/>
                        </a:solidFill>
                      </a:endParaRPr>
                    </a:p>
                    <a:p>
                      <a:r>
                        <a:rPr lang="en-US" dirty="0">
                          <a:solidFill>
                            <a:srgbClr val="002060"/>
                          </a:solidFill>
                        </a:rPr>
                        <a:t>50,000</a:t>
                      </a:r>
                    </a:p>
                  </a:txBody>
                  <a:tcPr/>
                </a:tc>
                <a:tc>
                  <a:txBody>
                    <a:bodyPr/>
                    <a:lstStyle/>
                    <a:p>
                      <a:r>
                        <a:rPr lang="en-US" dirty="0">
                          <a:solidFill>
                            <a:srgbClr val="002060"/>
                          </a:solidFill>
                        </a:rPr>
                        <a:t>50,000</a:t>
                      </a:r>
                    </a:p>
                  </a:txBody>
                  <a:tcPr/>
                </a:tc>
                <a:extLst>
                  <a:ext uri="{0D108BD9-81ED-4DB2-BD59-A6C34878D82A}">
                    <a16:rowId xmlns:a16="http://schemas.microsoft.com/office/drawing/2014/main" val="1348716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56249952"/>
              </p:ext>
            </p:extLst>
          </p:nvPr>
        </p:nvGraphicFramePr>
        <p:xfrm>
          <a:off x="921818" y="3271450"/>
          <a:ext cx="7656936" cy="914400"/>
        </p:xfrm>
        <a:graphic>
          <a:graphicData uri="http://schemas.openxmlformats.org/drawingml/2006/table">
            <a:tbl>
              <a:tblPr firstRow="1" bandRow="1">
                <a:tableStyleId>{5DA37D80-6434-44D0-A028-1B22A696006F}</a:tableStyleId>
              </a:tblPr>
              <a:tblGrid>
                <a:gridCol w="1095008">
                  <a:extLst>
                    <a:ext uri="{9D8B030D-6E8A-4147-A177-3AD203B41FA5}">
                      <a16:colId xmlns:a16="http://schemas.microsoft.com/office/drawing/2014/main" val="1064188563"/>
                    </a:ext>
                  </a:extLst>
                </a:gridCol>
                <a:gridCol w="3888432">
                  <a:extLst>
                    <a:ext uri="{9D8B030D-6E8A-4147-A177-3AD203B41FA5}">
                      <a16:colId xmlns:a16="http://schemas.microsoft.com/office/drawing/2014/main" val="2785738181"/>
                    </a:ext>
                  </a:extLst>
                </a:gridCol>
                <a:gridCol w="1296144">
                  <a:extLst>
                    <a:ext uri="{9D8B030D-6E8A-4147-A177-3AD203B41FA5}">
                      <a16:colId xmlns:a16="http://schemas.microsoft.com/office/drawing/2014/main" val="374809233"/>
                    </a:ext>
                  </a:extLst>
                </a:gridCol>
                <a:gridCol w="1377352">
                  <a:extLst>
                    <a:ext uri="{9D8B030D-6E8A-4147-A177-3AD203B41FA5}">
                      <a16:colId xmlns:a16="http://schemas.microsoft.com/office/drawing/2014/main" val="3221368599"/>
                    </a:ext>
                  </a:extLst>
                </a:gridCol>
              </a:tblGrid>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mn-lt"/>
                          <a:ea typeface="+mn-ea"/>
                          <a:cs typeface="+mn-cs"/>
                        </a:rPr>
                        <a:t>31</a:t>
                      </a:r>
                      <a:r>
                        <a:rPr kumimoji="0" lang="ar-YE" sz="1800" b="1" i="0" u="none" strike="noStrike" kern="1200" cap="none" spc="0" normalizeH="0" baseline="0" noProof="0" dirty="0">
                          <a:ln>
                            <a:noFill/>
                          </a:ln>
                          <a:solidFill>
                            <a:srgbClr val="002060"/>
                          </a:solidFill>
                          <a:effectLst/>
                          <a:uLnTx/>
                          <a:uFillTx/>
                          <a:latin typeface="+mn-lt"/>
                          <a:ea typeface="+mn-ea"/>
                        </a:rPr>
                        <a:t>/</a:t>
                      </a:r>
                      <a:r>
                        <a:rPr kumimoji="0" lang="en-US" sz="1800" b="1" i="0" u="none" strike="noStrike" kern="1200" cap="none" spc="0" normalizeH="0" baseline="0" noProof="0" dirty="0">
                          <a:ln>
                            <a:noFill/>
                          </a:ln>
                          <a:solidFill>
                            <a:srgbClr val="002060"/>
                          </a:solidFill>
                          <a:effectLst/>
                          <a:uLnTx/>
                          <a:uFillTx/>
                          <a:latin typeface="+mn-lt"/>
                          <a:ea typeface="+mn-ea"/>
                          <a:cs typeface="+mn-cs"/>
                        </a:rPr>
                        <a:t>12</a:t>
                      </a:r>
                    </a:p>
                    <a:p>
                      <a:endParaRPr lang="en-US" dirty="0">
                        <a:solidFill>
                          <a:srgbClr val="002060"/>
                        </a:solidFill>
                      </a:endParaRPr>
                    </a:p>
                  </a:txBody>
                  <a:tcPr/>
                </a:tc>
                <a:tc>
                  <a:txBody>
                    <a:bodyPr/>
                    <a:lstStyle/>
                    <a:p>
                      <a:r>
                        <a:rPr lang="ar-YE" dirty="0">
                          <a:solidFill>
                            <a:srgbClr val="002060"/>
                          </a:solidFill>
                        </a:rPr>
                        <a:t>من حـ/ أرباح الأسهم </a:t>
                      </a:r>
                    </a:p>
                    <a:p>
                      <a:r>
                        <a:rPr lang="ar-YE" dirty="0">
                          <a:solidFill>
                            <a:srgbClr val="002060"/>
                          </a:solidFill>
                        </a:rPr>
                        <a:t>  إلى حـ/ الأرباح والخسائر</a:t>
                      </a:r>
                    </a:p>
                    <a:p>
                      <a:r>
                        <a:rPr lang="ar-YE" dirty="0">
                          <a:solidFill>
                            <a:srgbClr val="002060"/>
                          </a:solidFill>
                        </a:rPr>
                        <a:t>إقفال رصيد حساب ارباح الاسهم</a:t>
                      </a:r>
                      <a:endParaRPr lang="en-US" dirty="0">
                        <a:solidFill>
                          <a:srgbClr val="002060"/>
                        </a:solidFill>
                      </a:endParaRPr>
                    </a:p>
                  </a:txBody>
                  <a:tcPr/>
                </a:tc>
                <a:tc>
                  <a:txBody>
                    <a:bodyPr/>
                    <a:lstStyle/>
                    <a:p>
                      <a:endParaRPr lang="en-US" dirty="0">
                        <a:solidFill>
                          <a:srgbClr val="002060"/>
                        </a:solidFill>
                      </a:endParaRPr>
                    </a:p>
                    <a:p>
                      <a:r>
                        <a:rPr lang="en-US" dirty="0">
                          <a:solidFill>
                            <a:srgbClr val="002060"/>
                          </a:solidFill>
                        </a:rPr>
                        <a:t>300,000</a:t>
                      </a:r>
                    </a:p>
                  </a:txBody>
                  <a:tcPr/>
                </a:tc>
                <a:tc>
                  <a:txBody>
                    <a:bodyPr/>
                    <a:lstStyle/>
                    <a:p>
                      <a:r>
                        <a:rPr lang="en-US" dirty="0">
                          <a:solidFill>
                            <a:srgbClr val="002060"/>
                          </a:solidFill>
                        </a:rPr>
                        <a:t>300,000</a:t>
                      </a:r>
                    </a:p>
                  </a:txBody>
                  <a:tcPr/>
                </a:tc>
                <a:extLst>
                  <a:ext uri="{0D108BD9-81ED-4DB2-BD59-A6C34878D82A}">
                    <a16:rowId xmlns:a16="http://schemas.microsoft.com/office/drawing/2014/main" val="1931115780"/>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03215207"/>
              </p:ext>
            </p:extLst>
          </p:nvPr>
        </p:nvGraphicFramePr>
        <p:xfrm>
          <a:off x="802692" y="4610631"/>
          <a:ext cx="7895188" cy="1778000"/>
        </p:xfrm>
        <a:graphic>
          <a:graphicData uri="http://schemas.openxmlformats.org/drawingml/2006/table">
            <a:tbl>
              <a:tblPr firstRow="1" bandRow="1">
                <a:tableStyleId>{BDBED569-4797-4DF1-A0F4-6AAB3CD982D8}</a:tableStyleId>
              </a:tblPr>
              <a:tblGrid>
                <a:gridCol w="2520282">
                  <a:extLst>
                    <a:ext uri="{9D8B030D-6E8A-4147-A177-3AD203B41FA5}">
                      <a16:colId xmlns:a16="http://schemas.microsoft.com/office/drawing/2014/main" val="694806145"/>
                    </a:ext>
                  </a:extLst>
                </a:gridCol>
                <a:gridCol w="1427312">
                  <a:extLst>
                    <a:ext uri="{9D8B030D-6E8A-4147-A177-3AD203B41FA5}">
                      <a16:colId xmlns:a16="http://schemas.microsoft.com/office/drawing/2014/main" val="2565701676"/>
                    </a:ext>
                  </a:extLst>
                </a:gridCol>
                <a:gridCol w="2533128">
                  <a:extLst>
                    <a:ext uri="{9D8B030D-6E8A-4147-A177-3AD203B41FA5}">
                      <a16:colId xmlns:a16="http://schemas.microsoft.com/office/drawing/2014/main" val="3944477840"/>
                    </a:ext>
                  </a:extLst>
                </a:gridCol>
                <a:gridCol w="1414466">
                  <a:extLst>
                    <a:ext uri="{9D8B030D-6E8A-4147-A177-3AD203B41FA5}">
                      <a16:colId xmlns:a16="http://schemas.microsoft.com/office/drawing/2014/main" val="3270977298"/>
                    </a:ext>
                  </a:extLst>
                </a:gridCol>
              </a:tblGrid>
              <a:tr h="370840">
                <a:tc gridSpan="4">
                  <a:txBody>
                    <a:bodyPr/>
                    <a:lstStyle/>
                    <a:p>
                      <a:pPr algn="ctr"/>
                      <a:r>
                        <a:rPr lang="ar-YE" dirty="0"/>
                        <a:t>حـــ/ أرباح الأسهم</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52574442"/>
                  </a:ext>
                </a:extLst>
              </a:tr>
              <a:tr h="370840">
                <a:tc>
                  <a:txBody>
                    <a:bodyPr/>
                    <a:lstStyle/>
                    <a:p>
                      <a:pPr algn="ctr"/>
                      <a:r>
                        <a:rPr lang="ar-YE" sz="2000" b="1" dirty="0"/>
                        <a:t>البيــــــــــــــان</a:t>
                      </a:r>
                      <a:endParaRPr lang="en-US" sz="2000" b="1" dirty="0"/>
                    </a:p>
                  </a:txBody>
                  <a:tcPr/>
                </a:tc>
                <a:tc>
                  <a:txBody>
                    <a:bodyPr/>
                    <a:lstStyle/>
                    <a:p>
                      <a:pPr algn="ctr"/>
                      <a:r>
                        <a:rPr lang="ar-YE" sz="2000" b="1" dirty="0"/>
                        <a:t>دائـــن</a:t>
                      </a:r>
                      <a:endParaRPr lang="en-US" sz="2000" b="1" dirty="0"/>
                    </a:p>
                  </a:txBody>
                  <a:tcPr/>
                </a:tc>
                <a:tc>
                  <a:txBody>
                    <a:bodyPr/>
                    <a:lstStyle/>
                    <a:p>
                      <a:pPr algn="ctr"/>
                      <a:r>
                        <a:rPr lang="ar-YE" sz="2000" b="1" dirty="0"/>
                        <a:t>البيـــــــــــــــــان</a:t>
                      </a:r>
                      <a:endParaRPr lang="en-US" sz="2000" b="1" dirty="0"/>
                    </a:p>
                  </a:txBody>
                  <a:tcPr/>
                </a:tc>
                <a:tc>
                  <a:txBody>
                    <a:bodyPr/>
                    <a:lstStyle/>
                    <a:p>
                      <a:pPr algn="ctr"/>
                      <a:r>
                        <a:rPr lang="ar-YE" sz="2000" b="1" dirty="0"/>
                        <a:t>مـــدين</a:t>
                      </a:r>
                      <a:endParaRPr lang="en-US" sz="2000" b="1" dirty="0"/>
                    </a:p>
                  </a:txBody>
                  <a:tcPr/>
                </a:tc>
                <a:extLst>
                  <a:ext uri="{0D108BD9-81ED-4DB2-BD59-A6C34878D82A}">
                    <a16:rowId xmlns:a16="http://schemas.microsoft.com/office/drawing/2014/main" val="2871846931"/>
                  </a:ext>
                </a:extLst>
              </a:tr>
              <a:tr h="370840">
                <a:tc>
                  <a:txBody>
                    <a:bodyPr/>
                    <a:lstStyle/>
                    <a:p>
                      <a:r>
                        <a:rPr lang="ar-YE" b="1" dirty="0"/>
                        <a:t>من حــ/ الصندوق</a:t>
                      </a:r>
                    </a:p>
                    <a:p>
                      <a:r>
                        <a:rPr lang="ar-YE" b="1" dirty="0"/>
                        <a:t>من حــ/ ارباح الأسهم المستحقة</a:t>
                      </a:r>
                      <a:endParaRPr lang="en-US" b="1" dirty="0"/>
                    </a:p>
                  </a:txBody>
                  <a:tcPr/>
                </a:tc>
                <a:tc>
                  <a:txBody>
                    <a:bodyPr/>
                    <a:lstStyle/>
                    <a:p>
                      <a:r>
                        <a:rPr lang="en-US" b="1" dirty="0"/>
                        <a:t>300,000</a:t>
                      </a:r>
                    </a:p>
                  </a:txBody>
                  <a:tcPr/>
                </a:tc>
                <a:tc>
                  <a:txBody>
                    <a:bodyPr/>
                    <a:lstStyle/>
                    <a:p>
                      <a:r>
                        <a:rPr lang="ar-YE" b="1" dirty="0"/>
                        <a:t>إلى حــ/ الارباح والخسائر</a:t>
                      </a:r>
                      <a:endParaRPr lang="en-US" b="1" dirty="0"/>
                    </a:p>
                  </a:txBody>
                  <a:tcPr/>
                </a:tc>
                <a:tc>
                  <a:txBody>
                    <a:bodyPr/>
                    <a:lstStyle/>
                    <a:p>
                      <a:r>
                        <a:rPr lang="en-US" b="1" dirty="0"/>
                        <a:t>300,000</a:t>
                      </a:r>
                    </a:p>
                  </a:txBody>
                  <a:tcPr/>
                </a:tc>
                <a:extLst>
                  <a:ext uri="{0D108BD9-81ED-4DB2-BD59-A6C34878D82A}">
                    <a16:rowId xmlns:a16="http://schemas.microsoft.com/office/drawing/2014/main" val="4203958047"/>
                  </a:ext>
                </a:extLst>
              </a:tr>
              <a:tr h="370840">
                <a:tc>
                  <a:txBody>
                    <a:bodyPr/>
                    <a:lstStyle/>
                    <a:p>
                      <a:endParaRPr lang="en-US" b="1"/>
                    </a:p>
                  </a:txBody>
                  <a:tcPr/>
                </a:tc>
                <a:tc>
                  <a:txBody>
                    <a:bodyPr/>
                    <a:lstStyle/>
                    <a:p>
                      <a:r>
                        <a:rPr lang="en-US" b="1" dirty="0"/>
                        <a:t>300,000</a:t>
                      </a:r>
                    </a:p>
                  </a:txBody>
                  <a:tcPr/>
                </a:tc>
                <a:tc>
                  <a:txBody>
                    <a:bodyPr/>
                    <a:lstStyle/>
                    <a:p>
                      <a:endParaRPr lang="en-US" b="1" dirty="0"/>
                    </a:p>
                  </a:txBody>
                  <a:tcPr/>
                </a:tc>
                <a:tc>
                  <a:txBody>
                    <a:bodyPr/>
                    <a:lstStyle/>
                    <a:p>
                      <a:r>
                        <a:rPr lang="en-US" b="1" dirty="0"/>
                        <a:t>300,000</a:t>
                      </a:r>
                    </a:p>
                  </a:txBody>
                  <a:tcPr/>
                </a:tc>
                <a:extLst>
                  <a:ext uri="{0D108BD9-81ED-4DB2-BD59-A6C34878D82A}">
                    <a16:rowId xmlns:a16="http://schemas.microsoft.com/office/drawing/2014/main" val="1836125247"/>
                  </a:ext>
                </a:extLst>
              </a:tr>
            </a:tbl>
          </a:graphicData>
        </a:graphic>
      </p:graphicFrame>
    </p:spTree>
    <p:extLst>
      <p:ext uri="{BB962C8B-B14F-4D97-AF65-F5344CB8AC3E}">
        <p14:creationId xmlns:p14="http://schemas.microsoft.com/office/powerpoint/2010/main" val="30841026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665168"/>
          </a:xfrm>
        </p:spPr>
        <p:txBody>
          <a:bodyPr>
            <a:normAutofit/>
          </a:bodyPr>
          <a:lstStyle/>
          <a:p>
            <a:pPr algn="just"/>
            <a:r>
              <a:rPr lang="ar-YE" sz="2800" b="1" u="sng" dirty="0">
                <a:solidFill>
                  <a:srgbClr val="FF0000"/>
                </a:solidFill>
              </a:rPr>
              <a:t>تابع الحل: مثال:</a:t>
            </a:r>
            <a:endParaRPr lang="en-US" sz="2800" b="1" dirty="0">
              <a:solidFill>
                <a:prstClr val="black"/>
              </a:solidFill>
            </a:endParaRPr>
          </a:p>
          <a:p>
            <a:pPr marL="82296" indent="0" algn="just">
              <a:buNone/>
            </a:pPr>
            <a:endParaRPr lang="ar-YE" sz="2800" b="1" dirty="0">
              <a:solidFill>
                <a:prstClr val="black"/>
              </a:solidFill>
            </a:endParaRPr>
          </a:p>
          <a:p>
            <a:pPr marL="82296" indent="0" algn="just">
              <a:buNone/>
            </a:pP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53</a:t>
            </a:fld>
            <a:endParaRPr lang="ar-YE" dirty="0"/>
          </a:p>
        </p:txBody>
      </p:sp>
      <p:graphicFrame>
        <p:nvGraphicFramePr>
          <p:cNvPr id="2" name="Table 1"/>
          <p:cNvGraphicFramePr>
            <a:graphicFrameLocks noGrp="1"/>
          </p:cNvGraphicFramePr>
          <p:nvPr>
            <p:extLst>
              <p:ext uri="{D42A27DB-BD31-4B8C-83A1-F6EECF244321}">
                <p14:modId xmlns:p14="http://schemas.microsoft.com/office/powerpoint/2010/main" val="1303737953"/>
              </p:ext>
            </p:extLst>
          </p:nvPr>
        </p:nvGraphicFramePr>
        <p:xfrm>
          <a:off x="912493" y="992952"/>
          <a:ext cx="7895188" cy="1778000"/>
        </p:xfrm>
        <a:graphic>
          <a:graphicData uri="http://schemas.openxmlformats.org/drawingml/2006/table">
            <a:tbl>
              <a:tblPr firstRow="1" bandRow="1">
                <a:tableStyleId>{BDBED569-4797-4DF1-A0F4-6AAB3CD982D8}</a:tableStyleId>
              </a:tblPr>
              <a:tblGrid>
                <a:gridCol w="2520282">
                  <a:extLst>
                    <a:ext uri="{9D8B030D-6E8A-4147-A177-3AD203B41FA5}">
                      <a16:colId xmlns:a16="http://schemas.microsoft.com/office/drawing/2014/main" val="694806145"/>
                    </a:ext>
                  </a:extLst>
                </a:gridCol>
                <a:gridCol w="1427312">
                  <a:extLst>
                    <a:ext uri="{9D8B030D-6E8A-4147-A177-3AD203B41FA5}">
                      <a16:colId xmlns:a16="http://schemas.microsoft.com/office/drawing/2014/main" val="2565701676"/>
                    </a:ext>
                  </a:extLst>
                </a:gridCol>
                <a:gridCol w="2533128">
                  <a:extLst>
                    <a:ext uri="{9D8B030D-6E8A-4147-A177-3AD203B41FA5}">
                      <a16:colId xmlns:a16="http://schemas.microsoft.com/office/drawing/2014/main" val="3944477840"/>
                    </a:ext>
                  </a:extLst>
                </a:gridCol>
                <a:gridCol w="1414466">
                  <a:extLst>
                    <a:ext uri="{9D8B030D-6E8A-4147-A177-3AD203B41FA5}">
                      <a16:colId xmlns:a16="http://schemas.microsoft.com/office/drawing/2014/main" val="3270977298"/>
                    </a:ext>
                  </a:extLst>
                </a:gridCol>
              </a:tblGrid>
              <a:tr h="370840">
                <a:tc gridSpan="4">
                  <a:txBody>
                    <a:bodyPr/>
                    <a:lstStyle/>
                    <a:p>
                      <a:pPr algn="ctr"/>
                      <a:r>
                        <a:rPr lang="ar-YE" dirty="0"/>
                        <a:t>حـــ/ أرباح الأسهم</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52574442"/>
                  </a:ext>
                </a:extLst>
              </a:tr>
              <a:tr h="370840">
                <a:tc>
                  <a:txBody>
                    <a:bodyPr/>
                    <a:lstStyle/>
                    <a:p>
                      <a:pPr algn="ctr"/>
                      <a:r>
                        <a:rPr lang="ar-YE" sz="2000" b="1" dirty="0"/>
                        <a:t>البيــــــــــــــان</a:t>
                      </a:r>
                      <a:endParaRPr lang="en-US" sz="2000" b="1" dirty="0"/>
                    </a:p>
                  </a:txBody>
                  <a:tcPr/>
                </a:tc>
                <a:tc>
                  <a:txBody>
                    <a:bodyPr/>
                    <a:lstStyle/>
                    <a:p>
                      <a:pPr algn="ctr"/>
                      <a:r>
                        <a:rPr lang="ar-YE" sz="2000" b="1" dirty="0"/>
                        <a:t>دائـــن</a:t>
                      </a:r>
                      <a:endParaRPr lang="en-US" sz="2000" b="1" dirty="0"/>
                    </a:p>
                  </a:txBody>
                  <a:tcPr/>
                </a:tc>
                <a:tc>
                  <a:txBody>
                    <a:bodyPr/>
                    <a:lstStyle/>
                    <a:p>
                      <a:pPr algn="ctr"/>
                      <a:r>
                        <a:rPr lang="ar-YE" sz="2000" b="1" dirty="0"/>
                        <a:t>البيـــــــــــــــــان</a:t>
                      </a:r>
                      <a:endParaRPr lang="en-US" sz="2000" b="1" dirty="0"/>
                    </a:p>
                  </a:txBody>
                  <a:tcPr/>
                </a:tc>
                <a:tc>
                  <a:txBody>
                    <a:bodyPr/>
                    <a:lstStyle/>
                    <a:p>
                      <a:pPr algn="ctr"/>
                      <a:r>
                        <a:rPr lang="ar-YE" sz="2000" b="1" dirty="0"/>
                        <a:t>مـــدين</a:t>
                      </a:r>
                      <a:endParaRPr lang="en-US" sz="2000" b="1" dirty="0"/>
                    </a:p>
                  </a:txBody>
                  <a:tcPr/>
                </a:tc>
                <a:extLst>
                  <a:ext uri="{0D108BD9-81ED-4DB2-BD59-A6C34878D82A}">
                    <a16:rowId xmlns:a16="http://schemas.microsoft.com/office/drawing/2014/main" val="2871846931"/>
                  </a:ext>
                </a:extLst>
              </a:tr>
              <a:tr h="370840">
                <a:tc>
                  <a:txBody>
                    <a:bodyPr/>
                    <a:lstStyle/>
                    <a:p>
                      <a:r>
                        <a:rPr lang="ar-YE" b="1" dirty="0"/>
                        <a:t>من حــ/ الصندوق</a:t>
                      </a:r>
                    </a:p>
                    <a:p>
                      <a:r>
                        <a:rPr lang="ar-YE" b="1" dirty="0"/>
                        <a:t>من حــ/ ارباح الأسهم المستحقة</a:t>
                      </a:r>
                      <a:endParaRPr lang="en-US" b="1" dirty="0"/>
                    </a:p>
                  </a:txBody>
                  <a:tcPr/>
                </a:tc>
                <a:tc>
                  <a:txBody>
                    <a:bodyPr/>
                    <a:lstStyle/>
                    <a:p>
                      <a:r>
                        <a:rPr lang="en-US" b="1" dirty="0"/>
                        <a:t>300,000</a:t>
                      </a:r>
                    </a:p>
                  </a:txBody>
                  <a:tcPr/>
                </a:tc>
                <a:tc>
                  <a:txBody>
                    <a:bodyPr/>
                    <a:lstStyle/>
                    <a:p>
                      <a:r>
                        <a:rPr lang="ar-YE" b="1" dirty="0"/>
                        <a:t>إلى حــ/ الارباح والخسائر</a:t>
                      </a:r>
                      <a:endParaRPr lang="en-US" b="1" dirty="0"/>
                    </a:p>
                  </a:txBody>
                  <a:tcPr/>
                </a:tc>
                <a:tc>
                  <a:txBody>
                    <a:bodyPr/>
                    <a:lstStyle/>
                    <a:p>
                      <a:r>
                        <a:rPr lang="en-US" b="1" dirty="0"/>
                        <a:t>300,000</a:t>
                      </a:r>
                    </a:p>
                  </a:txBody>
                  <a:tcPr/>
                </a:tc>
                <a:extLst>
                  <a:ext uri="{0D108BD9-81ED-4DB2-BD59-A6C34878D82A}">
                    <a16:rowId xmlns:a16="http://schemas.microsoft.com/office/drawing/2014/main" val="4203958047"/>
                  </a:ext>
                </a:extLst>
              </a:tr>
              <a:tr h="370840">
                <a:tc>
                  <a:txBody>
                    <a:bodyPr/>
                    <a:lstStyle/>
                    <a:p>
                      <a:endParaRPr lang="en-US" b="1"/>
                    </a:p>
                  </a:txBody>
                  <a:tcPr/>
                </a:tc>
                <a:tc>
                  <a:txBody>
                    <a:bodyPr/>
                    <a:lstStyle/>
                    <a:p>
                      <a:r>
                        <a:rPr lang="en-US" b="1" dirty="0"/>
                        <a:t>300,000</a:t>
                      </a:r>
                    </a:p>
                  </a:txBody>
                  <a:tcPr/>
                </a:tc>
                <a:tc>
                  <a:txBody>
                    <a:bodyPr/>
                    <a:lstStyle/>
                    <a:p>
                      <a:endParaRPr lang="en-US" b="1" dirty="0"/>
                    </a:p>
                  </a:txBody>
                  <a:tcPr/>
                </a:tc>
                <a:tc>
                  <a:txBody>
                    <a:bodyPr/>
                    <a:lstStyle/>
                    <a:p>
                      <a:r>
                        <a:rPr lang="en-US" b="1" dirty="0"/>
                        <a:t>300,000</a:t>
                      </a:r>
                    </a:p>
                  </a:txBody>
                  <a:tcPr/>
                </a:tc>
                <a:extLst>
                  <a:ext uri="{0D108BD9-81ED-4DB2-BD59-A6C34878D82A}">
                    <a16:rowId xmlns:a16="http://schemas.microsoft.com/office/drawing/2014/main" val="183612524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56622367"/>
              </p:ext>
            </p:extLst>
          </p:nvPr>
        </p:nvGraphicFramePr>
        <p:xfrm>
          <a:off x="912493" y="3449216"/>
          <a:ext cx="7895188" cy="741680"/>
        </p:xfrm>
        <a:graphic>
          <a:graphicData uri="http://schemas.openxmlformats.org/drawingml/2006/table">
            <a:tbl>
              <a:tblPr firstRow="1" bandRow="1">
                <a:tableStyleId>{8799B23B-EC83-4686-B30A-512413B5E67A}</a:tableStyleId>
              </a:tblPr>
              <a:tblGrid>
                <a:gridCol w="1973797">
                  <a:extLst>
                    <a:ext uri="{9D8B030D-6E8A-4147-A177-3AD203B41FA5}">
                      <a16:colId xmlns:a16="http://schemas.microsoft.com/office/drawing/2014/main" val="456743766"/>
                    </a:ext>
                  </a:extLst>
                </a:gridCol>
                <a:gridCol w="1973797">
                  <a:extLst>
                    <a:ext uri="{9D8B030D-6E8A-4147-A177-3AD203B41FA5}">
                      <a16:colId xmlns:a16="http://schemas.microsoft.com/office/drawing/2014/main" val="4142034450"/>
                    </a:ext>
                  </a:extLst>
                </a:gridCol>
                <a:gridCol w="1973797">
                  <a:extLst>
                    <a:ext uri="{9D8B030D-6E8A-4147-A177-3AD203B41FA5}">
                      <a16:colId xmlns:a16="http://schemas.microsoft.com/office/drawing/2014/main" val="792292462"/>
                    </a:ext>
                  </a:extLst>
                </a:gridCol>
                <a:gridCol w="1973797">
                  <a:extLst>
                    <a:ext uri="{9D8B030D-6E8A-4147-A177-3AD203B41FA5}">
                      <a16:colId xmlns:a16="http://schemas.microsoft.com/office/drawing/2014/main" val="2445508362"/>
                    </a:ext>
                  </a:extLst>
                </a:gridCol>
              </a:tblGrid>
              <a:tr h="370840">
                <a:tc gridSpan="4">
                  <a:txBody>
                    <a:bodyPr/>
                    <a:lstStyle/>
                    <a:p>
                      <a:pPr algn="ctr"/>
                      <a:r>
                        <a:rPr lang="ar-YE" b="1" dirty="0"/>
                        <a:t>حـــ/</a:t>
                      </a:r>
                      <a:r>
                        <a:rPr lang="ar-YE" b="1" baseline="0" dirty="0"/>
                        <a:t> الصندوق</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128076127"/>
                  </a:ext>
                </a:extLst>
              </a:tr>
              <a:tr h="370840">
                <a:tc>
                  <a:txBody>
                    <a:bodyPr/>
                    <a:lstStyle/>
                    <a:p>
                      <a:endParaRPr lang="en-US" b="1"/>
                    </a:p>
                  </a:txBody>
                  <a:tcPr/>
                </a:tc>
                <a:tc>
                  <a:txBody>
                    <a:bodyPr/>
                    <a:lstStyle/>
                    <a:p>
                      <a:endParaRPr lang="en-US" b="1"/>
                    </a:p>
                  </a:txBody>
                  <a:tcPr/>
                </a:tc>
                <a:tc>
                  <a:txBody>
                    <a:bodyPr/>
                    <a:lstStyle/>
                    <a:p>
                      <a:r>
                        <a:rPr lang="ar-YE" b="1" dirty="0"/>
                        <a:t> إلى</a:t>
                      </a:r>
                      <a:r>
                        <a:rPr lang="ar-YE" b="1" baseline="0" dirty="0"/>
                        <a:t> حــ/ ارباح الأسهم</a:t>
                      </a:r>
                      <a:endParaRPr lang="en-US" b="1" dirty="0"/>
                    </a:p>
                  </a:txBody>
                  <a:tcPr/>
                </a:tc>
                <a:tc>
                  <a:txBody>
                    <a:bodyPr/>
                    <a:lstStyle/>
                    <a:p>
                      <a:r>
                        <a:rPr lang="en-US" b="1" dirty="0"/>
                        <a:t>250,000</a:t>
                      </a:r>
                    </a:p>
                  </a:txBody>
                  <a:tcPr/>
                </a:tc>
                <a:extLst>
                  <a:ext uri="{0D108BD9-81ED-4DB2-BD59-A6C34878D82A}">
                    <a16:rowId xmlns:a16="http://schemas.microsoft.com/office/drawing/2014/main" val="349432037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23990158"/>
              </p:ext>
            </p:extLst>
          </p:nvPr>
        </p:nvGraphicFramePr>
        <p:xfrm>
          <a:off x="947060" y="4869160"/>
          <a:ext cx="7895188" cy="1285240"/>
        </p:xfrm>
        <a:graphic>
          <a:graphicData uri="http://schemas.openxmlformats.org/drawingml/2006/table">
            <a:tbl>
              <a:tblPr firstRow="1" bandRow="1">
                <a:tableStyleId>{8799B23B-EC83-4686-B30A-512413B5E67A}</a:tableStyleId>
              </a:tblPr>
              <a:tblGrid>
                <a:gridCol w="1973797">
                  <a:extLst>
                    <a:ext uri="{9D8B030D-6E8A-4147-A177-3AD203B41FA5}">
                      <a16:colId xmlns:a16="http://schemas.microsoft.com/office/drawing/2014/main" val="444803645"/>
                    </a:ext>
                  </a:extLst>
                </a:gridCol>
                <a:gridCol w="1973797">
                  <a:extLst>
                    <a:ext uri="{9D8B030D-6E8A-4147-A177-3AD203B41FA5}">
                      <a16:colId xmlns:a16="http://schemas.microsoft.com/office/drawing/2014/main" val="1715601761"/>
                    </a:ext>
                  </a:extLst>
                </a:gridCol>
                <a:gridCol w="1973797">
                  <a:extLst>
                    <a:ext uri="{9D8B030D-6E8A-4147-A177-3AD203B41FA5}">
                      <a16:colId xmlns:a16="http://schemas.microsoft.com/office/drawing/2014/main" val="18117821"/>
                    </a:ext>
                  </a:extLst>
                </a:gridCol>
                <a:gridCol w="1973797">
                  <a:extLst>
                    <a:ext uri="{9D8B030D-6E8A-4147-A177-3AD203B41FA5}">
                      <a16:colId xmlns:a16="http://schemas.microsoft.com/office/drawing/2014/main" val="3026832099"/>
                    </a:ext>
                  </a:extLst>
                </a:gridCol>
              </a:tblGrid>
              <a:tr h="370840">
                <a:tc gridSpan="4">
                  <a:txBody>
                    <a:bodyPr/>
                    <a:lstStyle/>
                    <a:p>
                      <a:pPr algn="ctr"/>
                      <a:r>
                        <a:rPr lang="ar-YE" b="1" dirty="0"/>
                        <a:t>حـــ/</a:t>
                      </a:r>
                      <a:r>
                        <a:rPr lang="ar-YE" b="1" baseline="0" dirty="0"/>
                        <a:t> ارباح الاسهم المستحقة</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508768450"/>
                  </a:ext>
                </a:extLst>
              </a:tr>
              <a:tr h="370840">
                <a:tc>
                  <a:txBody>
                    <a:bodyPr/>
                    <a:lstStyle/>
                    <a:p>
                      <a:endParaRPr lang="ar-YE" b="1" dirty="0"/>
                    </a:p>
                    <a:p>
                      <a:r>
                        <a:rPr lang="ar-YE" b="1" dirty="0"/>
                        <a:t>رصيد مرحل</a:t>
                      </a:r>
                    </a:p>
                    <a:p>
                      <a:r>
                        <a:rPr lang="ar-YE" b="1" dirty="0"/>
                        <a:t>(</a:t>
                      </a:r>
                      <a:r>
                        <a:rPr lang="en-US" b="1" dirty="0"/>
                        <a:t>31</a:t>
                      </a:r>
                      <a:r>
                        <a:rPr lang="ar-YE" b="1" dirty="0"/>
                        <a:t>/</a:t>
                      </a:r>
                      <a:r>
                        <a:rPr lang="en-US" b="1" dirty="0"/>
                        <a:t>12</a:t>
                      </a:r>
                      <a:r>
                        <a:rPr lang="ar-YE" b="1" dirty="0"/>
                        <a:t>/</a:t>
                      </a:r>
                      <a:r>
                        <a:rPr lang="en-US" b="1" dirty="0"/>
                        <a:t>2005</a:t>
                      </a:r>
                      <a:r>
                        <a:rPr lang="ar-YE" b="1" dirty="0"/>
                        <a:t>م)</a:t>
                      </a:r>
                      <a:endParaRPr lang="en-US" b="1" dirty="0"/>
                    </a:p>
                  </a:txBody>
                  <a:tcPr/>
                </a:tc>
                <a:tc>
                  <a:txBody>
                    <a:bodyPr/>
                    <a:lstStyle/>
                    <a:p>
                      <a:endParaRPr lang="ar-YE" b="1" dirty="0"/>
                    </a:p>
                    <a:p>
                      <a:r>
                        <a:rPr lang="en-US" b="1" dirty="0"/>
                        <a:t>50,000</a:t>
                      </a:r>
                    </a:p>
                  </a:txBody>
                  <a:tcPr/>
                </a:tc>
                <a:tc>
                  <a:txBody>
                    <a:bodyPr/>
                    <a:lstStyle/>
                    <a:p>
                      <a:r>
                        <a:rPr lang="ar-YE" b="1" dirty="0"/>
                        <a:t> إلى</a:t>
                      </a:r>
                      <a:r>
                        <a:rPr lang="ar-YE" b="1" baseline="0" dirty="0"/>
                        <a:t> حــ/ ارباح الأسهم</a:t>
                      </a:r>
                      <a:endParaRPr lang="en-US" b="1" dirty="0"/>
                    </a:p>
                  </a:txBody>
                  <a:tcPr/>
                </a:tc>
                <a:tc>
                  <a:txBody>
                    <a:bodyPr/>
                    <a:lstStyle/>
                    <a:p>
                      <a:r>
                        <a:rPr lang="en-US" b="1" dirty="0"/>
                        <a:t>50,000</a:t>
                      </a:r>
                    </a:p>
                  </a:txBody>
                  <a:tcPr/>
                </a:tc>
                <a:extLst>
                  <a:ext uri="{0D108BD9-81ED-4DB2-BD59-A6C34878D82A}">
                    <a16:rowId xmlns:a16="http://schemas.microsoft.com/office/drawing/2014/main" val="2298430030"/>
                  </a:ext>
                </a:extLst>
              </a:tr>
            </a:tbl>
          </a:graphicData>
        </a:graphic>
      </p:graphicFrame>
    </p:spTree>
    <p:extLst>
      <p:ext uri="{BB962C8B-B14F-4D97-AF65-F5344CB8AC3E}">
        <p14:creationId xmlns:p14="http://schemas.microsoft.com/office/powerpoint/2010/main" val="3360050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54176" cy="6665168"/>
          </a:xfrm>
        </p:spPr>
        <p:txBody>
          <a:bodyPr>
            <a:normAutofit/>
          </a:bodyPr>
          <a:lstStyle/>
          <a:p>
            <a:pPr algn="just"/>
            <a:r>
              <a:rPr lang="ar-YE" sz="2800" b="1" u="sng" dirty="0">
                <a:solidFill>
                  <a:srgbClr val="FF0000"/>
                </a:solidFill>
              </a:rPr>
              <a:t>تابع الحل: مثال:</a:t>
            </a:r>
            <a:endParaRPr lang="en-US" sz="2800" b="1" dirty="0">
              <a:solidFill>
                <a:prstClr val="black"/>
              </a:solidFill>
            </a:endParaRPr>
          </a:p>
          <a:p>
            <a:pPr marL="82296" indent="0" algn="just">
              <a:buNone/>
            </a:pPr>
            <a:endParaRPr lang="ar-YE" sz="2800" b="1" dirty="0">
              <a:solidFill>
                <a:prstClr val="black"/>
              </a:solidFill>
            </a:endParaRPr>
          </a:p>
          <a:p>
            <a:pPr marL="82296" indent="0" algn="just">
              <a:buNone/>
            </a:pPr>
            <a:endParaRPr lang="en-US" sz="2800" b="1" dirty="0"/>
          </a:p>
        </p:txBody>
      </p:sp>
      <p:sp>
        <p:nvSpPr>
          <p:cNvPr id="4" name="Slide Number Placeholder 3"/>
          <p:cNvSpPr>
            <a:spLocks noGrp="1"/>
          </p:cNvSpPr>
          <p:nvPr>
            <p:ph type="sldNum" sz="quarter" idx="12"/>
          </p:nvPr>
        </p:nvSpPr>
        <p:spPr/>
        <p:txBody>
          <a:bodyPr/>
          <a:lstStyle/>
          <a:p>
            <a:fld id="{CD9B9423-CA99-4925-8324-5BC098869A01}" type="slidenum">
              <a:rPr lang="ar-YE" smtClean="0"/>
              <a:t>54</a:t>
            </a:fld>
            <a:endParaRPr lang="ar-YE" dirty="0"/>
          </a:p>
        </p:txBody>
      </p:sp>
      <p:graphicFrame>
        <p:nvGraphicFramePr>
          <p:cNvPr id="9" name="Table 8"/>
          <p:cNvGraphicFramePr>
            <a:graphicFrameLocks noGrp="1"/>
          </p:cNvGraphicFramePr>
          <p:nvPr>
            <p:extLst>
              <p:ext uri="{D42A27DB-BD31-4B8C-83A1-F6EECF244321}">
                <p14:modId xmlns:p14="http://schemas.microsoft.com/office/powerpoint/2010/main" val="3616057245"/>
              </p:ext>
            </p:extLst>
          </p:nvPr>
        </p:nvGraphicFramePr>
        <p:xfrm>
          <a:off x="467544" y="3160008"/>
          <a:ext cx="8146105" cy="2011680"/>
        </p:xfrm>
        <a:graphic>
          <a:graphicData uri="http://schemas.openxmlformats.org/drawingml/2006/table">
            <a:tbl>
              <a:tblPr firstRow="1" bandRow="1">
                <a:tableStyleId>{8799B23B-EC83-4686-B30A-512413B5E67A}</a:tableStyleId>
              </a:tblPr>
              <a:tblGrid>
                <a:gridCol w="1936979">
                  <a:extLst>
                    <a:ext uri="{9D8B030D-6E8A-4147-A177-3AD203B41FA5}">
                      <a16:colId xmlns:a16="http://schemas.microsoft.com/office/drawing/2014/main" val="3345761922"/>
                    </a:ext>
                  </a:extLst>
                </a:gridCol>
                <a:gridCol w="1188744">
                  <a:extLst>
                    <a:ext uri="{9D8B030D-6E8A-4147-A177-3AD203B41FA5}">
                      <a16:colId xmlns:a16="http://schemas.microsoft.com/office/drawing/2014/main" val="69727083"/>
                    </a:ext>
                  </a:extLst>
                </a:gridCol>
                <a:gridCol w="3120452">
                  <a:extLst>
                    <a:ext uri="{9D8B030D-6E8A-4147-A177-3AD203B41FA5}">
                      <a16:colId xmlns:a16="http://schemas.microsoft.com/office/drawing/2014/main" val="4104654500"/>
                    </a:ext>
                  </a:extLst>
                </a:gridCol>
                <a:gridCol w="1899930">
                  <a:extLst>
                    <a:ext uri="{9D8B030D-6E8A-4147-A177-3AD203B41FA5}">
                      <a16:colId xmlns:a16="http://schemas.microsoft.com/office/drawing/2014/main" val="523628083"/>
                    </a:ext>
                  </a:extLst>
                </a:gridCol>
              </a:tblGrid>
              <a:tr h="370840">
                <a:tc gridSpan="4">
                  <a:txBody>
                    <a:bodyPr/>
                    <a:lstStyle/>
                    <a:p>
                      <a:pPr algn="ctr"/>
                      <a:r>
                        <a:rPr lang="ar-YE" sz="2400" b="1" dirty="0"/>
                        <a:t>حـــ/ قائمة</a:t>
                      </a:r>
                      <a:r>
                        <a:rPr lang="ar-YE" sz="2400" b="1" baseline="0" dirty="0"/>
                        <a:t> المركز المالي</a:t>
                      </a:r>
                    </a:p>
                    <a:p>
                      <a:pPr algn="ctr"/>
                      <a:r>
                        <a:rPr lang="ar-YE" sz="2400" b="1" baseline="0" dirty="0"/>
                        <a:t>للسنة المالية المنتهية في </a:t>
                      </a:r>
                      <a:r>
                        <a:rPr kumimoji="0" lang="en-US" sz="2400" b="1" i="0" u="none" strike="noStrike" kern="1200" cap="none" spc="0" normalizeH="0" baseline="0" noProof="0" dirty="0">
                          <a:ln>
                            <a:noFill/>
                          </a:ln>
                          <a:solidFill>
                            <a:prstClr val="black"/>
                          </a:solidFill>
                          <a:effectLst/>
                          <a:uLnTx/>
                          <a:uFillTx/>
                          <a:latin typeface="+mn-lt"/>
                          <a:ea typeface="+mn-ea"/>
                          <a:cs typeface="+mn-cs"/>
                        </a:rPr>
                        <a:t>31</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12</a:t>
                      </a:r>
                      <a:r>
                        <a:rPr kumimoji="0" lang="ar-YE" sz="2400" b="1" i="0" u="none" strike="noStrike" kern="1200" cap="none" spc="0" normalizeH="0" baseline="0" noProof="0" dirty="0">
                          <a:ln>
                            <a:noFill/>
                          </a:ln>
                          <a:solidFill>
                            <a:prstClr val="black"/>
                          </a:solidFill>
                          <a:effectLst/>
                          <a:uLnTx/>
                          <a:uFillTx/>
                          <a:latin typeface="+mn-lt"/>
                          <a:ea typeface="+mn-ea"/>
                        </a:rPr>
                        <a:t>/</a:t>
                      </a:r>
                      <a:r>
                        <a:rPr kumimoji="0" lang="en-US" sz="2400" b="1" i="0" u="none" strike="noStrike" kern="1200" cap="none" spc="0" normalizeH="0" baseline="0" noProof="0" dirty="0">
                          <a:ln>
                            <a:noFill/>
                          </a:ln>
                          <a:solidFill>
                            <a:prstClr val="black"/>
                          </a:solidFill>
                          <a:effectLst/>
                          <a:uLnTx/>
                          <a:uFillTx/>
                          <a:latin typeface="+mn-lt"/>
                          <a:ea typeface="+mn-ea"/>
                          <a:cs typeface="+mn-cs"/>
                        </a:rPr>
                        <a:t>2005</a:t>
                      </a:r>
                      <a:r>
                        <a:rPr kumimoji="0" lang="ar-YE" sz="2400" b="1" i="0" u="none" strike="noStrike" kern="1200" cap="none" spc="0" normalizeH="0" baseline="0" noProof="0" dirty="0">
                          <a:ln>
                            <a:noFill/>
                          </a:ln>
                          <a:solidFill>
                            <a:prstClr val="black"/>
                          </a:solidFill>
                          <a:effectLst/>
                          <a:uLnTx/>
                          <a:uFillTx/>
                          <a:latin typeface="+mn-lt"/>
                          <a:ea typeface="+mn-ea"/>
                        </a:rPr>
                        <a:t>م</a:t>
                      </a:r>
                      <a:endParaRPr lang="en-US" sz="2400"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606226079"/>
                  </a:ext>
                </a:extLst>
              </a:tr>
              <a:tr h="370840">
                <a:tc>
                  <a:txBody>
                    <a:bodyPr/>
                    <a:lstStyle/>
                    <a:p>
                      <a:endParaRPr lang="en-US" sz="2400" b="1" dirty="0"/>
                    </a:p>
                  </a:txBody>
                  <a:tcPr/>
                </a:tc>
                <a:tc>
                  <a:txBody>
                    <a:bodyPr/>
                    <a:lstStyle/>
                    <a:p>
                      <a:endParaRPr lang="en-US" sz="2400" b="1" dirty="0"/>
                    </a:p>
                  </a:txBody>
                  <a:tcPr/>
                </a:tc>
                <a:tc>
                  <a:txBody>
                    <a:bodyPr/>
                    <a:lstStyle/>
                    <a:p>
                      <a:endParaRPr lang="ar-YE" sz="2400" b="1" dirty="0"/>
                    </a:p>
                    <a:p>
                      <a:r>
                        <a:rPr lang="ar-YE" sz="2400" b="1" u="sng" dirty="0"/>
                        <a:t>ارصدة</a:t>
                      </a:r>
                      <a:r>
                        <a:rPr lang="ar-YE" sz="2400" b="1" u="sng" baseline="0" dirty="0"/>
                        <a:t> مدينة آخرى</a:t>
                      </a:r>
                    </a:p>
                    <a:p>
                      <a:r>
                        <a:rPr lang="ar-YE" sz="2400" b="1" baseline="0" dirty="0"/>
                        <a:t>أرباح الأسهم المستحقة</a:t>
                      </a:r>
                      <a:endParaRPr lang="en-US" sz="2400" b="1" dirty="0"/>
                    </a:p>
                  </a:txBody>
                  <a:tcPr/>
                </a:tc>
                <a:tc>
                  <a:txBody>
                    <a:bodyPr/>
                    <a:lstStyle/>
                    <a:p>
                      <a:endParaRPr lang="ar-YE" sz="2400" b="1" dirty="0"/>
                    </a:p>
                    <a:p>
                      <a:endParaRPr lang="ar-YE" sz="2400" b="1" dirty="0"/>
                    </a:p>
                    <a:p>
                      <a:r>
                        <a:rPr lang="en-US" sz="2400" b="1" dirty="0"/>
                        <a:t>50,000</a:t>
                      </a:r>
                      <a:endParaRPr lang="ar-YE" sz="2400" b="1" dirty="0"/>
                    </a:p>
                  </a:txBody>
                  <a:tcPr/>
                </a:tc>
                <a:extLst>
                  <a:ext uri="{0D108BD9-81ED-4DB2-BD59-A6C34878D82A}">
                    <a16:rowId xmlns:a16="http://schemas.microsoft.com/office/drawing/2014/main" val="124251744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33507043"/>
              </p:ext>
            </p:extLst>
          </p:nvPr>
        </p:nvGraphicFramePr>
        <p:xfrm>
          <a:off x="467544" y="1139148"/>
          <a:ext cx="8146104" cy="1010920"/>
        </p:xfrm>
        <a:graphic>
          <a:graphicData uri="http://schemas.openxmlformats.org/drawingml/2006/table">
            <a:tbl>
              <a:tblPr firstRow="1" bandRow="1">
                <a:tableStyleId>{8799B23B-EC83-4686-B30A-512413B5E67A}</a:tableStyleId>
              </a:tblPr>
              <a:tblGrid>
                <a:gridCol w="2036526">
                  <a:extLst>
                    <a:ext uri="{9D8B030D-6E8A-4147-A177-3AD203B41FA5}">
                      <a16:colId xmlns:a16="http://schemas.microsoft.com/office/drawing/2014/main" val="1541198980"/>
                    </a:ext>
                  </a:extLst>
                </a:gridCol>
                <a:gridCol w="2036526">
                  <a:extLst>
                    <a:ext uri="{9D8B030D-6E8A-4147-A177-3AD203B41FA5}">
                      <a16:colId xmlns:a16="http://schemas.microsoft.com/office/drawing/2014/main" val="3681777163"/>
                    </a:ext>
                  </a:extLst>
                </a:gridCol>
                <a:gridCol w="2036526">
                  <a:extLst>
                    <a:ext uri="{9D8B030D-6E8A-4147-A177-3AD203B41FA5}">
                      <a16:colId xmlns:a16="http://schemas.microsoft.com/office/drawing/2014/main" val="3888265478"/>
                    </a:ext>
                  </a:extLst>
                </a:gridCol>
                <a:gridCol w="2036526">
                  <a:extLst>
                    <a:ext uri="{9D8B030D-6E8A-4147-A177-3AD203B41FA5}">
                      <a16:colId xmlns:a16="http://schemas.microsoft.com/office/drawing/2014/main" val="2163437166"/>
                    </a:ext>
                  </a:extLst>
                </a:gridCol>
              </a:tblGrid>
              <a:tr h="370840">
                <a:tc gridSpan="4">
                  <a:txBody>
                    <a:bodyPr/>
                    <a:lstStyle/>
                    <a:p>
                      <a:pPr algn="ctr"/>
                      <a:r>
                        <a:rPr lang="ar-YE" b="1" dirty="0"/>
                        <a:t>حـــ/ الأرباح</a:t>
                      </a:r>
                      <a:r>
                        <a:rPr lang="ar-YE" b="1" baseline="0" dirty="0"/>
                        <a:t> والخسائر</a:t>
                      </a:r>
                    </a:p>
                    <a:p>
                      <a:pPr algn="ctr"/>
                      <a:r>
                        <a:rPr lang="ar-YE" b="1" baseline="0" dirty="0"/>
                        <a:t>للسنة المالية المنتهية في </a:t>
                      </a:r>
                      <a:r>
                        <a:rPr kumimoji="0" lang="en-US" sz="1800" b="1" i="0" u="none" strike="noStrike" kern="1200" cap="none" spc="0" normalizeH="0" baseline="0" noProof="0" dirty="0">
                          <a:ln>
                            <a:noFill/>
                          </a:ln>
                          <a:solidFill>
                            <a:prstClr val="black"/>
                          </a:solidFill>
                          <a:effectLst/>
                          <a:uLnTx/>
                          <a:uFillTx/>
                          <a:latin typeface="+mn-lt"/>
                          <a:ea typeface="+mn-ea"/>
                          <a:cs typeface="+mn-cs"/>
                        </a:rPr>
                        <a:t>31</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12</a:t>
                      </a:r>
                      <a:r>
                        <a:rPr kumimoji="0" lang="ar-YE" sz="1800" b="1" i="0" u="none" strike="noStrike" kern="1200" cap="none" spc="0" normalizeH="0" baseline="0" noProof="0" dirty="0">
                          <a:ln>
                            <a:noFill/>
                          </a:ln>
                          <a:solidFill>
                            <a:prstClr val="black"/>
                          </a:solidFill>
                          <a:effectLst/>
                          <a:uLnTx/>
                          <a:uFillTx/>
                          <a:latin typeface="+mn-lt"/>
                          <a:ea typeface="+mn-ea"/>
                        </a:rPr>
                        <a:t>/</a:t>
                      </a:r>
                      <a:r>
                        <a:rPr kumimoji="0" lang="en-US" sz="1800" b="1" i="0" u="none" strike="noStrike" kern="1200" cap="none" spc="0" normalizeH="0" baseline="0" noProof="0" dirty="0">
                          <a:ln>
                            <a:noFill/>
                          </a:ln>
                          <a:solidFill>
                            <a:prstClr val="black"/>
                          </a:solidFill>
                          <a:effectLst/>
                          <a:uLnTx/>
                          <a:uFillTx/>
                          <a:latin typeface="+mn-lt"/>
                          <a:ea typeface="+mn-ea"/>
                          <a:cs typeface="+mn-cs"/>
                        </a:rPr>
                        <a:t>2005</a:t>
                      </a:r>
                      <a:r>
                        <a:rPr kumimoji="0" lang="ar-YE" sz="1800" b="1" i="0" u="none" strike="noStrike" kern="1200" cap="none" spc="0" normalizeH="0" baseline="0" noProof="0" dirty="0">
                          <a:ln>
                            <a:noFill/>
                          </a:ln>
                          <a:solidFill>
                            <a:prstClr val="black"/>
                          </a:solidFill>
                          <a:effectLst/>
                          <a:uLnTx/>
                          <a:uFillTx/>
                          <a:latin typeface="+mn-lt"/>
                          <a:ea typeface="+mn-ea"/>
                        </a:rPr>
                        <a:t>م</a:t>
                      </a:r>
                      <a:endParaRPr lang="en-US" b="1"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652607555"/>
                  </a:ext>
                </a:extLst>
              </a:tr>
              <a:tr h="370840">
                <a:tc>
                  <a:txBody>
                    <a:bodyPr/>
                    <a:lstStyle/>
                    <a:p>
                      <a:r>
                        <a:rPr lang="ar-YE" b="1" dirty="0"/>
                        <a:t> من حــ/ ارباح الأسهم</a:t>
                      </a:r>
                      <a:endParaRPr lang="en-US" b="1" dirty="0"/>
                    </a:p>
                  </a:txBody>
                  <a:tcPr/>
                </a:tc>
                <a:tc>
                  <a:txBody>
                    <a:bodyPr/>
                    <a:lstStyle/>
                    <a:p>
                      <a:r>
                        <a:rPr lang="en-US" b="1" dirty="0"/>
                        <a:t>300,000</a:t>
                      </a:r>
                    </a:p>
                  </a:txBody>
                  <a:tcPr/>
                </a:tc>
                <a:tc>
                  <a:txBody>
                    <a:bodyPr/>
                    <a:lstStyle/>
                    <a:p>
                      <a:endParaRPr lang="en-US" b="1" dirty="0"/>
                    </a:p>
                  </a:txBody>
                  <a:tcPr/>
                </a:tc>
                <a:tc>
                  <a:txBody>
                    <a:bodyPr/>
                    <a:lstStyle/>
                    <a:p>
                      <a:endParaRPr lang="en-US" dirty="0"/>
                    </a:p>
                  </a:txBody>
                  <a:tcPr/>
                </a:tc>
                <a:extLst>
                  <a:ext uri="{0D108BD9-81ED-4DB2-BD59-A6C34878D82A}">
                    <a16:rowId xmlns:a16="http://schemas.microsoft.com/office/drawing/2014/main" val="3011035738"/>
                  </a:ext>
                </a:extLst>
              </a:tr>
            </a:tbl>
          </a:graphicData>
        </a:graphic>
      </p:graphicFrame>
    </p:spTree>
    <p:extLst>
      <p:ext uri="{BB962C8B-B14F-4D97-AF65-F5344CB8AC3E}">
        <p14:creationId xmlns:p14="http://schemas.microsoft.com/office/powerpoint/2010/main" val="954888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55</a:t>
            </a:fld>
            <a:endParaRPr lang="ar-YE" dirty="0"/>
          </a:p>
        </p:txBody>
      </p:sp>
      <p:sp>
        <p:nvSpPr>
          <p:cNvPr id="5" name="Rounded Rectangle 4"/>
          <p:cNvSpPr/>
          <p:nvPr/>
        </p:nvSpPr>
        <p:spPr>
          <a:xfrm>
            <a:off x="395536" y="2276872"/>
            <a:ext cx="8218112"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YE" sz="4400" b="1" dirty="0">
                <a:solidFill>
                  <a:srgbClr val="002060"/>
                </a:solidFill>
                <a:latin typeface="Andalus" panose="02020603050405020304" pitchFamily="18" charset="-78"/>
                <a:cs typeface="Andalus" panose="02020603050405020304" pitchFamily="18" charset="-78"/>
              </a:rPr>
              <a:t>(الواجب حل تمارين الكتاب الوحدة الاولى)</a:t>
            </a:r>
            <a:endParaRPr lang="en-US" sz="4400" b="1" dirty="0">
              <a:solidFill>
                <a:srgbClr val="00206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46189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535487" y="1039019"/>
            <a:ext cx="3384550" cy="1006475"/>
          </a:xfrm>
          <a:prstGeom prst="rect">
            <a:avLst/>
          </a:prstGeom>
          <a:noFill/>
          <a:ln w="9525">
            <a:noFill/>
            <a:miter lim="800000"/>
            <a:headEnd/>
            <a:tailEnd/>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
                <a:schemeClr val="tx2"/>
              </a:buClr>
              <a:buSzPct val="60000"/>
              <a:buFont typeface="Wingdings" pitchFamily="2" charset="2"/>
              <a:buNone/>
              <a:tabLst/>
              <a:defRPr/>
            </a:pPr>
            <a:r>
              <a:rPr kumimoji="0" lang="ar-EG"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rPr>
              <a:t>شكراً لتفاعلكم</a:t>
            </a:r>
            <a:endParaRPr kumimoji="0" lang="en-US" sz="6000" b="1" i="0" u="none" strike="noStrike" kern="1200" cap="none" spc="0" normalizeH="0" baseline="0" noProof="0" dirty="0">
              <a:ln>
                <a:noFill/>
              </a:ln>
              <a:solidFill>
                <a:srgbClr val="000099"/>
              </a:solidFill>
              <a:effectLst>
                <a:outerShdw blurRad="38100" dist="38100" dir="2700000" algn="tl">
                  <a:srgbClr val="000000">
                    <a:alpha val="43137"/>
                  </a:srgbClr>
                </a:outerShdw>
              </a:effectLst>
              <a:uLnTx/>
              <a:uFillTx/>
              <a:latin typeface="Impact" pitchFamily="34" charset="0"/>
              <a:ea typeface="+mn-ea"/>
              <a:cs typeface="AF_Unizah" pitchFamily="2" charset="-78"/>
            </a:endParaRPr>
          </a:p>
        </p:txBody>
      </p:sp>
      <p:pic>
        <p:nvPicPr>
          <p:cNvPr id="3" name="Picture 2" descr="gg001045"/>
          <p:cNvPicPr>
            <a:picLocks noChangeAspect="1" noChangeArrowheads="1"/>
          </p:cNvPicPr>
          <p:nvPr/>
        </p:nvPicPr>
        <p:blipFill>
          <a:blip r:embed="rId2"/>
          <a:srcRect/>
          <a:stretch>
            <a:fillRect/>
          </a:stretch>
        </p:blipFill>
        <p:spPr bwMode="auto">
          <a:xfrm>
            <a:off x="1223962" y="1183481"/>
            <a:ext cx="2376488" cy="4635500"/>
          </a:xfrm>
          <a:prstGeom prst="rect">
            <a:avLst/>
          </a:prstGeom>
          <a:noFill/>
          <a:ln w="9525">
            <a:noFill/>
            <a:miter lim="800000"/>
            <a:headEnd/>
            <a:tailEnd/>
          </a:ln>
        </p:spPr>
      </p:pic>
      <p:pic>
        <p:nvPicPr>
          <p:cNvPr id="4" name="Picture 3" descr="%D8%AA%D8%B5%D9%81%D9%8A%D9%82">
            <a:hlinkClick r:id="rId3"/>
          </p:cNvPr>
          <p:cNvPicPr>
            <a:picLocks noChangeAspect="1" noChangeArrowheads="1"/>
          </p:cNvPicPr>
          <p:nvPr/>
        </p:nvPicPr>
        <p:blipFill>
          <a:blip r:embed="rId4"/>
          <a:srcRect/>
          <a:stretch>
            <a:fillRect/>
          </a:stretch>
        </p:blipFill>
        <p:spPr bwMode="auto">
          <a:xfrm>
            <a:off x="4535487" y="2767806"/>
            <a:ext cx="2952750" cy="2232025"/>
          </a:xfrm>
          <a:prstGeom prst="rect">
            <a:avLst/>
          </a:prstGeom>
          <a:noFill/>
          <a:ln w="9525">
            <a:noFill/>
            <a:miter lim="800000"/>
            <a:headEnd/>
            <a:tailEnd/>
          </a:ln>
        </p:spPr>
      </p:pic>
    </p:spTree>
    <p:extLst>
      <p:ext uri="{BB962C8B-B14F-4D97-AF65-F5344CB8AC3E}">
        <p14:creationId xmlns:p14="http://schemas.microsoft.com/office/powerpoint/2010/main" val="87030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54176" cy="504056"/>
          </a:xfrm>
        </p:spPr>
        <p:txBody>
          <a:bodyPr>
            <a:noAutofit/>
          </a:bodyPr>
          <a:lstStyle/>
          <a:p>
            <a:pPr algn="ctr"/>
            <a:r>
              <a:rPr lang="ar-YE" sz="3600" b="1" u="sng" dirty="0">
                <a:solidFill>
                  <a:srgbClr val="C00000"/>
                </a:solidFill>
                <a:latin typeface="Andalus" panose="02020603050405020304" pitchFamily="18" charset="-78"/>
                <a:cs typeface="Andalus" panose="02020603050405020304" pitchFamily="18" charset="-78"/>
              </a:rPr>
              <a:t>تابع: الإطار النظري للتسويات الجردية</a:t>
            </a:r>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6</a:t>
            </a:fld>
            <a:endParaRPr lang="ar-YE" dirty="0"/>
          </a:p>
        </p:txBody>
      </p:sp>
      <p:sp>
        <p:nvSpPr>
          <p:cNvPr id="5" name="Rounded Rectangle 4"/>
          <p:cNvSpPr/>
          <p:nvPr/>
        </p:nvSpPr>
        <p:spPr>
          <a:xfrm>
            <a:off x="471272" y="2451896"/>
            <a:ext cx="8170656" cy="180321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ü"/>
            </a:pPr>
            <a:r>
              <a:rPr lang="ar-YE" sz="2800" b="1" u="sng" dirty="0">
                <a:solidFill>
                  <a:srgbClr val="C00000"/>
                </a:solidFill>
              </a:rPr>
              <a:t>فرض الاستمرارية</a:t>
            </a:r>
            <a:r>
              <a:rPr lang="ar-YE" sz="2800" b="1" dirty="0">
                <a:solidFill>
                  <a:prstClr val="black"/>
                </a:solidFill>
              </a:rPr>
              <a:t>: </a:t>
            </a:r>
            <a:r>
              <a:rPr lang="ar-YE" sz="2800" b="1" dirty="0">
                <a:solidFill>
                  <a:srgbClr val="002060"/>
                </a:solidFill>
              </a:rPr>
              <a:t>الذي يشير إلى أن المنشأة تعتبر وحدة محاسبية مستمرة وليس هناك نية للتصفية. ويعتبر احتمال التصفية أو التوقف أمرا استثنائياً. (كحد أدنى أن تستمر المنشأة لفترة أطول من عمر  أي أصل من أصولها).</a:t>
            </a:r>
          </a:p>
        </p:txBody>
      </p:sp>
      <p:sp>
        <p:nvSpPr>
          <p:cNvPr id="6" name="Rounded Rectangle 5"/>
          <p:cNvSpPr/>
          <p:nvPr/>
        </p:nvSpPr>
        <p:spPr>
          <a:xfrm>
            <a:off x="539552" y="4646161"/>
            <a:ext cx="8170656" cy="19164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ü"/>
            </a:pPr>
            <a:r>
              <a:rPr lang="ar-YE" sz="2800" b="1" u="sng" dirty="0">
                <a:solidFill>
                  <a:srgbClr val="C00000"/>
                </a:solidFill>
              </a:rPr>
              <a:t>فرض الدورية</a:t>
            </a:r>
            <a:r>
              <a:rPr lang="ar-YE" sz="2800" b="1" dirty="0">
                <a:solidFill>
                  <a:prstClr val="black"/>
                </a:solidFill>
              </a:rPr>
              <a:t>: </a:t>
            </a:r>
            <a:r>
              <a:rPr lang="ar-YE" sz="2800" b="1" dirty="0">
                <a:solidFill>
                  <a:srgbClr val="002060"/>
                </a:solidFill>
              </a:rPr>
              <a:t>وجد هذا الفرض لتلبية رغبات أصحاب المشروع الذين لديهم الرغبة في معرفة نتيجة الأعمال، وعليه ففرض الدورية يستند على ضرورة تقسيم حياة المشروع المستمر إلى فترات دورية تكون الأساس لإعداد التقارير المالية.</a:t>
            </a:r>
          </a:p>
        </p:txBody>
      </p:sp>
      <p:sp>
        <p:nvSpPr>
          <p:cNvPr id="7" name="Rounded Rectangle 6"/>
          <p:cNvSpPr/>
          <p:nvPr/>
        </p:nvSpPr>
        <p:spPr>
          <a:xfrm>
            <a:off x="539552" y="836711"/>
            <a:ext cx="8102376" cy="144336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YE" sz="2800" b="1" dirty="0">
                <a:solidFill>
                  <a:prstClr val="black"/>
                </a:solidFill>
              </a:rPr>
              <a:t>يحكم عمل المحاسبة العديد من المبادئ والمفاهيم والفروض والتي يتم الاعتماد عليها في عمليات التسجيل والتبويب والتلخيص وعرض النتائج منها:</a:t>
            </a:r>
          </a:p>
        </p:txBody>
      </p:sp>
    </p:spTree>
    <p:extLst>
      <p:ext uri="{BB962C8B-B14F-4D97-AF65-F5344CB8AC3E}">
        <p14:creationId xmlns:p14="http://schemas.microsoft.com/office/powerpoint/2010/main" val="4072375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54176" cy="5688632"/>
          </a:xfrm>
        </p:spPr>
        <p:txBody>
          <a:bodyPr>
            <a:normAutofit/>
          </a:bodyPr>
          <a:lstStyle/>
          <a:p>
            <a:pPr lvl="0" algn="just">
              <a:buClr>
                <a:srgbClr val="3891A7"/>
              </a:buClr>
              <a:buFont typeface="Wingdings" pitchFamily="2" charset="2"/>
              <a:buChar char="Ø"/>
            </a:pPr>
            <a:r>
              <a:rPr lang="ar-YE" sz="2600" b="1" u="sng" dirty="0">
                <a:solidFill>
                  <a:schemeClr val="accent3"/>
                </a:solidFill>
              </a:rPr>
              <a:t>كما أن هناك مبدأن لهما صلة بتسوية المصروفات والإيرادات وهما</a:t>
            </a:r>
            <a:r>
              <a:rPr lang="ar-YE" sz="2600" b="1" dirty="0">
                <a:solidFill>
                  <a:schemeClr val="accent3"/>
                </a:solidFill>
              </a:rPr>
              <a:t>:</a:t>
            </a:r>
          </a:p>
          <a:p>
            <a:pPr marL="82296" indent="0">
              <a:buNone/>
            </a:pPr>
            <a:endParaRPr lang="en-US" sz="2600" dirty="0"/>
          </a:p>
        </p:txBody>
      </p:sp>
      <p:sp>
        <p:nvSpPr>
          <p:cNvPr id="4" name="Slide Number Placeholder 3"/>
          <p:cNvSpPr>
            <a:spLocks noGrp="1"/>
          </p:cNvSpPr>
          <p:nvPr>
            <p:ph type="sldNum" sz="quarter" idx="12"/>
          </p:nvPr>
        </p:nvSpPr>
        <p:spPr/>
        <p:txBody>
          <a:bodyPr/>
          <a:lstStyle/>
          <a:p>
            <a:fld id="{CD9B9423-CA99-4925-8324-5BC098869A01}" type="slidenum">
              <a:rPr lang="ar-YE" smtClean="0"/>
              <a:t>7</a:t>
            </a:fld>
            <a:endParaRPr lang="ar-YE" dirty="0"/>
          </a:p>
        </p:txBody>
      </p:sp>
      <p:sp>
        <p:nvSpPr>
          <p:cNvPr id="2" name="Flowchart: Punched Tape 1"/>
          <p:cNvSpPr/>
          <p:nvPr/>
        </p:nvSpPr>
        <p:spPr>
          <a:xfrm>
            <a:off x="1187624" y="116632"/>
            <a:ext cx="6264696" cy="648072"/>
          </a:xfrm>
          <a:prstGeom prst="flowChartPunchedTap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YE" sz="3600" b="1" u="sng">
                <a:solidFill>
                  <a:srgbClr val="C0000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تابع: الإطار النظري للتسويات الجردية</a:t>
            </a:r>
            <a:endParaRPr lang="en-US"/>
          </a:p>
        </p:txBody>
      </p:sp>
      <p:sp>
        <p:nvSpPr>
          <p:cNvPr id="5" name="Rounded Rectangle 4"/>
          <p:cNvSpPr/>
          <p:nvPr/>
        </p:nvSpPr>
        <p:spPr>
          <a:xfrm>
            <a:off x="467544" y="1875145"/>
            <a:ext cx="8146104" cy="164127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ü"/>
            </a:pPr>
            <a:r>
              <a:rPr lang="ar-YE" sz="3200" b="1" u="sng" dirty="0">
                <a:solidFill>
                  <a:srgbClr val="0070C0"/>
                </a:solidFill>
              </a:rPr>
              <a:t>مبدا تحقق الإيراد</a:t>
            </a:r>
            <a:r>
              <a:rPr lang="ar-YE" sz="3200" b="1" dirty="0">
                <a:solidFill>
                  <a:srgbClr val="0070C0"/>
                </a:solidFill>
              </a:rPr>
              <a:t>:</a:t>
            </a:r>
            <a:r>
              <a:rPr lang="ar-YE" sz="3200" b="1" dirty="0">
                <a:solidFill>
                  <a:prstClr val="black"/>
                </a:solidFill>
              </a:rPr>
              <a:t> الذي يشير إلى أن الاعتراف بالإيراد يتحقق عن طريق البيع مما يؤمن أساسً وأحداً معقولاً لتسجيل الإيراد بالدفاتر.</a:t>
            </a:r>
          </a:p>
        </p:txBody>
      </p:sp>
      <p:sp>
        <p:nvSpPr>
          <p:cNvPr id="6" name="Rounded Rectangle 5"/>
          <p:cNvSpPr/>
          <p:nvPr/>
        </p:nvSpPr>
        <p:spPr>
          <a:xfrm>
            <a:off x="467544" y="3700868"/>
            <a:ext cx="8132142" cy="203238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ü"/>
            </a:pPr>
            <a:r>
              <a:rPr lang="ar-YE" sz="3200" b="1" u="sng" dirty="0">
                <a:solidFill>
                  <a:srgbClr val="0070C0"/>
                </a:solidFill>
              </a:rPr>
              <a:t>مبدأ مقابلة المصروفات بالإيرادات</a:t>
            </a:r>
            <a:r>
              <a:rPr lang="ar-YE" sz="3200" b="1" dirty="0">
                <a:solidFill>
                  <a:srgbClr val="0070C0"/>
                </a:solidFill>
              </a:rPr>
              <a:t>:</a:t>
            </a:r>
            <a:r>
              <a:rPr lang="ar-YE" sz="3200" b="1" dirty="0">
                <a:solidFill>
                  <a:prstClr val="black"/>
                </a:solidFill>
              </a:rPr>
              <a:t> والذي من خلاله يجب مقابلة المصروفات التي دفعت خلال فترة معينة بالإيرادات المرتبطة بنفس الفترة.</a:t>
            </a:r>
            <a:endParaRPr lang="ar-YE" sz="3200" dirty="0">
              <a:solidFill>
                <a:prstClr val="black"/>
              </a:solidFill>
            </a:endParaRPr>
          </a:p>
        </p:txBody>
      </p:sp>
    </p:spTree>
    <p:extLst>
      <p:ext uri="{BB962C8B-B14F-4D97-AF65-F5344CB8AC3E}">
        <p14:creationId xmlns:p14="http://schemas.microsoft.com/office/powerpoint/2010/main" val="110944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9B9423-CA99-4925-8324-5BC098869A01}" type="slidenum">
              <a:rPr lang="ar-YE" smtClean="0"/>
              <a:t>8</a:t>
            </a:fld>
            <a:endParaRPr lang="ar-YE" dirty="0"/>
          </a:p>
        </p:txBody>
      </p:sp>
      <p:sp>
        <p:nvSpPr>
          <p:cNvPr id="2" name="Flowchart: Punched Tape 1"/>
          <p:cNvSpPr/>
          <p:nvPr/>
        </p:nvSpPr>
        <p:spPr>
          <a:xfrm>
            <a:off x="1259632" y="332656"/>
            <a:ext cx="6264696" cy="648072"/>
          </a:xfrm>
          <a:prstGeom prst="flowChartPunchedTap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YE" sz="3600" b="1" u="sng" dirty="0">
                <a:solidFill>
                  <a:srgbClr val="C00000"/>
                </a:solidFill>
                <a:effectLst>
                  <a:outerShdw blurRad="50000" dist="30000" dir="5400000" algn="tl" rotWithShape="0">
                    <a:srgbClr val="000000">
                      <a:alpha val="30000"/>
                    </a:srgbClr>
                  </a:outerShdw>
                </a:effectLst>
                <a:latin typeface="Andalus" panose="02020603050405020304" pitchFamily="18" charset="-78"/>
                <a:ea typeface="+mj-ea"/>
                <a:cs typeface="Andalus" panose="02020603050405020304" pitchFamily="18" charset="-78"/>
              </a:rPr>
              <a:t>تابع: الإطار النظري للتسويات الجردية</a:t>
            </a:r>
            <a:endParaRPr lang="en-US" dirty="0"/>
          </a:p>
        </p:txBody>
      </p:sp>
      <p:sp>
        <p:nvSpPr>
          <p:cNvPr id="5" name="Rounded Rectangle 4"/>
          <p:cNvSpPr/>
          <p:nvPr/>
        </p:nvSpPr>
        <p:spPr>
          <a:xfrm>
            <a:off x="395536" y="1196752"/>
            <a:ext cx="8568952" cy="5256584"/>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365760" lvl="0" indent="-283464" algn="just">
              <a:spcBef>
                <a:spcPts val="600"/>
              </a:spcBef>
              <a:buClr>
                <a:srgbClr val="3891A7"/>
              </a:buClr>
              <a:buSzPct val="80000"/>
              <a:buFont typeface="Wingdings" pitchFamily="2" charset="2"/>
              <a:buChar char="Ø"/>
            </a:pPr>
            <a:r>
              <a:rPr lang="ar-YE" sz="2800" b="1" dirty="0">
                <a:solidFill>
                  <a:srgbClr val="002060"/>
                </a:solidFill>
              </a:rPr>
              <a:t>عادة تقوم المنشآت بإعداد القوائم المالية عن فترات منتظمة (سنة مالية) الأمر الذي يكفل قابلية النتائج للمقارنة. ولتحقيق التخصيص الدقيق للمصروفات والإيرادات على سنوات عمر المنشأة لكل سنة على حدة، فإنه ذلك يتطلب الأخذ بإجراء محاسبي متفق عليه هو: </a:t>
            </a:r>
          </a:p>
          <a:p>
            <a:pPr marL="365760" lvl="0" indent="-283464" algn="just">
              <a:spcBef>
                <a:spcPts val="600"/>
              </a:spcBef>
              <a:buClr>
                <a:srgbClr val="3891A7"/>
              </a:buClr>
              <a:buSzPct val="80000"/>
              <a:buFont typeface="Wingdings" pitchFamily="2" charset="2"/>
              <a:buChar char="ü"/>
            </a:pPr>
            <a:r>
              <a:rPr lang="ar-YE" sz="2800" b="1" u="sng" dirty="0">
                <a:solidFill>
                  <a:srgbClr val="0070C0"/>
                </a:solidFill>
              </a:rPr>
              <a:t>أساس الاستحقاق</a:t>
            </a:r>
            <a:r>
              <a:rPr lang="ar-YE" sz="2800" b="1" dirty="0">
                <a:solidFill>
                  <a:srgbClr val="0070C0"/>
                </a:solidFill>
              </a:rPr>
              <a:t>:</a:t>
            </a:r>
            <a:r>
              <a:rPr lang="ar-YE" sz="2800" b="1" dirty="0">
                <a:solidFill>
                  <a:prstClr val="black"/>
                </a:solidFill>
              </a:rPr>
              <a:t> </a:t>
            </a:r>
            <a:r>
              <a:rPr lang="ar-YE" sz="2800" b="1" dirty="0">
                <a:solidFill>
                  <a:srgbClr val="002060"/>
                </a:solidFill>
              </a:rPr>
              <a:t>والذي يعتبر حجر الزاوية الذي تقوم عليه التسويات الجردية للمصروفات والإيرادات، التي تتم نهاية السنة المالية. وإن الهدف من هذه التسويات هو تحقيق تخصيص موضوعي للمصروفات والإيرادات نصيب السنة المالية سواء كانت تلك المصروفات دفعت نقداً أو لم تدفع وكذلك الإيرادات قد استلمت نقداً أو لم تستلم. علماً بأن هناك أساس أخر يسمى بالأساس النقدي. </a:t>
            </a:r>
          </a:p>
        </p:txBody>
      </p:sp>
    </p:spTree>
    <p:extLst>
      <p:ext uri="{BB962C8B-B14F-4D97-AF65-F5344CB8AC3E}">
        <p14:creationId xmlns:p14="http://schemas.microsoft.com/office/powerpoint/2010/main" val="206427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82168" cy="288032"/>
          </a:xfrm>
        </p:spPr>
        <p:txBody>
          <a:bodyPr>
            <a:noAutofit/>
          </a:bodyPr>
          <a:lstStyle/>
          <a:p>
            <a:pPr algn="ctr"/>
            <a:r>
              <a:rPr lang="ar-YE" sz="3200" b="1" u="sng" dirty="0">
                <a:solidFill>
                  <a:srgbClr val="C00000"/>
                </a:solidFill>
                <a:latin typeface="Andalus" panose="02020603050405020304" pitchFamily="18" charset="-78"/>
                <a:cs typeface="Andalus" panose="02020603050405020304" pitchFamily="18" charset="-78"/>
              </a:rPr>
              <a:t>تابع: الإطار النظري للتسويات الجردية</a:t>
            </a:r>
            <a:endParaRPr lang="ar-YE" sz="3200" b="1" dirty="0">
              <a:solidFill>
                <a:srgbClr val="C0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251520" y="764704"/>
            <a:ext cx="8682168" cy="5540846"/>
          </a:xfrm>
        </p:spPr>
        <p:txBody>
          <a:bodyPr>
            <a:noAutofit/>
          </a:bodyPr>
          <a:lstStyle/>
          <a:p>
            <a:pPr marL="82296" lvl="0" indent="0" algn="just">
              <a:buClr>
                <a:srgbClr val="3891A7"/>
              </a:buClr>
              <a:buNone/>
            </a:pPr>
            <a:r>
              <a:rPr lang="ar-YE" sz="2500" b="1" dirty="0">
                <a:solidFill>
                  <a:prstClr val="black"/>
                </a:solidFill>
              </a:rPr>
              <a:t>س/ </a:t>
            </a:r>
            <a:r>
              <a:rPr lang="ar-YE" sz="2500" b="1" u="sng" dirty="0">
                <a:solidFill>
                  <a:srgbClr val="C00000"/>
                </a:solidFill>
              </a:rPr>
              <a:t>أوجه الاختلاف بين الأساس النقدي وأساس الاستحقاق</a:t>
            </a:r>
            <a:r>
              <a:rPr lang="ar-YE" sz="2500" b="1" dirty="0">
                <a:solidFill>
                  <a:prstClr val="black"/>
                </a:solidFill>
              </a:rPr>
              <a:t>؟</a:t>
            </a:r>
          </a:p>
          <a:p>
            <a:pPr lvl="0" algn="just">
              <a:buClr>
                <a:srgbClr val="3891A7"/>
              </a:buClr>
              <a:buFont typeface="Wingdings" pitchFamily="2" charset="2"/>
              <a:buChar char="v"/>
            </a:pPr>
            <a:r>
              <a:rPr lang="ar-YE" sz="2800" b="1" u="sng" dirty="0">
                <a:solidFill>
                  <a:srgbClr val="C00000"/>
                </a:solidFill>
              </a:rPr>
              <a:t>الأساس النقدي</a:t>
            </a:r>
            <a:r>
              <a:rPr lang="ar-YE" sz="2800" b="1" dirty="0">
                <a:solidFill>
                  <a:prstClr val="black"/>
                </a:solidFill>
              </a:rPr>
              <a:t>: لا يتم اثبات الإيرادات إلا بعد تحصيلها نقداً، كما لا يتم اثبات المصروفات إلا بعد سدادها نقداً.(بمعنى أن تحقق الإيرادات والمصروفات أثناء الفترة المحاسبية يقوم على أساس التدفقات النقدية الداخلة والخارجة).</a:t>
            </a:r>
          </a:p>
          <a:p>
            <a:pPr lvl="0" algn="just">
              <a:buClr>
                <a:srgbClr val="3891A7"/>
              </a:buClr>
              <a:buFont typeface="Wingdings" pitchFamily="2" charset="2"/>
              <a:buChar char="v"/>
            </a:pPr>
            <a:r>
              <a:rPr lang="ar-YE" sz="2800" b="1" u="sng" dirty="0">
                <a:solidFill>
                  <a:srgbClr val="C00000"/>
                </a:solidFill>
              </a:rPr>
              <a:t>أساس الاستحقاق</a:t>
            </a:r>
            <a:r>
              <a:rPr lang="ar-YE" sz="2800" b="1" dirty="0">
                <a:solidFill>
                  <a:prstClr val="black"/>
                </a:solidFill>
              </a:rPr>
              <a:t>: يقوم على أساس تحقيق تخصيص موضوعي للمصروفات والإيرادات نصيب السنة المالية سواء كانت تلك المصروفات دفعت نقداً أو لم تدفع وكذلك الإيرادات قد استلمت نقداً أو لم تستلم. وعليه فإن عملية تحديد نصيب السنة المالية من المصروفات والإيرادات يعد أمراً ضرورياً لتحقيق مبدأ مقابلة الإيرادات بالمصروفات بهدف تحديد نتيجة الأعمال.</a:t>
            </a:r>
          </a:p>
          <a:p>
            <a:pPr marL="82296" lvl="0" indent="0" algn="just">
              <a:buClr>
                <a:srgbClr val="3891A7"/>
              </a:buClr>
              <a:buNone/>
            </a:pPr>
            <a:endParaRPr lang="ar-YE" sz="2500" b="1" dirty="0">
              <a:solidFill>
                <a:prstClr val="black"/>
              </a:solidFill>
            </a:endParaRPr>
          </a:p>
          <a:p>
            <a:pPr lvl="0" algn="just">
              <a:buClr>
                <a:srgbClr val="3891A7"/>
              </a:buClr>
              <a:buFont typeface="Wingdings" pitchFamily="2" charset="2"/>
              <a:buChar char="v"/>
            </a:pPr>
            <a:endParaRPr lang="ar-YE" sz="2500" b="1" dirty="0"/>
          </a:p>
        </p:txBody>
      </p:sp>
      <p:sp>
        <p:nvSpPr>
          <p:cNvPr id="4" name="عنصر نائب لرقم الشريحة 3"/>
          <p:cNvSpPr>
            <a:spLocks noGrp="1"/>
          </p:cNvSpPr>
          <p:nvPr>
            <p:ph type="sldNum" sz="quarter" idx="12"/>
          </p:nvPr>
        </p:nvSpPr>
        <p:spPr/>
        <p:txBody>
          <a:bodyPr/>
          <a:lstStyle/>
          <a:p>
            <a:fld id="{CD9B9423-CA99-4925-8324-5BC098869A01}" type="slidenum">
              <a:rPr lang="ar-YE" smtClean="0"/>
              <a:t>9</a:t>
            </a:fld>
            <a:endParaRPr lang="ar-YE" dirty="0"/>
          </a:p>
        </p:txBody>
      </p:sp>
    </p:spTree>
    <p:extLst>
      <p:ext uri="{BB962C8B-B14F-4D97-AF65-F5344CB8AC3E}">
        <p14:creationId xmlns:p14="http://schemas.microsoft.com/office/powerpoint/2010/main" val="1405171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12589</TotalTime>
  <Words>5355</Words>
  <Application>Microsoft Office PowerPoint</Application>
  <PresentationFormat>On-screen Show (4:3)</PresentationFormat>
  <Paragraphs>925</Paragraphs>
  <Slides>56</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56</vt:i4>
      </vt:variant>
    </vt:vector>
  </HeadingPairs>
  <TitlesOfParts>
    <vt:vector size="71" baseType="lpstr">
      <vt:lpstr>AF_Unizah</vt:lpstr>
      <vt:lpstr>Andalus</vt:lpstr>
      <vt:lpstr>Arial</vt:lpstr>
      <vt:lpstr>Calibri</vt:lpstr>
      <vt:lpstr>Courier New</vt:lpstr>
      <vt:lpstr>Gill Sans MT</vt:lpstr>
      <vt:lpstr>Impact</vt:lpstr>
      <vt:lpstr>Lucida Sans Unicode</vt:lpstr>
      <vt:lpstr>Majalla UI</vt:lpstr>
      <vt:lpstr>Verdana</vt:lpstr>
      <vt:lpstr>Wingdings</vt:lpstr>
      <vt:lpstr>Wingdings 2</vt:lpstr>
      <vt:lpstr>Wingdings 3</vt:lpstr>
      <vt:lpstr>انقلاب</vt:lpstr>
      <vt:lpstr>Concourse</vt:lpstr>
      <vt:lpstr>PowerPoint Presentation</vt:lpstr>
      <vt:lpstr>المحاسبة المالية  (الجزء الثاني- ب) الوحدة الأولي. تسوية الإيرادات والمصروفات المحاضرة 1 </vt:lpstr>
      <vt:lpstr>محتويات  الوحدة الأولى</vt:lpstr>
      <vt:lpstr>مقـــدمـــة</vt:lpstr>
      <vt:lpstr>الإطار النظري للتسويات الجردية</vt:lpstr>
      <vt:lpstr>تابع: الإطار النظري للتسويات الجردية</vt:lpstr>
      <vt:lpstr>PowerPoint Presentation</vt:lpstr>
      <vt:lpstr>PowerPoint Presentation</vt:lpstr>
      <vt:lpstr>تابع: الإطار النظري للتسويات الجردية</vt:lpstr>
      <vt:lpstr>تابع: الإطار النظري للتسويات الجردية</vt:lpstr>
      <vt:lpstr>تسوية المصروفات</vt:lpstr>
      <vt:lpstr>تابع: تسوية المصروفات</vt:lpstr>
      <vt:lpstr>تابع: تسوية المصروفات</vt:lpstr>
      <vt:lpstr>PowerPoint Presentation</vt:lpstr>
      <vt:lpstr>المصروفات المدفوعة مقدماً</vt:lpstr>
      <vt:lpstr>تابع:المصروفات المدفوعة مقدماً</vt:lpstr>
      <vt:lpstr>PowerPoint Presentation</vt:lpstr>
      <vt:lpstr>PowerPoint Presentation</vt:lpstr>
      <vt:lpstr>مثال2</vt:lpstr>
      <vt:lpstr>تابع حل المثال2</vt:lpstr>
      <vt:lpstr>PowerPoint Presentation</vt:lpstr>
      <vt:lpstr>PowerPoint Presentation</vt:lpstr>
      <vt:lpstr>المصروفات المستحقة</vt:lpstr>
      <vt:lpstr>PowerPoint Presentation</vt:lpstr>
      <vt:lpstr>مثال1:</vt:lpstr>
      <vt:lpstr>تابع: حل المثال</vt:lpstr>
      <vt:lpstr>تابع: حل المثال</vt:lpstr>
      <vt:lpstr>مثال 2</vt:lpstr>
      <vt:lpstr>تابع: حل المثال2</vt:lpstr>
      <vt:lpstr>مثال3</vt:lpstr>
      <vt:lpstr>تابع: حل المثال 3</vt:lpstr>
      <vt:lpstr>PowerPoint Presentation</vt:lpstr>
      <vt:lpstr>PowerPoint Presentation</vt:lpstr>
      <vt:lpstr>المحاسبة المالية  (الجزء الثاني- ب) الوحدة الأولي. تسوية الإيرادات المحاضرة 2</vt:lpstr>
      <vt:lpstr>PowerPoint Presentation</vt:lpstr>
      <vt:lpstr>تابع: تسوية الإيرادات</vt:lpstr>
      <vt:lpstr>مثال1</vt:lpstr>
      <vt:lpstr>تابع: حل المثال 1</vt:lpstr>
      <vt:lpstr>الإيرادات المحصلة مقدماً</vt:lpstr>
      <vt:lpstr>تابع: الإيرادات المحصلة مقدماً</vt:lpstr>
      <vt:lpstr>PowerPoint Presentation</vt:lpstr>
      <vt:lpstr>PowerPoint Presentation</vt:lpstr>
      <vt:lpstr>PowerPoint Presentation</vt:lpstr>
      <vt:lpstr>PowerPoint Presentation</vt:lpstr>
      <vt:lpstr>الإيرادات المحصلة مقدماً</vt:lpstr>
      <vt:lpstr>PowerPoint Presentation</vt:lpstr>
      <vt:lpstr>الإيرادات المستحقة</vt:lpstr>
      <vt:lpstr>الإيرادات المستحقة</vt:lpstr>
      <vt:lpstr>PowerPoint Presentation</vt:lpstr>
      <vt:lpstr>تابع: حل المثال1</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التكاليف التسويقية</dc:title>
  <dc:creator>TOSHIBA</dc:creator>
  <cp:lastModifiedBy>Owner</cp:lastModifiedBy>
  <cp:revision>1510</cp:revision>
  <cp:lastPrinted>2017-02-28T18:47:28Z</cp:lastPrinted>
  <dcterms:created xsi:type="dcterms:W3CDTF">2013-12-02T15:08:16Z</dcterms:created>
  <dcterms:modified xsi:type="dcterms:W3CDTF">2020-06-08T18:12:08Z</dcterms:modified>
</cp:coreProperties>
</file>