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Lst>
  <p:notesMasterIdLst>
    <p:notesMasterId r:id="rId88"/>
  </p:notesMasterIdLst>
  <p:sldIdLst>
    <p:sldId id="333" r:id="rId3"/>
    <p:sldId id="258" r:id="rId4"/>
    <p:sldId id="259" r:id="rId5"/>
    <p:sldId id="334" r:id="rId6"/>
    <p:sldId id="260" r:id="rId7"/>
    <p:sldId id="335" r:id="rId8"/>
    <p:sldId id="261" r:id="rId9"/>
    <p:sldId id="262" r:id="rId10"/>
    <p:sldId id="263" r:id="rId11"/>
    <p:sldId id="264" r:id="rId12"/>
    <p:sldId id="274" r:id="rId13"/>
    <p:sldId id="265" r:id="rId14"/>
    <p:sldId id="267" r:id="rId15"/>
    <p:sldId id="336" r:id="rId16"/>
    <p:sldId id="268" r:id="rId17"/>
    <p:sldId id="269" r:id="rId18"/>
    <p:sldId id="270" r:id="rId19"/>
    <p:sldId id="271" r:id="rId20"/>
    <p:sldId id="272" r:id="rId21"/>
    <p:sldId id="273" r:id="rId22"/>
    <p:sldId id="275" r:id="rId23"/>
    <p:sldId id="337" r:id="rId24"/>
    <p:sldId id="276" r:id="rId25"/>
    <p:sldId id="277" r:id="rId26"/>
    <p:sldId id="278" r:id="rId27"/>
    <p:sldId id="338" r:id="rId28"/>
    <p:sldId id="279" r:id="rId29"/>
    <p:sldId id="280"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339" r:id="rId44"/>
    <p:sldId id="340" r:id="rId45"/>
    <p:sldId id="341" r:id="rId46"/>
    <p:sldId id="342" r:id="rId47"/>
    <p:sldId id="343" r:id="rId48"/>
    <p:sldId id="344" r:id="rId49"/>
    <p:sldId id="345" r:id="rId50"/>
    <p:sldId id="346" r:id="rId51"/>
    <p:sldId id="299" r:id="rId52"/>
    <p:sldId id="300" r:id="rId53"/>
    <p:sldId id="301" r:id="rId54"/>
    <p:sldId id="302" r:id="rId55"/>
    <p:sldId id="303" r:id="rId56"/>
    <p:sldId id="304" r:id="rId57"/>
    <p:sldId id="305" r:id="rId58"/>
    <p:sldId id="308" r:id="rId59"/>
    <p:sldId id="306" r:id="rId60"/>
    <p:sldId id="307" r:id="rId61"/>
    <p:sldId id="309" r:id="rId62"/>
    <p:sldId id="310" r:id="rId63"/>
    <p:sldId id="311" r:id="rId64"/>
    <p:sldId id="324" r:id="rId65"/>
    <p:sldId id="312" r:id="rId66"/>
    <p:sldId id="313" r:id="rId67"/>
    <p:sldId id="314" r:id="rId68"/>
    <p:sldId id="316" r:id="rId69"/>
    <p:sldId id="317" r:id="rId70"/>
    <p:sldId id="318" r:id="rId71"/>
    <p:sldId id="319" r:id="rId72"/>
    <p:sldId id="320" r:id="rId73"/>
    <p:sldId id="321" r:id="rId74"/>
    <p:sldId id="322" r:id="rId75"/>
    <p:sldId id="323" r:id="rId76"/>
    <p:sldId id="325" r:id="rId77"/>
    <p:sldId id="326" r:id="rId78"/>
    <p:sldId id="347" r:id="rId79"/>
    <p:sldId id="327" r:id="rId80"/>
    <p:sldId id="348" r:id="rId81"/>
    <p:sldId id="329" r:id="rId82"/>
    <p:sldId id="349" r:id="rId83"/>
    <p:sldId id="330" r:id="rId84"/>
    <p:sldId id="331" r:id="rId85"/>
    <p:sldId id="332" r:id="rId86"/>
    <p:sldId id="350" r:id="rId87"/>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882"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YE"/>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F942ACE1-623B-4988-90CE-2518F0FFC97C}" type="datetimeFigureOut">
              <a:rPr lang="ar-YE" smtClean="0"/>
              <a:t>22/11/1441</a:t>
            </a:fld>
            <a:endParaRPr lang="ar-YE"/>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YE"/>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YE"/>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9164733-4D3D-4CF8-9308-8E4E4A4B260C}" type="slidenum">
              <a:rPr lang="ar-YE" smtClean="0"/>
              <a:t>‹#›</a:t>
            </a:fld>
            <a:endParaRPr lang="ar-YE"/>
          </a:p>
        </p:txBody>
      </p:sp>
    </p:spTree>
    <p:extLst>
      <p:ext uri="{BB962C8B-B14F-4D97-AF65-F5344CB8AC3E}">
        <p14:creationId xmlns:p14="http://schemas.microsoft.com/office/powerpoint/2010/main" val="371510953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7C176056-9EB6-4288-95D8-20835AF69371}" type="datetime1">
              <a:rPr lang="en-US" smtClean="0"/>
              <a:t>7/12/2020</a:t>
            </a:fld>
            <a:endParaRPr lang="ar-SA"/>
          </a:p>
        </p:txBody>
      </p:sp>
      <p:sp>
        <p:nvSpPr>
          <p:cNvPr id="5" name="عنصر نائب للتذييل 4"/>
          <p:cNvSpPr>
            <a:spLocks noGrp="1"/>
          </p:cNvSpPr>
          <p:nvPr>
            <p:ph type="ftr" sz="quarter" idx="11"/>
          </p:nvPr>
        </p:nvSpPr>
        <p:spPr/>
        <p:txBody>
          <a:bodyPr/>
          <a:lstStyle/>
          <a:p>
            <a:r>
              <a:rPr lang="en-US" smtClean="0"/>
              <a:t>Dr. Abdulaziz Abbas</a:t>
            </a: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EB21EB20-4EB8-4062-92A6-C34488D57E05}" type="datetime1">
              <a:rPr lang="en-US" smtClean="0"/>
              <a:t>7/12/2020</a:t>
            </a:fld>
            <a:endParaRPr lang="ar-SA"/>
          </a:p>
        </p:txBody>
      </p:sp>
      <p:sp>
        <p:nvSpPr>
          <p:cNvPr id="5" name="عنصر نائب للتذييل 4"/>
          <p:cNvSpPr>
            <a:spLocks noGrp="1"/>
          </p:cNvSpPr>
          <p:nvPr>
            <p:ph type="ftr" sz="quarter" idx="11"/>
          </p:nvPr>
        </p:nvSpPr>
        <p:spPr/>
        <p:txBody>
          <a:bodyPr/>
          <a:lstStyle/>
          <a:p>
            <a:r>
              <a:rPr lang="en-US" smtClean="0"/>
              <a:t>Dr. Abdulaziz Abbas</a:t>
            </a: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8A0E145-DD50-4C08-B435-BF157B44F492}" type="datetime1">
              <a:rPr lang="en-US" smtClean="0"/>
              <a:t>7/12/2020</a:t>
            </a:fld>
            <a:endParaRPr lang="ar-SA"/>
          </a:p>
        </p:txBody>
      </p:sp>
      <p:sp>
        <p:nvSpPr>
          <p:cNvPr id="5" name="عنصر نائب للتذييل 4"/>
          <p:cNvSpPr>
            <a:spLocks noGrp="1"/>
          </p:cNvSpPr>
          <p:nvPr>
            <p:ph type="ftr" sz="quarter" idx="11"/>
          </p:nvPr>
        </p:nvSpPr>
        <p:spPr/>
        <p:txBody>
          <a:bodyPr/>
          <a:lstStyle/>
          <a:p>
            <a:r>
              <a:rPr lang="en-US" smtClean="0"/>
              <a:t>Dr. Abdulaziz Abbas</a:t>
            </a: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YE"/>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ar-SA" smtClean="0"/>
              <a:t>انقر لتحرير نمط العنوان الثانوي الرئيسي</a:t>
            </a:r>
            <a:endParaRPr lang="ar-YE"/>
          </a:p>
        </p:txBody>
      </p:sp>
      <p:sp>
        <p:nvSpPr>
          <p:cNvPr id="4" name="عنصر نائب للتاريخ 3"/>
          <p:cNvSpPr>
            <a:spLocks noGrp="1" noChangeArrowheads="1"/>
          </p:cNvSpPr>
          <p:nvPr>
            <p:ph type="dt" sz="half" idx="10"/>
          </p:nvPr>
        </p:nvSpPr>
        <p:spPr/>
        <p:txBody>
          <a:bodyPr/>
          <a:lstStyle>
            <a:lvl1pPr algn="l">
              <a:buFontTx/>
              <a:buNone/>
              <a:defRPr/>
            </a:lvl1pPr>
          </a:lstStyle>
          <a:p>
            <a:pPr>
              <a:defRPr/>
            </a:pPr>
            <a:fld id="{4D861ED6-71E8-4B1B-9090-3D09AF44177B}" type="datetime1">
              <a:rPr lang="en-US" altLang="zh-CN" sz="1800" smtClean="0">
                <a:solidFill>
                  <a:srgbClr val="000000"/>
                </a:solidFill>
              </a:rPr>
              <a:t>7/12/2020</a:t>
            </a:fld>
            <a:endParaRPr lang="ar-YE" altLang="zh-CN" sz="1800">
              <a:solidFill>
                <a:srgbClr val="000000"/>
              </a:solidFill>
            </a:endParaRPr>
          </a:p>
        </p:txBody>
      </p:sp>
      <p:sp>
        <p:nvSpPr>
          <p:cNvPr id="5" name="عنصر نائب للتذييل 4"/>
          <p:cNvSpPr>
            <a:spLocks noGrp="1" noChangeArrowheads="1"/>
          </p:cNvSpPr>
          <p:nvPr>
            <p:ph type="ftr" sz="quarter" idx="11"/>
          </p:nvPr>
        </p:nvSpPr>
        <p:spPr/>
        <p:txBody>
          <a:bodyPr/>
          <a:lstStyle>
            <a:lvl1pPr>
              <a:buFontTx/>
              <a:buNone/>
              <a:defRPr/>
            </a:lvl1pPr>
          </a:lstStyle>
          <a:p>
            <a:pPr>
              <a:defRPr/>
            </a:pPr>
            <a:r>
              <a:rPr lang="en-US" smtClean="0"/>
              <a:t>Dr. Abdulaziz Abbas</a:t>
            </a:r>
            <a:endParaRPr lang="ar-YE"/>
          </a:p>
        </p:txBody>
      </p:sp>
      <p:sp>
        <p:nvSpPr>
          <p:cNvPr id="6" name="عنصر نائب لرقم الشريحة 5"/>
          <p:cNvSpPr>
            <a:spLocks noGrp="1" noChangeArrowheads="1"/>
          </p:cNvSpPr>
          <p:nvPr>
            <p:ph type="sldNum" sz="quarter" idx="12"/>
          </p:nvPr>
        </p:nvSpPr>
        <p:spPr/>
        <p:txBody>
          <a:bodyPr/>
          <a:lstStyle>
            <a:lvl1pPr>
              <a:buFontTx/>
              <a:buNone/>
              <a:defRPr/>
            </a:lvl1pPr>
          </a:lstStyle>
          <a:p>
            <a:pPr>
              <a:defRPr/>
            </a:pPr>
            <a:fld id="{8825B6D7-CD18-4E80-8020-5F44026E9220}" type="slidenum">
              <a:rPr lang="ar-YE" altLang="zh-CN"/>
              <a:pPr>
                <a:defRPr/>
              </a:pPr>
              <a:t>‹#›</a:t>
            </a:fld>
            <a:endParaRPr lang="ar-YE" altLang="zh-CN" sz="1800">
              <a:solidFill>
                <a:srgbClr val="000000"/>
              </a:solidFill>
            </a:endParaRPr>
          </a:p>
        </p:txBody>
      </p:sp>
    </p:spTree>
    <p:extLst>
      <p:ext uri="{BB962C8B-B14F-4D97-AF65-F5344CB8AC3E}">
        <p14:creationId xmlns:p14="http://schemas.microsoft.com/office/powerpoint/2010/main" val="3300069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YE"/>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4" name="عنصر نائب للتاريخ 3"/>
          <p:cNvSpPr>
            <a:spLocks noGrp="1" noChangeArrowheads="1"/>
          </p:cNvSpPr>
          <p:nvPr>
            <p:ph type="dt" sz="half" idx="10"/>
          </p:nvPr>
        </p:nvSpPr>
        <p:spPr/>
        <p:txBody>
          <a:bodyPr/>
          <a:lstStyle>
            <a:lvl1pPr algn="l">
              <a:buFontTx/>
              <a:buNone/>
              <a:defRPr/>
            </a:lvl1pPr>
          </a:lstStyle>
          <a:p>
            <a:pPr>
              <a:defRPr/>
            </a:pPr>
            <a:fld id="{5967857D-D377-4C35-9C58-2A194B473A23}" type="datetime1">
              <a:rPr lang="en-US" altLang="zh-CN" sz="1800" smtClean="0">
                <a:solidFill>
                  <a:srgbClr val="000000"/>
                </a:solidFill>
              </a:rPr>
              <a:t>7/12/2020</a:t>
            </a:fld>
            <a:endParaRPr lang="ar-YE" altLang="zh-CN" sz="1800">
              <a:solidFill>
                <a:srgbClr val="000000"/>
              </a:solidFill>
            </a:endParaRPr>
          </a:p>
        </p:txBody>
      </p:sp>
      <p:sp>
        <p:nvSpPr>
          <p:cNvPr id="5" name="عنصر نائب للتذييل 4"/>
          <p:cNvSpPr>
            <a:spLocks noGrp="1" noChangeArrowheads="1"/>
          </p:cNvSpPr>
          <p:nvPr>
            <p:ph type="ftr" sz="quarter" idx="11"/>
          </p:nvPr>
        </p:nvSpPr>
        <p:spPr/>
        <p:txBody>
          <a:bodyPr/>
          <a:lstStyle>
            <a:lvl1pPr>
              <a:buFontTx/>
              <a:buNone/>
              <a:defRPr/>
            </a:lvl1pPr>
          </a:lstStyle>
          <a:p>
            <a:pPr>
              <a:defRPr/>
            </a:pPr>
            <a:r>
              <a:rPr lang="en-US" smtClean="0"/>
              <a:t>Dr. Abdulaziz Abbas</a:t>
            </a:r>
            <a:endParaRPr lang="ar-YE"/>
          </a:p>
        </p:txBody>
      </p:sp>
      <p:sp>
        <p:nvSpPr>
          <p:cNvPr id="6" name="عنصر نائب لرقم الشريحة 5"/>
          <p:cNvSpPr>
            <a:spLocks noGrp="1" noChangeArrowheads="1"/>
          </p:cNvSpPr>
          <p:nvPr>
            <p:ph type="sldNum" sz="quarter" idx="12"/>
          </p:nvPr>
        </p:nvSpPr>
        <p:spPr/>
        <p:txBody>
          <a:bodyPr/>
          <a:lstStyle>
            <a:lvl1pPr>
              <a:buFontTx/>
              <a:buNone/>
              <a:defRPr/>
            </a:lvl1pPr>
          </a:lstStyle>
          <a:p>
            <a:pPr>
              <a:defRPr/>
            </a:pPr>
            <a:fld id="{867AA407-1569-41AD-A78B-7C8A8F1EACFA}" type="slidenum">
              <a:rPr lang="ar-YE" altLang="zh-CN"/>
              <a:pPr>
                <a:defRPr/>
              </a:pPr>
              <a:t>‹#›</a:t>
            </a:fld>
            <a:endParaRPr lang="ar-YE" altLang="zh-CN" sz="1800">
              <a:solidFill>
                <a:srgbClr val="000000"/>
              </a:solidFill>
            </a:endParaRPr>
          </a:p>
        </p:txBody>
      </p:sp>
    </p:spTree>
    <p:extLst>
      <p:ext uri="{BB962C8B-B14F-4D97-AF65-F5344CB8AC3E}">
        <p14:creationId xmlns:p14="http://schemas.microsoft.com/office/powerpoint/2010/main" val="2528495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YE"/>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عنصر نائب للتاريخ 3"/>
          <p:cNvSpPr>
            <a:spLocks noGrp="1" noChangeArrowheads="1"/>
          </p:cNvSpPr>
          <p:nvPr>
            <p:ph type="dt" sz="half" idx="10"/>
          </p:nvPr>
        </p:nvSpPr>
        <p:spPr/>
        <p:txBody>
          <a:bodyPr/>
          <a:lstStyle>
            <a:lvl1pPr algn="l">
              <a:buFontTx/>
              <a:buNone/>
              <a:defRPr/>
            </a:lvl1pPr>
          </a:lstStyle>
          <a:p>
            <a:pPr>
              <a:defRPr/>
            </a:pPr>
            <a:fld id="{5CDFFC8F-0F01-4414-A517-A357316B8E65}" type="datetime1">
              <a:rPr lang="en-US" altLang="zh-CN" sz="1800" smtClean="0">
                <a:solidFill>
                  <a:srgbClr val="000000"/>
                </a:solidFill>
              </a:rPr>
              <a:t>7/12/2020</a:t>
            </a:fld>
            <a:endParaRPr lang="ar-YE" altLang="zh-CN" sz="1800">
              <a:solidFill>
                <a:srgbClr val="000000"/>
              </a:solidFill>
            </a:endParaRPr>
          </a:p>
        </p:txBody>
      </p:sp>
      <p:sp>
        <p:nvSpPr>
          <p:cNvPr id="5" name="عنصر نائب للتذييل 4"/>
          <p:cNvSpPr>
            <a:spLocks noGrp="1" noChangeArrowheads="1"/>
          </p:cNvSpPr>
          <p:nvPr>
            <p:ph type="ftr" sz="quarter" idx="11"/>
          </p:nvPr>
        </p:nvSpPr>
        <p:spPr/>
        <p:txBody>
          <a:bodyPr/>
          <a:lstStyle>
            <a:lvl1pPr>
              <a:buFontTx/>
              <a:buNone/>
              <a:defRPr/>
            </a:lvl1pPr>
          </a:lstStyle>
          <a:p>
            <a:pPr>
              <a:defRPr/>
            </a:pPr>
            <a:r>
              <a:rPr lang="en-US" smtClean="0"/>
              <a:t>Dr. Abdulaziz Abbas</a:t>
            </a:r>
            <a:endParaRPr lang="ar-YE"/>
          </a:p>
        </p:txBody>
      </p:sp>
      <p:sp>
        <p:nvSpPr>
          <p:cNvPr id="6" name="عنصر نائب لرقم الشريحة 5"/>
          <p:cNvSpPr>
            <a:spLocks noGrp="1" noChangeArrowheads="1"/>
          </p:cNvSpPr>
          <p:nvPr>
            <p:ph type="sldNum" sz="quarter" idx="12"/>
          </p:nvPr>
        </p:nvSpPr>
        <p:spPr/>
        <p:txBody>
          <a:bodyPr/>
          <a:lstStyle>
            <a:lvl1pPr>
              <a:buFontTx/>
              <a:buNone/>
              <a:defRPr/>
            </a:lvl1pPr>
          </a:lstStyle>
          <a:p>
            <a:pPr>
              <a:defRPr/>
            </a:pPr>
            <a:fld id="{7D8B1654-0E25-4F92-AE5C-1AB7BF265EFB}" type="slidenum">
              <a:rPr lang="ar-YE" altLang="zh-CN"/>
              <a:pPr>
                <a:defRPr/>
              </a:pPr>
              <a:t>‹#›</a:t>
            </a:fld>
            <a:endParaRPr lang="ar-YE" altLang="zh-CN" sz="1800">
              <a:solidFill>
                <a:srgbClr val="000000"/>
              </a:solidFill>
            </a:endParaRPr>
          </a:p>
        </p:txBody>
      </p:sp>
    </p:spTree>
    <p:extLst>
      <p:ext uri="{BB962C8B-B14F-4D97-AF65-F5344CB8AC3E}">
        <p14:creationId xmlns:p14="http://schemas.microsoft.com/office/powerpoint/2010/main" val="3560419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YE"/>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5" name="عنصر نائب للتاريخ 3"/>
          <p:cNvSpPr>
            <a:spLocks noGrp="1" noChangeArrowheads="1"/>
          </p:cNvSpPr>
          <p:nvPr>
            <p:ph type="dt" sz="half" idx="10"/>
          </p:nvPr>
        </p:nvSpPr>
        <p:spPr/>
        <p:txBody>
          <a:bodyPr/>
          <a:lstStyle>
            <a:lvl1pPr algn="l">
              <a:buFontTx/>
              <a:buNone/>
              <a:defRPr/>
            </a:lvl1pPr>
          </a:lstStyle>
          <a:p>
            <a:pPr>
              <a:defRPr/>
            </a:pPr>
            <a:fld id="{AD87A628-2589-4F31-80DA-CD3B47CA7A96}" type="datetime1">
              <a:rPr lang="en-US" altLang="zh-CN" sz="1800" smtClean="0">
                <a:solidFill>
                  <a:srgbClr val="000000"/>
                </a:solidFill>
              </a:rPr>
              <a:t>7/12/2020</a:t>
            </a:fld>
            <a:endParaRPr lang="ar-YE" altLang="zh-CN" sz="1800">
              <a:solidFill>
                <a:srgbClr val="000000"/>
              </a:solidFill>
            </a:endParaRPr>
          </a:p>
        </p:txBody>
      </p:sp>
      <p:sp>
        <p:nvSpPr>
          <p:cNvPr id="6" name="عنصر نائب للتذييل 4"/>
          <p:cNvSpPr>
            <a:spLocks noGrp="1" noChangeArrowheads="1"/>
          </p:cNvSpPr>
          <p:nvPr>
            <p:ph type="ftr" sz="quarter" idx="11"/>
          </p:nvPr>
        </p:nvSpPr>
        <p:spPr/>
        <p:txBody>
          <a:bodyPr/>
          <a:lstStyle>
            <a:lvl1pPr>
              <a:buFontTx/>
              <a:buNone/>
              <a:defRPr/>
            </a:lvl1pPr>
          </a:lstStyle>
          <a:p>
            <a:pPr>
              <a:defRPr/>
            </a:pPr>
            <a:r>
              <a:rPr lang="en-US" smtClean="0"/>
              <a:t>Dr. Abdulaziz Abbas</a:t>
            </a:r>
            <a:endParaRPr lang="ar-YE"/>
          </a:p>
        </p:txBody>
      </p:sp>
      <p:sp>
        <p:nvSpPr>
          <p:cNvPr id="7" name="عنصر نائب لرقم الشريحة 5"/>
          <p:cNvSpPr>
            <a:spLocks noGrp="1" noChangeArrowheads="1"/>
          </p:cNvSpPr>
          <p:nvPr>
            <p:ph type="sldNum" sz="quarter" idx="12"/>
          </p:nvPr>
        </p:nvSpPr>
        <p:spPr/>
        <p:txBody>
          <a:bodyPr/>
          <a:lstStyle>
            <a:lvl1pPr>
              <a:buFontTx/>
              <a:buNone/>
              <a:defRPr/>
            </a:lvl1pPr>
          </a:lstStyle>
          <a:p>
            <a:pPr>
              <a:defRPr/>
            </a:pPr>
            <a:fld id="{893A03D8-9E4C-429B-A0C6-3DF396ABFD53}" type="slidenum">
              <a:rPr lang="ar-YE" altLang="zh-CN"/>
              <a:pPr>
                <a:defRPr/>
              </a:pPr>
              <a:t>‹#›</a:t>
            </a:fld>
            <a:endParaRPr lang="ar-YE" altLang="zh-CN" sz="1800">
              <a:solidFill>
                <a:srgbClr val="000000"/>
              </a:solidFill>
            </a:endParaRPr>
          </a:p>
        </p:txBody>
      </p:sp>
    </p:spTree>
    <p:extLst>
      <p:ext uri="{BB962C8B-B14F-4D97-AF65-F5344CB8AC3E}">
        <p14:creationId xmlns:p14="http://schemas.microsoft.com/office/powerpoint/2010/main" val="722451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YE"/>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7" name="عنصر نائب للتاريخ 3"/>
          <p:cNvSpPr>
            <a:spLocks noGrp="1" noChangeArrowheads="1"/>
          </p:cNvSpPr>
          <p:nvPr>
            <p:ph type="dt" sz="half" idx="10"/>
          </p:nvPr>
        </p:nvSpPr>
        <p:spPr/>
        <p:txBody>
          <a:bodyPr/>
          <a:lstStyle>
            <a:lvl1pPr algn="l">
              <a:buFontTx/>
              <a:buNone/>
              <a:defRPr/>
            </a:lvl1pPr>
          </a:lstStyle>
          <a:p>
            <a:pPr>
              <a:defRPr/>
            </a:pPr>
            <a:fld id="{CCC4BAF4-50CA-4EAF-9C03-0A7A21585FFB}" type="datetime1">
              <a:rPr lang="en-US" altLang="zh-CN" sz="1800" smtClean="0">
                <a:solidFill>
                  <a:srgbClr val="000000"/>
                </a:solidFill>
              </a:rPr>
              <a:t>7/12/2020</a:t>
            </a:fld>
            <a:endParaRPr lang="ar-YE" altLang="zh-CN" sz="1800">
              <a:solidFill>
                <a:srgbClr val="000000"/>
              </a:solidFill>
            </a:endParaRPr>
          </a:p>
        </p:txBody>
      </p:sp>
      <p:sp>
        <p:nvSpPr>
          <p:cNvPr id="8" name="عنصر نائب للتذييل 4"/>
          <p:cNvSpPr>
            <a:spLocks noGrp="1" noChangeArrowheads="1"/>
          </p:cNvSpPr>
          <p:nvPr>
            <p:ph type="ftr" sz="quarter" idx="11"/>
          </p:nvPr>
        </p:nvSpPr>
        <p:spPr/>
        <p:txBody>
          <a:bodyPr/>
          <a:lstStyle>
            <a:lvl1pPr>
              <a:buFontTx/>
              <a:buNone/>
              <a:defRPr/>
            </a:lvl1pPr>
          </a:lstStyle>
          <a:p>
            <a:pPr>
              <a:defRPr/>
            </a:pPr>
            <a:r>
              <a:rPr lang="en-US" smtClean="0"/>
              <a:t>Dr. Abdulaziz Abbas</a:t>
            </a:r>
            <a:endParaRPr lang="ar-YE"/>
          </a:p>
        </p:txBody>
      </p:sp>
      <p:sp>
        <p:nvSpPr>
          <p:cNvPr id="9" name="عنصر نائب لرقم الشريحة 5"/>
          <p:cNvSpPr>
            <a:spLocks noGrp="1" noChangeArrowheads="1"/>
          </p:cNvSpPr>
          <p:nvPr>
            <p:ph type="sldNum" sz="quarter" idx="12"/>
          </p:nvPr>
        </p:nvSpPr>
        <p:spPr/>
        <p:txBody>
          <a:bodyPr/>
          <a:lstStyle>
            <a:lvl1pPr>
              <a:buFontTx/>
              <a:buNone/>
              <a:defRPr/>
            </a:lvl1pPr>
          </a:lstStyle>
          <a:p>
            <a:pPr>
              <a:defRPr/>
            </a:pPr>
            <a:fld id="{5E00A701-C76F-4F4D-9A01-7D74FC6631AC}" type="slidenum">
              <a:rPr lang="ar-YE" altLang="zh-CN"/>
              <a:pPr>
                <a:defRPr/>
              </a:pPr>
              <a:t>‹#›</a:t>
            </a:fld>
            <a:endParaRPr lang="ar-YE" altLang="zh-CN" sz="1800">
              <a:solidFill>
                <a:srgbClr val="000000"/>
              </a:solidFill>
            </a:endParaRPr>
          </a:p>
        </p:txBody>
      </p:sp>
    </p:spTree>
    <p:extLst>
      <p:ext uri="{BB962C8B-B14F-4D97-AF65-F5344CB8AC3E}">
        <p14:creationId xmlns:p14="http://schemas.microsoft.com/office/powerpoint/2010/main" val="20951822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YE"/>
          </a:p>
        </p:txBody>
      </p:sp>
      <p:sp>
        <p:nvSpPr>
          <p:cNvPr id="3" name="عنصر نائب للتاريخ 3"/>
          <p:cNvSpPr>
            <a:spLocks noGrp="1" noChangeArrowheads="1"/>
          </p:cNvSpPr>
          <p:nvPr>
            <p:ph type="dt" sz="half" idx="10"/>
          </p:nvPr>
        </p:nvSpPr>
        <p:spPr/>
        <p:txBody>
          <a:bodyPr/>
          <a:lstStyle>
            <a:lvl1pPr algn="l">
              <a:buFontTx/>
              <a:buNone/>
              <a:defRPr/>
            </a:lvl1pPr>
          </a:lstStyle>
          <a:p>
            <a:pPr>
              <a:defRPr/>
            </a:pPr>
            <a:fld id="{1B820F4A-CA2B-447D-A27D-2AF38416746A}" type="datetime1">
              <a:rPr lang="en-US" altLang="zh-CN" sz="1800" smtClean="0">
                <a:solidFill>
                  <a:srgbClr val="000000"/>
                </a:solidFill>
              </a:rPr>
              <a:t>7/12/2020</a:t>
            </a:fld>
            <a:endParaRPr lang="ar-YE" altLang="zh-CN" sz="1800">
              <a:solidFill>
                <a:srgbClr val="000000"/>
              </a:solidFill>
            </a:endParaRPr>
          </a:p>
        </p:txBody>
      </p:sp>
      <p:sp>
        <p:nvSpPr>
          <p:cNvPr id="4" name="عنصر نائب للتذييل 4"/>
          <p:cNvSpPr>
            <a:spLocks noGrp="1" noChangeArrowheads="1"/>
          </p:cNvSpPr>
          <p:nvPr>
            <p:ph type="ftr" sz="quarter" idx="11"/>
          </p:nvPr>
        </p:nvSpPr>
        <p:spPr/>
        <p:txBody>
          <a:bodyPr/>
          <a:lstStyle>
            <a:lvl1pPr>
              <a:buFontTx/>
              <a:buNone/>
              <a:defRPr/>
            </a:lvl1pPr>
          </a:lstStyle>
          <a:p>
            <a:pPr>
              <a:defRPr/>
            </a:pPr>
            <a:r>
              <a:rPr lang="en-US" smtClean="0"/>
              <a:t>Dr. Abdulaziz Abbas</a:t>
            </a:r>
            <a:endParaRPr lang="ar-YE"/>
          </a:p>
        </p:txBody>
      </p:sp>
      <p:sp>
        <p:nvSpPr>
          <p:cNvPr id="5" name="عنصر نائب لرقم الشريحة 5"/>
          <p:cNvSpPr>
            <a:spLocks noGrp="1" noChangeArrowheads="1"/>
          </p:cNvSpPr>
          <p:nvPr>
            <p:ph type="sldNum" sz="quarter" idx="12"/>
          </p:nvPr>
        </p:nvSpPr>
        <p:spPr/>
        <p:txBody>
          <a:bodyPr/>
          <a:lstStyle>
            <a:lvl1pPr>
              <a:buFontTx/>
              <a:buNone/>
              <a:defRPr/>
            </a:lvl1pPr>
          </a:lstStyle>
          <a:p>
            <a:pPr>
              <a:defRPr/>
            </a:pPr>
            <a:fld id="{A5161767-76D0-4DA7-92F0-3D3CC463E8D3}" type="slidenum">
              <a:rPr lang="ar-YE" altLang="zh-CN"/>
              <a:pPr>
                <a:defRPr/>
              </a:pPr>
              <a:t>‹#›</a:t>
            </a:fld>
            <a:endParaRPr lang="ar-YE" altLang="zh-CN" sz="1800">
              <a:solidFill>
                <a:srgbClr val="000000"/>
              </a:solidFill>
            </a:endParaRPr>
          </a:p>
        </p:txBody>
      </p:sp>
    </p:spTree>
    <p:extLst>
      <p:ext uri="{BB962C8B-B14F-4D97-AF65-F5344CB8AC3E}">
        <p14:creationId xmlns:p14="http://schemas.microsoft.com/office/powerpoint/2010/main" val="2965423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3"/>
          <p:cNvSpPr>
            <a:spLocks noGrp="1" noChangeArrowheads="1"/>
          </p:cNvSpPr>
          <p:nvPr>
            <p:ph type="dt" sz="half" idx="10"/>
          </p:nvPr>
        </p:nvSpPr>
        <p:spPr/>
        <p:txBody>
          <a:bodyPr/>
          <a:lstStyle>
            <a:lvl1pPr algn="l">
              <a:buFontTx/>
              <a:buNone/>
              <a:defRPr/>
            </a:lvl1pPr>
          </a:lstStyle>
          <a:p>
            <a:pPr>
              <a:defRPr/>
            </a:pPr>
            <a:fld id="{F37DF7DA-0B77-4711-83B3-0F47AB46E2F2}" type="datetime1">
              <a:rPr lang="en-US" altLang="zh-CN" sz="1800" smtClean="0">
                <a:solidFill>
                  <a:srgbClr val="000000"/>
                </a:solidFill>
              </a:rPr>
              <a:t>7/12/2020</a:t>
            </a:fld>
            <a:endParaRPr lang="ar-YE" altLang="zh-CN" sz="1800">
              <a:solidFill>
                <a:srgbClr val="000000"/>
              </a:solidFill>
            </a:endParaRPr>
          </a:p>
        </p:txBody>
      </p:sp>
      <p:sp>
        <p:nvSpPr>
          <p:cNvPr id="3" name="عنصر نائب للتذييل 4"/>
          <p:cNvSpPr>
            <a:spLocks noGrp="1" noChangeArrowheads="1"/>
          </p:cNvSpPr>
          <p:nvPr>
            <p:ph type="ftr" sz="quarter" idx="11"/>
          </p:nvPr>
        </p:nvSpPr>
        <p:spPr/>
        <p:txBody>
          <a:bodyPr/>
          <a:lstStyle>
            <a:lvl1pPr>
              <a:buFontTx/>
              <a:buNone/>
              <a:defRPr/>
            </a:lvl1pPr>
          </a:lstStyle>
          <a:p>
            <a:pPr>
              <a:defRPr/>
            </a:pPr>
            <a:r>
              <a:rPr lang="en-US" smtClean="0"/>
              <a:t>Dr. Abdulaziz Abbas</a:t>
            </a:r>
            <a:endParaRPr lang="ar-YE"/>
          </a:p>
        </p:txBody>
      </p:sp>
      <p:sp>
        <p:nvSpPr>
          <p:cNvPr id="4" name="عنصر نائب لرقم الشريحة 5"/>
          <p:cNvSpPr>
            <a:spLocks noGrp="1" noChangeArrowheads="1"/>
          </p:cNvSpPr>
          <p:nvPr>
            <p:ph type="sldNum" sz="quarter" idx="12"/>
          </p:nvPr>
        </p:nvSpPr>
        <p:spPr/>
        <p:txBody>
          <a:bodyPr/>
          <a:lstStyle>
            <a:lvl1pPr>
              <a:buFontTx/>
              <a:buNone/>
              <a:defRPr/>
            </a:lvl1pPr>
          </a:lstStyle>
          <a:p>
            <a:pPr>
              <a:defRPr/>
            </a:pPr>
            <a:fld id="{21080CB2-B622-4F9C-8B45-59C171DE4BC9}" type="slidenum">
              <a:rPr lang="ar-YE" altLang="zh-CN"/>
              <a:pPr>
                <a:defRPr/>
              </a:pPr>
              <a:t>‹#›</a:t>
            </a:fld>
            <a:endParaRPr lang="ar-YE" altLang="zh-CN" sz="1800">
              <a:solidFill>
                <a:srgbClr val="000000"/>
              </a:solidFill>
            </a:endParaRPr>
          </a:p>
        </p:txBody>
      </p:sp>
    </p:spTree>
    <p:extLst>
      <p:ext uri="{BB962C8B-B14F-4D97-AF65-F5344CB8AC3E}">
        <p14:creationId xmlns:p14="http://schemas.microsoft.com/office/powerpoint/2010/main" val="42289094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YE"/>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3"/>
          <p:cNvSpPr>
            <a:spLocks noGrp="1" noChangeArrowheads="1"/>
          </p:cNvSpPr>
          <p:nvPr>
            <p:ph type="dt" sz="half" idx="10"/>
          </p:nvPr>
        </p:nvSpPr>
        <p:spPr/>
        <p:txBody>
          <a:bodyPr/>
          <a:lstStyle>
            <a:lvl1pPr algn="l">
              <a:buFontTx/>
              <a:buNone/>
              <a:defRPr/>
            </a:lvl1pPr>
          </a:lstStyle>
          <a:p>
            <a:pPr>
              <a:defRPr/>
            </a:pPr>
            <a:fld id="{B3E76DC5-9F7B-4E8A-BE3D-F6B3AD9469B9}" type="datetime1">
              <a:rPr lang="en-US" altLang="zh-CN" sz="1800" smtClean="0">
                <a:solidFill>
                  <a:srgbClr val="000000"/>
                </a:solidFill>
              </a:rPr>
              <a:t>7/12/2020</a:t>
            </a:fld>
            <a:endParaRPr lang="ar-YE" altLang="zh-CN" sz="1800">
              <a:solidFill>
                <a:srgbClr val="000000"/>
              </a:solidFill>
            </a:endParaRPr>
          </a:p>
        </p:txBody>
      </p:sp>
      <p:sp>
        <p:nvSpPr>
          <p:cNvPr id="6" name="عنصر نائب للتذييل 4"/>
          <p:cNvSpPr>
            <a:spLocks noGrp="1" noChangeArrowheads="1"/>
          </p:cNvSpPr>
          <p:nvPr>
            <p:ph type="ftr" sz="quarter" idx="11"/>
          </p:nvPr>
        </p:nvSpPr>
        <p:spPr/>
        <p:txBody>
          <a:bodyPr/>
          <a:lstStyle>
            <a:lvl1pPr>
              <a:buFontTx/>
              <a:buNone/>
              <a:defRPr/>
            </a:lvl1pPr>
          </a:lstStyle>
          <a:p>
            <a:pPr>
              <a:defRPr/>
            </a:pPr>
            <a:r>
              <a:rPr lang="en-US" smtClean="0"/>
              <a:t>Dr. Abdulaziz Abbas</a:t>
            </a:r>
            <a:endParaRPr lang="ar-YE"/>
          </a:p>
        </p:txBody>
      </p:sp>
      <p:sp>
        <p:nvSpPr>
          <p:cNvPr id="7" name="عنصر نائب لرقم الشريحة 5"/>
          <p:cNvSpPr>
            <a:spLocks noGrp="1" noChangeArrowheads="1"/>
          </p:cNvSpPr>
          <p:nvPr>
            <p:ph type="sldNum" sz="quarter" idx="12"/>
          </p:nvPr>
        </p:nvSpPr>
        <p:spPr/>
        <p:txBody>
          <a:bodyPr/>
          <a:lstStyle>
            <a:lvl1pPr>
              <a:buFontTx/>
              <a:buNone/>
              <a:defRPr/>
            </a:lvl1pPr>
          </a:lstStyle>
          <a:p>
            <a:pPr>
              <a:defRPr/>
            </a:pPr>
            <a:fld id="{9C68CEBD-E19D-44BF-B3A6-EC846FE135A0}" type="slidenum">
              <a:rPr lang="ar-YE" altLang="zh-CN"/>
              <a:pPr>
                <a:defRPr/>
              </a:pPr>
              <a:t>‹#›</a:t>
            </a:fld>
            <a:endParaRPr lang="ar-YE" altLang="zh-CN" sz="1800">
              <a:solidFill>
                <a:srgbClr val="000000"/>
              </a:solidFill>
            </a:endParaRPr>
          </a:p>
        </p:txBody>
      </p:sp>
    </p:spTree>
    <p:extLst>
      <p:ext uri="{BB962C8B-B14F-4D97-AF65-F5344CB8AC3E}">
        <p14:creationId xmlns:p14="http://schemas.microsoft.com/office/powerpoint/2010/main" val="4244762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A8822FE-1A28-48C2-B2A3-4B9FB9EAF543}" type="datetime1">
              <a:rPr lang="en-US" smtClean="0"/>
              <a:t>7/12/2020</a:t>
            </a:fld>
            <a:endParaRPr lang="ar-SA"/>
          </a:p>
        </p:txBody>
      </p:sp>
      <p:sp>
        <p:nvSpPr>
          <p:cNvPr id="5" name="عنصر نائب للتذييل 4"/>
          <p:cNvSpPr>
            <a:spLocks noGrp="1"/>
          </p:cNvSpPr>
          <p:nvPr>
            <p:ph type="ftr" sz="quarter" idx="11"/>
          </p:nvPr>
        </p:nvSpPr>
        <p:spPr/>
        <p:txBody>
          <a:bodyPr/>
          <a:lstStyle/>
          <a:p>
            <a:r>
              <a:rPr lang="en-US" smtClean="0"/>
              <a:t>Dr. Abdulaziz Abbas</a:t>
            </a: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YE"/>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YE" noProof="0" smtClean="0">
              <a:sym typeface="MS PGothic" pitchFamily="34" charset="-128"/>
            </a:endParaRPr>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3"/>
          <p:cNvSpPr>
            <a:spLocks noGrp="1" noChangeArrowheads="1"/>
          </p:cNvSpPr>
          <p:nvPr>
            <p:ph type="dt" sz="half" idx="10"/>
          </p:nvPr>
        </p:nvSpPr>
        <p:spPr/>
        <p:txBody>
          <a:bodyPr/>
          <a:lstStyle>
            <a:lvl1pPr algn="l">
              <a:buFontTx/>
              <a:buNone/>
              <a:defRPr/>
            </a:lvl1pPr>
          </a:lstStyle>
          <a:p>
            <a:pPr>
              <a:defRPr/>
            </a:pPr>
            <a:fld id="{9D3DF4A6-CE4E-4B5A-84A0-8F862DD6D0C4}" type="datetime1">
              <a:rPr lang="en-US" altLang="zh-CN" sz="1800" smtClean="0">
                <a:solidFill>
                  <a:srgbClr val="000000"/>
                </a:solidFill>
              </a:rPr>
              <a:t>7/12/2020</a:t>
            </a:fld>
            <a:endParaRPr lang="ar-YE" altLang="zh-CN" sz="1800">
              <a:solidFill>
                <a:srgbClr val="000000"/>
              </a:solidFill>
            </a:endParaRPr>
          </a:p>
        </p:txBody>
      </p:sp>
      <p:sp>
        <p:nvSpPr>
          <p:cNvPr id="6" name="عنصر نائب للتذييل 4"/>
          <p:cNvSpPr>
            <a:spLocks noGrp="1" noChangeArrowheads="1"/>
          </p:cNvSpPr>
          <p:nvPr>
            <p:ph type="ftr" sz="quarter" idx="11"/>
          </p:nvPr>
        </p:nvSpPr>
        <p:spPr/>
        <p:txBody>
          <a:bodyPr/>
          <a:lstStyle>
            <a:lvl1pPr>
              <a:buFontTx/>
              <a:buNone/>
              <a:defRPr/>
            </a:lvl1pPr>
          </a:lstStyle>
          <a:p>
            <a:pPr>
              <a:defRPr/>
            </a:pPr>
            <a:r>
              <a:rPr lang="en-US" smtClean="0"/>
              <a:t>Dr. Abdulaziz Abbas</a:t>
            </a:r>
            <a:endParaRPr lang="ar-YE"/>
          </a:p>
        </p:txBody>
      </p:sp>
      <p:sp>
        <p:nvSpPr>
          <p:cNvPr id="7" name="عنصر نائب لرقم الشريحة 5"/>
          <p:cNvSpPr>
            <a:spLocks noGrp="1" noChangeArrowheads="1"/>
          </p:cNvSpPr>
          <p:nvPr>
            <p:ph type="sldNum" sz="quarter" idx="12"/>
          </p:nvPr>
        </p:nvSpPr>
        <p:spPr/>
        <p:txBody>
          <a:bodyPr/>
          <a:lstStyle>
            <a:lvl1pPr>
              <a:buFontTx/>
              <a:buNone/>
              <a:defRPr/>
            </a:lvl1pPr>
          </a:lstStyle>
          <a:p>
            <a:pPr>
              <a:defRPr/>
            </a:pPr>
            <a:fld id="{ECEB9D74-5F83-4FD3-9095-DD79BB3D931D}" type="slidenum">
              <a:rPr lang="ar-YE" altLang="zh-CN"/>
              <a:pPr>
                <a:defRPr/>
              </a:pPr>
              <a:t>‹#›</a:t>
            </a:fld>
            <a:endParaRPr lang="ar-YE" altLang="zh-CN" sz="1800">
              <a:solidFill>
                <a:srgbClr val="000000"/>
              </a:solidFill>
            </a:endParaRPr>
          </a:p>
        </p:txBody>
      </p:sp>
    </p:spTree>
    <p:extLst>
      <p:ext uri="{BB962C8B-B14F-4D97-AF65-F5344CB8AC3E}">
        <p14:creationId xmlns:p14="http://schemas.microsoft.com/office/powerpoint/2010/main" val="30939789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YE"/>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4" name="عنصر نائب للتاريخ 3"/>
          <p:cNvSpPr>
            <a:spLocks noGrp="1" noChangeArrowheads="1"/>
          </p:cNvSpPr>
          <p:nvPr>
            <p:ph type="dt" sz="half" idx="10"/>
          </p:nvPr>
        </p:nvSpPr>
        <p:spPr/>
        <p:txBody>
          <a:bodyPr/>
          <a:lstStyle>
            <a:lvl1pPr algn="l">
              <a:buFontTx/>
              <a:buNone/>
              <a:defRPr/>
            </a:lvl1pPr>
          </a:lstStyle>
          <a:p>
            <a:pPr>
              <a:defRPr/>
            </a:pPr>
            <a:fld id="{3FB5DD12-D0C9-47B4-98D0-547123D0EBCE}" type="datetime1">
              <a:rPr lang="en-US" altLang="zh-CN" sz="1800" smtClean="0">
                <a:solidFill>
                  <a:srgbClr val="000000"/>
                </a:solidFill>
              </a:rPr>
              <a:t>7/12/2020</a:t>
            </a:fld>
            <a:endParaRPr lang="ar-YE" altLang="zh-CN" sz="1800">
              <a:solidFill>
                <a:srgbClr val="000000"/>
              </a:solidFill>
            </a:endParaRPr>
          </a:p>
        </p:txBody>
      </p:sp>
      <p:sp>
        <p:nvSpPr>
          <p:cNvPr id="5" name="عنصر نائب للتذييل 4"/>
          <p:cNvSpPr>
            <a:spLocks noGrp="1" noChangeArrowheads="1"/>
          </p:cNvSpPr>
          <p:nvPr>
            <p:ph type="ftr" sz="quarter" idx="11"/>
          </p:nvPr>
        </p:nvSpPr>
        <p:spPr/>
        <p:txBody>
          <a:bodyPr/>
          <a:lstStyle>
            <a:lvl1pPr>
              <a:buFontTx/>
              <a:buNone/>
              <a:defRPr/>
            </a:lvl1pPr>
          </a:lstStyle>
          <a:p>
            <a:pPr>
              <a:defRPr/>
            </a:pPr>
            <a:r>
              <a:rPr lang="en-US" smtClean="0"/>
              <a:t>Dr. Abdulaziz Abbas</a:t>
            </a:r>
            <a:endParaRPr lang="ar-YE"/>
          </a:p>
        </p:txBody>
      </p:sp>
      <p:sp>
        <p:nvSpPr>
          <p:cNvPr id="6" name="عنصر نائب لرقم الشريحة 5"/>
          <p:cNvSpPr>
            <a:spLocks noGrp="1" noChangeArrowheads="1"/>
          </p:cNvSpPr>
          <p:nvPr>
            <p:ph type="sldNum" sz="quarter" idx="12"/>
          </p:nvPr>
        </p:nvSpPr>
        <p:spPr/>
        <p:txBody>
          <a:bodyPr/>
          <a:lstStyle>
            <a:lvl1pPr>
              <a:buFontTx/>
              <a:buNone/>
              <a:defRPr/>
            </a:lvl1pPr>
          </a:lstStyle>
          <a:p>
            <a:pPr>
              <a:defRPr/>
            </a:pPr>
            <a:fld id="{D7474E74-B8FA-4ED0-A7B2-43CC1B3A85A6}" type="slidenum">
              <a:rPr lang="ar-YE" altLang="zh-CN"/>
              <a:pPr>
                <a:defRPr/>
              </a:pPr>
              <a:t>‹#›</a:t>
            </a:fld>
            <a:endParaRPr lang="ar-YE" altLang="zh-CN" sz="1800">
              <a:solidFill>
                <a:srgbClr val="000000"/>
              </a:solidFill>
            </a:endParaRPr>
          </a:p>
        </p:txBody>
      </p:sp>
    </p:spTree>
    <p:extLst>
      <p:ext uri="{BB962C8B-B14F-4D97-AF65-F5344CB8AC3E}">
        <p14:creationId xmlns:p14="http://schemas.microsoft.com/office/powerpoint/2010/main" val="10767176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YE"/>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4" name="عنصر نائب للتاريخ 3"/>
          <p:cNvSpPr>
            <a:spLocks noGrp="1" noChangeArrowheads="1"/>
          </p:cNvSpPr>
          <p:nvPr>
            <p:ph type="dt" sz="half" idx="10"/>
          </p:nvPr>
        </p:nvSpPr>
        <p:spPr/>
        <p:txBody>
          <a:bodyPr/>
          <a:lstStyle>
            <a:lvl1pPr algn="l">
              <a:buFontTx/>
              <a:buNone/>
              <a:defRPr/>
            </a:lvl1pPr>
          </a:lstStyle>
          <a:p>
            <a:pPr>
              <a:defRPr/>
            </a:pPr>
            <a:fld id="{32DDECC2-3BA7-4388-9582-87A9E43FBDAF}" type="datetime1">
              <a:rPr lang="en-US" altLang="zh-CN" sz="1800" smtClean="0">
                <a:solidFill>
                  <a:srgbClr val="000000"/>
                </a:solidFill>
              </a:rPr>
              <a:t>7/12/2020</a:t>
            </a:fld>
            <a:endParaRPr lang="ar-YE" altLang="zh-CN" sz="1800">
              <a:solidFill>
                <a:srgbClr val="000000"/>
              </a:solidFill>
            </a:endParaRPr>
          </a:p>
        </p:txBody>
      </p:sp>
      <p:sp>
        <p:nvSpPr>
          <p:cNvPr id="5" name="عنصر نائب للتذييل 4"/>
          <p:cNvSpPr>
            <a:spLocks noGrp="1" noChangeArrowheads="1"/>
          </p:cNvSpPr>
          <p:nvPr>
            <p:ph type="ftr" sz="quarter" idx="11"/>
          </p:nvPr>
        </p:nvSpPr>
        <p:spPr/>
        <p:txBody>
          <a:bodyPr/>
          <a:lstStyle>
            <a:lvl1pPr>
              <a:buFontTx/>
              <a:buNone/>
              <a:defRPr/>
            </a:lvl1pPr>
          </a:lstStyle>
          <a:p>
            <a:pPr>
              <a:defRPr/>
            </a:pPr>
            <a:r>
              <a:rPr lang="en-US" smtClean="0"/>
              <a:t>Dr. Abdulaziz Abbas</a:t>
            </a:r>
            <a:endParaRPr lang="ar-YE"/>
          </a:p>
        </p:txBody>
      </p:sp>
      <p:sp>
        <p:nvSpPr>
          <p:cNvPr id="6" name="عنصر نائب لرقم الشريحة 5"/>
          <p:cNvSpPr>
            <a:spLocks noGrp="1" noChangeArrowheads="1"/>
          </p:cNvSpPr>
          <p:nvPr>
            <p:ph type="sldNum" sz="quarter" idx="12"/>
          </p:nvPr>
        </p:nvSpPr>
        <p:spPr/>
        <p:txBody>
          <a:bodyPr/>
          <a:lstStyle>
            <a:lvl1pPr>
              <a:buFontTx/>
              <a:buNone/>
              <a:defRPr/>
            </a:lvl1pPr>
          </a:lstStyle>
          <a:p>
            <a:pPr>
              <a:defRPr/>
            </a:pPr>
            <a:fld id="{3C5338F7-AF18-4311-89F3-9BF9F48146B0}" type="slidenum">
              <a:rPr lang="ar-YE" altLang="zh-CN"/>
              <a:pPr>
                <a:defRPr/>
              </a:pPr>
              <a:t>‹#›</a:t>
            </a:fld>
            <a:endParaRPr lang="ar-YE" altLang="zh-CN" sz="1800">
              <a:solidFill>
                <a:srgbClr val="000000"/>
              </a:solidFill>
            </a:endParaRPr>
          </a:p>
        </p:txBody>
      </p:sp>
    </p:spTree>
    <p:extLst>
      <p:ext uri="{BB962C8B-B14F-4D97-AF65-F5344CB8AC3E}">
        <p14:creationId xmlns:p14="http://schemas.microsoft.com/office/powerpoint/2010/main" val="33535773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عنوان، ونص،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p>
            <a:r>
              <a:rPr lang="ar-SA" smtClean="0"/>
              <a:t>انقر لتحرير نمط العنوان الرئيسي</a:t>
            </a:r>
            <a:endParaRPr lang="ar-YE"/>
          </a:p>
        </p:txBody>
      </p:sp>
      <p:sp>
        <p:nvSpPr>
          <p:cNvPr id="3" name="عنصر نائب للنص 2"/>
          <p:cNvSpPr>
            <a:spLocks noGrp="1"/>
          </p:cNvSpPr>
          <p:nvPr>
            <p:ph type="body" sz="half" idx="1"/>
          </p:nvPr>
        </p:nvSpPr>
        <p:spPr>
          <a:xfrm>
            <a:off x="457200" y="1600200"/>
            <a:ext cx="4038600" cy="4525963"/>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4" name="عنصر نائب للمحتوى 3"/>
          <p:cNvSpPr>
            <a:spLocks noGrp="1"/>
          </p:cNvSpPr>
          <p:nvPr>
            <p:ph sz="half" idx="2"/>
          </p:nvPr>
        </p:nvSpPr>
        <p:spPr>
          <a:xfrm>
            <a:off x="4648200" y="1600200"/>
            <a:ext cx="4038600" cy="4525963"/>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5" name="عنصر نائب للتاريخ 3"/>
          <p:cNvSpPr>
            <a:spLocks noGrp="1" noChangeArrowheads="1"/>
          </p:cNvSpPr>
          <p:nvPr>
            <p:ph type="dt" sz="half" idx="10"/>
          </p:nvPr>
        </p:nvSpPr>
        <p:spPr/>
        <p:txBody>
          <a:bodyPr/>
          <a:lstStyle>
            <a:lvl1pPr algn="l">
              <a:buFontTx/>
              <a:buNone/>
              <a:defRPr/>
            </a:lvl1pPr>
          </a:lstStyle>
          <a:p>
            <a:pPr>
              <a:defRPr/>
            </a:pPr>
            <a:fld id="{B3DE2395-5C23-4C79-8299-28A037E3A9CE}" type="datetime1">
              <a:rPr lang="en-US" altLang="zh-CN" sz="1800" smtClean="0">
                <a:solidFill>
                  <a:srgbClr val="000000"/>
                </a:solidFill>
              </a:rPr>
              <a:t>7/12/2020</a:t>
            </a:fld>
            <a:endParaRPr lang="ar-YE" altLang="zh-CN" sz="1800">
              <a:solidFill>
                <a:srgbClr val="000000"/>
              </a:solidFill>
            </a:endParaRPr>
          </a:p>
        </p:txBody>
      </p:sp>
      <p:sp>
        <p:nvSpPr>
          <p:cNvPr id="6" name="عنصر نائب للتذييل 4"/>
          <p:cNvSpPr>
            <a:spLocks noGrp="1" noChangeArrowheads="1"/>
          </p:cNvSpPr>
          <p:nvPr>
            <p:ph type="ftr" sz="quarter" idx="11"/>
          </p:nvPr>
        </p:nvSpPr>
        <p:spPr/>
        <p:txBody>
          <a:bodyPr/>
          <a:lstStyle>
            <a:lvl1pPr>
              <a:buFontTx/>
              <a:buNone/>
              <a:defRPr/>
            </a:lvl1pPr>
          </a:lstStyle>
          <a:p>
            <a:pPr>
              <a:defRPr/>
            </a:pPr>
            <a:r>
              <a:rPr lang="en-US" smtClean="0"/>
              <a:t>Dr. Abdulaziz Abbas</a:t>
            </a:r>
            <a:endParaRPr lang="ar-YE"/>
          </a:p>
        </p:txBody>
      </p:sp>
      <p:sp>
        <p:nvSpPr>
          <p:cNvPr id="7" name="عنصر نائب لرقم الشريحة 5"/>
          <p:cNvSpPr>
            <a:spLocks noGrp="1" noChangeArrowheads="1"/>
          </p:cNvSpPr>
          <p:nvPr>
            <p:ph type="sldNum" sz="quarter" idx="12"/>
          </p:nvPr>
        </p:nvSpPr>
        <p:spPr/>
        <p:txBody>
          <a:bodyPr/>
          <a:lstStyle>
            <a:lvl1pPr>
              <a:buFontTx/>
              <a:buNone/>
              <a:defRPr/>
            </a:lvl1pPr>
          </a:lstStyle>
          <a:p>
            <a:pPr>
              <a:defRPr/>
            </a:pPr>
            <a:fld id="{50775C83-DC9D-43C9-995E-30FBE617BE19}" type="slidenum">
              <a:rPr lang="ar-YE" altLang="zh-CN"/>
              <a:pPr>
                <a:defRPr/>
              </a:pPr>
              <a:t>‹#›</a:t>
            </a:fld>
            <a:endParaRPr lang="ar-YE" altLang="zh-CN" sz="1800">
              <a:solidFill>
                <a:srgbClr val="000000"/>
              </a:solidFill>
            </a:endParaRPr>
          </a:p>
        </p:txBody>
      </p:sp>
    </p:spTree>
    <p:extLst>
      <p:ext uri="{BB962C8B-B14F-4D97-AF65-F5344CB8AC3E}">
        <p14:creationId xmlns:p14="http://schemas.microsoft.com/office/powerpoint/2010/main" val="33021189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reserve="1">
  <p:cSld name="عنوان، ومحتوى، واثنان من ال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p>
            <a:r>
              <a:rPr lang="ar-SA" smtClean="0"/>
              <a:t>انقر لتحرير نمط العنوان الرئيسي</a:t>
            </a:r>
            <a:endParaRPr lang="ar-YE"/>
          </a:p>
        </p:txBody>
      </p:sp>
      <p:sp>
        <p:nvSpPr>
          <p:cNvPr id="3" name="عنصر نائب للمحتوى 2"/>
          <p:cNvSpPr>
            <a:spLocks noGrp="1"/>
          </p:cNvSpPr>
          <p:nvPr>
            <p:ph sz="half" idx="1"/>
          </p:nvPr>
        </p:nvSpPr>
        <p:spPr>
          <a:xfrm>
            <a:off x="457200" y="1600200"/>
            <a:ext cx="4038600" cy="4525963"/>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4" name="عنصر نائب للمحتوى 3"/>
          <p:cNvSpPr>
            <a:spLocks noGrp="1"/>
          </p:cNvSpPr>
          <p:nvPr>
            <p:ph sz="quarter" idx="2"/>
          </p:nvPr>
        </p:nvSpPr>
        <p:spPr>
          <a:xfrm>
            <a:off x="4648200" y="1600200"/>
            <a:ext cx="4038600" cy="21859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5" name="عنصر نائب للمحتوى 4"/>
          <p:cNvSpPr>
            <a:spLocks noGrp="1"/>
          </p:cNvSpPr>
          <p:nvPr>
            <p:ph sz="quarter" idx="3"/>
          </p:nvPr>
        </p:nvSpPr>
        <p:spPr>
          <a:xfrm>
            <a:off x="4648200" y="3938588"/>
            <a:ext cx="4038600" cy="218757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6" name="عنصر نائب للتاريخ 3"/>
          <p:cNvSpPr>
            <a:spLocks noGrp="1" noChangeArrowheads="1"/>
          </p:cNvSpPr>
          <p:nvPr>
            <p:ph type="dt" sz="half" idx="10"/>
          </p:nvPr>
        </p:nvSpPr>
        <p:spPr/>
        <p:txBody>
          <a:bodyPr/>
          <a:lstStyle>
            <a:lvl1pPr algn="l">
              <a:buFontTx/>
              <a:buNone/>
              <a:defRPr/>
            </a:lvl1pPr>
          </a:lstStyle>
          <a:p>
            <a:pPr>
              <a:defRPr/>
            </a:pPr>
            <a:fld id="{E3034C9F-2EFD-4C39-8CE6-2D48AB6C3575}" type="datetime1">
              <a:rPr lang="en-US" altLang="zh-CN" sz="1800" smtClean="0">
                <a:solidFill>
                  <a:srgbClr val="000000"/>
                </a:solidFill>
              </a:rPr>
              <a:t>7/12/2020</a:t>
            </a:fld>
            <a:endParaRPr lang="ar-YE" altLang="zh-CN" sz="1800">
              <a:solidFill>
                <a:srgbClr val="000000"/>
              </a:solidFill>
            </a:endParaRPr>
          </a:p>
        </p:txBody>
      </p:sp>
      <p:sp>
        <p:nvSpPr>
          <p:cNvPr id="7" name="عنصر نائب للتذييل 4"/>
          <p:cNvSpPr>
            <a:spLocks noGrp="1" noChangeArrowheads="1"/>
          </p:cNvSpPr>
          <p:nvPr>
            <p:ph type="ftr" sz="quarter" idx="11"/>
          </p:nvPr>
        </p:nvSpPr>
        <p:spPr/>
        <p:txBody>
          <a:bodyPr/>
          <a:lstStyle>
            <a:lvl1pPr>
              <a:buFontTx/>
              <a:buNone/>
              <a:defRPr/>
            </a:lvl1pPr>
          </a:lstStyle>
          <a:p>
            <a:pPr>
              <a:defRPr/>
            </a:pPr>
            <a:r>
              <a:rPr lang="en-US" smtClean="0"/>
              <a:t>Dr. Abdulaziz Abbas</a:t>
            </a:r>
            <a:endParaRPr lang="ar-YE"/>
          </a:p>
        </p:txBody>
      </p:sp>
      <p:sp>
        <p:nvSpPr>
          <p:cNvPr id="8" name="عنصر نائب لرقم الشريحة 5"/>
          <p:cNvSpPr>
            <a:spLocks noGrp="1" noChangeArrowheads="1"/>
          </p:cNvSpPr>
          <p:nvPr>
            <p:ph type="sldNum" sz="quarter" idx="12"/>
          </p:nvPr>
        </p:nvSpPr>
        <p:spPr/>
        <p:txBody>
          <a:bodyPr/>
          <a:lstStyle>
            <a:lvl1pPr>
              <a:buFontTx/>
              <a:buNone/>
              <a:defRPr/>
            </a:lvl1pPr>
          </a:lstStyle>
          <a:p>
            <a:pPr>
              <a:defRPr/>
            </a:pPr>
            <a:fld id="{24E93E14-E993-4894-82E7-B9AF9C028801}" type="slidenum">
              <a:rPr lang="ar-YE" altLang="zh-CN"/>
              <a:pPr>
                <a:defRPr/>
              </a:pPr>
              <a:t>‹#›</a:t>
            </a:fld>
            <a:endParaRPr lang="ar-YE" altLang="zh-CN" sz="1800">
              <a:solidFill>
                <a:srgbClr val="000000"/>
              </a:solidFill>
            </a:endParaRPr>
          </a:p>
        </p:txBody>
      </p:sp>
    </p:spTree>
    <p:extLst>
      <p:ext uri="{BB962C8B-B14F-4D97-AF65-F5344CB8AC3E}">
        <p14:creationId xmlns:p14="http://schemas.microsoft.com/office/powerpoint/2010/main" val="632664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0894AF88-9422-414B-96F3-246E90652CCE}" type="datetime1">
              <a:rPr lang="en-US" smtClean="0"/>
              <a:t>7/12/2020</a:t>
            </a:fld>
            <a:endParaRPr lang="ar-SA"/>
          </a:p>
        </p:txBody>
      </p:sp>
      <p:sp>
        <p:nvSpPr>
          <p:cNvPr id="5" name="عنصر نائب للتذييل 4"/>
          <p:cNvSpPr>
            <a:spLocks noGrp="1"/>
          </p:cNvSpPr>
          <p:nvPr>
            <p:ph type="ftr" sz="quarter" idx="11"/>
          </p:nvPr>
        </p:nvSpPr>
        <p:spPr/>
        <p:txBody>
          <a:bodyPr/>
          <a:lstStyle/>
          <a:p>
            <a:r>
              <a:rPr lang="en-US" smtClean="0"/>
              <a:t>Dr. Abdulaziz Abbas</a:t>
            </a: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C3A8A00D-E03A-46A3-B702-E95A2A30906D}" type="datetime1">
              <a:rPr lang="en-US" smtClean="0"/>
              <a:t>7/12/2020</a:t>
            </a:fld>
            <a:endParaRPr lang="ar-SA"/>
          </a:p>
        </p:txBody>
      </p:sp>
      <p:sp>
        <p:nvSpPr>
          <p:cNvPr id="6" name="عنصر نائب للتذييل 5"/>
          <p:cNvSpPr>
            <a:spLocks noGrp="1"/>
          </p:cNvSpPr>
          <p:nvPr>
            <p:ph type="ftr" sz="quarter" idx="11"/>
          </p:nvPr>
        </p:nvSpPr>
        <p:spPr/>
        <p:txBody>
          <a:bodyPr/>
          <a:lstStyle/>
          <a:p>
            <a:r>
              <a:rPr lang="en-US" smtClean="0"/>
              <a:t>Dr. Abdulaziz Abbas</a:t>
            </a:r>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28E231BC-EBAD-4D28-BE1B-98008683426F}" type="datetime1">
              <a:rPr lang="en-US" smtClean="0"/>
              <a:t>7/12/2020</a:t>
            </a:fld>
            <a:endParaRPr lang="ar-SA"/>
          </a:p>
        </p:txBody>
      </p:sp>
      <p:sp>
        <p:nvSpPr>
          <p:cNvPr id="8" name="عنصر نائب للتذييل 7"/>
          <p:cNvSpPr>
            <a:spLocks noGrp="1"/>
          </p:cNvSpPr>
          <p:nvPr>
            <p:ph type="ftr" sz="quarter" idx="11"/>
          </p:nvPr>
        </p:nvSpPr>
        <p:spPr/>
        <p:txBody>
          <a:bodyPr/>
          <a:lstStyle/>
          <a:p>
            <a:r>
              <a:rPr lang="en-US" smtClean="0"/>
              <a:t>Dr. Abdulaziz Abbas</a:t>
            </a:r>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E1C6CE52-D7B2-4008-A74C-EA3DE44DA6B4}" type="datetime1">
              <a:rPr lang="en-US" smtClean="0"/>
              <a:t>7/12/2020</a:t>
            </a:fld>
            <a:endParaRPr lang="ar-SA"/>
          </a:p>
        </p:txBody>
      </p:sp>
      <p:sp>
        <p:nvSpPr>
          <p:cNvPr id="4" name="عنصر نائب للتذييل 3"/>
          <p:cNvSpPr>
            <a:spLocks noGrp="1"/>
          </p:cNvSpPr>
          <p:nvPr>
            <p:ph type="ftr" sz="quarter" idx="11"/>
          </p:nvPr>
        </p:nvSpPr>
        <p:spPr/>
        <p:txBody>
          <a:bodyPr/>
          <a:lstStyle/>
          <a:p>
            <a:r>
              <a:rPr lang="en-US" smtClean="0"/>
              <a:t>Dr. Abdulaziz Abbas</a:t>
            </a:r>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274BD15-06C6-4BAA-801C-E3A3D14E4BA1}" type="datetime1">
              <a:rPr lang="en-US" smtClean="0"/>
              <a:t>7/12/2020</a:t>
            </a:fld>
            <a:endParaRPr lang="ar-SA"/>
          </a:p>
        </p:txBody>
      </p:sp>
      <p:sp>
        <p:nvSpPr>
          <p:cNvPr id="3" name="عنصر نائب للتذييل 2"/>
          <p:cNvSpPr>
            <a:spLocks noGrp="1"/>
          </p:cNvSpPr>
          <p:nvPr>
            <p:ph type="ftr" sz="quarter" idx="11"/>
          </p:nvPr>
        </p:nvSpPr>
        <p:spPr/>
        <p:txBody>
          <a:bodyPr/>
          <a:lstStyle/>
          <a:p>
            <a:r>
              <a:rPr lang="en-US" smtClean="0"/>
              <a:t>Dr. Abdulaziz Abbas</a:t>
            </a:r>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0BCF7887-A89F-4FDA-B963-534329F53A66}" type="datetime1">
              <a:rPr lang="en-US" smtClean="0"/>
              <a:t>7/12/2020</a:t>
            </a:fld>
            <a:endParaRPr lang="ar-SA"/>
          </a:p>
        </p:txBody>
      </p:sp>
      <p:sp>
        <p:nvSpPr>
          <p:cNvPr id="6" name="عنصر نائب للتذييل 5"/>
          <p:cNvSpPr>
            <a:spLocks noGrp="1"/>
          </p:cNvSpPr>
          <p:nvPr>
            <p:ph type="ftr" sz="quarter" idx="11"/>
          </p:nvPr>
        </p:nvSpPr>
        <p:spPr/>
        <p:txBody>
          <a:bodyPr/>
          <a:lstStyle/>
          <a:p>
            <a:r>
              <a:rPr lang="en-US" smtClean="0"/>
              <a:t>Dr. Abdulaziz Abbas</a:t>
            </a:r>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6AE0981-2579-4D81-BCF0-C3FD703149F9}" type="datetime1">
              <a:rPr lang="en-US" smtClean="0"/>
              <a:t>7/12/2020</a:t>
            </a:fld>
            <a:endParaRPr lang="ar-SA"/>
          </a:p>
        </p:txBody>
      </p:sp>
      <p:sp>
        <p:nvSpPr>
          <p:cNvPr id="6" name="عنصر نائب للتذييل 5"/>
          <p:cNvSpPr>
            <a:spLocks noGrp="1"/>
          </p:cNvSpPr>
          <p:nvPr>
            <p:ph type="ftr" sz="quarter" idx="11"/>
          </p:nvPr>
        </p:nvSpPr>
        <p:spPr/>
        <p:txBody>
          <a:bodyPr/>
          <a:lstStyle/>
          <a:p>
            <a:r>
              <a:rPr lang="en-US" smtClean="0"/>
              <a:t>Dr. Abdulaziz Abbas</a:t>
            </a:r>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3DFB377-305A-42E6-B39A-D44EA6BAFE09}" type="datetime1">
              <a:rPr lang="en-US" smtClean="0"/>
              <a:t>7/12/2020</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en-US" smtClean="0"/>
              <a:t>Dr. Abdulaziz Abbas</a:t>
            </a:r>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عنصر نائب للعنوان 1"/>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SA" altLang="zh-CN" smtClean="0">
                <a:sym typeface="MS PGothic" pitchFamily="34" charset="-128"/>
              </a:rPr>
              <a:t>انقر لتحرير نمط العنوان الرئيسي</a:t>
            </a:r>
            <a:endParaRPr lang="en-US" altLang="zh-CN" smtClean="0">
              <a:sym typeface="MS PGothic" pitchFamily="34" charset="-128"/>
            </a:endParaRPr>
          </a:p>
        </p:txBody>
      </p:sp>
      <p:sp>
        <p:nvSpPr>
          <p:cNvPr id="2051" name="عنصر نائب للنص 2"/>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altLang="zh-CN" smtClean="0">
                <a:sym typeface="MS PGothic" pitchFamily="34" charset="-128"/>
              </a:rPr>
              <a:t>انقر لتحرير أنماط النص الرئيسي</a:t>
            </a:r>
            <a:endParaRPr lang="en-US" altLang="zh-CN" smtClean="0">
              <a:sym typeface="MS PGothic" pitchFamily="34" charset="-128"/>
            </a:endParaRPr>
          </a:p>
          <a:p>
            <a:pPr lvl="1"/>
            <a:r>
              <a:rPr lang="ar-SA" altLang="zh-CN" smtClean="0">
                <a:sym typeface="MS PGothic" pitchFamily="34" charset="-128"/>
              </a:rPr>
              <a:t>المستوى الثاني</a:t>
            </a:r>
            <a:endParaRPr lang="en-US" altLang="zh-CN" smtClean="0">
              <a:sym typeface="MS PGothic" pitchFamily="34" charset="-128"/>
            </a:endParaRPr>
          </a:p>
          <a:p>
            <a:pPr lvl="2"/>
            <a:r>
              <a:rPr lang="ar-SA" altLang="zh-CN" smtClean="0">
                <a:sym typeface="MS PGothic" pitchFamily="34" charset="-128"/>
              </a:rPr>
              <a:t>المستوى الثالث</a:t>
            </a:r>
            <a:endParaRPr lang="en-US" altLang="zh-CN" smtClean="0">
              <a:sym typeface="MS PGothic" pitchFamily="34" charset="-128"/>
            </a:endParaRPr>
          </a:p>
          <a:p>
            <a:pPr lvl="3"/>
            <a:r>
              <a:rPr lang="ar-SA" altLang="zh-CN" smtClean="0">
                <a:sym typeface="MS PGothic" pitchFamily="34" charset="-128"/>
              </a:rPr>
              <a:t>المستوى الرابع</a:t>
            </a:r>
            <a:endParaRPr lang="en-US" altLang="zh-CN" smtClean="0">
              <a:sym typeface="MS PGothic" pitchFamily="34" charset="-128"/>
            </a:endParaRPr>
          </a:p>
          <a:p>
            <a:pPr lvl="4"/>
            <a:r>
              <a:rPr lang="ar-SA" altLang="zh-CN" smtClean="0">
                <a:sym typeface="MS PGothic" pitchFamily="34" charset="-128"/>
              </a:rPr>
              <a:t>المستوى الخامس</a:t>
            </a:r>
            <a:endParaRPr lang="en-US" altLang="zh-CN" smtClean="0">
              <a:sym typeface="MS PGothic" pitchFamily="34" charset="-128"/>
            </a:endParaRPr>
          </a:p>
        </p:txBody>
      </p:sp>
      <p:sp>
        <p:nvSpPr>
          <p:cNvPr id="1028" name="عنصر نائب للتاريخ 3"/>
          <p:cNvSpPr>
            <a:spLocks noGrp="1" noChangeArrowheads="1"/>
          </p:cNvSpPr>
          <p:nvPr>
            <p:ph type="dt" sz="half" idx="2"/>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buFont typeface="Arial" pitchFamily="34" charset="0"/>
              <a:buNone/>
              <a:defRPr sz="1200">
                <a:solidFill>
                  <a:srgbClr val="898989"/>
                </a:solidFill>
                <a:cs typeface="+mn-cs"/>
              </a:defRPr>
            </a:lvl1pPr>
          </a:lstStyle>
          <a:p>
            <a:pPr rtl="0" fontAlgn="base">
              <a:spcBef>
                <a:spcPct val="0"/>
              </a:spcBef>
              <a:spcAft>
                <a:spcPct val="0"/>
              </a:spcAft>
              <a:defRPr/>
            </a:pPr>
            <a:fld id="{D02E7DDA-F795-47E3-8F68-2E7CE95AF338}" type="datetime1">
              <a:rPr lang="en-US" altLang="zh-CN" sz="1800" smtClean="0">
                <a:solidFill>
                  <a:srgbClr val="000000"/>
                </a:solidFill>
                <a:latin typeface="Arial" pitchFamily="34" charset="0"/>
              </a:rPr>
              <a:t>7/12/2020</a:t>
            </a:fld>
            <a:endParaRPr lang="ar-YE" altLang="zh-CN" sz="1800">
              <a:solidFill>
                <a:srgbClr val="000000"/>
              </a:solidFill>
              <a:latin typeface="Arial" pitchFamily="34" charset="0"/>
            </a:endParaRPr>
          </a:p>
        </p:txBody>
      </p:sp>
      <p:sp>
        <p:nvSpPr>
          <p:cNvPr id="1029" name="عنصر نائب للتذييل 4"/>
          <p:cNvSpPr>
            <a:spLocks noGrp="1" noChangeArrowheads="1"/>
          </p:cNvSpPr>
          <p:nvPr>
            <p:ph type="ftr" sz="quarter" idx="3"/>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buFont typeface="Arial" pitchFamily="34" charset="0"/>
              <a:buNone/>
              <a:defRPr sz="1200">
                <a:solidFill>
                  <a:srgbClr val="898989"/>
                </a:solidFill>
                <a:cs typeface="+mn-cs"/>
              </a:defRPr>
            </a:lvl1pPr>
          </a:lstStyle>
          <a:p>
            <a:pPr rtl="0" fontAlgn="base">
              <a:spcBef>
                <a:spcPct val="0"/>
              </a:spcBef>
              <a:spcAft>
                <a:spcPct val="0"/>
              </a:spcAft>
              <a:defRPr/>
            </a:pPr>
            <a:r>
              <a:rPr lang="en-US" smtClean="0">
                <a:latin typeface="Arial" pitchFamily="34" charset="0"/>
              </a:rPr>
              <a:t>Dr. Abdulaziz Abbas</a:t>
            </a:r>
            <a:endParaRPr lang="ar-YE">
              <a:latin typeface="Arial" pitchFamily="34" charset="0"/>
            </a:endParaRPr>
          </a:p>
        </p:txBody>
      </p:sp>
      <p:sp>
        <p:nvSpPr>
          <p:cNvPr id="1030" name="عنصر نائب لرقم الشريحة 5"/>
          <p:cNvSpPr>
            <a:spLocks noGrp="1" noChangeArrowheads="1"/>
          </p:cNvSpPr>
          <p:nvPr>
            <p:ph type="sldNum" sz="quarter" idx="4"/>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a:buFont typeface="Arial" pitchFamily="34" charset="0"/>
              <a:buNone/>
              <a:defRPr sz="1200">
                <a:solidFill>
                  <a:srgbClr val="898989"/>
                </a:solidFill>
                <a:cs typeface="+mn-cs"/>
              </a:defRPr>
            </a:lvl1pPr>
          </a:lstStyle>
          <a:p>
            <a:pPr rtl="0" fontAlgn="base">
              <a:spcBef>
                <a:spcPct val="0"/>
              </a:spcBef>
              <a:spcAft>
                <a:spcPct val="0"/>
              </a:spcAft>
              <a:defRPr/>
            </a:pPr>
            <a:fld id="{65726069-A73F-46C4-8EDD-D7A9699059C9}" type="slidenum">
              <a:rPr lang="ar-YE" altLang="zh-CN">
                <a:latin typeface="Arial" pitchFamily="34" charset="0"/>
              </a:rPr>
              <a:pPr rtl="0" fontAlgn="base">
                <a:spcBef>
                  <a:spcPct val="0"/>
                </a:spcBef>
                <a:spcAft>
                  <a:spcPct val="0"/>
                </a:spcAft>
                <a:defRPr/>
              </a:pPr>
              <a:t>‹#›</a:t>
            </a:fld>
            <a:endParaRPr lang="ar-YE" altLang="zh-CN" sz="1800">
              <a:solidFill>
                <a:srgbClr val="000000"/>
              </a:solidFill>
              <a:latin typeface="Arial" pitchFamily="34" charset="0"/>
            </a:endParaRPr>
          </a:p>
        </p:txBody>
      </p:sp>
    </p:spTree>
    <p:extLst>
      <p:ext uri="{BB962C8B-B14F-4D97-AF65-F5344CB8AC3E}">
        <p14:creationId xmlns:p14="http://schemas.microsoft.com/office/powerpoint/2010/main" val="35437159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MS PGothic" pitchFamily="34" charset="-128"/>
        </a:defRPr>
      </a:lvl1pPr>
      <a:lvl2pPr marL="914400" indent="-914400" algn="ctr" rtl="0" eaLnBrk="0" fontAlgn="base" hangingPunct="0">
        <a:spcBef>
          <a:spcPct val="0"/>
        </a:spcBef>
        <a:spcAft>
          <a:spcPct val="0"/>
        </a:spcAft>
        <a:defRPr sz="4400">
          <a:solidFill>
            <a:schemeClr val="tx1"/>
          </a:solidFill>
          <a:latin typeface="Calibri" pitchFamily="34" charset="0"/>
          <a:ea typeface="SimSun" pitchFamily="2" charset="-122"/>
          <a:cs typeface="Arial" pitchFamily="34" charset="0"/>
          <a:sym typeface="MS PGothic" pitchFamily="34" charset="-128"/>
        </a:defRPr>
      </a:lvl2pPr>
      <a:lvl3pPr marL="914400" indent="-914400" algn="ctr" rtl="0" eaLnBrk="0" fontAlgn="base" hangingPunct="0">
        <a:spcBef>
          <a:spcPct val="0"/>
        </a:spcBef>
        <a:spcAft>
          <a:spcPct val="0"/>
        </a:spcAft>
        <a:defRPr sz="4400">
          <a:solidFill>
            <a:schemeClr val="tx1"/>
          </a:solidFill>
          <a:latin typeface="Calibri" pitchFamily="34" charset="0"/>
          <a:ea typeface="SimSun" pitchFamily="2" charset="-122"/>
          <a:cs typeface="Arial" pitchFamily="34" charset="0"/>
          <a:sym typeface="MS PGothic" pitchFamily="34" charset="-128"/>
        </a:defRPr>
      </a:lvl3pPr>
      <a:lvl4pPr marL="914400" indent="-914400" algn="ctr" rtl="0" eaLnBrk="0" fontAlgn="base" hangingPunct="0">
        <a:spcBef>
          <a:spcPct val="0"/>
        </a:spcBef>
        <a:spcAft>
          <a:spcPct val="0"/>
        </a:spcAft>
        <a:defRPr sz="4400">
          <a:solidFill>
            <a:schemeClr val="tx1"/>
          </a:solidFill>
          <a:latin typeface="Calibri" pitchFamily="34" charset="0"/>
          <a:ea typeface="SimSun" pitchFamily="2" charset="-122"/>
          <a:cs typeface="Arial" pitchFamily="34" charset="0"/>
          <a:sym typeface="MS PGothic" pitchFamily="34" charset="-128"/>
        </a:defRPr>
      </a:lvl4pPr>
      <a:lvl5pPr marL="914400" indent="-914400" algn="ctr" rtl="0" eaLnBrk="0" fontAlgn="base" hangingPunct="0">
        <a:spcBef>
          <a:spcPct val="0"/>
        </a:spcBef>
        <a:spcAft>
          <a:spcPct val="0"/>
        </a:spcAft>
        <a:defRPr sz="4400">
          <a:solidFill>
            <a:schemeClr val="tx1"/>
          </a:solidFill>
          <a:latin typeface="Calibri" pitchFamily="34" charset="0"/>
          <a:ea typeface="SimSun" pitchFamily="2" charset="-122"/>
          <a:cs typeface="Arial" pitchFamily="34" charset="0"/>
          <a:sym typeface="MS PGothic" pitchFamily="34" charset="-128"/>
        </a:defRPr>
      </a:lvl5pPr>
      <a:lvl6pPr marL="1371600" indent="-914400" algn="ctr" rtl="0" fontAlgn="base">
        <a:spcBef>
          <a:spcPct val="0"/>
        </a:spcBef>
        <a:spcAft>
          <a:spcPct val="0"/>
        </a:spcAft>
        <a:defRPr sz="4400">
          <a:solidFill>
            <a:schemeClr val="tx1"/>
          </a:solidFill>
          <a:latin typeface="Calibri" pitchFamily="34" charset="0"/>
          <a:ea typeface="SimSun" pitchFamily="2" charset="-122"/>
          <a:cs typeface="Arial" pitchFamily="34" charset="0"/>
          <a:sym typeface="MS PGothic" pitchFamily="34" charset="-128"/>
        </a:defRPr>
      </a:lvl6pPr>
      <a:lvl7pPr marL="1828800" indent="-914400" algn="ctr" rtl="0" fontAlgn="base">
        <a:spcBef>
          <a:spcPct val="0"/>
        </a:spcBef>
        <a:spcAft>
          <a:spcPct val="0"/>
        </a:spcAft>
        <a:defRPr sz="4400">
          <a:solidFill>
            <a:schemeClr val="tx1"/>
          </a:solidFill>
          <a:latin typeface="Calibri" pitchFamily="34" charset="0"/>
          <a:ea typeface="SimSun" pitchFamily="2" charset="-122"/>
          <a:cs typeface="Arial" pitchFamily="34" charset="0"/>
          <a:sym typeface="MS PGothic" pitchFamily="34" charset="-128"/>
        </a:defRPr>
      </a:lvl7pPr>
      <a:lvl8pPr marL="2286000" indent="-914400" algn="ctr" rtl="0" fontAlgn="base">
        <a:spcBef>
          <a:spcPct val="0"/>
        </a:spcBef>
        <a:spcAft>
          <a:spcPct val="0"/>
        </a:spcAft>
        <a:defRPr sz="4400">
          <a:solidFill>
            <a:schemeClr val="tx1"/>
          </a:solidFill>
          <a:latin typeface="Calibri" pitchFamily="34" charset="0"/>
          <a:ea typeface="SimSun" pitchFamily="2" charset="-122"/>
          <a:cs typeface="Arial" pitchFamily="34" charset="0"/>
          <a:sym typeface="MS PGothic" pitchFamily="34" charset="-128"/>
        </a:defRPr>
      </a:lvl8pPr>
      <a:lvl9pPr marL="2743200" indent="-914400" algn="ctr" rtl="0" fontAlgn="base">
        <a:spcBef>
          <a:spcPct val="0"/>
        </a:spcBef>
        <a:spcAft>
          <a:spcPct val="0"/>
        </a:spcAft>
        <a:defRPr sz="4400">
          <a:solidFill>
            <a:schemeClr val="tx1"/>
          </a:solidFill>
          <a:latin typeface="Calibri" pitchFamily="34" charset="0"/>
          <a:ea typeface="SimSun" pitchFamily="2" charset="-122"/>
          <a:cs typeface="Arial" pitchFamily="34" charset="0"/>
          <a:sym typeface="MS PGothic" pitchFamily="34" charset="-128"/>
        </a:defRPr>
      </a:lvl9pPr>
    </p:titleStyle>
    <p:bodyStyle>
      <a:lvl1pPr marL="342900" indent="-342900" algn="r" rtl="0" eaLnBrk="0" fontAlgn="base" hangingPunct="0">
        <a:spcBef>
          <a:spcPct val="20000"/>
        </a:spcBef>
        <a:spcAft>
          <a:spcPct val="0"/>
        </a:spcAft>
        <a:buFont typeface="Arial" pitchFamily="34" charset="0"/>
        <a:buChar char="•"/>
        <a:defRPr sz="3200">
          <a:solidFill>
            <a:schemeClr val="tx1"/>
          </a:solidFill>
          <a:latin typeface="+mn-lt"/>
          <a:ea typeface="+mn-ea"/>
          <a:cs typeface="+mn-cs"/>
          <a:sym typeface="MS PGothic" pitchFamily="34" charset="-128"/>
        </a:defRPr>
      </a:lvl1pPr>
      <a:lvl2pPr marL="742950" indent="-285750" algn="r" rtl="0" eaLnBrk="0" fontAlgn="base" hangingPunct="0">
        <a:spcBef>
          <a:spcPct val="20000"/>
        </a:spcBef>
        <a:spcAft>
          <a:spcPct val="0"/>
        </a:spcAft>
        <a:buFont typeface="Arial" pitchFamily="34" charset="0"/>
        <a:buChar char="–"/>
        <a:defRPr sz="2800">
          <a:solidFill>
            <a:schemeClr val="tx1"/>
          </a:solidFill>
          <a:latin typeface="+mn-lt"/>
          <a:ea typeface="+mn-ea"/>
          <a:cs typeface="Arial" pitchFamily="34" charset="0"/>
          <a:sym typeface="MS PGothic" pitchFamily="34" charset="-128"/>
        </a:defRPr>
      </a:lvl2pPr>
      <a:lvl3pPr marL="1143000" indent="-228600" algn="r" rtl="0" eaLnBrk="0" fontAlgn="base" hangingPunct="0">
        <a:spcBef>
          <a:spcPct val="20000"/>
        </a:spcBef>
        <a:spcAft>
          <a:spcPct val="0"/>
        </a:spcAft>
        <a:buFont typeface="Arial" pitchFamily="34" charset="0"/>
        <a:buChar char="•"/>
        <a:defRPr sz="2400">
          <a:solidFill>
            <a:schemeClr val="tx1"/>
          </a:solidFill>
          <a:latin typeface="+mn-lt"/>
          <a:ea typeface="+mn-ea"/>
          <a:cs typeface="Arial" pitchFamily="34" charset="0"/>
          <a:sym typeface="MS PGothic" pitchFamily="34" charset="-128"/>
        </a:defRPr>
      </a:lvl3pPr>
      <a:lvl4pPr marL="1600200" indent="-228600" algn="r" rtl="0" eaLnBrk="0" fontAlgn="base" hangingPunct="0">
        <a:spcBef>
          <a:spcPct val="20000"/>
        </a:spcBef>
        <a:spcAft>
          <a:spcPct val="0"/>
        </a:spcAft>
        <a:buFont typeface="Arial" pitchFamily="34" charset="0"/>
        <a:buChar char="–"/>
        <a:defRPr sz="2000">
          <a:solidFill>
            <a:schemeClr val="tx1"/>
          </a:solidFill>
          <a:latin typeface="+mn-lt"/>
          <a:ea typeface="+mn-ea"/>
          <a:cs typeface="Arial" pitchFamily="34" charset="0"/>
          <a:sym typeface="MS PGothic" pitchFamily="34" charset="-128"/>
        </a:defRPr>
      </a:lvl4pPr>
      <a:lvl5pPr marL="2057400" indent="-228600" algn="r" rtl="0" eaLnBrk="0" fontAlgn="base" hangingPunct="0">
        <a:spcBef>
          <a:spcPct val="20000"/>
        </a:spcBef>
        <a:spcAft>
          <a:spcPct val="0"/>
        </a:spcAft>
        <a:buFont typeface="Arial" pitchFamily="34" charset="0"/>
        <a:buChar char="»"/>
        <a:defRPr sz="2000">
          <a:solidFill>
            <a:schemeClr val="tx1"/>
          </a:solidFill>
          <a:latin typeface="+mn-lt"/>
          <a:ea typeface="+mn-ea"/>
          <a:cs typeface="Arial" pitchFamily="34" charset="0"/>
          <a:sym typeface="MS PGothic" pitchFamily="34" charset="-128"/>
        </a:defRPr>
      </a:lvl5pPr>
      <a:lvl6pPr marL="2514600" indent="-228600" algn="r" rtl="0" fontAlgn="base">
        <a:spcBef>
          <a:spcPct val="20000"/>
        </a:spcBef>
        <a:spcAft>
          <a:spcPct val="0"/>
        </a:spcAft>
        <a:buFont typeface="Arial" pitchFamily="34" charset="0"/>
        <a:buChar char="»"/>
        <a:defRPr sz="2000">
          <a:solidFill>
            <a:schemeClr val="tx1"/>
          </a:solidFill>
          <a:latin typeface="+mn-lt"/>
          <a:ea typeface="+mn-ea"/>
          <a:sym typeface="MS PGothic" pitchFamily="34" charset="-128"/>
        </a:defRPr>
      </a:lvl6pPr>
      <a:lvl7pPr marL="2971800" indent="-228600" algn="r" rtl="0" fontAlgn="base">
        <a:spcBef>
          <a:spcPct val="20000"/>
        </a:spcBef>
        <a:spcAft>
          <a:spcPct val="0"/>
        </a:spcAft>
        <a:buFont typeface="Arial" pitchFamily="34" charset="0"/>
        <a:buChar char="»"/>
        <a:defRPr sz="2000">
          <a:solidFill>
            <a:schemeClr val="tx1"/>
          </a:solidFill>
          <a:latin typeface="+mn-lt"/>
          <a:ea typeface="+mn-ea"/>
          <a:sym typeface="MS PGothic" pitchFamily="34" charset="-128"/>
        </a:defRPr>
      </a:lvl7pPr>
      <a:lvl8pPr marL="3429000" indent="-228600" algn="r" rtl="0" fontAlgn="base">
        <a:spcBef>
          <a:spcPct val="20000"/>
        </a:spcBef>
        <a:spcAft>
          <a:spcPct val="0"/>
        </a:spcAft>
        <a:buFont typeface="Arial" pitchFamily="34" charset="0"/>
        <a:buChar char="»"/>
        <a:defRPr sz="2000">
          <a:solidFill>
            <a:schemeClr val="tx1"/>
          </a:solidFill>
          <a:latin typeface="+mn-lt"/>
          <a:ea typeface="+mn-ea"/>
          <a:sym typeface="MS PGothic" pitchFamily="34" charset="-128"/>
        </a:defRPr>
      </a:lvl8pPr>
      <a:lvl9pPr marL="3886200" indent="-228600" algn="r" rtl="0" fontAlgn="base">
        <a:spcBef>
          <a:spcPct val="20000"/>
        </a:spcBef>
        <a:spcAft>
          <a:spcPct val="0"/>
        </a:spcAft>
        <a:buFont typeface="Arial" pitchFamily="34" charset="0"/>
        <a:buChar char="»"/>
        <a:defRPr sz="2000">
          <a:solidFill>
            <a:schemeClr val="tx1"/>
          </a:solidFill>
          <a:latin typeface="+mn-lt"/>
          <a:ea typeface="+mn-ea"/>
          <a:sym typeface="MS PGothic" pitchFamily="34" charset="-128"/>
        </a:defRPr>
      </a:lvl9pPr>
    </p:bodyStyle>
    <p:otherStyle>
      <a:defPPr>
        <a:defRPr lang="ar-YE"/>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عنصر نائب للتاريخ 3"/>
          <p:cNvSpPr>
            <a:spLocks noGrp="1"/>
          </p:cNvSpPr>
          <p:nvPr>
            <p:ph type="dt" sz="quarter" idx="10"/>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0" eaLnBrk="0" fontAlgn="base" hangingPunct="0">
              <a:spcBef>
                <a:spcPct val="0"/>
              </a:spcBef>
              <a:spcAft>
                <a:spcPct val="0"/>
              </a:spcAft>
              <a:buFont typeface="Arial" pitchFamily="34" charset="0"/>
              <a:defRPr>
                <a:solidFill>
                  <a:schemeClr val="tx1"/>
                </a:solidFill>
                <a:latin typeface="Arial" pitchFamily="34" charset="0"/>
                <a:cs typeface="Arial" pitchFamily="34" charset="0"/>
              </a:defRPr>
            </a:lvl6pPr>
            <a:lvl7pPr marL="2971800" indent="-228600" rtl="0" eaLnBrk="0" fontAlgn="base" hangingPunct="0">
              <a:spcBef>
                <a:spcPct val="0"/>
              </a:spcBef>
              <a:spcAft>
                <a:spcPct val="0"/>
              </a:spcAft>
              <a:buFont typeface="Arial" pitchFamily="34" charset="0"/>
              <a:defRPr>
                <a:solidFill>
                  <a:schemeClr val="tx1"/>
                </a:solidFill>
                <a:latin typeface="Arial" pitchFamily="34" charset="0"/>
                <a:cs typeface="Arial" pitchFamily="34" charset="0"/>
              </a:defRPr>
            </a:lvl7pPr>
            <a:lvl8pPr marL="3429000" indent="-228600" rtl="0" eaLnBrk="0" fontAlgn="base" hangingPunct="0">
              <a:spcBef>
                <a:spcPct val="0"/>
              </a:spcBef>
              <a:spcAft>
                <a:spcPct val="0"/>
              </a:spcAft>
              <a:buFont typeface="Arial" pitchFamily="34" charset="0"/>
              <a:defRPr>
                <a:solidFill>
                  <a:schemeClr val="tx1"/>
                </a:solidFill>
                <a:latin typeface="Arial" pitchFamily="34" charset="0"/>
                <a:cs typeface="Arial" pitchFamily="34" charset="0"/>
              </a:defRPr>
            </a:lvl8pPr>
            <a:lvl9pPr marL="3886200" indent="-228600" rtl="0" eaLnBrk="0" fontAlgn="base" hangingPunct="0">
              <a:spcBef>
                <a:spcPct val="0"/>
              </a:spcBef>
              <a:spcAft>
                <a:spcPct val="0"/>
              </a:spcAft>
              <a:buFont typeface="Arial" pitchFamily="34" charset="0"/>
              <a:defRPr>
                <a:solidFill>
                  <a:schemeClr val="tx1"/>
                </a:solidFill>
                <a:latin typeface="Arial" pitchFamily="34" charset="0"/>
                <a:cs typeface="Arial" pitchFamily="34" charset="0"/>
              </a:defRPr>
            </a:lvl9pPr>
          </a:lstStyle>
          <a:p>
            <a:pPr eaLnBrk="1" hangingPunct="1"/>
            <a:fld id="{FA5F1F6A-06FB-4947-BFEE-CBCEAD8822AF}" type="datetime1">
              <a:rPr lang="en-US" altLang="zh-CN" smtClean="0">
                <a:solidFill>
                  <a:srgbClr val="898989"/>
                </a:solidFill>
              </a:rPr>
              <a:t>7/12/2020</a:t>
            </a:fld>
            <a:endParaRPr lang="ar-YE" altLang="zh-CN" sz="1800">
              <a:solidFill>
                <a:srgbClr val="000000"/>
              </a:solidFill>
            </a:endParaRPr>
          </a:p>
        </p:txBody>
      </p:sp>
      <p:sp>
        <p:nvSpPr>
          <p:cNvPr id="2052" name="Rectangle 3"/>
          <p:cNvSpPr>
            <a:spLocks noGrp="1" noChangeArrowheads="1"/>
          </p:cNvSpPr>
          <p:nvPr>
            <p:ph type="body" idx="1"/>
          </p:nvPr>
        </p:nvSpPr>
        <p:spPr>
          <a:xfrm>
            <a:off x="395536" y="404664"/>
            <a:ext cx="8229600" cy="5904656"/>
          </a:xfrm>
        </p:spPr>
        <p:txBody>
          <a:bodyPr>
            <a:normAutofit/>
          </a:bodyPr>
          <a:lstStyle/>
          <a:p>
            <a:pPr algn="ctr" rtl="0" eaLnBrk="1" hangingPunct="1">
              <a:lnSpc>
                <a:spcPct val="90000"/>
              </a:lnSpc>
              <a:buFont typeface="Arial" pitchFamily="34" charset="0"/>
              <a:buNone/>
            </a:pPr>
            <a:r>
              <a:rPr lang="en-US" sz="8800" b="1" dirty="0" smtClean="0">
                <a:solidFill>
                  <a:srgbClr val="0070C0"/>
                </a:solidFill>
                <a:latin typeface="Kunstler Script" pitchFamily="66" charset="0"/>
              </a:rPr>
              <a:t>Lect. </a:t>
            </a:r>
            <a:r>
              <a:rPr lang="en-US" sz="8800" b="1" dirty="0" smtClean="0">
                <a:solidFill>
                  <a:srgbClr val="0070C0"/>
                </a:solidFill>
                <a:latin typeface="Kunstler Script" pitchFamily="66" charset="0"/>
              </a:rPr>
              <a:t>3,4</a:t>
            </a:r>
            <a:endParaRPr lang="en-US" sz="8800" b="1" dirty="0" smtClean="0">
              <a:solidFill>
                <a:srgbClr val="0070C0"/>
              </a:solidFill>
              <a:latin typeface="Kunstler Script" pitchFamily="66" charset="0"/>
            </a:endParaRPr>
          </a:p>
          <a:p>
            <a:pPr marL="0" lvl="0" indent="0" algn="ctr" rtl="0">
              <a:buNone/>
            </a:pPr>
            <a:r>
              <a:rPr lang="en-US" sz="4000" b="1" dirty="0">
                <a:solidFill>
                  <a:srgbClr val="7030A0"/>
                </a:solidFill>
                <a:latin typeface="Andalus" pitchFamily="18" charset="-78"/>
                <a:cs typeface="Andalus" pitchFamily="18" charset="-78"/>
              </a:rPr>
              <a:t>Medical Nutrition Therapy for </a:t>
            </a:r>
            <a:r>
              <a:rPr lang="en-US" sz="4000" b="1" dirty="0" smtClean="0">
                <a:solidFill>
                  <a:srgbClr val="7030A0"/>
                </a:solidFill>
                <a:latin typeface="Andalus" pitchFamily="18" charset="-78"/>
                <a:cs typeface="Andalus" pitchFamily="18" charset="-78"/>
              </a:rPr>
              <a:t>lower </a:t>
            </a:r>
            <a:r>
              <a:rPr lang="en-US" sz="4000" b="1" dirty="0">
                <a:solidFill>
                  <a:srgbClr val="7030A0"/>
                </a:solidFill>
                <a:latin typeface="Andalus" pitchFamily="18" charset="-78"/>
                <a:cs typeface="Andalus" pitchFamily="18" charset="-78"/>
              </a:rPr>
              <a:t>Gastrointestinal Tract Disorders</a:t>
            </a:r>
            <a:endParaRPr lang="ar-YE" sz="4000" b="1" dirty="0">
              <a:solidFill>
                <a:srgbClr val="7030A0"/>
              </a:solidFill>
              <a:latin typeface="Andalus" pitchFamily="18" charset="-78"/>
              <a:cs typeface="Andalus" pitchFamily="18" charset="-78"/>
            </a:endParaRPr>
          </a:p>
          <a:p>
            <a:pPr algn="ctr" eaLnBrk="1" hangingPunct="1">
              <a:lnSpc>
                <a:spcPct val="90000"/>
              </a:lnSpc>
              <a:buFont typeface="Arial" pitchFamily="34" charset="0"/>
              <a:buNone/>
            </a:pPr>
            <a:r>
              <a:rPr lang="en-US" sz="4800" b="1" dirty="0" smtClean="0">
                <a:latin typeface="Monotype Corsiva" pitchFamily="66" charset="0"/>
              </a:rPr>
              <a:t> </a:t>
            </a:r>
            <a:r>
              <a:rPr lang="en-US" sz="4800" b="1" dirty="0" err="1" smtClean="0">
                <a:latin typeface="Monotype Corsiva" pitchFamily="66" charset="0"/>
              </a:rPr>
              <a:t>Abdulaziz</a:t>
            </a:r>
            <a:r>
              <a:rPr lang="en-US" sz="4800" b="1" dirty="0" smtClean="0">
                <a:latin typeface="Monotype Corsiva" pitchFamily="66" charset="0"/>
              </a:rPr>
              <a:t> Abbas    </a:t>
            </a:r>
            <a:r>
              <a:rPr lang="en-US" sz="4800" b="1" dirty="0" err="1" smtClean="0">
                <a:latin typeface="Monotype Corsiva" pitchFamily="66" charset="0"/>
              </a:rPr>
              <a:t>ph.D</a:t>
            </a:r>
            <a:endParaRPr lang="en-US" sz="4800" b="1" dirty="0" smtClean="0">
              <a:latin typeface="Monotype Corsiva" pitchFamily="66" charset="0"/>
            </a:endParaRPr>
          </a:p>
          <a:p>
            <a:pPr algn="ctr" eaLnBrk="1" hangingPunct="1">
              <a:lnSpc>
                <a:spcPct val="90000"/>
              </a:lnSpc>
              <a:buFont typeface="Arial" pitchFamily="34" charset="0"/>
              <a:buNone/>
            </a:pPr>
            <a:r>
              <a:rPr lang="en-US" sz="4800" b="1" dirty="0" smtClean="0">
                <a:solidFill>
                  <a:srgbClr val="FF0000"/>
                </a:solidFill>
                <a:latin typeface="Monotype Corsiva" pitchFamily="66" charset="0"/>
              </a:rPr>
              <a:t>Associate Professor </a:t>
            </a:r>
          </a:p>
          <a:p>
            <a:pPr algn="ctr" rtl="0" eaLnBrk="1" hangingPunct="1">
              <a:lnSpc>
                <a:spcPct val="90000"/>
              </a:lnSpc>
              <a:buFont typeface="Arial" pitchFamily="34" charset="0"/>
              <a:buNone/>
            </a:pPr>
            <a:r>
              <a:rPr lang="en-US" sz="4800" b="1" dirty="0" smtClean="0">
                <a:latin typeface="Monotype Corsiva" pitchFamily="66" charset="0"/>
              </a:rPr>
              <a:t> Food &amp; Nutrition</a:t>
            </a:r>
          </a:p>
        </p:txBody>
      </p:sp>
      <p:sp>
        <p:nvSpPr>
          <p:cNvPr id="2" name="عنصر نائب للتذييل 1"/>
          <p:cNvSpPr>
            <a:spLocks noGrp="1"/>
          </p:cNvSpPr>
          <p:nvPr>
            <p:ph type="ftr" sz="quarter" idx="11"/>
          </p:nvPr>
        </p:nvSpPr>
        <p:spPr/>
        <p:txBody>
          <a:bodyPr/>
          <a:lstStyle/>
          <a:p>
            <a:r>
              <a:rPr lang="en-US" smtClean="0"/>
              <a:t>Dr. Abdulaziz Abbas</a:t>
            </a:r>
            <a:endParaRPr lang="ar-SA"/>
          </a:p>
        </p:txBody>
      </p:sp>
      <p:sp>
        <p:nvSpPr>
          <p:cNvPr id="3" name="عنصر نائب لرقم الشريحة 2"/>
          <p:cNvSpPr>
            <a:spLocks noGrp="1"/>
          </p:cNvSpPr>
          <p:nvPr>
            <p:ph type="sldNum" sz="quarter" idx="12"/>
          </p:nvPr>
        </p:nvSpPr>
        <p:spPr/>
        <p:txBody>
          <a:bodyPr/>
          <a:lstStyle/>
          <a:p>
            <a:fld id="{0B34F065-1154-456A-91E3-76DE8E75E17B}" type="slidenum">
              <a:rPr lang="ar-SA" smtClean="0"/>
              <a:t>1</a:t>
            </a:fld>
            <a:endParaRPr lang="ar-SA"/>
          </a:p>
        </p:txBody>
      </p:sp>
    </p:spTree>
    <p:extLst>
      <p:ext uri="{BB962C8B-B14F-4D97-AF65-F5344CB8AC3E}">
        <p14:creationId xmlns:p14="http://schemas.microsoft.com/office/powerpoint/2010/main" val="3115347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260648"/>
            <a:ext cx="8712968" cy="6336704"/>
          </a:xfrm>
        </p:spPr>
        <p:txBody>
          <a:bodyPr>
            <a:normAutofit lnSpcReduction="10000"/>
          </a:bodyPr>
          <a:lstStyle/>
          <a:p>
            <a:pPr marL="0" lvl="0" indent="0" algn="just" rtl="0">
              <a:buNone/>
            </a:pPr>
            <a:r>
              <a:rPr lang="en-US" u="sng" dirty="0" err="1">
                <a:solidFill>
                  <a:srgbClr val="7030A0"/>
                </a:solidFill>
                <a:latin typeface="Andalus" pitchFamily="18" charset="-78"/>
                <a:cs typeface="Andalus" pitchFamily="18" charset="-78"/>
              </a:rPr>
              <a:t>Malabsorption</a:t>
            </a:r>
            <a:r>
              <a:rPr lang="en-US" dirty="0">
                <a:solidFill>
                  <a:srgbClr val="7030A0"/>
                </a:solidFill>
                <a:latin typeface="Andalus" pitchFamily="18" charset="-78"/>
                <a:cs typeface="Andalus" pitchFamily="18" charset="-78"/>
              </a:rPr>
              <a:t> disorders can cause considerable flatulence because the </a:t>
            </a:r>
            <a:r>
              <a:rPr lang="en-US" u="sng" dirty="0">
                <a:solidFill>
                  <a:srgbClr val="7030A0"/>
                </a:solidFill>
                <a:latin typeface="Andalus" pitchFamily="18" charset="-78"/>
                <a:cs typeface="Andalus" pitchFamily="18" charset="-78"/>
              </a:rPr>
              <a:t>undigested nutrients </a:t>
            </a:r>
            <a:r>
              <a:rPr lang="en-US" dirty="0">
                <a:solidFill>
                  <a:srgbClr val="7030A0"/>
                </a:solidFill>
                <a:latin typeface="Andalus" pitchFamily="18" charset="-78"/>
                <a:cs typeface="Andalus" pitchFamily="18" charset="-78"/>
              </a:rPr>
              <a:t>can be metabolized by colonic bacteria. </a:t>
            </a:r>
          </a:p>
          <a:p>
            <a:pPr marL="0" lvl="0" indent="0" algn="just" rtl="0">
              <a:buNone/>
            </a:pPr>
            <a:r>
              <a:rPr lang="en-US" u="sng" dirty="0">
                <a:latin typeface="Andalus" pitchFamily="18" charset="-78"/>
                <a:cs typeface="Andalus" pitchFamily="18" charset="-78"/>
              </a:rPr>
              <a:t>Swallowed air </a:t>
            </a:r>
            <a:r>
              <a:rPr lang="en-US" dirty="0">
                <a:latin typeface="Andalus" pitchFamily="18" charset="-78"/>
                <a:cs typeface="Andalus" pitchFamily="18" charset="-78"/>
              </a:rPr>
              <a:t>that is </a:t>
            </a:r>
            <a:r>
              <a:rPr lang="en-US" u="sng" dirty="0">
                <a:latin typeface="Andalus" pitchFamily="18" charset="-78"/>
                <a:cs typeface="Andalus" pitchFamily="18" charset="-78"/>
              </a:rPr>
              <a:t>not expelled by belching </a:t>
            </a:r>
            <a:r>
              <a:rPr lang="en-US" dirty="0">
                <a:latin typeface="Andalus" pitchFamily="18" charset="-78"/>
                <a:cs typeface="Andalus" pitchFamily="18" charset="-78"/>
              </a:rPr>
              <a:t>may travel to the intestines and be a source of intestinal gas as well.</a:t>
            </a:r>
          </a:p>
          <a:p>
            <a:pPr marL="0" indent="0" algn="just" rtl="0">
              <a:buNone/>
            </a:pPr>
            <a:r>
              <a:rPr lang="en-US" u="sng" dirty="0" smtClean="0">
                <a:solidFill>
                  <a:srgbClr val="FF0000"/>
                </a:solidFill>
                <a:latin typeface="Andalus" pitchFamily="18" charset="-78"/>
                <a:cs typeface="Andalus" pitchFamily="18" charset="-78"/>
              </a:rPr>
              <a:t>Many </a:t>
            </a:r>
            <a:r>
              <a:rPr lang="en-US" u="sng" dirty="0">
                <a:solidFill>
                  <a:srgbClr val="FF0000"/>
                </a:solidFill>
                <a:latin typeface="Andalus" pitchFamily="18" charset="-78"/>
                <a:cs typeface="Andalus" pitchFamily="18" charset="-78"/>
              </a:rPr>
              <a:t>people blame abdominal bloating and pain on excessive gas</a:t>
            </a:r>
            <a:r>
              <a:rPr lang="en-US" dirty="0">
                <a:solidFill>
                  <a:srgbClr val="FF0000"/>
                </a:solidFill>
                <a:latin typeface="Andalus" pitchFamily="18" charset="-78"/>
                <a:cs typeface="Andalus" pitchFamily="18" charset="-78"/>
              </a:rPr>
              <a:t>, but </a:t>
            </a:r>
            <a:r>
              <a:rPr lang="en-US" dirty="0" smtClean="0">
                <a:solidFill>
                  <a:srgbClr val="FF0000"/>
                </a:solidFill>
                <a:latin typeface="Andalus" pitchFamily="18" charset="-78"/>
                <a:cs typeface="Andalus" pitchFamily="18" charset="-78"/>
              </a:rPr>
              <a:t>these symptoms </a:t>
            </a:r>
            <a:r>
              <a:rPr lang="en-US" u="sng" dirty="0">
                <a:solidFill>
                  <a:srgbClr val="FF0000"/>
                </a:solidFill>
                <a:latin typeface="Andalus" pitchFamily="18" charset="-78"/>
                <a:cs typeface="Andalus" pitchFamily="18" charset="-78"/>
              </a:rPr>
              <a:t>do not correlate well with an increase in intestinal </a:t>
            </a:r>
            <a:r>
              <a:rPr lang="en-US" u="sng" dirty="0" smtClean="0">
                <a:solidFill>
                  <a:srgbClr val="FF0000"/>
                </a:solidFill>
                <a:latin typeface="Andalus" pitchFamily="18" charset="-78"/>
                <a:cs typeface="Andalus" pitchFamily="18" charset="-78"/>
              </a:rPr>
              <a:t>gas.</a:t>
            </a:r>
            <a:endParaRPr lang="en-US" sz="800" u="sng" dirty="0" smtClean="0">
              <a:solidFill>
                <a:srgbClr val="FF0000"/>
              </a:solidFill>
              <a:latin typeface="Andalus" pitchFamily="18" charset="-78"/>
              <a:cs typeface="Andalus" pitchFamily="18" charset="-78"/>
            </a:endParaRPr>
          </a:p>
          <a:p>
            <a:pPr marL="0" indent="0" algn="just" rtl="0">
              <a:buNone/>
            </a:pPr>
            <a:r>
              <a:rPr lang="en-US" dirty="0" smtClean="0">
                <a:solidFill>
                  <a:srgbClr val="0070C0"/>
                </a:solidFill>
                <a:latin typeface="Andalus" pitchFamily="18" charset="-78"/>
                <a:cs typeface="Andalus" pitchFamily="18" charset="-78"/>
              </a:rPr>
              <a:t>Some </a:t>
            </a:r>
            <a:r>
              <a:rPr lang="en-US" dirty="0">
                <a:solidFill>
                  <a:srgbClr val="0070C0"/>
                </a:solidFill>
                <a:latin typeface="Andalus" pitchFamily="18" charset="-78"/>
                <a:cs typeface="Andalus" pitchFamily="18" charset="-78"/>
              </a:rPr>
              <a:t>individuals </a:t>
            </a:r>
            <a:r>
              <a:rPr lang="en-US" u="sng" dirty="0">
                <a:solidFill>
                  <a:srgbClr val="0070C0"/>
                </a:solidFill>
                <a:latin typeface="Andalus" pitchFamily="18" charset="-78"/>
                <a:cs typeface="Andalus" pitchFamily="18" charset="-78"/>
              </a:rPr>
              <a:t>who experience frequent symptoms of abdominal bloating and pain </a:t>
            </a:r>
            <a:r>
              <a:rPr lang="en-US" dirty="0">
                <a:solidFill>
                  <a:srgbClr val="0070C0"/>
                </a:solidFill>
                <a:latin typeface="Andalus" pitchFamily="18" charset="-78"/>
                <a:cs typeface="Andalus" pitchFamily="18" charset="-78"/>
              </a:rPr>
              <a:t>are later diagnosed with </a:t>
            </a:r>
            <a:r>
              <a:rPr lang="en-US" u="sng" dirty="0">
                <a:solidFill>
                  <a:srgbClr val="0070C0"/>
                </a:solidFill>
                <a:latin typeface="Andalus" pitchFamily="18" charset="-78"/>
                <a:cs typeface="Andalus" pitchFamily="18" charset="-78"/>
              </a:rPr>
              <a:t>irritable bowel </a:t>
            </a:r>
            <a:r>
              <a:rPr lang="en-US" dirty="0">
                <a:solidFill>
                  <a:srgbClr val="0070C0"/>
                </a:solidFill>
                <a:latin typeface="Andalus" pitchFamily="18" charset="-78"/>
                <a:cs typeface="Andalus" pitchFamily="18" charset="-78"/>
              </a:rPr>
              <a:t>syndrome </a:t>
            </a:r>
            <a:r>
              <a:rPr lang="en-US" dirty="0" smtClean="0">
                <a:solidFill>
                  <a:srgbClr val="0070C0"/>
                </a:solidFill>
                <a:latin typeface="Andalus" pitchFamily="18" charset="-78"/>
                <a:cs typeface="Andalus" pitchFamily="18" charset="-78"/>
              </a:rPr>
              <a:t>or </a:t>
            </a:r>
            <a:r>
              <a:rPr lang="en-US" u="sng" dirty="0" smtClean="0">
                <a:solidFill>
                  <a:srgbClr val="0070C0"/>
                </a:solidFill>
                <a:latin typeface="Andalus" pitchFamily="18" charset="-78"/>
                <a:cs typeface="Andalus" pitchFamily="18" charset="-78"/>
              </a:rPr>
              <a:t>dyspepsia</a:t>
            </a:r>
            <a:r>
              <a:rPr lang="en-US" dirty="0" smtClean="0">
                <a:solidFill>
                  <a:srgbClr val="0070C0"/>
                </a:solidFill>
                <a:latin typeface="Andalus" pitchFamily="18" charset="-78"/>
                <a:cs typeface="Andalus" pitchFamily="18" charset="-78"/>
              </a:rPr>
              <a:t>.</a:t>
            </a:r>
          </a:p>
          <a:p>
            <a:pPr marL="0" indent="0" algn="l" rtl="0">
              <a:buNone/>
            </a:pPr>
            <a:endParaRPr lang="en-US" dirty="0">
              <a:latin typeface="Andalus" pitchFamily="18" charset="-78"/>
              <a:cs typeface="Andalus" pitchFamily="18" charset="-78"/>
            </a:endParaRPr>
          </a:p>
          <a:p>
            <a:pPr marL="0" indent="0" algn="l" rtl="0">
              <a:buNone/>
            </a:pPr>
            <a:endParaRPr lang="en-US" dirty="0">
              <a:latin typeface="Andalus" pitchFamily="18" charset="-78"/>
              <a:cs typeface="Andalus" pitchFamily="18" charset="-78"/>
            </a:endParaRPr>
          </a:p>
          <a:p>
            <a:pPr marL="0" indent="0" algn="l" rtl="0">
              <a:buNone/>
            </a:pPr>
            <a:endParaRPr lang="en-US" dirty="0">
              <a:latin typeface="Andalus" pitchFamily="18" charset="-78"/>
              <a:cs typeface="Andalus" pitchFamily="18" charset="-78"/>
            </a:endParaRPr>
          </a:p>
          <a:p>
            <a:pPr marL="0" indent="0" algn="l" rtl="0">
              <a:buNone/>
            </a:pPr>
            <a:endParaRPr lang="en-US" dirty="0">
              <a:latin typeface="Andalus" pitchFamily="18" charset="-78"/>
              <a:cs typeface="Andalus" pitchFamily="18" charset="-78"/>
            </a:endParaRPr>
          </a:p>
          <a:p>
            <a:pPr marL="0" indent="0" algn="l" rtl="0">
              <a:buNone/>
            </a:pPr>
            <a:endParaRPr lang="en-US" dirty="0">
              <a:latin typeface="Andalus" pitchFamily="18" charset="-78"/>
              <a:cs typeface="Andalus" pitchFamily="18" charset="-78"/>
            </a:endParaRPr>
          </a:p>
        </p:txBody>
      </p:sp>
      <p:sp>
        <p:nvSpPr>
          <p:cNvPr id="2" name="عنصر نائب للتاريخ 1"/>
          <p:cNvSpPr>
            <a:spLocks noGrp="1"/>
          </p:cNvSpPr>
          <p:nvPr>
            <p:ph type="dt" sz="half" idx="10"/>
          </p:nvPr>
        </p:nvSpPr>
        <p:spPr/>
        <p:txBody>
          <a:bodyPr/>
          <a:lstStyle/>
          <a:p>
            <a:fld id="{82022757-2CE7-4583-A3EC-380ED4C36933}" type="datetime1">
              <a:rPr lang="en-US" smtClean="0"/>
              <a:t>7/12/2020</a:t>
            </a:fld>
            <a:endParaRPr lang="ar-SA"/>
          </a:p>
        </p:txBody>
      </p:sp>
      <p:sp>
        <p:nvSpPr>
          <p:cNvPr id="4" name="عنصر نائب للتذييل 3"/>
          <p:cNvSpPr>
            <a:spLocks noGrp="1"/>
          </p:cNvSpPr>
          <p:nvPr>
            <p:ph type="ftr" sz="quarter" idx="11"/>
          </p:nvPr>
        </p:nvSpPr>
        <p:spPr/>
        <p:txBody>
          <a:bodyPr/>
          <a:lstStyle/>
          <a:p>
            <a:r>
              <a:rPr lang="en-US" smtClean="0"/>
              <a:t>Dr. Abdulaziz Abbas</a:t>
            </a:r>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10</a:t>
            </a:fld>
            <a:endParaRPr lang="ar-SA"/>
          </a:p>
        </p:txBody>
      </p:sp>
    </p:spTree>
    <p:extLst>
      <p:ext uri="{BB962C8B-B14F-4D97-AF65-F5344CB8AC3E}">
        <p14:creationId xmlns:p14="http://schemas.microsoft.com/office/powerpoint/2010/main" val="3953852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332656"/>
            <a:ext cx="4752528"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عنصر نائب للتاريخ 1"/>
          <p:cNvSpPr>
            <a:spLocks noGrp="1"/>
          </p:cNvSpPr>
          <p:nvPr>
            <p:ph type="dt" sz="half" idx="10"/>
          </p:nvPr>
        </p:nvSpPr>
        <p:spPr/>
        <p:txBody>
          <a:bodyPr/>
          <a:lstStyle/>
          <a:p>
            <a:fld id="{69FA148A-0E79-47E7-BB75-8324FC4C026B}" type="datetime1">
              <a:rPr lang="en-US" smtClean="0"/>
              <a:t>7/12/2020</a:t>
            </a:fld>
            <a:endParaRPr lang="ar-SA"/>
          </a:p>
        </p:txBody>
      </p:sp>
      <p:sp>
        <p:nvSpPr>
          <p:cNvPr id="3" name="عنصر نائب للتذييل 2"/>
          <p:cNvSpPr>
            <a:spLocks noGrp="1"/>
          </p:cNvSpPr>
          <p:nvPr>
            <p:ph type="ftr" sz="quarter" idx="11"/>
          </p:nvPr>
        </p:nvSpPr>
        <p:spPr/>
        <p:txBody>
          <a:bodyPr/>
          <a:lstStyle/>
          <a:p>
            <a:r>
              <a:rPr lang="en-US" smtClean="0"/>
              <a:t>Dr. Abdulaziz Abbas</a:t>
            </a:r>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11</a:t>
            </a:fld>
            <a:endParaRPr lang="ar-SA"/>
          </a:p>
        </p:txBody>
      </p:sp>
    </p:spTree>
    <p:extLst>
      <p:ext uri="{BB962C8B-B14F-4D97-AF65-F5344CB8AC3E}">
        <p14:creationId xmlns:p14="http://schemas.microsoft.com/office/powerpoint/2010/main" val="4080585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332656"/>
            <a:ext cx="8712968" cy="6192688"/>
          </a:xfrm>
        </p:spPr>
        <p:txBody>
          <a:bodyPr>
            <a:normAutofit lnSpcReduction="10000"/>
          </a:bodyPr>
          <a:lstStyle/>
          <a:p>
            <a:pPr marL="0" indent="0" algn="ctr" rtl="0">
              <a:buNone/>
            </a:pPr>
            <a:r>
              <a:rPr lang="en-US" sz="4800" b="1" dirty="0">
                <a:solidFill>
                  <a:srgbClr val="FF0000"/>
                </a:solidFill>
                <a:latin typeface="Andalus" pitchFamily="18" charset="-78"/>
                <a:cs typeface="Andalus" pitchFamily="18" charset="-78"/>
              </a:rPr>
              <a:t>Diarrhea </a:t>
            </a:r>
            <a:endParaRPr lang="en-US" sz="4800" b="1" dirty="0" smtClean="0">
              <a:solidFill>
                <a:srgbClr val="FF0000"/>
              </a:solidFill>
              <a:latin typeface="Andalus" pitchFamily="18" charset="-78"/>
              <a:cs typeface="Andalus" pitchFamily="18" charset="-78"/>
            </a:endParaRPr>
          </a:p>
          <a:p>
            <a:pPr marL="0" indent="0" algn="just" rtl="0">
              <a:buNone/>
            </a:pPr>
            <a:r>
              <a:rPr lang="en-US" dirty="0" smtClean="0">
                <a:solidFill>
                  <a:srgbClr val="00B050"/>
                </a:solidFill>
                <a:latin typeface="Andalus" pitchFamily="18" charset="-78"/>
                <a:cs typeface="Andalus" pitchFamily="18" charset="-78"/>
              </a:rPr>
              <a:t>Diarrhea </a:t>
            </a:r>
            <a:r>
              <a:rPr lang="en-US" dirty="0">
                <a:solidFill>
                  <a:srgbClr val="00B050"/>
                </a:solidFill>
                <a:latin typeface="Andalus" pitchFamily="18" charset="-78"/>
                <a:cs typeface="Andalus" pitchFamily="18" charset="-78"/>
              </a:rPr>
              <a:t>is characterized by the </a:t>
            </a:r>
            <a:r>
              <a:rPr lang="en-US" u="sng" dirty="0">
                <a:solidFill>
                  <a:srgbClr val="00B050"/>
                </a:solidFill>
                <a:latin typeface="Andalus" pitchFamily="18" charset="-78"/>
                <a:cs typeface="Andalus" pitchFamily="18" charset="-78"/>
              </a:rPr>
              <a:t>passage of frequent, watery stools. </a:t>
            </a:r>
            <a:endParaRPr lang="en-US" u="sng" dirty="0" smtClean="0">
              <a:solidFill>
                <a:srgbClr val="00B050"/>
              </a:solidFill>
              <a:latin typeface="Andalus" pitchFamily="18" charset="-78"/>
              <a:cs typeface="Andalus" pitchFamily="18" charset="-78"/>
            </a:endParaRPr>
          </a:p>
          <a:p>
            <a:pPr marL="0" indent="0" algn="just" rtl="0">
              <a:buNone/>
            </a:pPr>
            <a:r>
              <a:rPr lang="en-US" dirty="0" smtClean="0">
                <a:solidFill>
                  <a:srgbClr val="7030A0"/>
                </a:solidFill>
                <a:latin typeface="Andalus" pitchFamily="18" charset="-78"/>
                <a:cs typeface="Andalus" pitchFamily="18" charset="-78"/>
              </a:rPr>
              <a:t>In most </a:t>
            </a:r>
            <a:r>
              <a:rPr lang="en-US" dirty="0">
                <a:solidFill>
                  <a:srgbClr val="7030A0"/>
                </a:solidFill>
                <a:latin typeface="Andalus" pitchFamily="18" charset="-78"/>
                <a:cs typeface="Andalus" pitchFamily="18" charset="-78"/>
              </a:rPr>
              <a:t>cases, it lasts for only a </a:t>
            </a:r>
            <a:r>
              <a:rPr lang="en-US" u="sng" dirty="0">
                <a:solidFill>
                  <a:srgbClr val="7030A0"/>
                </a:solidFill>
                <a:latin typeface="Andalus" pitchFamily="18" charset="-78"/>
                <a:cs typeface="Andalus" pitchFamily="18" charset="-78"/>
              </a:rPr>
              <a:t>day or two </a:t>
            </a:r>
            <a:r>
              <a:rPr lang="en-US" dirty="0">
                <a:solidFill>
                  <a:srgbClr val="7030A0"/>
                </a:solidFill>
                <a:latin typeface="Andalus" pitchFamily="18" charset="-78"/>
                <a:cs typeface="Andalus" pitchFamily="18" charset="-78"/>
              </a:rPr>
              <a:t>and subsides </a:t>
            </a:r>
            <a:r>
              <a:rPr lang="en-US" u="sng" dirty="0">
                <a:solidFill>
                  <a:srgbClr val="7030A0"/>
                </a:solidFill>
                <a:latin typeface="Andalus" pitchFamily="18" charset="-78"/>
                <a:cs typeface="Andalus" pitchFamily="18" charset="-78"/>
              </a:rPr>
              <a:t>without complication</a:t>
            </a:r>
            <a:r>
              <a:rPr lang="en-US" dirty="0">
                <a:solidFill>
                  <a:srgbClr val="7030A0"/>
                </a:solidFill>
                <a:latin typeface="Andalus" pitchFamily="18" charset="-78"/>
                <a:cs typeface="Andalus" pitchFamily="18" charset="-78"/>
              </a:rPr>
              <a:t>. </a:t>
            </a:r>
            <a:endParaRPr lang="en-US" dirty="0" smtClean="0">
              <a:solidFill>
                <a:srgbClr val="7030A0"/>
              </a:solidFill>
              <a:latin typeface="Andalus" pitchFamily="18" charset="-78"/>
              <a:cs typeface="Andalus" pitchFamily="18" charset="-78"/>
            </a:endParaRPr>
          </a:p>
          <a:p>
            <a:pPr marL="0" lvl="0" indent="0" algn="just" rtl="0">
              <a:buNone/>
            </a:pPr>
            <a:r>
              <a:rPr lang="en-US" u="sng" dirty="0" smtClean="0">
                <a:solidFill>
                  <a:srgbClr val="FF0000"/>
                </a:solidFill>
                <a:latin typeface="Andalus" pitchFamily="18" charset="-78"/>
                <a:cs typeface="Andalus" pitchFamily="18" charset="-78"/>
              </a:rPr>
              <a:t>Severe </a:t>
            </a:r>
            <a:r>
              <a:rPr lang="en-US" u="sng" dirty="0">
                <a:solidFill>
                  <a:srgbClr val="FF0000"/>
                </a:solidFill>
                <a:latin typeface="Andalus" pitchFamily="18" charset="-78"/>
                <a:cs typeface="Andalus" pitchFamily="18" charset="-78"/>
              </a:rPr>
              <a:t>or persistent </a:t>
            </a:r>
            <a:r>
              <a:rPr lang="en-US" dirty="0">
                <a:solidFill>
                  <a:srgbClr val="FF0000"/>
                </a:solidFill>
                <a:latin typeface="Andalus" pitchFamily="18" charset="-78"/>
                <a:cs typeface="Andalus" pitchFamily="18" charset="-78"/>
              </a:rPr>
              <a:t>diarrhea, however, can cause </a:t>
            </a:r>
            <a:r>
              <a:rPr lang="en-US" u="sng" dirty="0">
                <a:solidFill>
                  <a:srgbClr val="FF0000"/>
                </a:solidFill>
                <a:latin typeface="Andalus" pitchFamily="18" charset="-78"/>
                <a:cs typeface="Andalus" pitchFamily="18" charset="-78"/>
              </a:rPr>
              <a:t>dehydration</a:t>
            </a:r>
            <a:r>
              <a:rPr lang="en-US" dirty="0">
                <a:solidFill>
                  <a:srgbClr val="FF0000"/>
                </a:solidFill>
                <a:latin typeface="Andalus" pitchFamily="18" charset="-78"/>
                <a:cs typeface="Andalus" pitchFamily="18" charset="-78"/>
              </a:rPr>
              <a:t> and </a:t>
            </a:r>
            <a:r>
              <a:rPr lang="en-US" u="sng" dirty="0">
                <a:solidFill>
                  <a:srgbClr val="FF0000"/>
                </a:solidFill>
                <a:latin typeface="Andalus" pitchFamily="18" charset="-78"/>
                <a:cs typeface="Andalus" pitchFamily="18" charset="-78"/>
              </a:rPr>
              <a:t>electrolyte imbalances</a:t>
            </a:r>
            <a:r>
              <a:rPr lang="en-US" dirty="0">
                <a:solidFill>
                  <a:srgbClr val="FF0000"/>
                </a:solidFill>
                <a:latin typeface="Andalus" pitchFamily="18" charset="-78"/>
                <a:cs typeface="Andalus" pitchFamily="18" charset="-78"/>
              </a:rPr>
              <a:t>. </a:t>
            </a:r>
            <a:endParaRPr lang="en-US" dirty="0" smtClean="0">
              <a:solidFill>
                <a:srgbClr val="FF0000"/>
              </a:solidFill>
              <a:latin typeface="Andalus" pitchFamily="18" charset="-78"/>
              <a:cs typeface="Andalus" pitchFamily="18" charset="-78"/>
            </a:endParaRPr>
          </a:p>
          <a:p>
            <a:pPr marL="0" lvl="0" indent="0" algn="just" rtl="0">
              <a:buNone/>
            </a:pPr>
            <a:r>
              <a:rPr lang="en-US" dirty="0" smtClean="0">
                <a:solidFill>
                  <a:srgbClr val="0070C0"/>
                </a:solidFill>
                <a:latin typeface="Andalus" pitchFamily="18" charset="-78"/>
                <a:cs typeface="Andalus" pitchFamily="18" charset="-78"/>
              </a:rPr>
              <a:t>If </a:t>
            </a:r>
            <a:r>
              <a:rPr lang="en-US" u="sng" dirty="0">
                <a:solidFill>
                  <a:srgbClr val="0070C0"/>
                </a:solidFill>
                <a:latin typeface="Andalus" pitchFamily="18" charset="-78"/>
                <a:cs typeface="Andalus" pitchFamily="18" charset="-78"/>
              </a:rPr>
              <a:t>chronic</a:t>
            </a:r>
            <a:r>
              <a:rPr lang="en-US" dirty="0">
                <a:solidFill>
                  <a:srgbClr val="0070C0"/>
                </a:solidFill>
                <a:latin typeface="Andalus" pitchFamily="18" charset="-78"/>
                <a:cs typeface="Andalus" pitchFamily="18" charset="-78"/>
              </a:rPr>
              <a:t>, it may lead to </a:t>
            </a:r>
            <a:r>
              <a:rPr lang="en-US" u="sng" dirty="0">
                <a:solidFill>
                  <a:srgbClr val="0070C0"/>
                </a:solidFill>
                <a:latin typeface="Andalus" pitchFamily="18" charset="-78"/>
                <a:cs typeface="Andalus" pitchFamily="18" charset="-78"/>
              </a:rPr>
              <a:t>weight loss </a:t>
            </a:r>
            <a:r>
              <a:rPr lang="en-US" dirty="0">
                <a:solidFill>
                  <a:srgbClr val="0070C0"/>
                </a:solidFill>
                <a:latin typeface="Andalus" pitchFamily="18" charset="-78"/>
                <a:cs typeface="Andalus" pitchFamily="18" charset="-78"/>
              </a:rPr>
              <a:t>and </a:t>
            </a:r>
            <a:r>
              <a:rPr lang="en-US" u="sng" dirty="0">
                <a:solidFill>
                  <a:srgbClr val="0070C0"/>
                </a:solidFill>
                <a:latin typeface="Andalus" pitchFamily="18" charset="-78"/>
                <a:cs typeface="Andalus" pitchFamily="18" charset="-78"/>
              </a:rPr>
              <a:t>malnutrition</a:t>
            </a:r>
            <a:r>
              <a:rPr lang="en-US" dirty="0">
                <a:solidFill>
                  <a:srgbClr val="0070C0"/>
                </a:solidFill>
                <a:latin typeface="Andalus" pitchFamily="18" charset="-78"/>
                <a:cs typeface="Andalus" pitchFamily="18" charset="-78"/>
              </a:rPr>
              <a:t>. </a:t>
            </a:r>
            <a:endParaRPr lang="en-US" dirty="0" smtClean="0">
              <a:solidFill>
                <a:srgbClr val="0070C0"/>
              </a:solidFill>
              <a:latin typeface="Andalus" pitchFamily="18" charset="-78"/>
              <a:cs typeface="Andalus" pitchFamily="18" charset="-78"/>
            </a:endParaRPr>
          </a:p>
          <a:p>
            <a:pPr marL="0" lvl="0" indent="0" algn="just" rtl="0">
              <a:buNone/>
            </a:pPr>
            <a:r>
              <a:rPr lang="en-US" dirty="0" smtClean="0">
                <a:solidFill>
                  <a:srgbClr val="000000"/>
                </a:solidFill>
                <a:latin typeface="Andalus" pitchFamily="18" charset="-78"/>
                <a:cs typeface="Andalus" pitchFamily="18" charset="-78"/>
              </a:rPr>
              <a:t>Diarrhea </a:t>
            </a:r>
            <a:r>
              <a:rPr lang="en-US" dirty="0">
                <a:solidFill>
                  <a:srgbClr val="000000"/>
                </a:solidFill>
                <a:latin typeface="Andalus" pitchFamily="18" charset="-78"/>
                <a:cs typeface="Andalus" pitchFamily="18" charset="-78"/>
              </a:rPr>
              <a:t>may </a:t>
            </a:r>
            <a:r>
              <a:rPr lang="en-US" dirty="0" smtClean="0">
                <a:solidFill>
                  <a:srgbClr val="000000"/>
                </a:solidFill>
                <a:latin typeface="Andalus" pitchFamily="18" charset="-78"/>
                <a:cs typeface="Andalus" pitchFamily="18" charset="-78"/>
              </a:rPr>
              <a:t>be </a:t>
            </a:r>
            <a:r>
              <a:rPr lang="en-US" u="sng" dirty="0" smtClean="0">
                <a:solidFill>
                  <a:prstClr val="black"/>
                </a:solidFill>
                <a:latin typeface="Andalus" pitchFamily="18" charset="-78"/>
                <a:cs typeface="Andalus" pitchFamily="18" charset="-78"/>
              </a:rPr>
              <a:t>accompanied </a:t>
            </a:r>
            <a:r>
              <a:rPr lang="en-US" u="sng" dirty="0">
                <a:solidFill>
                  <a:prstClr val="black"/>
                </a:solidFill>
                <a:latin typeface="Andalus" pitchFamily="18" charset="-78"/>
                <a:cs typeface="Andalus" pitchFamily="18" charset="-78"/>
              </a:rPr>
              <a:t>by other symptoms, such as fever, abdominal cramps, dyspepsia, or bleeding</a:t>
            </a:r>
            <a:r>
              <a:rPr lang="en-US" dirty="0">
                <a:solidFill>
                  <a:prstClr val="black"/>
                </a:solidFill>
                <a:latin typeface="Andalus" pitchFamily="18" charset="-78"/>
                <a:cs typeface="Andalus" pitchFamily="18" charset="-78"/>
              </a:rPr>
              <a:t>, which help in diagnosing the cause</a:t>
            </a:r>
            <a:r>
              <a:rPr lang="en-US" dirty="0">
                <a:solidFill>
                  <a:prstClr val="black"/>
                </a:solidFill>
                <a:latin typeface="BerkeleyStd-Medium"/>
              </a:rPr>
              <a:t>.</a:t>
            </a:r>
            <a:endParaRPr lang="ar-YE" dirty="0">
              <a:solidFill>
                <a:prstClr val="black"/>
              </a:solidFill>
            </a:endParaRPr>
          </a:p>
          <a:p>
            <a:pPr marL="0" indent="0" algn="just" rtl="0">
              <a:buNone/>
            </a:pPr>
            <a:endParaRPr lang="ar-YE" dirty="0">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p:txBody>
      </p:sp>
      <p:sp>
        <p:nvSpPr>
          <p:cNvPr id="2" name="عنصر نائب للتاريخ 1"/>
          <p:cNvSpPr>
            <a:spLocks noGrp="1"/>
          </p:cNvSpPr>
          <p:nvPr>
            <p:ph type="dt" sz="half" idx="10"/>
          </p:nvPr>
        </p:nvSpPr>
        <p:spPr/>
        <p:txBody>
          <a:bodyPr/>
          <a:lstStyle/>
          <a:p>
            <a:fld id="{72CA93E2-9E19-446D-85BE-525B36E15210}" type="datetime1">
              <a:rPr lang="en-US" smtClean="0"/>
              <a:t>7/12/2020</a:t>
            </a:fld>
            <a:endParaRPr lang="ar-SA"/>
          </a:p>
        </p:txBody>
      </p:sp>
      <p:sp>
        <p:nvSpPr>
          <p:cNvPr id="4" name="عنصر نائب للتذييل 3"/>
          <p:cNvSpPr>
            <a:spLocks noGrp="1"/>
          </p:cNvSpPr>
          <p:nvPr>
            <p:ph type="ftr" sz="quarter" idx="11"/>
          </p:nvPr>
        </p:nvSpPr>
        <p:spPr/>
        <p:txBody>
          <a:bodyPr/>
          <a:lstStyle/>
          <a:p>
            <a:r>
              <a:rPr lang="en-US" smtClean="0"/>
              <a:t>Dr. Abdulaziz Abbas</a:t>
            </a:r>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12</a:t>
            </a:fld>
            <a:endParaRPr lang="ar-SA"/>
          </a:p>
        </p:txBody>
      </p:sp>
    </p:spTree>
    <p:extLst>
      <p:ext uri="{BB962C8B-B14F-4D97-AF65-F5344CB8AC3E}">
        <p14:creationId xmlns:p14="http://schemas.microsoft.com/office/powerpoint/2010/main" val="1569188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188640"/>
            <a:ext cx="8784976" cy="6408712"/>
          </a:xfrm>
        </p:spPr>
        <p:txBody>
          <a:bodyPr>
            <a:normAutofit fontScale="92500" lnSpcReduction="10000"/>
          </a:bodyPr>
          <a:lstStyle/>
          <a:p>
            <a:pPr marL="0" indent="0" algn="ctr" rtl="0">
              <a:buNone/>
            </a:pPr>
            <a:r>
              <a:rPr lang="en-US" sz="4100" b="1" dirty="0">
                <a:solidFill>
                  <a:srgbClr val="FF0000"/>
                </a:solidFill>
                <a:latin typeface="Andalus" pitchFamily="18" charset="-78"/>
                <a:cs typeface="Andalus" pitchFamily="18" charset="-78"/>
              </a:rPr>
              <a:t>Causes of Diarrhea </a:t>
            </a:r>
            <a:endParaRPr lang="en-US" sz="4100" b="1" dirty="0" smtClean="0">
              <a:solidFill>
                <a:srgbClr val="FF0000"/>
              </a:solidFill>
              <a:latin typeface="Andalus" pitchFamily="18" charset="-78"/>
              <a:cs typeface="Andalus" pitchFamily="18" charset="-78"/>
            </a:endParaRPr>
          </a:p>
          <a:p>
            <a:pPr marL="0" indent="0" algn="just" rtl="0">
              <a:buNone/>
            </a:pPr>
            <a:r>
              <a:rPr lang="en-US" u="sng" dirty="0" smtClean="0">
                <a:solidFill>
                  <a:srgbClr val="0070C0"/>
                </a:solidFill>
                <a:latin typeface="Andalus" pitchFamily="18" charset="-78"/>
                <a:cs typeface="Andalus" pitchFamily="18" charset="-78"/>
              </a:rPr>
              <a:t>Diarrhea </a:t>
            </a:r>
            <a:r>
              <a:rPr lang="en-US" u="sng" dirty="0">
                <a:solidFill>
                  <a:srgbClr val="0070C0"/>
                </a:solidFill>
                <a:latin typeface="Andalus" pitchFamily="18" charset="-78"/>
                <a:cs typeface="Andalus" pitchFamily="18" charset="-78"/>
              </a:rPr>
              <a:t>is a complication of various GI disorders and </a:t>
            </a:r>
            <a:r>
              <a:rPr lang="en-US" u="sng" dirty="0" smtClean="0">
                <a:solidFill>
                  <a:srgbClr val="0070C0"/>
                </a:solidFill>
                <a:latin typeface="Andalus" pitchFamily="18" charset="-78"/>
                <a:cs typeface="Andalus" pitchFamily="18" charset="-78"/>
              </a:rPr>
              <a:t>may also </a:t>
            </a:r>
            <a:r>
              <a:rPr lang="en-US" u="sng" dirty="0">
                <a:solidFill>
                  <a:srgbClr val="0070C0"/>
                </a:solidFill>
                <a:latin typeface="Andalus" pitchFamily="18" charset="-78"/>
                <a:cs typeface="Andalus" pitchFamily="18" charset="-78"/>
              </a:rPr>
              <a:t>be induced by infections, medications, or dietary substances. </a:t>
            </a:r>
            <a:endParaRPr lang="en-US" u="sng" dirty="0" smtClean="0">
              <a:solidFill>
                <a:srgbClr val="0070C0"/>
              </a:solidFill>
              <a:latin typeface="Andalus" pitchFamily="18" charset="-78"/>
              <a:cs typeface="Andalus" pitchFamily="18" charset="-78"/>
            </a:endParaRPr>
          </a:p>
          <a:p>
            <a:pPr marL="0" indent="0" algn="just" rtl="0">
              <a:buNone/>
            </a:pPr>
            <a:r>
              <a:rPr lang="en-US" dirty="0" smtClean="0">
                <a:solidFill>
                  <a:srgbClr val="7030A0"/>
                </a:solidFill>
                <a:latin typeface="Andalus" pitchFamily="18" charset="-78"/>
                <a:cs typeface="Andalus" pitchFamily="18" charset="-78"/>
              </a:rPr>
              <a:t>It </a:t>
            </a:r>
            <a:r>
              <a:rPr lang="en-US" dirty="0">
                <a:solidFill>
                  <a:srgbClr val="7030A0"/>
                </a:solidFill>
                <a:latin typeface="Andalus" pitchFamily="18" charset="-78"/>
                <a:cs typeface="Andalus" pitchFamily="18" charset="-78"/>
              </a:rPr>
              <a:t>results from inadequate fluid reabsorption in the intestines, sometimes in conjunction with an increase in intestinal </a:t>
            </a:r>
            <a:r>
              <a:rPr lang="en-US" dirty="0" smtClean="0">
                <a:solidFill>
                  <a:srgbClr val="7030A0"/>
                </a:solidFill>
                <a:latin typeface="Andalus" pitchFamily="18" charset="-78"/>
                <a:cs typeface="Andalus" pitchFamily="18" charset="-78"/>
              </a:rPr>
              <a:t>secretions.</a:t>
            </a:r>
            <a:endParaRPr lang="en-US" sz="800" dirty="0">
              <a:solidFill>
                <a:srgbClr val="7030A0"/>
              </a:solidFill>
              <a:latin typeface="Andalus" pitchFamily="18" charset="-78"/>
              <a:cs typeface="Andalus" pitchFamily="18" charset="-78"/>
            </a:endParaRPr>
          </a:p>
          <a:p>
            <a:pPr marL="0" indent="0" algn="just" rtl="0">
              <a:buNone/>
            </a:pPr>
            <a:endParaRPr lang="en-US" sz="800" dirty="0" smtClean="0">
              <a:solidFill>
                <a:srgbClr val="000000"/>
              </a:solidFill>
              <a:latin typeface="Andalus" pitchFamily="18" charset="-78"/>
              <a:cs typeface="Andalus" pitchFamily="18" charset="-78"/>
            </a:endParaRPr>
          </a:p>
          <a:p>
            <a:pPr marL="0" indent="0" algn="just" rtl="0">
              <a:buNone/>
            </a:pPr>
            <a:r>
              <a:rPr lang="en-US" dirty="0" smtClean="0">
                <a:solidFill>
                  <a:srgbClr val="00B050"/>
                </a:solidFill>
                <a:latin typeface="Andalus" pitchFamily="18" charset="-78"/>
                <a:cs typeface="Andalus" pitchFamily="18" charset="-78"/>
              </a:rPr>
              <a:t>In </a:t>
            </a:r>
            <a:r>
              <a:rPr lang="en-US" i="1" u="sng" dirty="0">
                <a:solidFill>
                  <a:srgbClr val="00B050"/>
                </a:solidFill>
                <a:latin typeface="Andalus" pitchFamily="18" charset="-78"/>
                <a:cs typeface="Andalus" pitchFamily="18" charset="-78"/>
              </a:rPr>
              <a:t>osmotic diarrhea</a:t>
            </a:r>
            <a:r>
              <a:rPr lang="en-US" dirty="0">
                <a:solidFill>
                  <a:srgbClr val="00B050"/>
                </a:solidFill>
                <a:latin typeface="Andalus" pitchFamily="18" charset="-78"/>
                <a:cs typeface="Andalus" pitchFamily="18" charset="-78"/>
              </a:rPr>
              <a:t>, </a:t>
            </a:r>
            <a:r>
              <a:rPr lang="en-US" u="sng" dirty="0">
                <a:solidFill>
                  <a:srgbClr val="00B050"/>
                </a:solidFill>
                <a:latin typeface="Andalus" pitchFamily="18" charset="-78"/>
                <a:cs typeface="Andalus" pitchFamily="18" charset="-78"/>
              </a:rPr>
              <a:t>unabsorbed nutrients </a:t>
            </a:r>
            <a:r>
              <a:rPr lang="en-US" dirty="0">
                <a:solidFill>
                  <a:srgbClr val="00B050"/>
                </a:solidFill>
                <a:latin typeface="Andalus" pitchFamily="18" charset="-78"/>
                <a:cs typeface="Andalus" pitchFamily="18" charset="-78"/>
              </a:rPr>
              <a:t>or other </a:t>
            </a:r>
            <a:r>
              <a:rPr lang="en-US" u="sng" dirty="0">
                <a:solidFill>
                  <a:srgbClr val="00B050"/>
                </a:solidFill>
                <a:latin typeface="Andalus" pitchFamily="18" charset="-78"/>
                <a:cs typeface="Andalus" pitchFamily="18" charset="-78"/>
              </a:rPr>
              <a:t>substances attract water to the colon and increase fecal water content</a:t>
            </a:r>
            <a:r>
              <a:rPr lang="en-US" dirty="0">
                <a:solidFill>
                  <a:srgbClr val="00B050"/>
                </a:solidFill>
                <a:latin typeface="Andalus" pitchFamily="18" charset="-78"/>
                <a:cs typeface="Andalus" pitchFamily="18" charset="-78"/>
              </a:rPr>
              <a:t>; the usual causes include </a:t>
            </a:r>
            <a:r>
              <a:rPr lang="en-US" u="sng" dirty="0">
                <a:solidFill>
                  <a:srgbClr val="00B050"/>
                </a:solidFill>
                <a:latin typeface="Andalus" pitchFamily="18" charset="-78"/>
                <a:cs typeface="Andalus" pitchFamily="18" charset="-78"/>
              </a:rPr>
              <a:t>high intakes of poorly absorbed sugars </a:t>
            </a:r>
            <a:r>
              <a:rPr lang="en-US" dirty="0">
                <a:solidFill>
                  <a:srgbClr val="00B050"/>
                </a:solidFill>
                <a:latin typeface="Andalus" pitchFamily="18" charset="-78"/>
                <a:cs typeface="Andalus" pitchFamily="18" charset="-78"/>
              </a:rPr>
              <a:t>(such as sorbitol, </a:t>
            </a:r>
            <a:r>
              <a:rPr lang="en-US" dirty="0" err="1">
                <a:solidFill>
                  <a:srgbClr val="00B050"/>
                </a:solidFill>
                <a:latin typeface="Andalus" pitchFamily="18" charset="-78"/>
                <a:cs typeface="Andalus" pitchFamily="18" charset="-78"/>
              </a:rPr>
              <a:t>mannitol</a:t>
            </a:r>
            <a:r>
              <a:rPr lang="en-US" dirty="0">
                <a:solidFill>
                  <a:srgbClr val="00B050"/>
                </a:solidFill>
                <a:latin typeface="Andalus" pitchFamily="18" charset="-78"/>
                <a:cs typeface="Andalus" pitchFamily="18" charset="-78"/>
              </a:rPr>
              <a:t>, or fructose), lactase deficiency, and </a:t>
            </a:r>
            <a:r>
              <a:rPr lang="en-US" u="sng" dirty="0">
                <a:solidFill>
                  <a:srgbClr val="00B050"/>
                </a:solidFill>
                <a:latin typeface="Andalus" pitchFamily="18" charset="-78"/>
                <a:cs typeface="Andalus" pitchFamily="18" charset="-78"/>
              </a:rPr>
              <a:t>ingestion of laxatives </a:t>
            </a:r>
            <a:r>
              <a:rPr lang="en-US" dirty="0">
                <a:solidFill>
                  <a:srgbClr val="00B050"/>
                </a:solidFill>
                <a:latin typeface="Andalus" pitchFamily="18" charset="-78"/>
                <a:cs typeface="Andalus" pitchFamily="18" charset="-78"/>
              </a:rPr>
              <a:t>that contain magnesium or phosphates. </a:t>
            </a:r>
            <a:endParaRPr lang="en-US" dirty="0" smtClean="0">
              <a:solidFill>
                <a:srgbClr val="00B05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p:txBody>
      </p:sp>
      <p:sp>
        <p:nvSpPr>
          <p:cNvPr id="2" name="عنصر نائب للتاريخ 1"/>
          <p:cNvSpPr>
            <a:spLocks noGrp="1"/>
          </p:cNvSpPr>
          <p:nvPr>
            <p:ph type="dt" sz="half" idx="10"/>
          </p:nvPr>
        </p:nvSpPr>
        <p:spPr/>
        <p:txBody>
          <a:bodyPr/>
          <a:lstStyle/>
          <a:p>
            <a:fld id="{2E257C92-C46B-49B8-A04B-9FC92505FEDE}" type="datetime1">
              <a:rPr lang="en-US" smtClean="0"/>
              <a:t>7/12/2020</a:t>
            </a:fld>
            <a:endParaRPr lang="ar-SA"/>
          </a:p>
        </p:txBody>
      </p:sp>
      <p:sp>
        <p:nvSpPr>
          <p:cNvPr id="4" name="عنصر نائب للتذييل 3"/>
          <p:cNvSpPr>
            <a:spLocks noGrp="1"/>
          </p:cNvSpPr>
          <p:nvPr>
            <p:ph type="ftr" sz="quarter" idx="11"/>
          </p:nvPr>
        </p:nvSpPr>
        <p:spPr/>
        <p:txBody>
          <a:bodyPr/>
          <a:lstStyle/>
          <a:p>
            <a:r>
              <a:rPr lang="en-US" smtClean="0"/>
              <a:t>Dr. Abdulaziz Abbas</a:t>
            </a:r>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13</a:t>
            </a:fld>
            <a:endParaRPr lang="ar-SA"/>
          </a:p>
        </p:txBody>
      </p:sp>
    </p:spTree>
    <p:extLst>
      <p:ext uri="{BB962C8B-B14F-4D97-AF65-F5344CB8AC3E}">
        <p14:creationId xmlns:p14="http://schemas.microsoft.com/office/powerpoint/2010/main" val="252278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404664"/>
            <a:ext cx="8784976" cy="6120680"/>
          </a:xfrm>
        </p:spPr>
        <p:txBody>
          <a:bodyPr>
            <a:noAutofit/>
          </a:bodyPr>
          <a:lstStyle/>
          <a:p>
            <a:pPr marL="0" lvl="0" indent="0" algn="just" rtl="0">
              <a:buNone/>
            </a:pPr>
            <a:r>
              <a:rPr lang="en-US" dirty="0">
                <a:solidFill>
                  <a:srgbClr val="0070C0"/>
                </a:solidFill>
                <a:latin typeface="Andalus" pitchFamily="18" charset="-78"/>
                <a:cs typeface="Andalus" pitchFamily="18" charset="-78"/>
              </a:rPr>
              <a:t>In </a:t>
            </a:r>
            <a:r>
              <a:rPr lang="en-US" i="1" u="sng" dirty="0">
                <a:solidFill>
                  <a:srgbClr val="0070C0"/>
                </a:solidFill>
                <a:latin typeface="Andalus" pitchFamily="18" charset="-78"/>
                <a:cs typeface="Andalus" pitchFamily="18" charset="-78"/>
              </a:rPr>
              <a:t>secretory diarrhea</a:t>
            </a:r>
            <a:r>
              <a:rPr lang="en-US" dirty="0">
                <a:solidFill>
                  <a:srgbClr val="0070C0"/>
                </a:solidFill>
                <a:latin typeface="Andalus" pitchFamily="18" charset="-78"/>
                <a:cs typeface="Andalus" pitchFamily="18" charset="-78"/>
              </a:rPr>
              <a:t>, the fluid secreted by the intestines exceeds the amount that can be reabsorbed by intestinal cells. </a:t>
            </a:r>
            <a:endParaRPr lang="en-US" dirty="0" smtClean="0">
              <a:solidFill>
                <a:srgbClr val="0070C0"/>
              </a:solidFill>
              <a:latin typeface="Andalus" pitchFamily="18" charset="-78"/>
              <a:cs typeface="Andalus" pitchFamily="18" charset="-78"/>
            </a:endParaRPr>
          </a:p>
          <a:p>
            <a:pPr marL="0" lvl="0" indent="0" algn="just" rtl="0">
              <a:buNone/>
            </a:pPr>
            <a:r>
              <a:rPr lang="en-US" dirty="0" smtClean="0">
                <a:solidFill>
                  <a:srgbClr val="0070C0"/>
                </a:solidFill>
                <a:latin typeface="Andalus" pitchFamily="18" charset="-78"/>
                <a:cs typeface="Andalus" pitchFamily="18" charset="-78"/>
              </a:rPr>
              <a:t>Secretory </a:t>
            </a:r>
            <a:r>
              <a:rPr lang="en-US" dirty="0">
                <a:solidFill>
                  <a:srgbClr val="0070C0"/>
                </a:solidFill>
                <a:latin typeface="Andalus" pitchFamily="18" charset="-78"/>
                <a:cs typeface="Andalus" pitchFamily="18" charset="-78"/>
              </a:rPr>
              <a:t>diarrhea is often </a:t>
            </a:r>
            <a:r>
              <a:rPr lang="en-US" u="sng" dirty="0">
                <a:solidFill>
                  <a:srgbClr val="0070C0"/>
                </a:solidFill>
                <a:latin typeface="Andalus" pitchFamily="18" charset="-78"/>
                <a:cs typeface="Andalus" pitchFamily="18" charset="-78"/>
              </a:rPr>
              <a:t>due to bacterial food poisoning</a:t>
            </a:r>
            <a:r>
              <a:rPr lang="en-US" dirty="0">
                <a:solidFill>
                  <a:srgbClr val="0070C0"/>
                </a:solidFill>
                <a:latin typeface="Andalus" pitchFamily="18" charset="-78"/>
                <a:cs typeface="Andalus" pitchFamily="18" charset="-78"/>
              </a:rPr>
              <a:t> but can also </a:t>
            </a:r>
            <a:r>
              <a:rPr lang="en-US" u="sng" dirty="0">
                <a:solidFill>
                  <a:srgbClr val="0070C0"/>
                </a:solidFill>
                <a:latin typeface="Andalus" pitchFamily="18" charset="-78"/>
                <a:cs typeface="Andalus" pitchFamily="18" charset="-78"/>
              </a:rPr>
              <a:t>be caused by intestinal inflammation and various chemical substances.</a:t>
            </a:r>
          </a:p>
          <a:p>
            <a:pPr marL="0" indent="0" algn="just" rtl="0">
              <a:buNone/>
            </a:pPr>
            <a:r>
              <a:rPr lang="en-US" dirty="0">
                <a:solidFill>
                  <a:srgbClr val="FF0000"/>
                </a:solidFill>
                <a:latin typeface="Andalus" pitchFamily="18" charset="-78"/>
                <a:cs typeface="Andalus" pitchFamily="18" charset="-78"/>
              </a:rPr>
              <a:t> </a:t>
            </a:r>
            <a:r>
              <a:rPr lang="en-US" i="1" u="sng" dirty="0">
                <a:solidFill>
                  <a:srgbClr val="FF0000"/>
                </a:solidFill>
                <a:latin typeface="Andalus" pitchFamily="18" charset="-78"/>
                <a:cs typeface="Andalus" pitchFamily="18" charset="-78"/>
              </a:rPr>
              <a:t>Motility disorders </a:t>
            </a:r>
            <a:r>
              <a:rPr lang="en-US" dirty="0">
                <a:solidFill>
                  <a:srgbClr val="FF0000"/>
                </a:solidFill>
                <a:latin typeface="Andalus" pitchFamily="18" charset="-78"/>
                <a:cs typeface="Andalus" pitchFamily="18" charset="-78"/>
              </a:rPr>
              <a:t>can result in diarrhea because they </a:t>
            </a:r>
            <a:r>
              <a:rPr lang="en-US" u="sng" dirty="0">
                <a:solidFill>
                  <a:srgbClr val="FF0000"/>
                </a:solidFill>
                <a:latin typeface="Andalus" pitchFamily="18" charset="-78"/>
                <a:cs typeface="Andalus" pitchFamily="18" charset="-78"/>
              </a:rPr>
              <a:t>accelerate the transit of </a:t>
            </a:r>
            <a:r>
              <a:rPr lang="en-US" u="sng" dirty="0">
                <a:solidFill>
                  <a:srgbClr val="000000"/>
                </a:solidFill>
                <a:latin typeface="Andalus" pitchFamily="18" charset="-78"/>
                <a:cs typeface="Andalus" pitchFamily="18" charset="-78"/>
              </a:rPr>
              <a:t>residue,</a:t>
            </a:r>
            <a:r>
              <a:rPr lang="en-US" dirty="0">
                <a:solidFill>
                  <a:srgbClr val="000000"/>
                </a:solidFill>
                <a:latin typeface="Andalus" pitchFamily="18" charset="-78"/>
                <a:cs typeface="Andalus" pitchFamily="18" charset="-78"/>
              </a:rPr>
              <a:t> </a:t>
            </a:r>
            <a:r>
              <a:rPr lang="en-US" dirty="0">
                <a:solidFill>
                  <a:srgbClr val="00B050"/>
                </a:solidFill>
                <a:latin typeface="Andalus" pitchFamily="18" charset="-78"/>
                <a:cs typeface="Andalus" pitchFamily="18" charset="-78"/>
              </a:rPr>
              <a:t>reducing the contact time available for fluid reabsorption.</a:t>
            </a:r>
            <a:endParaRPr lang="ar-YE" dirty="0">
              <a:solidFill>
                <a:srgbClr val="00B050"/>
              </a:solidFill>
              <a:latin typeface="Andalus" pitchFamily="18" charset="-78"/>
              <a:cs typeface="Andalus" pitchFamily="18" charset="-78"/>
            </a:endParaRPr>
          </a:p>
          <a:p>
            <a:pPr marL="0" lvl="0" indent="0" algn="just" rtl="0">
              <a:buNone/>
            </a:pPr>
            <a:endParaRPr lang="en-US" u="sng" dirty="0">
              <a:solidFill>
                <a:srgbClr val="FF0000"/>
              </a:solidFill>
              <a:latin typeface="Andalus" pitchFamily="18" charset="-78"/>
              <a:cs typeface="Andalus" pitchFamily="18" charset="-78"/>
            </a:endParaRPr>
          </a:p>
          <a:p>
            <a:endParaRPr lang="ar-YE" sz="4000" dirty="0"/>
          </a:p>
        </p:txBody>
      </p:sp>
      <p:sp>
        <p:nvSpPr>
          <p:cNvPr id="4" name="عنصر نائب للتاريخ 3"/>
          <p:cNvSpPr>
            <a:spLocks noGrp="1"/>
          </p:cNvSpPr>
          <p:nvPr>
            <p:ph type="dt" sz="half" idx="10"/>
          </p:nvPr>
        </p:nvSpPr>
        <p:spPr/>
        <p:txBody>
          <a:bodyPr/>
          <a:lstStyle/>
          <a:p>
            <a:fld id="{DAF56FCF-5911-401D-ADBB-39109D40B333}" type="datetime1">
              <a:rPr lang="en-US" smtClean="0"/>
              <a:t>7/12/2020</a:t>
            </a:fld>
            <a:endParaRPr lang="ar-SA"/>
          </a:p>
        </p:txBody>
      </p:sp>
      <p:sp>
        <p:nvSpPr>
          <p:cNvPr id="5" name="عنصر نائب للتذييل 4"/>
          <p:cNvSpPr>
            <a:spLocks noGrp="1"/>
          </p:cNvSpPr>
          <p:nvPr>
            <p:ph type="ftr" sz="quarter" idx="11"/>
          </p:nvPr>
        </p:nvSpPr>
        <p:spPr/>
        <p:txBody>
          <a:bodyPr/>
          <a:lstStyle/>
          <a:p>
            <a:r>
              <a:rPr lang="en-US" smtClean="0"/>
              <a:t>Dr. Abdulaziz Abbas</a:t>
            </a: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14</a:t>
            </a:fld>
            <a:endParaRPr lang="ar-SA"/>
          </a:p>
        </p:txBody>
      </p:sp>
    </p:spTree>
    <p:extLst>
      <p:ext uri="{BB962C8B-B14F-4D97-AF65-F5344CB8AC3E}">
        <p14:creationId xmlns:p14="http://schemas.microsoft.com/office/powerpoint/2010/main" val="303355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260648"/>
            <a:ext cx="8640960" cy="6336704"/>
          </a:xfrm>
        </p:spPr>
        <p:txBody>
          <a:bodyPr>
            <a:normAutofit/>
          </a:bodyPr>
          <a:lstStyle/>
          <a:p>
            <a:pPr marL="0" indent="0" algn="just" rtl="0">
              <a:buNone/>
            </a:pPr>
            <a:r>
              <a:rPr lang="en-US" dirty="0">
                <a:latin typeface="Andalus" pitchFamily="18" charset="-78"/>
                <a:cs typeface="Andalus" pitchFamily="18" charset="-78"/>
              </a:rPr>
              <a:t>Acute cases of diarrhea start abruptly and may persist for several weeks; they </a:t>
            </a:r>
            <a:r>
              <a:rPr lang="en-US" dirty="0" smtClean="0">
                <a:latin typeface="Andalus" pitchFamily="18" charset="-78"/>
                <a:cs typeface="Andalus" pitchFamily="18" charset="-78"/>
              </a:rPr>
              <a:t>are frequently </a:t>
            </a:r>
            <a:r>
              <a:rPr lang="en-US" u="sng" dirty="0">
                <a:latin typeface="Andalus" pitchFamily="18" charset="-78"/>
                <a:cs typeface="Andalus" pitchFamily="18" charset="-78"/>
              </a:rPr>
              <a:t>caused by viral, bacterial, or </a:t>
            </a:r>
            <a:r>
              <a:rPr lang="en-US" u="sng" dirty="0" err="1">
                <a:latin typeface="Andalus" pitchFamily="18" charset="-78"/>
                <a:cs typeface="Andalus" pitchFamily="18" charset="-78"/>
              </a:rPr>
              <a:t>protozoal</a:t>
            </a:r>
            <a:r>
              <a:rPr lang="en-US" u="sng" dirty="0">
                <a:latin typeface="Andalus" pitchFamily="18" charset="-78"/>
                <a:cs typeface="Andalus" pitchFamily="18" charset="-78"/>
              </a:rPr>
              <a:t> infections or occur as a side effect of medications. </a:t>
            </a:r>
            <a:endParaRPr lang="en-US" u="sng" dirty="0" smtClean="0">
              <a:latin typeface="Andalus" pitchFamily="18" charset="-78"/>
              <a:cs typeface="Andalus" pitchFamily="18" charset="-78"/>
            </a:endParaRPr>
          </a:p>
          <a:p>
            <a:pPr marL="0" indent="0" algn="just" rtl="0">
              <a:buNone/>
            </a:pPr>
            <a:r>
              <a:rPr lang="en-US" u="sng" dirty="0" smtClean="0">
                <a:solidFill>
                  <a:srgbClr val="0070C0"/>
                </a:solidFill>
                <a:latin typeface="Andalus" pitchFamily="18" charset="-78"/>
                <a:cs typeface="Andalus" pitchFamily="18" charset="-78"/>
              </a:rPr>
              <a:t>Chronic </a:t>
            </a:r>
            <a:r>
              <a:rPr lang="en-US" u="sng" dirty="0">
                <a:solidFill>
                  <a:srgbClr val="0070C0"/>
                </a:solidFill>
                <a:latin typeface="Andalus" pitchFamily="18" charset="-78"/>
                <a:cs typeface="Andalus" pitchFamily="18" charset="-78"/>
              </a:rPr>
              <a:t>diarrhea</a:t>
            </a:r>
            <a:r>
              <a:rPr lang="en-US" dirty="0">
                <a:solidFill>
                  <a:srgbClr val="0070C0"/>
                </a:solidFill>
                <a:latin typeface="Andalus" pitchFamily="18" charset="-78"/>
                <a:cs typeface="Andalus" pitchFamily="18" charset="-78"/>
              </a:rPr>
              <a:t>, which persists for </a:t>
            </a:r>
            <a:r>
              <a:rPr lang="en-US" u="sng" dirty="0">
                <a:solidFill>
                  <a:srgbClr val="0070C0"/>
                </a:solidFill>
                <a:latin typeface="Andalus" pitchFamily="18" charset="-78"/>
                <a:cs typeface="Andalus" pitchFamily="18" charset="-78"/>
              </a:rPr>
              <a:t>three weeks </a:t>
            </a:r>
            <a:r>
              <a:rPr lang="en-US" dirty="0">
                <a:solidFill>
                  <a:srgbClr val="0070C0"/>
                </a:solidFill>
                <a:latin typeface="Andalus" pitchFamily="18" charset="-78"/>
                <a:cs typeface="Andalus" pitchFamily="18" charset="-78"/>
              </a:rPr>
              <a:t>or longer</a:t>
            </a:r>
            <a:r>
              <a:rPr lang="en-US" dirty="0" smtClean="0">
                <a:solidFill>
                  <a:srgbClr val="0070C0"/>
                </a:solidFill>
                <a:latin typeface="Andalus" pitchFamily="18" charset="-78"/>
                <a:cs typeface="Andalus" pitchFamily="18" charset="-78"/>
              </a:rPr>
              <a:t>,</a:t>
            </a:r>
            <a:r>
              <a:rPr lang="en-US" sz="800" dirty="0" smtClean="0">
                <a:solidFill>
                  <a:srgbClr val="0070C0"/>
                </a:solidFill>
                <a:latin typeface="Andalus" pitchFamily="18" charset="-78"/>
                <a:cs typeface="Andalus" pitchFamily="18" charset="-78"/>
              </a:rPr>
              <a:t> </a:t>
            </a:r>
            <a:r>
              <a:rPr lang="en-US" dirty="0" smtClean="0">
                <a:solidFill>
                  <a:srgbClr val="0070C0"/>
                </a:solidFill>
                <a:latin typeface="Andalus" pitchFamily="18" charset="-78"/>
                <a:cs typeface="Andalus" pitchFamily="18" charset="-78"/>
              </a:rPr>
              <a:t>can </a:t>
            </a:r>
            <a:r>
              <a:rPr lang="en-US" dirty="0">
                <a:solidFill>
                  <a:srgbClr val="0070C0"/>
                </a:solidFill>
                <a:latin typeface="Andalus" pitchFamily="18" charset="-78"/>
                <a:cs typeface="Andalus" pitchFamily="18" charset="-78"/>
              </a:rPr>
              <a:t>result from </a:t>
            </a:r>
            <a:r>
              <a:rPr lang="en-US" u="sng" dirty="0" err="1">
                <a:solidFill>
                  <a:srgbClr val="0070C0"/>
                </a:solidFill>
                <a:latin typeface="Andalus" pitchFamily="18" charset="-78"/>
                <a:cs typeface="Andalus" pitchFamily="18" charset="-78"/>
              </a:rPr>
              <a:t>malabsorption</a:t>
            </a:r>
            <a:r>
              <a:rPr lang="en-US" u="sng" dirty="0">
                <a:solidFill>
                  <a:srgbClr val="0070C0"/>
                </a:solidFill>
                <a:latin typeface="Andalus" pitchFamily="18" charset="-78"/>
                <a:cs typeface="Andalus" pitchFamily="18" charset="-78"/>
              </a:rPr>
              <a:t> disorders, inflammatory diseases, motility disorders, infectious diseases, radiation treatment, and many other conditions. </a:t>
            </a:r>
            <a:endParaRPr lang="en-US" u="sng" dirty="0" smtClean="0">
              <a:solidFill>
                <a:srgbClr val="0070C0"/>
              </a:solidFill>
              <a:latin typeface="Andalus" pitchFamily="18" charset="-78"/>
              <a:cs typeface="Andalus" pitchFamily="18" charset="-78"/>
            </a:endParaRPr>
          </a:p>
          <a:p>
            <a:pPr marL="0" indent="0" algn="just" rtl="0">
              <a:buNone/>
            </a:pPr>
            <a:r>
              <a:rPr lang="en-US" dirty="0" smtClean="0">
                <a:solidFill>
                  <a:srgbClr val="00B050"/>
                </a:solidFill>
                <a:latin typeface="Andalus" pitchFamily="18" charset="-78"/>
                <a:cs typeface="Andalus" pitchFamily="18" charset="-78"/>
              </a:rPr>
              <a:t>diarrhea </a:t>
            </a:r>
            <a:r>
              <a:rPr lang="en-US" dirty="0">
                <a:solidFill>
                  <a:srgbClr val="00B050"/>
                </a:solidFill>
                <a:latin typeface="Andalus" pitchFamily="18" charset="-78"/>
                <a:cs typeface="Andalus" pitchFamily="18" charset="-78"/>
              </a:rPr>
              <a:t>is a </a:t>
            </a:r>
            <a:r>
              <a:rPr lang="en-US" u="sng" dirty="0">
                <a:solidFill>
                  <a:srgbClr val="00B050"/>
                </a:solidFill>
                <a:latin typeface="Andalus" pitchFamily="18" charset="-78"/>
                <a:cs typeface="Andalus" pitchFamily="18" charset="-78"/>
              </a:rPr>
              <a:t>frequent complication of tube feedings </a:t>
            </a:r>
            <a:r>
              <a:rPr lang="en-US" dirty="0">
                <a:solidFill>
                  <a:srgbClr val="00B050"/>
                </a:solidFill>
                <a:latin typeface="Andalus" pitchFamily="18" charset="-78"/>
                <a:cs typeface="Andalus" pitchFamily="18" charset="-78"/>
              </a:rPr>
              <a:t>and it may also occur </a:t>
            </a:r>
            <a:r>
              <a:rPr lang="en-US" u="sng" dirty="0">
                <a:solidFill>
                  <a:srgbClr val="00B050"/>
                </a:solidFill>
                <a:latin typeface="Andalus" pitchFamily="18" charset="-78"/>
                <a:cs typeface="Andalus" pitchFamily="18" charset="-78"/>
              </a:rPr>
              <a:t>when enteral feedings are resumed after a period of bowel </a:t>
            </a:r>
            <a:r>
              <a:rPr lang="en-US" u="sng" dirty="0" smtClean="0">
                <a:solidFill>
                  <a:srgbClr val="00B050"/>
                </a:solidFill>
                <a:latin typeface="Andalus" pitchFamily="18" charset="-78"/>
                <a:cs typeface="Andalus" pitchFamily="18" charset="-78"/>
              </a:rPr>
              <a:t>rest</a:t>
            </a:r>
            <a:r>
              <a:rPr lang="en-US" dirty="0" smtClean="0">
                <a:solidFill>
                  <a:srgbClr val="00B050"/>
                </a:solidFill>
                <a:latin typeface="Andalus" pitchFamily="18" charset="-78"/>
                <a:cs typeface="Andalus" pitchFamily="18" charset="-78"/>
              </a:rPr>
              <a:t>. </a:t>
            </a:r>
            <a:endParaRPr lang="en-US" dirty="0">
              <a:solidFill>
                <a:srgbClr val="00B050"/>
              </a:solidFill>
              <a:latin typeface="Andalus" pitchFamily="18" charset="-78"/>
              <a:cs typeface="Andalus" pitchFamily="18" charset="-78"/>
            </a:endParaRPr>
          </a:p>
          <a:p>
            <a:pPr marL="0" indent="0" algn="l" rtl="0">
              <a:buNone/>
            </a:pPr>
            <a:endParaRPr lang="en-US" dirty="0">
              <a:latin typeface="Andalus" pitchFamily="18" charset="-78"/>
              <a:cs typeface="Andalus" pitchFamily="18" charset="-78"/>
            </a:endParaRPr>
          </a:p>
          <a:p>
            <a:pPr marL="0" indent="0" algn="l" rtl="0">
              <a:buNone/>
            </a:pPr>
            <a:endParaRPr lang="en-US" dirty="0">
              <a:latin typeface="Andalus" pitchFamily="18" charset="-78"/>
              <a:cs typeface="Andalus" pitchFamily="18" charset="-78"/>
            </a:endParaRPr>
          </a:p>
          <a:p>
            <a:pPr marL="0" indent="0" algn="l" rtl="0">
              <a:buNone/>
            </a:pPr>
            <a:endParaRPr lang="en-US" dirty="0">
              <a:latin typeface="Andalus" pitchFamily="18" charset="-78"/>
              <a:cs typeface="Andalus" pitchFamily="18" charset="-78"/>
            </a:endParaRPr>
          </a:p>
          <a:p>
            <a:pPr marL="0" indent="0" algn="l" rtl="0">
              <a:buNone/>
            </a:pPr>
            <a:endParaRPr lang="en-US" dirty="0">
              <a:latin typeface="Andalus" pitchFamily="18" charset="-78"/>
              <a:cs typeface="Andalus" pitchFamily="18" charset="-78"/>
            </a:endParaRPr>
          </a:p>
          <a:p>
            <a:pPr marL="0" indent="0" algn="l" rtl="0">
              <a:buNone/>
            </a:pPr>
            <a:endParaRPr lang="en-US" dirty="0">
              <a:latin typeface="Andalus" pitchFamily="18" charset="-78"/>
              <a:cs typeface="Andalus" pitchFamily="18" charset="-78"/>
            </a:endParaRPr>
          </a:p>
          <a:p>
            <a:pPr marL="0" indent="0" algn="l" rtl="0">
              <a:buNone/>
            </a:pPr>
            <a:endParaRPr lang="en-US" dirty="0">
              <a:latin typeface="Andalus" pitchFamily="18" charset="-78"/>
              <a:cs typeface="Andalus" pitchFamily="18" charset="-78"/>
            </a:endParaRPr>
          </a:p>
        </p:txBody>
      </p:sp>
      <p:sp>
        <p:nvSpPr>
          <p:cNvPr id="2" name="عنصر نائب للتاريخ 1"/>
          <p:cNvSpPr>
            <a:spLocks noGrp="1"/>
          </p:cNvSpPr>
          <p:nvPr>
            <p:ph type="dt" sz="half" idx="10"/>
          </p:nvPr>
        </p:nvSpPr>
        <p:spPr/>
        <p:txBody>
          <a:bodyPr/>
          <a:lstStyle/>
          <a:p>
            <a:fld id="{F48D01A5-28F0-4F91-A07E-FF1D5AD6DFFC}" type="datetime1">
              <a:rPr lang="en-US" smtClean="0"/>
              <a:t>7/12/2020</a:t>
            </a:fld>
            <a:endParaRPr lang="ar-SA"/>
          </a:p>
        </p:txBody>
      </p:sp>
      <p:sp>
        <p:nvSpPr>
          <p:cNvPr id="4" name="عنصر نائب للتذييل 3"/>
          <p:cNvSpPr>
            <a:spLocks noGrp="1"/>
          </p:cNvSpPr>
          <p:nvPr>
            <p:ph type="ftr" sz="quarter" idx="11"/>
          </p:nvPr>
        </p:nvSpPr>
        <p:spPr/>
        <p:txBody>
          <a:bodyPr/>
          <a:lstStyle/>
          <a:p>
            <a:r>
              <a:rPr lang="en-US" smtClean="0"/>
              <a:t>Dr. Abdulaziz Abbas</a:t>
            </a:r>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15</a:t>
            </a:fld>
            <a:endParaRPr lang="ar-SA"/>
          </a:p>
        </p:txBody>
      </p:sp>
    </p:spTree>
    <p:extLst>
      <p:ext uri="{BB962C8B-B14F-4D97-AF65-F5344CB8AC3E}">
        <p14:creationId xmlns:p14="http://schemas.microsoft.com/office/powerpoint/2010/main" val="4091260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260648"/>
            <a:ext cx="8712968" cy="6192688"/>
          </a:xfrm>
        </p:spPr>
        <p:txBody>
          <a:bodyPr>
            <a:normAutofit fontScale="77500" lnSpcReduction="20000"/>
          </a:bodyPr>
          <a:lstStyle/>
          <a:p>
            <a:pPr marL="0" indent="0" algn="ctr" rtl="0">
              <a:buNone/>
            </a:pPr>
            <a:r>
              <a:rPr lang="en-US" sz="3800" b="1" dirty="0">
                <a:solidFill>
                  <a:srgbClr val="009AFF"/>
                </a:solidFill>
                <a:latin typeface="Andalus" pitchFamily="18" charset="-78"/>
                <a:cs typeface="Andalus" pitchFamily="18" charset="-78"/>
              </a:rPr>
              <a:t>Medical Treatment of Diarrhea </a:t>
            </a:r>
            <a:endParaRPr lang="en-US" sz="3800" b="1" dirty="0" smtClean="0">
              <a:solidFill>
                <a:srgbClr val="009AFF"/>
              </a:solidFill>
              <a:latin typeface="Andalus" pitchFamily="18" charset="-78"/>
              <a:cs typeface="Andalus" pitchFamily="18" charset="-78"/>
            </a:endParaRPr>
          </a:p>
          <a:p>
            <a:pPr marL="0" indent="0" algn="just" rtl="0">
              <a:buNone/>
            </a:pPr>
            <a:r>
              <a:rPr lang="en-US" dirty="0" smtClean="0">
                <a:solidFill>
                  <a:srgbClr val="7030A0"/>
                </a:solidFill>
                <a:latin typeface="Andalus" pitchFamily="18" charset="-78"/>
                <a:cs typeface="Andalus" pitchFamily="18" charset="-78"/>
              </a:rPr>
              <a:t>Correcting </a:t>
            </a:r>
            <a:r>
              <a:rPr lang="en-US" dirty="0">
                <a:solidFill>
                  <a:srgbClr val="7030A0"/>
                </a:solidFill>
                <a:latin typeface="Andalus" pitchFamily="18" charset="-78"/>
                <a:cs typeface="Andalus" pitchFamily="18" charset="-78"/>
              </a:rPr>
              <a:t>the underlying medical problem </a:t>
            </a:r>
            <a:r>
              <a:rPr lang="en-US" dirty="0" smtClean="0">
                <a:solidFill>
                  <a:srgbClr val="7030A0"/>
                </a:solidFill>
                <a:latin typeface="Andalus" pitchFamily="18" charset="-78"/>
                <a:cs typeface="Andalus" pitchFamily="18" charset="-78"/>
              </a:rPr>
              <a:t>is the </a:t>
            </a:r>
            <a:r>
              <a:rPr lang="en-US" dirty="0">
                <a:solidFill>
                  <a:srgbClr val="7030A0"/>
                </a:solidFill>
                <a:latin typeface="Andalus" pitchFamily="18" charset="-78"/>
                <a:cs typeface="Andalus" pitchFamily="18" charset="-78"/>
              </a:rPr>
              <a:t>first step in treating diarrhea. </a:t>
            </a:r>
            <a:endParaRPr lang="en-US" dirty="0" smtClean="0">
              <a:solidFill>
                <a:srgbClr val="7030A0"/>
              </a:solidFill>
              <a:latin typeface="Andalus" pitchFamily="18" charset="-78"/>
              <a:cs typeface="Andalus" pitchFamily="18" charset="-78"/>
            </a:endParaRPr>
          </a:p>
          <a:p>
            <a:pPr marL="0" indent="0" algn="just" rtl="0">
              <a:buNone/>
            </a:pPr>
            <a:r>
              <a:rPr lang="en-US" dirty="0" smtClean="0">
                <a:solidFill>
                  <a:srgbClr val="000000"/>
                </a:solidFill>
                <a:latin typeface="Andalus" pitchFamily="18" charset="-78"/>
                <a:cs typeface="Andalus" pitchFamily="18" charset="-78"/>
              </a:rPr>
              <a:t>For </a:t>
            </a:r>
            <a:r>
              <a:rPr lang="en-US" dirty="0">
                <a:solidFill>
                  <a:srgbClr val="000000"/>
                </a:solidFill>
                <a:latin typeface="Andalus" pitchFamily="18" charset="-78"/>
                <a:cs typeface="Andalus" pitchFamily="18" charset="-78"/>
              </a:rPr>
              <a:t>example, antibiotics can be prescribed for treating intestinal infections. </a:t>
            </a:r>
            <a:r>
              <a:rPr lang="en-US" u="sng" dirty="0">
                <a:solidFill>
                  <a:srgbClr val="00B050"/>
                </a:solidFill>
                <a:latin typeface="Andalus" pitchFamily="18" charset="-78"/>
                <a:cs typeface="Andalus" pitchFamily="18" charset="-78"/>
              </a:rPr>
              <a:t>If a medication is the cause of diarrhea, a different drug may be suggested</a:t>
            </a:r>
            <a:r>
              <a:rPr lang="en-US" dirty="0">
                <a:solidFill>
                  <a:srgbClr val="000000"/>
                </a:solidFill>
                <a:latin typeface="Andalus" pitchFamily="18" charset="-78"/>
                <a:cs typeface="Andalus" pitchFamily="18" charset="-78"/>
              </a:rPr>
              <a:t>. </a:t>
            </a:r>
            <a:r>
              <a:rPr lang="en-US" u="sng" dirty="0">
                <a:solidFill>
                  <a:srgbClr val="000000"/>
                </a:solidFill>
                <a:latin typeface="Andalus" pitchFamily="18" charset="-78"/>
                <a:cs typeface="Andalus" pitchFamily="18" charset="-78"/>
              </a:rPr>
              <a:t>If certain foods are responsible, they can be omitted from the diet. </a:t>
            </a:r>
            <a:endParaRPr lang="en-US" u="sng" dirty="0" smtClean="0">
              <a:solidFill>
                <a:srgbClr val="000000"/>
              </a:solidFill>
              <a:latin typeface="Andalus" pitchFamily="18" charset="-78"/>
              <a:cs typeface="Andalus" pitchFamily="18" charset="-78"/>
            </a:endParaRPr>
          </a:p>
          <a:p>
            <a:pPr marL="0" indent="0" algn="just" rtl="0">
              <a:buNone/>
            </a:pPr>
            <a:r>
              <a:rPr lang="en-US" u="sng" dirty="0" smtClean="0">
                <a:solidFill>
                  <a:srgbClr val="FF0000"/>
                </a:solidFill>
                <a:latin typeface="Andalus" pitchFamily="18" charset="-78"/>
                <a:cs typeface="Andalus" pitchFamily="18" charset="-78"/>
              </a:rPr>
              <a:t>Bulk-forming </a:t>
            </a:r>
            <a:r>
              <a:rPr lang="en-US" u="sng" dirty="0">
                <a:solidFill>
                  <a:srgbClr val="FF0000"/>
                </a:solidFill>
                <a:latin typeface="Andalus" pitchFamily="18" charset="-78"/>
                <a:cs typeface="Andalus" pitchFamily="18" charset="-78"/>
              </a:rPr>
              <a:t>agents such as </a:t>
            </a:r>
            <a:r>
              <a:rPr lang="en-US" u="sng" dirty="0" err="1">
                <a:solidFill>
                  <a:srgbClr val="FF0000"/>
                </a:solidFill>
                <a:latin typeface="Andalus" pitchFamily="18" charset="-78"/>
                <a:cs typeface="Andalus" pitchFamily="18" charset="-78"/>
              </a:rPr>
              <a:t>psyllium</a:t>
            </a:r>
            <a:r>
              <a:rPr lang="en-US" u="sng" dirty="0">
                <a:solidFill>
                  <a:srgbClr val="FF0000"/>
                </a:solidFill>
                <a:latin typeface="Andalus" pitchFamily="18" charset="-78"/>
                <a:cs typeface="Andalus" pitchFamily="18" charset="-78"/>
              </a:rPr>
              <a:t> </a:t>
            </a:r>
            <a:r>
              <a:rPr lang="en-US" dirty="0">
                <a:solidFill>
                  <a:srgbClr val="FF0000"/>
                </a:solidFill>
                <a:latin typeface="Andalus" pitchFamily="18" charset="-78"/>
                <a:cs typeface="Andalus" pitchFamily="18" charset="-78"/>
              </a:rPr>
              <a:t>(Metamucil) or </a:t>
            </a:r>
            <a:r>
              <a:rPr lang="en-US" u="sng" dirty="0">
                <a:solidFill>
                  <a:srgbClr val="FF0000"/>
                </a:solidFill>
                <a:latin typeface="Andalus" pitchFamily="18" charset="-78"/>
                <a:cs typeface="Andalus" pitchFamily="18" charset="-78"/>
              </a:rPr>
              <a:t>methylcellulose</a:t>
            </a:r>
            <a:r>
              <a:rPr lang="en-US" dirty="0">
                <a:solidFill>
                  <a:srgbClr val="FF0000"/>
                </a:solidFill>
                <a:latin typeface="Andalus" pitchFamily="18" charset="-78"/>
                <a:cs typeface="Andalus" pitchFamily="18" charset="-78"/>
              </a:rPr>
              <a:t> (Citrucel) can help to </a:t>
            </a:r>
            <a:r>
              <a:rPr lang="en-US" u="sng" dirty="0">
                <a:solidFill>
                  <a:srgbClr val="FF0000"/>
                </a:solidFill>
                <a:latin typeface="Andalus" pitchFamily="18" charset="-78"/>
                <a:cs typeface="Andalus" pitchFamily="18" charset="-78"/>
              </a:rPr>
              <a:t>reduce the liquidity </a:t>
            </a:r>
            <a:r>
              <a:rPr lang="en-US" dirty="0">
                <a:solidFill>
                  <a:srgbClr val="FF0000"/>
                </a:solidFill>
                <a:latin typeface="Andalus" pitchFamily="18" charset="-78"/>
                <a:cs typeface="Andalus" pitchFamily="18" charset="-78"/>
              </a:rPr>
              <a:t>of the stool. </a:t>
            </a:r>
            <a:endParaRPr lang="en-US" dirty="0" smtClean="0">
              <a:solidFill>
                <a:srgbClr val="FF0000"/>
              </a:solidFill>
              <a:latin typeface="Andalus" pitchFamily="18" charset="-78"/>
              <a:cs typeface="Andalus" pitchFamily="18" charset="-78"/>
            </a:endParaRPr>
          </a:p>
          <a:p>
            <a:pPr marL="0" indent="0" algn="just" rtl="0">
              <a:buNone/>
            </a:pPr>
            <a:r>
              <a:rPr lang="en-US" dirty="0" smtClean="0">
                <a:solidFill>
                  <a:srgbClr val="7030A0"/>
                </a:solidFill>
                <a:latin typeface="Andalus" pitchFamily="18" charset="-78"/>
                <a:cs typeface="Andalus" pitchFamily="18" charset="-78"/>
              </a:rPr>
              <a:t>If </a:t>
            </a:r>
            <a:r>
              <a:rPr lang="en-US" dirty="0">
                <a:solidFill>
                  <a:srgbClr val="7030A0"/>
                </a:solidFill>
                <a:latin typeface="Andalus" pitchFamily="18" charset="-78"/>
                <a:cs typeface="Andalus" pitchFamily="18" charset="-78"/>
              </a:rPr>
              <a:t>chronic diarrhea does not respond to treatment, </a:t>
            </a:r>
            <a:r>
              <a:rPr lang="en-US" u="sng" dirty="0">
                <a:solidFill>
                  <a:srgbClr val="7030A0"/>
                </a:solidFill>
                <a:latin typeface="Andalus" pitchFamily="18" charset="-78"/>
                <a:cs typeface="Andalus" pitchFamily="18" charset="-78"/>
              </a:rPr>
              <a:t>antidiarrheal</a:t>
            </a:r>
            <a:r>
              <a:rPr lang="en-US" dirty="0">
                <a:solidFill>
                  <a:srgbClr val="7030A0"/>
                </a:solidFill>
                <a:latin typeface="Andalus" pitchFamily="18" charset="-78"/>
                <a:cs typeface="Andalus" pitchFamily="18" charset="-78"/>
              </a:rPr>
              <a:t> drugs may be prescribed to </a:t>
            </a:r>
            <a:r>
              <a:rPr lang="en-US" u="sng" dirty="0">
                <a:solidFill>
                  <a:srgbClr val="7030A0"/>
                </a:solidFill>
                <a:latin typeface="Andalus" pitchFamily="18" charset="-78"/>
                <a:cs typeface="Andalus" pitchFamily="18" charset="-78"/>
              </a:rPr>
              <a:t>slow GI motility </a:t>
            </a:r>
            <a:r>
              <a:rPr lang="en-US" dirty="0">
                <a:solidFill>
                  <a:srgbClr val="7030A0"/>
                </a:solidFill>
                <a:latin typeface="Andalus" pitchFamily="18" charset="-78"/>
                <a:cs typeface="Andalus" pitchFamily="18" charset="-78"/>
              </a:rPr>
              <a:t>or </a:t>
            </a:r>
            <a:r>
              <a:rPr lang="en-US" u="sng" dirty="0">
                <a:solidFill>
                  <a:srgbClr val="7030A0"/>
                </a:solidFill>
                <a:latin typeface="Andalus" pitchFamily="18" charset="-78"/>
                <a:cs typeface="Andalus" pitchFamily="18" charset="-78"/>
              </a:rPr>
              <a:t>reduce intestinal secretions. </a:t>
            </a:r>
            <a:endParaRPr lang="en-US" u="sng" dirty="0" smtClean="0">
              <a:solidFill>
                <a:srgbClr val="7030A0"/>
              </a:solidFill>
              <a:latin typeface="Andalus" pitchFamily="18" charset="-78"/>
              <a:cs typeface="Andalus" pitchFamily="18" charset="-78"/>
            </a:endParaRPr>
          </a:p>
          <a:p>
            <a:pPr marL="0" indent="0" algn="just" rtl="0">
              <a:buNone/>
            </a:pPr>
            <a:r>
              <a:rPr lang="en-US" u="sng" dirty="0" smtClean="0">
                <a:solidFill>
                  <a:srgbClr val="0070C0"/>
                </a:solidFill>
                <a:latin typeface="Andalus" pitchFamily="18" charset="-78"/>
                <a:cs typeface="Andalus" pitchFamily="18" charset="-78"/>
              </a:rPr>
              <a:t>Probiotics</a:t>
            </a:r>
            <a:r>
              <a:rPr lang="en-US" dirty="0" smtClean="0">
                <a:solidFill>
                  <a:srgbClr val="0070C0"/>
                </a:solidFill>
                <a:latin typeface="Andalus" pitchFamily="18" charset="-78"/>
                <a:cs typeface="Andalus" pitchFamily="18" charset="-78"/>
              </a:rPr>
              <a:t> may </a:t>
            </a:r>
            <a:r>
              <a:rPr lang="en-US" dirty="0">
                <a:solidFill>
                  <a:srgbClr val="0070C0"/>
                </a:solidFill>
                <a:latin typeface="Andalus" pitchFamily="18" charset="-78"/>
                <a:cs typeface="Andalus" pitchFamily="18" charset="-78"/>
              </a:rPr>
              <a:t>be beneficial for certain types of diarrhea (especially diarrhea caused by infections), </a:t>
            </a:r>
            <a:r>
              <a:rPr lang="en-US" u="sng" dirty="0">
                <a:solidFill>
                  <a:srgbClr val="0070C0"/>
                </a:solidFill>
                <a:latin typeface="Andalus" pitchFamily="18" charset="-78"/>
                <a:cs typeface="Andalus" pitchFamily="18" charset="-78"/>
              </a:rPr>
              <a:t>but standard treatment protocols have not been </a:t>
            </a:r>
            <a:r>
              <a:rPr lang="en-US" u="sng" dirty="0" smtClean="0">
                <a:solidFill>
                  <a:srgbClr val="0070C0"/>
                </a:solidFill>
                <a:latin typeface="Andalus" pitchFamily="18" charset="-78"/>
                <a:cs typeface="Andalus" pitchFamily="18" charset="-78"/>
              </a:rPr>
              <a:t>developed.</a:t>
            </a:r>
            <a:endParaRPr lang="en-US" sz="800" u="sng" dirty="0" smtClean="0">
              <a:solidFill>
                <a:srgbClr val="0070C0"/>
              </a:solidFill>
              <a:latin typeface="Andalus" pitchFamily="18" charset="-78"/>
              <a:cs typeface="Andalus" pitchFamily="18" charset="-78"/>
            </a:endParaRPr>
          </a:p>
          <a:p>
            <a:pPr marL="0" indent="0" algn="just" rtl="0">
              <a:buNone/>
            </a:pPr>
            <a:r>
              <a:rPr lang="en-US" dirty="0" smtClean="0">
                <a:solidFill>
                  <a:srgbClr val="00B050"/>
                </a:solidFill>
                <a:latin typeface="Andalus" pitchFamily="18" charset="-78"/>
                <a:cs typeface="Andalus" pitchFamily="18" charset="-78"/>
              </a:rPr>
              <a:t>People </a:t>
            </a:r>
            <a:r>
              <a:rPr lang="en-US" dirty="0">
                <a:solidFill>
                  <a:srgbClr val="00B050"/>
                </a:solidFill>
                <a:latin typeface="Andalus" pitchFamily="18" charset="-78"/>
                <a:cs typeface="Andalus" pitchFamily="18" charset="-78"/>
              </a:rPr>
              <a:t>with severe, </a:t>
            </a:r>
            <a:r>
              <a:rPr lang="en-US" b="1" u="sng" dirty="0">
                <a:solidFill>
                  <a:srgbClr val="00B050"/>
                </a:solidFill>
                <a:latin typeface="Andalus" pitchFamily="18" charset="-78"/>
                <a:cs typeface="Andalus" pitchFamily="18" charset="-78"/>
              </a:rPr>
              <a:t>intractable </a:t>
            </a:r>
            <a:r>
              <a:rPr lang="en-US" u="sng" dirty="0">
                <a:solidFill>
                  <a:srgbClr val="00B050"/>
                </a:solidFill>
                <a:latin typeface="Andalus" pitchFamily="18" charset="-78"/>
                <a:cs typeface="Andalus" pitchFamily="18" charset="-78"/>
              </a:rPr>
              <a:t>diarrhea </a:t>
            </a:r>
            <a:r>
              <a:rPr lang="en-US" dirty="0">
                <a:solidFill>
                  <a:srgbClr val="00B050"/>
                </a:solidFill>
                <a:latin typeface="Andalus" pitchFamily="18" charset="-78"/>
                <a:cs typeface="Andalus" pitchFamily="18" charset="-78"/>
              </a:rPr>
              <a:t>sometimes require </a:t>
            </a:r>
            <a:r>
              <a:rPr lang="en-US" u="sng" dirty="0">
                <a:solidFill>
                  <a:srgbClr val="00B050"/>
                </a:solidFill>
                <a:latin typeface="Andalus" pitchFamily="18" charset="-78"/>
                <a:cs typeface="Andalus" pitchFamily="18" charset="-78"/>
              </a:rPr>
              <a:t>total parenteral nutrition.</a:t>
            </a:r>
            <a:endParaRPr lang="ar-YE" u="sng" dirty="0">
              <a:solidFill>
                <a:srgbClr val="00B05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p:txBody>
      </p:sp>
      <p:sp>
        <p:nvSpPr>
          <p:cNvPr id="2" name="عنصر نائب للتاريخ 1"/>
          <p:cNvSpPr>
            <a:spLocks noGrp="1"/>
          </p:cNvSpPr>
          <p:nvPr>
            <p:ph type="dt" sz="half" idx="10"/>
          </p:nvPr>
        </p:nvSpPr>
        <p:spPr/>
        <p:txBody>
          <a:bodyPr/>
          <a:lstStyle/>
          <a:p>
            <a:fld id="{8E3C1C48-DA4B-4F44-80FD-1F23C5D5F29F}" type="datetime1">
              <a:rPr lang="en-US" smtClean="0"/>
              <a:t>7/12/2020</a:t>
            </a:fld>
            <a:endParaRPr lang="ar-SA"/>
          </a:p>
        </p:txBody>
      </p:sp>
      <p:sp>
        <p:nvSpPr>
          <p:cNvPr id="4" name="عنصر نائب للتذييل 3"/>
          <p:cNvSpPr>
            <a:spLocks noGrp="1"/>
          </p:cNvSpPr>
          <p:nvPr>
            <p:ph type="ftr" sz="quarter" idx="11"/>
          </p:nvPr>
        </p:nvSpPr>
        <p:spPr/>
        <p:txBody>
          <a:bodyPr/>
          <a:lstStyle/>
          <a:p>
            <a:r>
              <a:rPr lang="en-US" smtClean="0"/>
              <a:t>Dr. Abdulaziz Abbas</a:t>
            </a:r>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16</a:t>
            </a:fld>
            <a:endParaRPr lang="ar-SA"/>
          </a:p>
        </p:txBody>
      </p:sp>
    </p:spTree>
    <p:extLst>
      <p:ext uri="{BB962C8B-B14F-4D97-AF65-F5344CB8AC3E}">
        <p14:creationId xmlns:p14="http://schemas.microsoft.com/office/powerpoint/2010/main" val="796458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260648"/>
            <a:ext cx="8784976" cy="6264696"/>
          </a:xfrm>
        </p:spPr>
        <p:txBody>
          <a:bodyPr>
            <a:normAutofit fontScale="92500" lnSpcReduction="10000"/>
          </a:bodyPr>
          <a:lstStyle/>
          <a:p>
            <a:pPr marL="0" indent="0" algn="ctr" rtl="0">
              <a:buNone/>
            </a:pPr>
            <a:r>
              <a:rPr lang="en-US" sz="3600" b="1" dirty="0">
                <a:solidFill>
                  <a:srgbClr val="FF0000"/>
                </a:solidFill>
                <a:latin typeface="Andalus" pitchFamily="18" charset="-78"/>
                <a:cs typeface="Andalus" pitchFamily="18" charset="-78"/>
              </a:rPr>
              <a:t>Oral Rehydration Therapy </a:t>
            </a:r>
            <a:endParaRPr lang="en-US" sz="3600" b="1" dirty="0" smtClean="0">
              <a:solidFill>
                <a:srgbClr val="FF0000"/>
              </a:solidFill>
              <a:latin typeface="Andalus" pitchFamily="18" charset="-78"/>
              <a:cs typeface="Andalus" pitchFamily="18" charset="-78"/>
            </a:endParaRPr>
          </a:p>
          <a:p>
            <a:pPr marL="0" indent="0" algn="just" rtl="0">
              <a:buNone/>
            </a:pPr>
            <a:r>
              <a:rPr lang="en-US" dirty="0" smtClean="0">
                <a:solidFill>
                  <a:srgbClr val="0070C0"/>
                </a:solidFill>
                <a:latin typeface="Andalus" pitchFamily="18" charset="-78"/>
                <a:cs typeface="Andalus" pitchFamily="18" charset="-78"/>
              </a:rPr>
              <a:t>Severe </a:t>
            </a:r>
            <a:r>
              <a:rPr lang="en-US" dirty="0">
                <a:solidFill>
                  <a:srgbClr val="0070C0"/>
                </a:solidFill>
                <a:latin typeface="Andalus" pitchFamily="18" charset="-78"/>
                <a:cs typeface="Andalus" pitchFamily="18" charset="-78"/>
              </a:rPr>
              <a:t>diarrhea requires the </a:t>
            </a:r>
            <a:r>
              <a:rPr lang="en-US" u="sng" dirty="0">
                <a:solidFill>
                  <a:srgbClr val="0070C0"/>
                </a:solidFill>
                <a:latin typeface="Andalus" pitchFamily="18" charset="-78"/>
                <a:cs typeface="Andalus" pitchFamily="18" charset="-78"/>
              </a:rPr>
              <a:t>replacement of lost </a:t>
            </a:r>
            <a:r>
              <a:rPr lang="en-US" u="sng" dirty="0" smtClean="0">
                <a:solidFill>
                  <a:srgbClr val="0070C0"/>
                </a:solidFill>
                <a:latin typeface="Andalus" pitchFamily="18" charset="-78"/>
                <a:cs typeface="Andalus" pitchFamily="18" charset="-78"/>
              </a:rPr>
              <a:t>fluid and </a:t>
            </a:r>
            <a:r>
              <a:rPr lang="en-US" u="sng" dirty="0">
                <a:solidFill>
                  <a:srgbClr val="0070C0"/>
                </a:solidFill>
                <a:latin typeface="Andalus" pitchFamily="18" charset="-78"/>
                <a:cs typeface="Andalus" pitchFamily="18" charset="-78"/>
              </a:rPr>
              <a:t>electrolytes. </a:t>
            </a:r>
            <a:endParaRPr lang="en-US" u="sng" dirty="0" smtClean="0">
              <a:solidFill>
                <a:srgbClr val="0070C0"/>
              </a:solidFill>
              <a:latin typeface="Andalus" pitchFamily="18" charset="-78"/>
              <a:cs typeface="Andalus" pitchFamily="18" charset="-78"/>
            </a:endParaRPr>
          </a:p>
          <a:p>
            <a:pPr marL="0" indent="0" algn="just" rtl="0">
              <a:buNone/>
            </a:pPr>
            <a:r>
              <a:rPr lang="en-US" dirty="0" smtClean="0">
                <a:solidFill>
                  <a:srgbClr val="00B050"/>
                </a:solidFill>
                <a:latin typeface="Andalus" pitchFamily="18" charset="-78"/>
                <a:cs typeface="Andalus" pitchFamily="18" charset="-78"/>
              </a:rPr>
              <a:t>Oral </a:t>
            </a:r>
            <a:r>
              <a:rPr lang="en-US" dirty="0">
                <a:solidFill>
                  <a:srgbClr val="00B050"/>
                </a:solidFill>
                <a:latin typeface="Andalus" pitchFamily="18" charset="-78"/>
                <a:cs typeface="Andalus" pitchFamily="18" charset="-78"/>
              </a:rPr>
              <a:t>rehydration solutions can be purchased or easily mixed using water, salts, and glucose or </a:t>
            </a:r>
            <a:r>
              <a:rPr lang="en-US" dirty="0" smtClean="0">
                <a:solidFill>
                  <a:srgbClr val="00B050"/>
                </a:solidFill>
                <a:latin typeface="Andalus" pitchFamily="18" charset="-78"/>
                <a:cs typeface="Andalus" pitchFamily="18" charset="-78"/>
              </a:rPr>
              <a:t>sucrose</a:t>
            </a:r>
            <a:r>
              <a:rPr lang="en-US" dirty="0" smtClean="0">
                <a:solidFill>
                  <a:srgbClr val="000000"/>
                </a:solidFill>
                <a:latin typeface="Andalus" pitchFamily="18" charset="-78"/>
                <a:cs typeface="Andalus" pitchFamily="18" charset="-78"/>
              </a:rPr>
              <a:t>. The </a:t>
            </a:r>
            <a:r>
              <a:rPr lang="en-US" u="sng" dirty="0">
                <a:solidFill>
                  <a:srgbClr val="000000"/>
                </a:solidFill>
                <a:latin typeface="Andalus" pitchFamily="18" charset="-78"/>
                <a:cs typeface="Andalus" pitchFamily="18" charset="-78"/>
              </a:rPr>
              <a:t>addition of carbohydrate to the solution facilitates sodium and water absorption. </a:t>
            </a:r>
            <a:endParaRPr lang="en-US" u="sng" dirty="0" smtClean="0">
              <a:solidFill>
                <a:srgbClr val="000000"/>
              </a:solidFill>
              <a:latin typeface="Andalus" pitchFamily="18" charset="-78"/>
              <a:cs typeface="Andalus" pitchFamily="18" charset="-78"/>
            </a:endParaRPr>
          </a:p>
          <a:p>
            <a:pPr marL="0" indent="0" algn="just" rtl="0">
              <a:buNone/>
            </a:pPr>
            <a:r>
              <a:rPr lang="en-US" u="sng" dirty="0" smtClean="0">
                <a:solidFill>
                  <a:srgbClr val="7030A0"/>
                </a:solidFill>
                <a:latin typeface="Andalus" pitchFamily="18" charset="-78"/>
                <a:cs typeface="Andalus" pitchFamily="18" charset="-78"/>
              </a:rPr>
              <a:t>Commercial </a:t>
            </a:r>
            <a:r>
              <a:rPr lang="en-US" u="sng" dirty="0">
                <a:solidFill>
                  <a:srgbClr val="7030A0"/>
                </a:solidFill>
                <a:latin typeface="Andalus" pitchFamily="18" charset="-78"/>
                <a:cs typeface="Andalus" pitchFamily="18" charset="-78"/>
              </a:rPr>
              <a:t>sports drinks </a:t>
            </a:r>
            <a:r>
              <a:rPr lang="en-US" dirty="0">
                <a:solidFill>
                  <a:srgbClr val="7030A0"/>
                </a:solidFill>
                <a:latin typeface="Andalus" pitchFamily="18" charset="-78"/>
                <a:cs typeface="Andalus" pitchFamily="18" charset="-78"/>
              </a:rPr>
              <a:t>are </a:t>
            </a:r>
            <a:r>
              <a:rPr lang="en-US" u="sng" dirty="0">
                <a:solidFill>
                  <a:srgbClr val="7030A0"/>
                </a:solidFill>
                <a:latin typeface="Andalus" pitchFamily="18" charset="-78"/>
                <a:cs typeface="Andalus" pitchFamily="18" charset="-78"/>
              </a:rPr>
              <a:t>not ideal fluids for rehydration</a:t>
            </a:r>
            <a:r>
              <a:rPr lang="en-US" dirty="0">
                <a:solidFill>
                  <a:srgbClr val="7030A0"/>
                </a:solidFill>
                <a:latin typeface="Andalus" pitchFamily="18" charset="-78"/>
                <a:cs typeface="Andalus" pitchFamily="18" charset="-78"/>
              </a:rPr>
              <a:t> because </a:t>
            </a:r>
            <a:r>
              <a:rPr lang="en-US" u="sng" dirty="0">
                <a:solidFill>
                  <a:srgbClr val="7030A0"/>
                </a:solidFill>
                <a:latin typeface="Andalus" pitchFamily="18" charset="-78"/>
                <a:cs typeface="Andalus" pitchFamily="18" charset="-78"/>
              </a:rPr>
              <a:t>their sodium content is too low</a:t>
            </a:r>
            <a:r>
              <a:rPr lang="en-US" dirty="0">
                <a:solidFill>
                  <a:srgbClr val="7030A0"/>
                </a:solidFill>
                <a:latin typeface="Andalus" pitchFamily="18" charset="-78"/>
                <a:cs typeface="Andalus" pitchFamily="18" charset="-78"/>
              </a:rPr>
              <a:t>, but they can be used </a:t>
            </a:r>
            <a:r>
              <a:rPr lang="en-US" u="sng" dirty="0">
                <a:solidFill>
                  <a:srgbClr val="7030A0"/>
                </a:solidFill>
                <a:latin typeface="Andalus" pitchFamily="18" charset="-78"/>
                <a:cs typeface="Andalus" pitchFamily="18" charset="-78"/>
              </a:rPr>
              <a:t>if accompanied by salty snack </a:t>
            </a:r>
            <a:r>
              <a:rPr lang="en-US" u="sng" dirty="0" smtClean="0">
                <a:solidFill>
                  <a:srgbClr val="7030A0"/>
                </a:solidFill>
                <a:latin typeface="Andalus" pitchFamily="18" charset="-78"/>
                <a:cs typeface="Andalus" pitchFamily="18" charset="-78"/>
              </a:rPr>
              <a:t>foods.</a:t>
            </a:r>
            <a:endParaRPr lang="en-US" sz="800" u="sng" dirty="0" smtClean="0">
              <a:solidFill>
                <a:srgbClr val="7030A0"/>
              </a:solidFill>
              <a:latin typeface="Andalus" pitchFamily="18" charset="-78"/>
              <a:cs typeface="Andalus" pitchFamily="18" charset="-78"/>
            </a:endParaRPr>
          </a:p>
          <a:p>
            <a:pPr marL="0" indent="0" algn="just" rtl="0">
              <a:buNone/>
            </a:pPr>
            <a:r>
              <a:rPr lang="en-US" dirty="0" smtClean="0">
                <a:solidFill>
                  <a:srgbClr val="000000"/>
                </a:solidFill>
                <a:latin typeface="Andalus" pitchFamily="18" charset="-78"/>
                <a:cs typeface="Andalus" pitchFamily="18" charset="-78"/>
              </a:rPr>
              <a:t>When </a:t>
            </a:r>
            <a:r>
              <a:rPr lang="en-US" dirty="0">
                <a:solidFill>
                  <a:srgbClr val="000000"/>
                </a:solidFill>
                <a:latin typeface="Andalus" pitchFamily="18" charset="-78"/>
                <a:cs typeface="Andalus" pitchFamily="18" charset="-78"/>
              </a:rPr>
              <a:t>diarrhea results in extreme dehydration, </a:t>
            </a:r>
            <a:r>
              <a:rPr lang="en-US" u="sng" dirty="0">
                <a:solidFill>
                  <a:srgbClr val="FF0000"/>
                </a:solidFill>
                <a:latin typeface="Andalus" pitchFamily="18" charset="-78"/>
                <a:cs typeface="Andalus" pitchFamily="18" charset="-78"/>
              </a:rPr>
              <a:t>intravenous solutions are used to quickly replenish fluid and electrolytes</a:t>
            </a:r>
            <a:r>
              <a:rPr lang="en-US" u="sng" dirty="0">
                <a:solidFill>
                  <a:srgbClr val="FF0000"/>
                </a:solidFill>
                <a:latin typeface="BerkeleyStd-Medium"/>
              </a:rPr>
              <a:t>.</a:t>
            </a:r>
            <a:endParaRPr lang="ar-YE" u="sng" dirty="0">
              <a:solidFill>
                <a:srgbClr val="FF0000"/>
              </a:solidFill>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p:txBody>
      </p:sp>
      <p:sp>
        <p:nvSpPr>
          <p:cNvPr id="2" name="عنصر نائب للتاريخ 1"/>
          <p:cNvSpPr>
            <a:spLocks noGrp="1"/>
          </p:cNvSpPr>
          <p:nvPr>
            <p:ph type="dt" sz="half" idx="10"/>
          </p:nvPr>
        </p:nvSpPr>
        <p:spPr/>
        <p:txBody>
          <a:bodyPr/>
          <a:lstStyle/>
          <a:p>
            <a:fld id="{B1228B1D-3722-4595-9526-E882C179D41D}" type="datetime1">
              <a:rPr lang="en-US" smtClean="0"/>
              <a:t>7/12/2020</a:t>
            </a:fld>
            <a:endParaRPr lang="ar-SA"/>
          </a:p>
        </p:txBody>
      </p:sp>
      <p:sp>
        <p:nvSpPr>
          <p:cNvPr id="4" name="عنصر نائب للتذييل 3"/>
          <p:cNvSpPr>
            <a:spLocks noGrp="1"/>
          </p:cNvSpPr>
          <p:nvPr>
            <p:ph type="ftr" sz="quarter" idx="11"/>
          </p:nvPr>
        </p:nvSpPr>
        <p:spPr/>
        <p:txBody>
          <a:bodyPr/>
          <a:lstStyle/>
          <a:p>
            <a:r>
              <a:rPr lang="en-US" smtClean="0"/>
              <a:t>Dr. Abdulaziz Abbas</a:t>
            </a:r>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17</a:t>
            </a:fld>
            <a:endParaRPr lang="ar-SA"/>
          </a:p>
        </p:txBody>
      </p:sp>
    </p:spTree>
    <p:extLst>
      <p:ext uri="{BB962C8B-B14F-4D97-AF65-F5344CB8AC3E}">
        <p14:creationId xmlns:p14="http://schemas.microsoft.com/office/powerpoint/2010/main" val="2367248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260648"/>
            <a:ext cx="8784976" cy="6336704"/>
          </a:xfrm>
        </p:spPr>
        <p:txBody>
          <a:bodyPr>
            <a:normAutofit fontScale="92500" lnSpcReduction="20000"/>
          </a:bodyPr>
          <a:lstStyle/>
          <a:p>
            <a:pPr marL="0" indent="0" algn="ctr" rtl="0">
              <a:buNone/>
            </a:pPr>
            <a:r>
              <a:rPr lang="en-US" sz="3500" b="1" dirty="0">
                <a:solidFill>
                  <a:srgbClr val="00B050"/>
                </a:solidFill>
                <a:latin typeface="Andalus" pitchFamily="18" charset="-78"/>
                <a:cs typeface="Andalus" pitchFamily="18" charset="-78"/>
              </a:rPr>
              <a:t>Nutrition Therapy for Diarrhea </a:t>
            </a:r>
            <a:endParaRPr lang="en-US" sz="3500" b="1" dirty="0" smtClean="0">
              <a:solidFill>
                <a:srgbClr val="00B050"/>
              </a:solidFill>
              <a:latin typeface="Andalus" pitchFamily="18" charset="-78"/>
              <a:cs typeface="Andalus" pitchFamily="18" charset="-78"/>
            </a:endParaRPr>
          </a:p>
          <a:p>
            <a:pPr marL="0" indent="0" algn="just" rtl="0">
              <a:buNone/>
            </a:pPr>
            <a:r>
              <a:rPr lang="en-US" dirty="0" smtClean="0">
                <a:solidFill>
                  <a:srgbClr val="FF0000"/>
                </a:solidFill>
                <a:latin typeface="Andalus" pitchFamily="18" charset="-78"/>
                <a:cs typeface="Andalus" pitchFamily="18" charset="-78"/>
              </a:rPr>
              <a:t>Because </a:t>
            </a:r>
            <a:r>
              <a:rPr lang="en-US" dirty="0">
                <a:solidFill>
                  <a:srgbClr val="FF0000"/>
                </a:solidFill>
                <a:latin typeface="Andalus" pitchFamily="18" charset="-78"/>
                <a:cs typeface="Andalus" pitchFamily="18" charset="-78"/>
              </a:rPr>
              <a:t>diarrhea can develop for </a:t>
            </a:r>
            <a:r>
              <a:rPr lang="en-US" dirty="0" smtClean="0">
                <a:solidFill>
                  <a:srgbClr val="FF0000"/>
                </a:solidFill>
                <a:latin typeface="Andalus" pitchFamily="18" charset="-78"/>
                <a:cs typeface="Andalus" pitchFamily="18" charset="-78"/>
              </a:rPr>
              <a:t>numerous reasons</a:t>
            </a:r>
            <a:r>
              <a:rPr lang="en-US" dirty="0">
                <a:solidFill>
                  <a:srgbClr val="FF0000"/>
                </a:solidFill>
                <a:latin typeface="Andalus" pitchFamily="18" charset="-78"/>
                <a:cs typeface="Andalus" pitchFamily="18" charset="-78"/>
              </a:rPr>
              <a:t>, the nutrition prescription depends on the medical diagnosis and severity of the condition. </a:t>
            </a:r>
            <a:endParaRPr lang="en-US" dirty="0" smtClean="0">
              <a:solidFill>
                <a:srgbClr val="FF0000"/>
              </a:solidFill>
              <a:latin typeface="Andalus" pitchFamily="18" charset="-78"/>
              <a:cs typeface="Andalus" pitchFamily="18" charset="-78"/>
            </a:endParaRPr>
          </a:p>
          <a:p>
            <a:pPr marL="0" indent="0" algn="just" rtl="0">
              <a:buNone/>
            </a:pPr>
            <a:r>
              <a:rPr lang="en-US" dirty="0" smtClean="0">
                <a:solidFill>
                  <a:srgbClr val="000000"/>
                </a:solidFill>
                <a:latin typeface="Andalus" pitchFamily="18" charset="-78"/>
                <a:cs typeface="Andalus" pitchFamily="18" charset="-78"/>
              </a:rPr>
              <a:t>The </a:t>
            </a:r>
            <a:r>
              <a:rPr lang="en-US" dirty="0">
                <a:solidFill>
                  <a:srgbClr val="000000"/>
                </a:solidFill>
                <a:latin typeface="Andalus" pitchFamily="18" charset="-78"/>
                <a:cs typeface="Andalus" pitchFamily="18" charset="-78"/>
              </a:rPr>
              <a:t>dietary treatment often recommended is a </a:t>
            </a:r>
            <a:r>
              <a:rPr lang="en-US" u="sng" dirty="0">
                <a:solidFill>
                  <a:srgbClr val="000000"/>
                </a:solidFill>
                <a:latin typeface="Andalus" pitchFamily="18" charset="-78"/>
                <a:cs typeface="Andalus" pitchFamily="18" charset="-78"/>
              </a:rPr>
              <a:t>low-fiber, low-fat, lactose-free </a:t>
            </a:r>
            <a:r>
              <a:rPr lang="en-US" u="sng" dirty="0" smtClean="0">
                <a:solidFill>
                  <a:srgbClr val="000000"/>
                </a:solidFill>
                <a:latin typeface="Andalus" pitchFamily="18" charset="-78"/>
                <a:cs typeface="Andalus" pitchFamily="18" charset="-78"/>
              </a:rPr>
              <a:t>diet.</a:t>
            </a:r>
            <a:endParaRPr lang="en-US" sz="800" u="sng" dirty="0" smtClean="0">
              <a:solidFill>
                <a:srgbClr val="000000"/>
              </a:solidFill>
              <a:latin typeface="Andalus" pitchFamily="18" charset="-78"/>
              <a:cs typeface="Andalus" pitchFamily="18" charset="-78"/>
            </a:endParaRPr>
          </a:p>
          <a:p>
            <a:pPr marL="0" indent="0" algn="just" rtl="0">
              <a:buNone/>
            </a:pPr>
            <a:r>
              <a:rPr lang="en-US" dirty="0" smtClean="0">
                <a:solidFill>
                  <a:srgbClr val="7030A0"/>
                </a:solidFill>
                <a:latin typeface="Andalus" pitchFamily="18" charset="-78"/>
                <a:cs typeface="Andalus" pitchFamily="18" charset="-78"/>
              </a:rPr>
              <a:t>The </a:t>
            </a:r>
            <a:r>
              <a:rPr lang="en-US" u="sng" dirty="0">
                <a:solidFill>
                  <a:srgbClr val="7030A0"/>
                </a:solidFill>
                <a:latin typeface="Andalus" pitchFamily="18" charset="-78"/>
                <a:cs typeface="Andalus" pitchFamily="18" charset="-78"/>
              </a:rPr>
              <a:t>diet limits foods that contribute to colonic residue</a:t>
            </a:r>
            <a:r>
              <a:rPr lang="en-US" dirty="0">
                <a:solidFill>
                  <a:srgbClr val="7030A0"/>
                </a:solidFill>
                <a:latin typeface="Andalus" pitchFamily="18" charset="-78"/>
                <a:cs typeface="Andalus" pitchFamily="18" charset="-78"/>
              </a:rPr>
              <a:t>, such as </a:t>
            </a:r>
            <a:r>
              <a:rPr lang="en-US" u="sng" dirty="0">
                <a:solidFill>
                  <a:srgbClr val="7030A0"/>
                </a:solidFill>
                <a:latin typeface="Andalus" pitchFamily="18" charset="-78"/>
                <a:cs typeface="Andalus" pitchFamily="18" charset="-78"/>
              </a:rPr>
              <a:t>those with significant amounts of fiber, resistant starch, fructose, sugar alcohols, and lactose </a:t>
            </a:r>
            <a:r>
              <a:rPr lang="en-US" dirty="0">
                <a:solidFill>
                  <a:srgbClr val="7030A0"/>
                </a:solidFill>
                <a:latin typeface="Andalus" pitchFamily="18" charset="-78"/>
                <a:cs typeface="Andalus" pitchFamily="18" charset="-78"/>
              </a:rPr>
              <a:t>(in lactose-intolerant individuals). </a:t>
            </a:r>
            <a:endParaRPr lang="en-US" dirty="0" smtClean="0">
              <a:solidFill>
                <a:srgbClr val="7030A0"/>
              </a:solidFill>
              <a:latin typeface="Andalus" pitchFamily="18" charset="-78"/>
              <a:cs typeface="Andalus" pitchFamily="18" charset="-78"/>
            </a:endParaRPr>
          </a:p>
          <a:p>
            <a:pPr marL="0" indent="0" algn="just" rtl="0">
              <a:buNone/>
            </a:pPr>
            <a:r>
              <a:rPr lang="en-US" dirty="0" smtClean="0">
                <a:solidFill>
                  <a:srgbClr val="7030A0"/>
                </a:solidFill>
                <a:latin typeface="Andalus" pitchFamily="18" charset="-78"/>
                <a:cs typeface="Andalus" pitchFamily="18" charset="-78"/>
              </a:rPr>
              <a:t>Fructose </a:t>
            </a:r>
            <a:r>
              <a:rPr lang="en-US" dirty="0">
                <a:solidFill>
                  <a:srgbClr val="7030A0"/>
                </a:solidFill>
                <a:latin typeface="Andalus" pitchFamily="18" charset="-78"/>
                <a:cs typeface="Andalus" pitchFamily="18" charset="-78"/>
              </a:rPr>
              <a:t>and sugar alcohols, which are poorly absorbed, </a:t>
            </a:r>
            <a:r>
              <a:rPr lang="en-US" u="sng" dirty="0">
                <a:solidFill>
                  <a:srgbClr val="7030A0"/>
                </a:solidFill>
                <a:latin typeface="Andalus" pitchFamily="18" charset="-78"/>
                <a:cs typeface="Andalus" pitchFamily="18" charset="-78"/>
              </a:rPr>
              <a:t>retain fluids in the colon and contribute to osmotic diarrhea</a:t>
            </a:r>
            <a:r>
              <a:rPr lang="en-US" u="sng" dirty="0" smtClean="0">
                <a:solidFill>
                  <a:srgbClr val="7030A0"/>
                </a:solidFill>
                <a:latin typeface="Andalus" pitchFamily="18" charset="-78"/>
                <a:cs typeface="Andalus" pitchFamily="18" charset="-78"/>
              </a:rPr>
              <a:t>.</a:t>
            </a:r>
            <a:endParaRPr lang="en-US" u="sng" dirty="0">
              <a:solidFill>
                <a:srgbClr val="7030A0"/>
              </a:solidFill>
              <a:latin typeface="Andalus" pitchFamily="18" charset="-78"/>
              <a:cs typeface="Andalus" pitchFamily="18" charset="-78"/>
            </a:endParaRPr>
          </a:p>
          <a:p>
            <a:pPr marL="0" indent="0" algn="just" rtl="0">
              <a:buNone/>
            </a:pPr>
            <a:r>
              <a:rPr lang="en-US" dirty="0" smtClean="0">
                <a:solidFill>
                  <a:srgbClr val="000000"/>
                </a:solidFill>
                <a:latin typeface="Andalus" pitchFamily="18" charset="-78"/>
                <a:cs typeface="Andalus" pitchFamily="18" charset="-78"/>
              </a:rPr>
              <a:t>Similarly</a:t>
            </a:r>
            <a:r>
              <a:rPr lang="en-US" dirty="0">
                <a:solidFill>
                  <a:srgbClr val="000000"/>
                </a:solidFill>
                <a:latin typeface="Andalus" pitchFamily="18" charset="-78"/>
                <a:cs typeface="Andalus" pitchFamily="18" charset="-78"/>
              </a:rPr>
              <a:t>, </a:t>
            </a:r>
            <a:r>
              <a:rPr lang="en-US" u="sng" dirty="0">
                <a:solidFill>
                  <a:srgbClr val="000000"/>
                </a:solidFill>
                <a:latin typeface="Andalus" pitchFamily="18" charset="-78"/>
                <a:cs typeface="Andalus" pitchFamily="18" charset="-78"/>
              </a:rPr>
              <a:t>milk products </a:t>
            </a:r>
            <a:r>
              <a:rPr lang="en-US" dirty="0">
                <a:solidFill>
                  <a:srgbClr val="000000"/>
                </a:solidFill>
                <a:latin typeface="Andalus" pitchFamily="18" charset="-78"/>
                <a:cs typeface="Andalus" pitchFamily="18" charset="-78"/>
              </a:rPr>
              <a:t>may worsen </a:t>
            </a:r>
            <a:r>
              <a:rPr lang="en-US" u="sng" dirty="0">
                <a:solidFill>
                  <a:srgbClr val="000000"/>
                </a:solidFill>
                <a:latin typeface="Andalus" pitchFamily="18" charset="-78"/>
                <a:cs typeface="Andalus" pitchFamily="18" charset="-78"/>
              </a:rPr>
              <a:t>osmotic diarrhea </a:t>
            </a:r>
            <a:r>
              <a:rPr lang="en-US" dirty="0">
                <a:solidFill>
                  <a:srgbClr val="000000"/>
                </a:solidFill>
                <a:latin typeface="Andalus" pitchFamily="18" charset="-78"/>
                <a:cs typeface="Andalus" pitchFamily="18" charset="-78"/>
              </a:rPr>
              <a:t>in persons who are </a:t>
            </a:r>
            <a:r>
              <a:rPr lang="en-US" dirty="0" smtClean="0">
                <a:solidFill>
                  <a:srgbClr val="000000"/>
                </a:solidFill>
                <a:latin typeface="Andalus" pitchFamily="18" charset="-78"/>
                <a:cs typeface="Andalus" pitchFamily="18" charset="-78"/>
              </a:rPr>
              <a:t>lactose intolerant</a:t>
            </a:r>
            <a:r>
              <a:rPr lang="en-US" dirty="0">
                <a:solidFill>
                  <a:srgbClr val="000000"/>
                </a:solidFill>
                <a:latin typeface="Andalus" pitchFamily="18" charset="-78"/>
                <a:cs typeface="Andalus" pitchFamily="18" charset="-78"/>
              </a:rPr>
              <a:t>. </a:t>
            </a:r>
            <a:endParaRPr lang="en-US" dirty="0" smtClean="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p:txBody>
      </p:sp>
      <p:sp>
        <p:nvSpPr>
          <p:cNvPr id="2" name="عنصر نائب للتاريخ 1"/>
          <p:cNvSpPr>
            <a:spLocks noGrp="1"/>
          </p:cNvSpPr>
          <p:nvPr>
            <p:ph type="dt" sz="half" idx="10"/>
          </p:nvPr>
        </p:nvSpPr>
        <p:spPr/>
        <p:txBody>
          <a:bodyPr/>
          <a:lstStyle/>
          <a:p>
            <a:fld id="{9E3D5FFD-9546-40F9-B71F-29197159BB39}" type="datetime1">
              <a:rPr lang="en-US" smtClean="0"/>
              <a:t>7/12/2020</a:t>
            </a:fld>
            <a:endParaRPr lang="ar-SA"/>
          </a:p>
        </p:txBody>
      </p:sp>
      <p:sp>
        <p:nvSpPr>
          <p:cNvPr id="4" name="عنصر نائب للتذييل 3"/>
          <p:cNvSpPr>
            <a:spLocks noGrp="1"/>
          </p:cNvSpPr>
          <p:nvPr>
            <p:ph type="ftr" sz="quarter" idx="11"/>
          </p:nvPr>
        </p:nvSpPr>
        <p:spPr/>
        <p:txBody>
          <a:bodyPr/>
          <a:lstStyle/>
          <a:p>
            <a:r>
              <a:rPr lang="en-US" smtClean="0"/>
              <a:t>Dr. Abdulaziz Abbas</a:t>
            </a:r>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18</a:t>
            </a:fld>
            <a:endParaRPr lang="ar-SA"/>
          </a:p>
        </p:txBody>
      </p:sp>
    </p:spTree>
    <p:extLst>
      <p:ext uri="{BB962C8B-B14F-4D97-AF65-F5344CB8AC3E}">
        <p14:creationId xmlns:p14="http://schemas.microsoft.com/office/powerpoint/2010/main" val="629003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260648"/>
            <a:ext cx="8784976" cy="6192688"/>
          </a:xfrm>
        </p:spPr>
        <p:txBody>
          <a:bodyPr>
            <a:normAutofit fontScale="92500" lnSpcReduction="20000"/>
          </a:bodyPr>
          <a:lstStyle/>
          <a:p>
            <a:pPr marL="0" lvl="0" indent="0" algn="just" rtl="0">
              <a:buNone/>
            </a:pPr>
            <a:r>
              <a:rPr lang="en-US" u="sng" dirty="0">
                <a:solidFill>
                  <a:srgbClr val="FF0000"/>
                </a:solidFill>
                <a:latin typeface="Andalus" pitchFamily="18" charset="-78"/>
                <a:cs typeface="Andalus" pitchFamily="18" charset="-78"/>
              </a:rPr>
              <a:t>Avoidance of fatty foods </a:t>
            </a:r>
            <a:r>
              <a:rPr lang="en-US" dirty="0">
                <a:solidFill>
                  <a:srgbClr val="FF0000"/>
                </a:solidFill>
                <a:latin typeface="Andalus" pitchFamily="18" charset="-78"/>
                <a:cs typeface="Andalus" pitchFamily="18" charset="-78"/>
              </a:rPr>
              <a:t>is recommended because they can sometimes </a:t>
            </a:r>
            <a:r>
              <a:rPr lang="en-US" u="sng" dirty="0">
                <a:solidFill>
                  <a:srgbClr val="00B050"/>
                </a:solidFill>
                <a:latin typeface="Andalus" pitchFamily="18" charset="-78"/>
                <a:cs typeface="Andalus" pitchFamily="18" charset="-78"/>
              </a:rPr>
              <a:t>aggravate diarrhea</a:t>
            </a:r>
            <a:r>
              <a:rPr lang="en-US" dirty="0">
                <a:solidFill>
                  <a:srgbClr val="FF0000"/>
                </a:solidFill>
                <a:latin typeface="Andalus" pitchFamily="18" charset="-78"/>
                <a:cs typeface="Andalus" pitchFamily="18" charset="-78"/>
              </a:rPr>
              <a:t>. </a:t>
            </a:r>
            <a:r>
              <a:rPr lang="en-US" u="sng" dirty="0">
                <a:solidFill>
                  <a:srgbClr val="FF0000"/>
                </a:solidFill>
                <a:latin typeface="Andalus" pitchFamily="18" charset="-78"/>
                <a:cs typeface="Andalus" pitchFamily="18" charset="-78"/>
              </a:rPr>
              <a:t>Gas-producing foods</a:t>
            </a:r>
            <a:r>
              <a:rPr lang="en-US" dirty="0">
                <a:solidFill>
                  <a:srgbClr val="FF0000"/>
                </a:solidFill>
                <a:latin typeface="Andalus" pitchFamily="18" charset="-78"/>
                <a:cs typeface="Andalus" pitchFamily="18" charset="-78"/>
              </a:rPr>
              <a:t> (those with poorly digested or absorbed carbohydrates) can </a:t>
            </a:r>
            <a:r>
              <a:rPr lang="en-US" u="sng" dirty="0">
                <a:solidFill>
                  <a:srgbClr val="FF0000"/>
                </a:solidFill>
                <a:latin typeface="Andalus" pitchFamily="18" charset="-78"/>
                <a:cs typeface="Andalus" pitchFamily="18" charset="-78"/>
              </a:rPr>
              <a:t>increase intestinal distention </a:t>
            </a:r>
            <a:r>
              <a:rPr lang="en-US" dirty="0">
                <a:solidFill>
                  <a:srgbClr val="FF0000"/>
                </a:solidFill>
                <a:latin typeface="Andalus" pitchFamily="18" charset="-78"/>
                <a:cs typeface="Andalus" pitchFamily="18" charset="-78"/>
              </a:rPr>
              <a:t>and cause additional discomfort. </a:t>
            </a:r>
          </a:p>
          <a:p>
            <a:pPr marL="0" indent="0" algn="just" rtl="0">
              <a:buNone/>
            </a:pPr>
            <a:r>
              <a:rPr lang="en-US" dirty="0">
                <a:solidFill>
                  <a:srgbClr val="0070C0"/>
                </a:solidFill>
                <a:latin typeface="Andalus" pitchFamily="18" charset="-78"/>
                <a:cs typeface="Andalus" pitchFamily="18" charset="-78"/>
              </a:rPr>
              <a:t>Patients should </a:t>
            </a:r>
            <a:r>
              <a:rPr lang="en-US" u="sng" dirty="0">
                <a:solidFill>
                  <a:srgbClr val="0070C0"/>
                </a:solidFill>
                <a:latin typeface="Andalus" pitchFamily="18" charset="-78"/>
                <a:cs typeface="Andalus" pitchFamily="18" charset="-78"/>
              </a:rPr>
              <a:t>avoid caffeinated coffee and tea because caffeine stimulates GI motility and can thereby reduce water reabsorption. </a:t>
            </a:r>
            <a:endParaRPr lang="en-US" u="sng" dirty="0" smtClean="0">
              <a:solidFill>
                <a:srgbClr val="0070C0"/>
              </a:solidFill>
              <a:latin typeface="Andalus" pitchFamily="18" charset="-78"/>
              <a:cs typeface="Andalus" pitchFamily="18" charset="-78"/>
            </a:endParaRPr>
          </a:p>
          <a:p>
            <a:pPr marL="0" indent="0" algn="just" rtl="0">
              <a:buNone/>
            </a:pPr>
            <a:r>
              <a:rPr lang="en-US" dirty="0" smtClean="0">
                <a:solidFill>
                  <a:srgbClr val="7030A0"/>
                </a:solidFill>
                <a:latin typeface="Andalus" pitchFamily="18" charset="-78"/>
                <a:cs typeface="Andalus" pitchFamily="18" charset="-78"/>
              </a:rPr>
              <a:t>In </a:t>
            </a:r>
            <a:r>
              <a:rPr lang="en-US" dirty="0">
                <a:solidFill>
                  <a:srgbClr val="7030A0"/>
                </a:solidFill>
                <a:latin typeface="Andalus" pitchFamily="18" charset="-78"/>
                <a:cs typeface="Andalus" pitchFamily="18" charset="-78"/>
              </a:rPr>
              <a:t>the treatment of </a:t>
            </a:r>
            <a:r>
              <a:rPr lang="en-US" sz="3000" u="sng" dirty="0">
                <a:solidFill>
                  <a:srgbClr val="7030A0"/>
                </a:solidFill>
                <a:latin typeface="Andalus" pitchFamily="18" charset="-78"/>
                <a:cs typeface="Andalus" pitchFamily="18" charset="-78"/>
              </a:rPr>
              <a:t>formula fed infants, apple pectin or banana flakes are sometimes added to formulas to </a:t>
            </a:r>
            <a:r>
              <a:rPr lang="en-US" sz="3000" u="sng" dirty="0" smtClean="0">
                <a:solidFill>
                  <a:srgbClr val="7030A0"/>
                </a:solidFill>
                <a:latin typeface="Andalus" pitchFamily="18" charset="-78"/>
                <a:cs typeface="Andalus" pitchFamily="18" charset="-78"/>
              </a:rPr>
              <a:t>help thicken </a:t>
            </a:r>
            <a:r>
              <a:rPr lang="en-US" sz="3000" u="sng" dirty="0">
                <a:solidFill>
                  <a:srgbClr val="7030A0"/>
                </a:solidFill>
                <a:latin typeface="Andalus" pitchFamily="18" charset="-78"/>
                <a:cs typeface="Andalus" pitchFamily="18" charset="-78"/>
              </a:rPr>
              <a:t>stool consistency. </a:t>
            </a:r>
            <a:endParaRPr lang="en-US" sz="3000" u="sng" dirty="0" smtClean="0">
              <a:solidFill>
                <a:srgbClr val="7030A0"/>
              </a:solidFill>
              <a:latin typeface="Andalus" pitchFamily="18" charset="-78"/>
              <a:cs typeface="Andalus" pitchFamily="18" charset="-78"/>
            </a:endParaRPr>
          </a:p>
          <a:p>
            <a:pPr marL="0" indent="0" algn="just" rtl="0">
              <a:buNone/>
            </a:pPr>
            <a:r>
              <a:rPr lang="en-US" sz="3600" dirty="0" smtClean="0">
                <a:latin typeface="Andalus" pitchFamily="18" charset="-78"/>
                <a:cs typeface="Andalus" pitchFamily="18" charset="-78"/>
              </a:rPr>
              <a:t>Table </a:t>
            </a:r>
            <a:r>
              <a:rPr lang="en-US" sz="3600" dirty="0">
                <a:latin typeface="Andalus" pitchFamily="18" charset="-78"/>
                <a:cs typeface="Andalus" pitchFamily="18" charset="-78"/>
              </a:rPr>
              <a:t>24-3 lists examples of foods that may worsen diarrhea, although individual tolerances vary.</a:t>
            </a:r>
            <a:endParaRPr lang="ar-YE" sz="3600" dirty="0">
              <a:latin typeface="Andalus" pitchFamily="18" charset="-78"/>
              <a:cs typeface="Andalus" pitchFamily="18" charset="-78"/>
            </a:endParaRPr>
          </a:p>
          <a:p>
            <a:pPr marL="0" lvl="0" indent="0" algn="just" rtl="0">
              <a:buNone/>
            </a:pPr>
            <a:endParaRPr lang="ar-YE" sz="2200" dirty="0">
              <a:solidFill>
                <a:prstClr val="black"/>
              </a:solidFill>
              <a:latin typeface="Andalus" pitchFamily="18" charset="-78"/>
              <a:cs typeface="Andalus" pitchFamily="18" charset="-78"/>
            </a:endParaRPr>
          </a:p>
          <a:p>
            <a:pPr marL="0" indent="0" algn="just" rtl="0">
              <a:buNone/>
            </a:pPr>
            <a:endParaRPr lang="en-US" dirty="0" smtClean="0">
              <a:latin typeface="Andalus" pitchFamily="18" charset="-78"/>
              <a:cs typeface="Andalus" pitchFamily="18" charset="-78"/>
            </a:endParaRPr>
          </a:p>
          <a:p>
            <a:pPr marL="0" indent="0" algn="l" rtl="0">
              <a:buNone/>
            </a:pPr>
            <a:endParaRPr lang="en-US" dirty="0">
              <a:latin typeface="Andalus" pitchFamily="18" charset="-78"/>
              <a:cs typeface="Andalus" pitchFamily="18" charset="-78"/>
            </a:endParaRPr>
          </a:p>
        </p:txBody>
      </p:sp>
      <p:sp>
        <p:nvSpPr>
          <p:cNvPr id="2" name="عنصر نائب للتاريخ 1"/>
          <p:cNvSpPr>
            <a:spLocks noGrp="1"/>
          </p:cNvSpPr>
          <p:nvPr>
            <p:ph type="dt" sz="half" idx="10"/>
          </p:nvPr>
        </p:nvSpPr>
        <p:spPr/>
        <p:txBody>
          <a:bodyPr/>
          <a:lstStyle/>
          <a:p>
            <a:fld id="{B3A8F29F-3EE7-4AAA-A983-7E39A6A2D99C}" type="datetime1">
              <a:rPr lang="en-US" smtClean="0"/>
              <a:t>7/12/2020</a:t>
            </a:fld>
            <a:endParaRPr lang="ar-SA"/>
          </a:p>
        </p:txBody>
      </p:sp>
      <p:sp>
        <p:nvSpPr>
          <p:cNvPr id="4" name="عنصر نائب للتذييل 3"/>
          <p:cNvSpPr>
            <a:spLocks noGrp="1"/>
          </p:cNvSpPr>
          <p:nvPr>
            <p:ph type="ftr" sz="quarter" idx="11"/>
          </p:nvPr>
        </p:nvSpPr>
        <p:spPr/>
        <p:txBody>
          <a:bodyPr/>
          <a:lstStyle/>
          <a:p>
            <a:r>
              <a:rPr lang="en-US" smtClean="0"/>
              <a:t>Dr. Abdulaziz Abbas</a:t>
            </a:r>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19</a:t>
            </a:fld>
            <a:endParaRPr lang="ar-SA"/>
          </a:p>
        </p:txBody>
      </p:sp>
    </p:spTree>
    <p:extLst>
      <p:ext uri="{BB962C8B-B14F-4D97-AF65-F5344CB8AC3E}">
        <p14:creationId xmlns:p14="http://schemas.microsoft.com/office/powerpoint/2010/main" val="2975529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188640"/>
            <a:ext cx="8712968" cy="6336704"/>
          </a:xfrm>
        </p:spPr>
        <p:txBody>
          <a:bodyPr>
            <a:normAutofit/>
          </a:bodyPr>
          <a:lstStyle/>
          <a:p>
            <a:pPr marL="0" indent="0" algn="ctr" rtl="0">
              <a:buNone/>
            </a:pPr>
            <a:r>
              <a:rPr lang="en-US" sz="4800" b="1" dirty="0">
                <a:solidFill>
                  <a:srgbClr val="FF0000"/>
                </a:solidFill>
                <a:latin typeface="Andalus" pitchFamily="18" charset="-78"/>
                <a:cs typeface="Andalus" pitchFamily="18" charset="-78"/>
              </a:rPr>
              <a:t>Common Intestinal Problems</a:t>
            </a:r>
          </a:p>
          <a:p>
            <a:pPr marL="0" indent="0" algn="just" rtl="0">
              <a:buNone/>
            </a:pPr>
            <a:r>
              <a:rPr lang="en-US" sz="3900" b="1" dirty="0" smtClean="0">
                <a:solidFill>
                  <a:srgbClr val="0070C0"/>
                </a:solidFill>
                <a:latin typeface="Andalus" pitchFamily="18" charset="-78"/>
                <a:cs typeface="Andalus" pitchFamily="18" charset="-78"/>
              </a:rPr>
              <a:t>Constipation</a:t>
            </a:r>
            <a:r>
              <a:rPr lang="en-US" sz="3900" dirty="0" smtClean="0">
                <a:solidFill>
                  <a:srgbClr val="C00000"/>
                </a:solidFill>
                <a:latin typeface="Andalus" pitchFamily="18" charset="-78"/>
                <a:cs typeface="Andalus" pitchFamily="18" charset="-78"/>
              </a:rPr>
              <a:t> </a:t>
            </a:r>
            <a:r>
              <a:rPr lang="en-US" dirty="0">
                <a:solidFill>
                  <a:srgbClr val="000000"/>
                </a:solidFill>
                <a:latin typeface="Andalus" pitchFamily="18" charset="-78"/>
                <a:cs typeface="Andalus" pitchFamily="18" charset="-78"/>
              </a:rPr>
              <a:t>Diagnosis of constipation is based, in part, on a </a:t>
            </a:r>
            <a:r>
              <a:rPr lang="en-US" u="sng" dirty="0" smtClean="0">
                <a:solidFill>
                  <a:srgbClr val="000000"/>
                </a:solidFill>
                <a:latin typeface="Andalus" pitchFamily="18" charset="-78"/>
                <a:cs typeface="Andalus" pitchFamily="18" charset="-78"/>
              </a:rPr>
              <a:t>defecation frequency </a:t>
            </a:r>
            <a:r>
              <a:rPr lang="en-US" u="sng" dirty="0">
                <a:solidFill>
                  <a:srgbClr val="000000"/>
                </a:solidFill>
                <a:latin typeface="Andalus" pitchFamily="18" charset="-78"/>
                <a:cs typeface="Andalus" pitchFamily="18" charset="-78"/>
              </a:rPr>
              <a:t>of fewer than three bowel movements per week. </a:t>
            </a:r>
            <a:endParaRPr lang="en-US" u="sng" dirty="0" smtClean="0">
              <a:solidFill>
                <a:srgbClr val="000000"/>
              </a:solidFill>
              <a:latin typeface="Andalus" pitchFamily="18" charset="-78"/>
              <a:cs typeface="Andalus" pitchFamily="18" charset="-78"/>
            </a:endParaRPr>
          </a:p>
          <a:p>
            <a:pPr marL="0" indent="0" algn="just" rtl="0">
              <a:buNone/>
            </a:pPr>
            <a:r>
              <a:rPr lang="en-US" dirty="0" smtClean="0">
                <a:solidFill>
                  <a:srgbClr val="000000"/>
                </a:solidFill>
                <a:latin typeface="Andalus" pitchFamily="18" charset="-78"/>
                <a:cs typeface="Andalus" pitchFamily="18" charset="-78"/>
              </a:rPr>
              <a:t>Other </a:t>
            </a:r>
            <a:r>
              <a:rPr lang="en-US" dirty="0">
                <a:solidFill>
                  <a:srgbClr val="000000"/>
                </a:solidFill>
                <a:latin typeface="Andalus" pitchFamily="18" charset="-78"/>
                <a:cs typeface="Andalus" pitchFamily="18" charset="-78"/>
              </a:rPr>
              <a:t>symptoms may include the </a:t>
            </a:r>
            <a:r>
              <a:rPr lang="en-US" dirty="0">
                <a:solidFill>
                  <a:srgbClr val="00B050"/>
                </a:solidFill>
                <a:latin typeface="Andalus" pitchFamily="18" charset="-78"/>
                <a:cs typeface="Andalus" pitchFamily="18" charset="-78"/>
              </a:rPr>
              <a:t>passage of </a:t>
            </a:r>
            <a:r>
              <a:rPr lang="en-US" u="sng" dirty="0">
                <a:solidFill>
                  <a:srgbClr val="00B050"/>
                </a:solidFill>
                <a:latin typeface="Andalus" pitchFamily="18" charset="-78"/>
                <a:cs typeface="Andalus" pitchFamily="18" charset="-78"/>
              </a:rPr>
              <a:t>hard stool and excessive straining</a:t>
            </a:r>
            <a:r>
              <a:rPr lang="en-US" dirty="0">
                <a:solidFill>
                  <a:srgbClr val="00B050"/>
                </a:solidFill>
                <a:latin typeface="Andalus" pitchFamily="18" charset="-78"/>
                <a:cs typeface="Andalus" pitchFamily="18" charset="-78"/>
              </a:rPr>
              <a:t> during defecation</a:t>
            </a:r>
            <a:r>
              <a:rPr lang="en-US" dirty="0">
                <a:solidFill>
                  <a:srgbClr val="000000"/>
                </a:solidFill>
                <a:latin typeface="Andalus" pitchFamily="18" charset="-78"/>
                <a:cs typeface="Andalus" pitchFamily="18" charset="-78"/>
              </a:rPr>
              <a:t>. </a:t>
            </a:r>
            <a:endParaRPr lang="en-US" dirty="0" smtClean="0">
              <a:solidFill>
                <a:srgbClr val="000000"/>
              </a:solidFill>
              <a:latin typeface="Andalus" pitchFamily="18" charset="-78"/>
              <a:cs typeface="Andalus" pitchFamily="18" charset="-78"/>
            </a:endParaRPr>
          </a:p>
          <a:p>
            <a:pPr marL="0" indent="0" algn="just" rtl="0">
              <a:buNone/>
            </a:pPr>
            <a:r>
              <a:rPr lang="en-US" dirty="0" smtClean="0">
                <a:solidFill>
                  <a:srgbClr val="7030A0"/>
                </a:solidFill>
                <a:latin typeface="Andalus" pitchFamily="18" charset="-78"/>
                <a:cs typeface="Andalus" pitchFamily="18" charset="-78"/>
              </a:rPr>
              <a:t>Constipation </a:t>
            </a:r>
            <a:r>
              <a:rPr lang="en-US" dirty="0">
                <a:solidFill>
                  <a:srgbClr val="7030A0"/>
                </a:solidFill>
                <a:latin typeface="Andalus" pitchFamily="18" charset="-78"/>
                <a:cs typeface="Andalus" pitchFamily="18" charset="-78"/>
              </a:rPr>
              <a:t>affects up to </a:t>
            </a:r>
            <a:r>
              <a:rPr lang="en-US" u="sng" dirty="0">
                <a:solidFill>
                  <a:srgbClr val="7030A0"/>
                </a:solidFill>
                <a:latin typeface="Andalus" pitchFamily="18" charset="-78"/>
                <a:cs typeface="Andalus" pitchFamily="18" charset="-78"/>
              </a:rPr>
              <a:t>28 percent </a:t>
            </a:r>
            <a:r>
              <a:rPr lang="en-US" dirty="0">
                <a:solidFill>
                  <a:srgbClr val="7030A0"/>
                </a:solidFill>
                <a:latin typeface="Andalus" pitchFamily="18" charset="-78"/>
                <a:cs typeface="Andalus" pitchFamily="18" charset="-78"/>
              </a:rPr>
              <a:t>of the population in Western countries and is particularly </a:t>
            </a:r>
            <a:r>
              <a:rPr lang="en-US" u="sng" dirty="0">
                <a:solidFill>
                  <a:srgbClr val="7030A0"/>
                </a:solidFill>
                <a:latin typeface="Andalus" pitchFamily="18" charset="-78"/>
                <a:cs typeface="Andalus" pitchFamily="18" charset="-78"/>
              </a:rPr>
              <a:t>prevalent among women and older adults.</a:t>
            </a:r>
            <a:endParaRPr lang="ar-YE" u="sng" dirty="0">
              <a:solidFill>
                <a:srgbClr val="7030A0"/>
              </a:solidFill>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p:txBody>
      </p:sp>
      <p:sp>
        <p:nvSpPr>
          <p:cNvPr id="2" name="عنصر نائب للتاريخ 1"/>
          <p:cNvSpPr>
            <a:spLocks noGrp="1"/>
          </p:cNvSpPr>
          <p:nvPr>
            <p:ph type="dt" sz="half" idx="10"/>
          </p:nvPr>
        </p:nvSpPr>
        <p:spPr/>
        <p:txBody>
          <a:bodyPr/>
          <a:lstStyle/>
          <a:p>
            <a:fld id="{13F9522C-9398-4046-886E-450A9D56CC21}" type="datetime1">
              <a:rPr lang="en-US" smtClean="0"/>
              <a:t>7/12/2020</a:t>
            </a:fld>
            <a:endParaRPr lang="ar-SA"/>
          </a:p>
        </p:txBody>
      </p:sp>
      <p:sp>
        <p:nvSpPr>
          <p:cNvPr id="4" name="عنصر نائب للتذييل 3"/>
          <p:cNvSpPr>
            <a:spLocks noGrp="1"/>
          </p:cNvSpPr>
          <p:nvPr>
            <p:ph type="ftr" sz="quarter" idx="11"/>
          </p:nvPr>
        </p:nvSpPr>
        <p:spPr/>
        <p:txBody>
          <a:bodyPr/>
          <a:lstStyle/>
          <a:p>
            <a:r>
              <a:rPr lang="en-US" smtClean="0"/>
              <a:t>Dr. Abdulaziz Abbas</a:t>
            </a:r>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2</a:t>
            </a:fld>
            <a:endParaRPr lang="ar-SA"/>
          </a:p>
        </p:txBody>
      </p:sp>
    </p:spTree>
    <p:extLst>
      <p:ext uri="{BB962C8B-B14F-4D97-AF65-F5344CB8AC3E}">
        <p14:creationId xmlns:p14="http://schemas.microsoft.com/office/powerpoint/2010/main" val="28600073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836713"/>
            <a:ext cx="8424936" cy="5361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عنصر نائب للتاريخ 1"/>
          <p:cNvSpPr>
            <a:spLocks noGrp="1"/>
          </p:cNvSpPr>
          <p:nvPr>
            <p:ph type="dt" sz="half" idx="10"/>
          </p:nvPr>
        </p:nvSpPr>
        <p:spPr/>
        <p:txBody>
          <a:bodyPr/>
          <a:lstStyle/>
          <a:p>
            <a:fld id="{CE2A4A4B-C080-42CF-A79F-018C563A92AB}" type="datetime1">
              <a:rPr lang="en-US" smtClean="0"/>
              <a:t>7/12/2020</a:t>
            </a:fld>
            <a:endParaRPr lang="ar-SA"/>
          </a:p>
        </p:txBody>
      </p:sp>
      <p:sp>
        <p:nvSpPr>
          <p:cNvPr id="3" name="عنصر نائب للتذييل 2"/>
          <p:cNvSpPr>
            <a:spLocks noGrp="1"/>
          </p:cNvSpPr>
          <p:nvPr>
            <p:ph type="ftr" sz="quarter" idx="11"/>
          </p:nvPr>
        </p:nvSpPr>
        <p:spPr/>
        <p:txBody>
          <a:bodyPr/>
          <a:lstStyle/>
          <a:p>
            <a:r>
              <a:rPr lang="en-US" smtClean="0"/>
              <a:t>Dr. Abdulaziz Abbas</a:t>
            </a:r>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20</a:t>
            </a:fld>
            <a:endParaRPr lang="ar-SA"/>
          </a:p>
        </p:txBody>
      </p:sp>
    </p:spTree>
    <p:extLst>
      <p:ext uri="{BB962C8B-B14F-4D97-AF65-F5344CB8AC3E}">
        <p14:creationId xmlns:p14="http://schemas.microsoft.com/office/powerpoint/2010/main" val="31829497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260648"/>
            <a:ext cx="8712968" cy="6336704"/>
          </a:xfrm>
        </p:spPr>
        <p:txBody>
          <a:bodyPr>
            <a:normAutofit fontScale="92500" lnSpcReduction="20000"/>
          </a:bodyPr>
          <a:lstStyle/>
          <a:p>
            <a:pPr marL="0" indent="0" algn="ctr" rtl="0">
              <a:buNone/>
            </a:pPr>
            <a:r>
              <a:rPr lang="en-US" sz="6000" b="1" dirty="0" err="1">
                <a:solidFill>
                  <a:srgbClr val="FF0000"/>
                </a:solidFill>
                <a:latin typeface="Andalus" pitchFamily="18" charset="-78"/>
                <a:cs typeface="Andalus" pitchFamily="18" charset="-78"/>
              </a:rPr>
              <a:t>Malabsorption</a:t>
            </a:r>
            <a:r>
              <a:rPr lang="en-US" sz="6000" b="1" dirty="0">
                <a:solidFill>
                  <a:srgbClr val="FF0000"/>
                </a:solidFill>
                <a:latin typeface="Andalus" pitchFamily="18" charset="-78"/>
                <a:cs typeface="Andalus" pitchFamily="18" charset="-78"/>
              </a:rPr>
              <a:t> Syndromes</a:t>
            </a:r>
          </a:p>
          <a:p>
            <a:pPr marL="0" indent="0" algn="just" rtl="0">
              <a:buNone/>
            </a:pPr>
            <a:r>
              <a:rPr lang="en-US" dirty="0">
                <a:solidFill>
                  <a:srgbClr val="0070C0"/>
                </a:solidFill>
                <a:latin typeface="Andalus" pitchFamily="18" charset="-78"/>
                <a:cs typeface="Andalus" pitchFamily="18" charset="-78"/>
              </a:rPr>
              <a:t>To digest and absorb nutrients, we </a:t>
            </a:r>
            <a:r>
              <a:rPr lang="en-US" u="sng" dirty="0">
                <a:solidFill>
                  <a:srgbClr val="0070C0"/>
                </a:solidFill>
                <a:latin typeface="Andalus" pitchFamily="18" charset="-78"/>
                <a:cs typeface="Andalus" pitchFamily="18" charset="-78"/>
              </a:rPr>
              <a:t>depend on normal digestive secretions </a:t>
            </a:r>
            <a:r>
              <a:rPr lang="en-US" u="sng" dirty="0" smtClean="0">
                <a:solidFill>
                  <a:srgbClr val="0070C0"/>
                </a:solidFill>
                <a:latin typeface="Andalus" pitchFamily="18" charset="-78"/>
                <a:cs typeface="Andalus" pitchFamily="18" charset="-78"/>
              </a:rPr>
              <a:t>and healthy </a:t>
            </a:r>
            <a:r>
              <a:rPr lang="en-US" u="sng" dirty="0">
                <a:solidFill>
                  <a:srgbClr val="0070C0"/>
                </a:solidFill>
                <a:latin typeface="Andalus" pitchFamily="18" charset="-78"/>
                <a:cs typeface="Andalus" pitchFamily="18" charset="-78"/>
              </a:rPr>
              <a:t>intestinal mucosa. </a:t>
            </a:r>
            <a:endParaRPr lang="en-US" u="sng" dirty="0" smtClean="0">
              <a:solidFill>
                <a:srgbClr val="0070C0"/>
              </a:solidFill>
              <a:latin typeface="Andalus" pitchFamily="18" charset="-78"/>
              <a:cs typeface="Andalus" pitchFamily="18" charset="-78"/>
            </a:endParaRPr>
          </a:p>
          <a:p>
            <a:pPr marL="0" indent="0" algn="just" rtl="0">
              <a:buNone/>
            </a:pPr>
            <a:r>
              <a:rPr lang="en-US" dirty="0" err="1" smtClean="0">
                <a:solidFill>
                  <a:srgbClr val="7030A0"/>
                </a:solidFill>
                <a:latin typeface="Andalus" pitchFamily="18" charset="-78"/>
                <a:cs typeface="Andalus" pitchFamily="18" charset="-78"/>
              </a:rPr>
              <a:t>Malabsorption</a:t>
            </a:r>
            <a:r>
              <a:rPr lang="en-US" dirty="0" smtClean="0">
                <a:solidFill>
                  <a:srgbClr val="7030A0"/>
                </a:solidFill>
                <a:latin typeface="Andalus" pitchFamily="18" charset="-78"/>
                <a:cs typeface="Andalus" pitchFamily="18" charset="-78"/>
              </a:rPr>
              <a:t> </a:t>
            </a:r>
            <a:r>
              <a:rPr lang="en-US" dirty="0">
                <a:solidFill>
                  <a:srgbClr val="7030A0"/>
                </a:solidFill>
                <a:latin typeface="Andalus" pitchFamily="18" charset="-78"/>
                <a:cs typeface="Andalus" pitchFamily="18" charset="-78"/>
              </a:rPr>
              <a:t>can therefore be </a:t>
            </a:r>
            <a:r>
              <a:rPr lang="en-US" u="sng" dirty="0">
                <a:solidFill>
                  <a:srgbClr val="7030A0"/>
                </a:solidFill>
                <a:latin typeface="Andalus" pitchFamily="18" charset="-78"/>
                <a:cs typeface="Andalus" pitchFamily="18" charset="-78"/>
              </a:rPr>
              <a:t>caused by pancreatic disorders that lead to enzyme or bicarbonate deficiencies</a:t>
            </a:r>
            <a:r>
              <a:rPr lang="en-US" dirty="0">
                <a:solidFill>
                  <a:srgbClr val="7030A0"/>
                </a:solidFill>
                <a:latin typeface="Andalus" pitchFamily="18" charset="-78"/>
                <a:cs typeface="Andalus" pitchFamily="18" charset="-78"/>
              </a:rPr>
              <a:t>, conditions that lead to </a:t>
            </a:r>
            <a:r>
              <a:rPr lang="en-US" u="sng" dirty="0">
                <a:solidFill>
                  <a:srgbClr val="7030A0"/>
                </a:solidFill>
                <a:latin typeface="Andalus" pitchFamily="18" charset="-78"/>
                <a:cs typeface="Andalus" pitchFamily="18" charset="-78"/>
              </a:rPr>
              <a:t>bile deficiency</a:t>
            </a:r>
            <a:r>
              <a:rPr lang="en-US" dirty="0">
                <a:solidFill>
                  <a:srgbClr val="7030A0"/>
                </a:solidFill>
                <a:latin typeface="Andalus" pitchFamily="18" charset="-78"/>
                <a:cs typeface="Andalus" pitchFamily="18" charset="-78"/>
              </a:rPr>
              <a:t>, and </a:t>
            </a:r>
            <a:r>
              <a:rPr lang="en-US" u="sng" dirty="0">
                <a:solidFill>
                  <a:srgbClr val="7030A0"/>
                </a:solidFill>
                <a:latin typeface="Andalus" pitchFamily="18" charset="-78"/>
                <a:cs typeface="Andalus" pitchFamily="18" charset="-78"/>
              </a:rPr>
              <a:t>inflammatory conditions </a:t>
            </a:r>
            <a:r>
              <a:rPr lang="en-US" dirty="0">
                <a:solidFill>
                  <a:srgbClr val="7030A0"/>
                </a:solidFill>
                <a:latin typeface="Andalus" pitchFamily="18" charset="-78"/>
                <a:cs typeface="Andalus" pitchFamily="18" charset="-78"/>
              </a:rPr>
              <a:t>or </a:t>
            </a:r>
            <a:r>
              <a:rPr lang="en-US" u="sng" dirty="0">
                <a:solidFill>
                  <a:srgbClr val="7030A0"/>
                </a:solidFill>
                <a:latin typeface="Andalus" pitchFamily="18" charset="-78"/>
                <a:cs typeface="Andalus" pitchFamily="18" charset="-78"/>
              </a:rPr>
              <a:t>medical treatments that damage intestinal tissue. </a:t>
            </a:r>
            <a:endParaRPr lang="en-US" u="sng" dirty="0" smtClean="0">
              <a:solidFill>
                <a:srgbClr val="7030A0"/>
              </a:solidFill>
              <a:latin typeface="Andalus" pitchFamily="18" charset="-78"/>
              <a:cs typeface="Andalus" pitchFamily="18" charset="-78"/>
            </a:endParaRPr>
          </a:p>
          <a:p>
            <a:pPr marL="0" indent="0" algn="just" rtl="0">
              <a:buNone/>
            </a:pPr>
            <a:r>
              <a:rPr lang="en-US" dirty="0" smtClean="0">
                <a:solidFill>
                  <a:srgbClr val="00B050"/>
                </a:solidFill>
                <a:latin typeface="Andalus" pitchFamily="18" charset="-78"/>
                <a:cs typeface="Andalus" pitchFamily="18" charset="-78"/>
              </a:rPr>
              <a:t>In </a:t>
            </a:r>
            <a:r>
              <a:rPr lang="en-US" dirty="0">
                <a:solidFill>
                  <a:srgbClr val="00B050"/>
                </a:solidFill>
                <a:latin typeface="Andalus" pitchFamily="18" charset="-78"/>
                <a:cs typeface="Andalus" pitchFamily="18" charset="-78"/>
              </a:rPr>
              <a:t>some cases, the treatment of an intestinal disorder requires </a:t>
            </a:r>
            <a:r>
              <a:rPr lang="en-US" u="sng" dirty="0">
                <a:solidFill>
                  <a:srgbClr val="00B050"/>
                </a:solidFill>
                <a:latin typeface="Andalus" pitchFamily="18" charset="-78"/>
                <a:cs typeface="Andalus" pitchFamily="18" charset="-78"/>
              </a:rPr>
              <a:t>surgical removal of a section </a:t>
            </a:r>
            <a:r>
              <a:rPr lang="en-US" u="sng" dirty="0" smtClean="0">
                <a:solidFill>
                  <a:srgbClr val="00B050"/>
                </a:solidFill>
                <a:latin typeface="Andalus" pitchFamily="18" charset="-78"/>
                <a:cs typeface="Andalus" pitchFamily="18" charset="-78"/>
              </a:rPr>
              <a:t>of </a:t>
            </a:r>
            <a:r>
              <a:rPr lang="en-US" u="sng" dirty="0">
                <a:solidFill>
                  <a:srgbClr val="00B050"/>
                </a:solidFill>
                <a:latin typeface="Andalus" pitchFamily="18" charset="-78"/>
                <a:cs typeface="Andalus" pitchFamily="18" charset="-78"/>
              </a:rPr>
              <a:t>the small intestine</a:t>
            </a:r>
            <a:r>
              <a:rPr lang="en-US" dirty="0">
                <a:solidFill>
                  <a:srgbClr val="00B050"/>
                </a:solidFill>
                <a:latin typeface="Andalus" pitchFamily="18" charset="-78"/>
                <a:cs typeface="Andalus" pitchFamily="18" charset="-78"/>
              </a:rPr>
              <a:t>, leaving minimal absorptive capacity in the portion that remains. </a:t>
            </a:r>
            <a:endParaRPr lang="en-US" dirty="0" smtClean="0">
              <a:solidFill>
                <a:srgbClr val="00B050"/>
              </a:solidFill>
              <a:latin typeface="Andalus" pitchFamily="18" charset="-78"/>
              <a:cs typeface="Andalus" pitchFamily="18" charset="-78"/>
            </a:endParaRPr>
          </a:p>
          <a:p>
            <a:pPr marL="0" indent="0" algn="just" rtl="0">
              <a:buNone/>
            </a:pPr>
            <a:r>
              <a:rPr lang="en-US" dirty="0" smtClean="0">
                <a:solidFill>
                  <a:srgbClr val="000000"/>
                </a:solidFill>
                <a:latin typeface="Andalus" pitchFamily="18" charset="-78"/>
                <a:cs typeface="Andalus" pitchFamily="18" charset="-78"/>
              </a:rPr>
              <a:t>In </a:t>
            </a:r>
            <a:r>
              <a:rPr lang="en-US" dirty="0">
                <a:solidFill>
                  <a:srgbClr val="000000"/>
                </a:solidFill>
                <a:latin typeface="Andalus" pitchFamily="18" charset="-78"/>
                <a:cs typeface="Andalus" pitchFamily="18" charset="-78"/>
              </a:rPr>
              <a:t>addition, various </a:t>
            </a:r>
            <a:r>
              <a:rPr lang="en-US" u="sng" dirty="0">
                <a:solidFill>
                  <a:srgbClr val="000000"/>
                </a:solidFill>
                <a:latin typeface="Andalus" pitchFamily="18" charset="-78"/>
                <a:cs typeface="Andalus" pitchFamily="18" charset="-78"/>
              </a:rPr>
              <a:t>medications can damage the mucosa </a:t>
            </a:r>
            <a:r>
              <a:rPr lang="en-US" dirty="0">
                <a:solidFill>
                  <a:srgbClr val="000000"/>
                </a:solidFill>
                <a:latin typeface="Andalus" pitchFamily="18" charset="-78"/>
                <a:cs typeface="Andalus" pitchFamily="18" charset="-78"/>
              </a:rPr>
              <a:t>and </a:t>
            </a:r>
            <a:r>
              <a:rPr lang="en-US" u="sng" dirty="0">
                <a:solidFill>
                  <a:srgbClr val="000000"/>
                </a:solidFill>
                <a:latin typeface="Andalus" pitchFamily="18" charset="-78"/>
                <a:cs typeface="Andalus" pitchFamily="18" charset="-78"/>
              </a:rPr>
              <a:t>impair the digestive and absorptive functions </a:t>
            </a:r>
            <a:r>
              <a:rPr lang="en-US" dirty="0">
                <a:solidFill>
                  <a:srgbClr val="000000"/>
                </a:solidFill>
                <a:latin typeface="Andalus" pitchFamily="18" charset="-78"/>
                <a:cs typeface="Andalus" pitchFamily="18" charset="-78"/>
              </a:rPr>
              <a:t>of the small intestine. </a:t>
            </a:r>
            <a:r>
              <a:rPr lang="en-US" dirty="0" smtClean="0">
                <a:solidFill>
                  <a:srgbClr val="000000"/>
                </a:solidFill>
                <a:latin typeface="Andalus" pitchFamily="18" charset="-78"/>
                <a:cs typeface="Andalus" pitchFamily="18" charset="-78"/>
              </a:rPr>
              <a:t>T</a:t>
            </a: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p:txBody>
      </p:sp>
      <p:sp>
        <p:nvSpPr>
          <p:cNvPr id="2" name="عنصر نائب للتاريخ 1"/>
          <p:cNvSpPr>
            <a:spLocks noGrp="1"/>
          </p:cNvSpPr>
          <p:nvPr>
            <p:ph type="dt" sz="half" idx="10"/>
          </p:nvPr>
        </p:nvSpPr>
        <p:spPr/>
        <p:txBody>
          <a:bodyPr/>
          <a:lstStyle/>
          <a:p>
            <a:fld id="{CFB66FCE-8141-4C86-8D90-A0FC39C68DC2}" type="datetime1">
              <a:rPr lang="en-US" smtClean="0"/>
              <a:t>7/12/2020</a:t>
            </a:fld>
            <a:endParaRPr lang="ar-SA"/>
          </a:p>
        </p:txBody>
      </p:sp>
      <p:sp>
        <p:nvSpPr>
          <p:cNvPr id="4" name="عنصر نائب للتذييل 3"/>
          <p:cNvSpPr>
            <a:spLocks noGrp="1"/>
          </p:cNvSpPr>
          <p:nvPr>
            <p:ph type="ftr" sz="quarter" idx="11"/>
          </p:nvPr>
        </p:nvSpPr>
        <p:spPr/>
        <p:txBody>
          <a:bodyPr/>
          <a:lstStyle/>
          <a:p>
            <a:r>
              <a:rPr lang="en-US" smtClean="0"/>
              <a:t>Dr. Abdulaziz Abbas</a:t>
            </a:r>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21</a:t>
            </a:fld>
            <a:endParaRPr lang="ar-SA"/>
          </a:p>
        </p:txBody>
      </p:sp>
    </p:spTree>
    <p:extLst>
      <p:ext uri="{BB962C8B-B14F-4D97-AF65-F5344CB8AC3E}">
        <p14:creationId xmlns:p14="http://schemas.microsoft.com/office/powerpoint/2010/main" val="933457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32656"/>
            <a:ext cx="8229600" cy="5793507"/>
          </a:xfrm>
        </p:spPr>
        <p:txBody>
          <a:bodyPr/>
          <a:lstStyle/>
          <a:p>
            <a:pPr marL="0" lvl="0" indent="0" algn="just" rtl="0">
              <a:buNone/>
            </a:pPr>
            <a:r>
              <a:rPr lang="en-US" dirty="0">
                <a:solidFill>
                  <a:srgbClr val="7030A0"/>
                </a:solidFill>
                <a:latin typeface="Andalus" pitchFamily="18" charset="-78"/>
                <a:cs typeface="Andalus" pitchFamily="18" charset="-78"/>
              </a:rPr>
              <a:t>When </a:t>
            </a:r>
            <a:r>
              <a:rPr lang="en-US" dirty="0" err="1">
                <a:solidFill>
                  <a:srgbClr val="7030A0"/>
                </a:solidFill>
                <a:latin typeface="Andalus" pitchFamily="18" charset="-78"/>
                <a:cs typeface="Andalus" pitchFamily="18" charset="-78"/>
              </a:rPr>
              <a:t>malabsorption</a:t>
            </a:r>
            <a:r>
              <a:rPr lang="en-US" dirty="0">
                <a:solidFill>
                  <a:srgbClr val="7030A0"/>
                </a:solidFill>
                <a:latin typeface="Andalus" pitchFamily="18" charset="-78"/>
                <a:cs typeface="Andalus" pitchFamily="18" charset="-78"/>
              </a:rPr>
              <a:t> is caused by pancreatic enzyme deficiencies, all </a:t>
            </a:r>
            <a:r>
              <a:rPr lang="en-US" u="sng" dirty="0">
                <a:solidFill>
                  <a:srgbClr val="7030A0"/>
                </a:solidFill>
                <a:latin typeface="Andalus" pitchFamily="18" charset="-78"/>
                <a:cs typeface="Andalus" pitchFamily="18" charset="-78"/>
              </a:rPr>
              <a:t>macronutrients—protein, carbohydrate, and fat—may be affected</a:t>
            </a:r>
            <a:r>
              <a:rPr lang="en-US" dirty="0">
                <a:solidFill>
                  <a:srgbClr val="7030A0"/>
                </a:solidFill>
                <a:latin typeface="Andalus" pitchFamily="18" charset="-78"/>
                <a:cs typeface="Andalus" pitchFamily="18" charset="-78"/>
              </a:rPr>
              <a:t>. </a:t>
            </a:r>
            <a:endParaRPr lang="en-US" dirty="0" smtClean="0">
              <a:solidFill>
                <a:srgbClr val="7030A0"/>
              </a:solidFill>
              <a:latin typeface="Andalus" pitchFamily="18" charset="-78"/>
              <a:cs typeface="Andalus" pitchFamily="18" charset="-78"/>
            </a:endParaRPr>
          </a:p>
          <a:p>
            <a:pPr marL="0" lvl="0" indent="0" algn="just" rtl="0">
              <a:buNone/>
            </a:pPr>
            <a:r>
              <a:rPr lang="en-US" dirty="0" smtClean="0">
                <a:solidFill>
                  <a:srgbClr val="7030A0"/>
                </a:solidFill>
                <a:latin typeface="Andalus" pitchFamily="18" charset="-78"/>
                <a:cs typeface="Andalus" pitchFamily="18" charset="-78"/>
              </a:rPr>
              <a:t>When </a:t>
            </a:r>
            <a:r>
              <a:rPr lang="en-US" dirty="0">
                <a:solidFill>
                  <a:srgbClr val="7030A0"/>
                </a:solidFill>
                <a:latin typeface="Andalus" pitchFamily="18" charset="-78"/>
                <a:cs typeface="Andalus" pitchFamily="18" charset="-78"/>
              </a:rPr>
              <a:t>fat is </a:t>
            </a:r>
            <a:r>
              <a:rPr lang="en-US" u="sng" dirty="0" err="1">
                <a:solidFill>
                  <a:srgbClr val="7030A0"/>
                </a:solidFill>
                <a:latin typeface="Andalus" pitchFamily="18" charset="-78"/>
                <a:cs typeface="Andalus" pitchFamily="18" charset="-78"/>
              </a:rPr>
              <a:t>malabsorbed</a:t>
            </a:r>
            <a:r>
              <a:rPr lang="en-US" u="sng" dirty="0">
                <a:solidFill>
                  <a:srgbClr val="7030A0"/>
                </a:solidFill>
                <a:latin typeface="Andalus" pitchFamily="18" charset="-78"/>
                <a:cs typeface="Andalus" pitchFamily="18" charset="-78"/>
              </a:rPr>
              <a:t>, fat-soluble nutrients </a:t>
            </a:r>
            <a:r>
              <a:rPr lang="en-US" dirty="0">
                <a:solidFill>
                  <a:srgbClr val="7030A0"/>
                </a:solidFill>
                <a:latin typeface="Andalus" pitchFamily="18" charset="-78"/>
                <a:cs typeface="Andalus" pitchFamily="18" charset="-78"/>
              </a:rPr>
              <a:t>and some </a:t>
            </a:r>
            <a:r>
              <a:rPr lang="en-US" u="sng" dirty="0">
                <a:solidFill>
                  <a:srgbClr val="7030A0"/>
                </a:solidFill>
                <a:latin typeface="Andalus" pitchFamily="18" charset="-78"/>
                <a:cs typeface="Andalus" pitchFamily="18" charset="-78"/>
              </a:rPr>
              <a:t>minerals</a:t>
            </a:r>
            <a:r>
              <a:rPr lang="en-US" dirty="0">
                <a:solidFill>
                  <a:srgbClr val="7030A0"/>
                </a:solidFill>
                <a:latin typeface="Andalus" pitchFamily="18" charset="-78"/>
                <a:cs typeface="Andalus" pitchFamily="18" charset="-78"/>
              </a:rPr>
              <a:t> are usually </a:t>
            </a:r>
            <a:r>
              <a:rPr lang="en-US" dirty="0" err="1">
                <a:solidFill>
                  <a:srgbClr val="7030A0"/>
                </a:solidFill>
                <a:latin typeface="Andalus" pitchFamily="18" charset="-78"/>
                <a:cs typeface="Andalus" pitchFamily="18" charset="-78"/>
              </a:rPr>
              <a:t>malabsorbed</a:t>
            </a:r>
            <a:r>
              <a:rPr lang="en-US" dirty="0">
                <a:solidFill>
                  <a:srgbClr val="7030A0"/>
                </a:solidFill>
                <a:latin typeface="Andalus" pitchFamily="18" charset="-78"/>
                <a:cs typeface="Andalus" pitchFamily="18" charset="-78"/>
              </a:rPr>
              <a:t> as well. </a:t>
            </a:r>
          </a:p>
          <a:p>
            <a:pPr marL="0" lvl="0" indent="0" algn="just" rtl="0">
              <a:buNone/>
            </a:pPr>
            <a:r>
              <a:rPr lang="en-US" dirty="0" err="1">
                <a:solidFill>
                  <a:srgbClr val="0070C0"/>
                </a:solidFill>
                <a:latin typeface="Andalus" pitchFamily="18" charset="-78"/>
                <a:cs typeface="Andalus" pitchFamily="18" charset="-78"/>
              </a:rPr>
              <a:t>Malabsorption</a:t>
            </a:r>
            <a:r>
              <a:rPr lang="en-US" dirty="0">
                <a:solidFill>
                  <a:srgbClr val="0070C0"/>
                </a:solidFill>
                <a:latin typeface="Andalus" pitchFamily="18" charset="-78"/>
                <a:cs typeface="Andalus" pitchFamily="18" charset="-78"/>
              </a:rPr>
              <a:t> disorders and their treatments can tax nutrition status further by </a:t>
            </a:r>
            <a:r>
              <a:rPr lang="en-US" u="sng" dirty="0">
                <a:solidFill>
                  <a:srgbClr val="0070C0"/>
                </a:solidFill>
                <a:latin typeface="Andalus" pitchFamily="18" charset="-78"/>
                <a:cs typeface="Andalus" pitchFamily="18" charset="-78"/>
              </a:rPr>
              <a:t>causing complications that alter food intake</a:t>
            </a:r>
            <a:r>
              <a:rPr lang="en-US" dirty="0">
                <a:solidFill>
                  <a:srgbClr val="0070C0"/>
                </a:solidFill>
                <a:latin typeface="Andalus" pitchFamily="18" charset="-78"/>
                <a:cs typeface="Andalus" pitchFamily="18" charset="-78"/>
              </a:rPr>
              <a:t>, raise nutrient needs, and incur additional nutrient losses</a:t>
            </a:r>
            <a:r>
              <a:rPr lang="en-US" dirty="0">
                <a:solidFill>
                  <a:srgbClr val="0070C0"/>
                </a:solidFill>
                <a:latin typeface="BerkeleyStd-Medium"/>
              </a:rPr>
              <a:t>.</a:t>
            </a:r>
            <a:endParaRPr lang="ar-YE" dirty="0">
              <a:solidFill>
                <a:srgbClr val="0070C0"/>
              </a:solidFill>
            </a:endParaRPr>
          </a:p>
          <a:p>
            <a:endParaRPr lang="ar-YE" dirty="0"/>
          </a:p>
        </p:txBody>
      </p:sp>
      <p:sp>
        <p:nvSpPr>
          <p:cNvPr id="4" name="عنصر نائب للتاريخ 3"/>
          <p:cNvSpPr>
            <a:spLocks noGrp="1"/>
          </p:cNvSpPr>
          <p:nvPr>
            <p:ph type="dt" sz="half" idx="10"/>
          </p:nvPr>
        </p:nvSpPr>
        <p:spPr/>
        <p:txBody>
          <a:bodyPr/>
          <a:lstStyle/>
          <a:p>
            <a:fld id="{72694A33-675A-459D-BA6F-19FC36392035}" type="datetime1">
              <a:rPr lang="en-US" smtClean="0"/>
              <a:t>7/12/2020</a:t>
            </a:fld>
            <a:endParaRPr lang="ar-SA"/>
          </a:p>
        </p:txBody>
      </p:sp>
      <p:sp>
        <p:nvSpPr>
          <p:cNvPr id="5" name="عنصر نائب للتذييل 4"/>
          <p:cNvSpPr>
            <a:spLocks noGrp="1"/>
          </p:cNvSpPr>
          <p:nvPr>
            <p:ph type="ftr" sz="quarter" idx="11"/>
          </p:nvPr>
        </p:nvSpPr>
        <p:spPr/>
        <p:txBody>
          <a:bodyPr/>
          <a:lstStyle/>
          <a:p>
            <a:r>
              <a:rPr lang="en-US" smtClean="0"/>
              <a:t>Dr. Abdulaziz Abbas</a:t>
            </a: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22</a:t>
            </a:fld>
            <a:endParaRPr lang="ar-SA"/>
          </a:p>
        </p:txBody>
      </p:sp>
    </p:spTree>
    <p:extLst>
      <p:ext uri="{BB962C8B-B14F-4D97-AF65-F5344CB8AC3E}">
        <p14:creationId xmlns:p14="http://schemas.microsoft.com/office/powerpoint/2010/main" val="11829459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504" y="332656"/>
            <a:ext cx="8856984" cy="6264696"/>
          </a:xfrm>
        </p:spPr>
        <p:txBody>
          <a:bodyPr>
            <a:normAutofit fontScale="92500" lnSpcReduction="20000"/>
          </a:bodyPr>
          <a:lstStyle/>
          <a:p>
            <a:pPr marL="0" indent="0" algn="just" rtl="0">
              <a:buNone/>
            </a:pPr>
            <a:r>
              <a:rPr lang="en-US" sz="3900" b="1" dirty="0">
                <a:solidFill>
                  <a:srgbClr val="FF0000"/>
                </a:solidFill>
                <a:latin typeface="Andalus" pitchFamily="18" charset="-78"/>
                <a:cs typeface="Andalus" pitchFamily="18" charset="-78"/>
              </a:rPr>
              <a:t>Fat </a:t>
            </a:r>
            <a:r>
              <a:rPr lang="en-US" sz="3900" b="1" dirty="0" err="1">
                <a:solidFill>
                  <a:srgbClr val="FF0000"/>
                </a:solidFill>
                <a:latin typeface="Andalus" pitchFamily="18" charset="-78"/>
                <a:cs typeface="Andalus" pitchFamily="18" charset="-78"/>
              </a:rPr>
              <a:t>Malabsorption</a:t>
            </a:r>
            <a:r>
              <a:rPr lang="en-US" sz="3900" b="1" dirty="0">
                <a:solidFill>
                  <a:srgbClr val="FF0000"/>
                </a:solidFill>
                <a:latin typeface="Andalus" pitchFamily="18" charset="-78"/>
                <a:cs typeface="Andalus" pitchFamily="18" charset="-78"/>
              </a:rPr>
              <a:t> </a:t>
            </a:r>
            <a:endParaRPr lang="en-US" sz="3900" b="1" dirty="0" smtClean="0">
              <a:solidFill>
                <a:srgbClr val="FF0000"/>
              </a:solidFill>
              <a:latin typeface="Andalus" pitchFamily="18" charset="-78"/>
              <a:cs typeface="Andalus" pitchFamily="18" charset="-78"/>
            </a:endParaRPr>
          </a:p>
          <a:p>
            <a:pPr marL="0" indent="0" algn="just" rtl="0">
              <a:buNone/>
            </a:pPr>
            <a:r>
              <a:rPr lang="en-US" dirty="0" smtClean="0">
                <a:solidFill>
                  <a:srgbClr val="7030A0"/>
                </a:solidFill>
                <a:latin typeface="Andalus" pitchFamily="18" charset="-78"/>
                <a:cs typeface="Andalus" pitchFamily="18" charset="-78"/>
              </a:rPr>
              <a:t>Fat </a:t>
            </a:r>
            <a:r>
              <a:rPr lang="en-US" dirty="0">
                <a:solidFill>
                  <a:srgbClr val="7030A0"/>
                </a:solidFill>
                <a:latin typeface="Andalus" pitchFamily="18" charset="-78"/>
                <a:cs typeface="Andalus" pitchFamily="18" charset="-78"/>
              </a:rPr>
              <a:t>is the nutrient most frequently </a:t>
            </a:r>
            <a:r>
              <a:rPr lang="en-US" dirty="0" err="1" smtClean="0">
                <a:solidFill>
                  <a:srgbClr val="7030A0"/>
                </a:solidFill>
                <a:latin typeface="Andalus" pitchFamily="18" charset="-78"/>
                <a:cs typeface="Andalus" pitchFamily="18" charset="-78"/>
              </a:rPr>
              <a:t>malabsorbed</a:t>
            </a:r>
            <a:r>
              <a:rPr lang="en-US" dirty="0" smtClean="0">
                <a:solidFill>
                  <a:srgbClr val="7030A0"/>
                </a:solidFill>
                <a:latin typeface="Andalus" pitchFamily="18" charset="-78"/>
                <a:cs typeface="Andalus" pitchFamily="18" charset="-78"/>
              </a:rPr>
              <a:t> because </a:t>
            </a:r>
            <a:r>
              <a:rPr lang="en-US" dirty="0">
                <a:solidFill>
                  <a:srgbClr val="7030A0"/>
                </a:solidFill>
                <a:latin typeface="Andalus" pitchFamily="18" charset="-78"/>
                <a:cs typeface="Andalus" pitchFamily="18" charset="-78"/>
              </a:rPr>
              <a:t>both </a:t>
            </a:r>
            <a:r>
              <a:rPr lang="en-US" u="sng" dirty="0">
                <a:solidFill>
                  <a:srgbClr val="7030A0"/>
                </a:solidFill>
                <a:latin typeface="Andalus" pitchFamily="18" charset="-78"/>
                <a:cs typeface="Andalus" pitchFamily="18" charset="-78"/>
              </a:rPr>
              <a:t>digestive enzymes and bile </a:t>
            </a:r>
            <a:r>
              <a:rPr lang="en-US" dirty="0">
                <a:solidFill>
                  <a:srgbClr val="7030A0"/>
                </a:solidFill>
                <a:latin typeface="Andalus" pitchFamily="18" charset="-78"/>
                <a:cs typeface="Andalus" pitchFamily="18" charset="-78"/>
              </a:rPr>
              <a:t>must be present for its digestion</a:t>
            </a:r>
            <a:r>
              <a:rPr lang="en-US" dirty="0" smtClean="0">
                <a:solidFill>
                  <a:srgbClr val="7030A0"/>
                </a:solidFill>
                <a:latin typeface="Andalus" pitchFamily="18" charset="-78"/>
                <a:cs typeface="Andalus" pitchFamily="18" charset="-78"/>
              </a:rPr>
              <a:t>.</a:t>
            </a:r>
          </a:p>
          <a:p>
            <a:pPr marL="0" indent="0" algn="just" rtl="0">
              <a:buNone/>
            </a:pPr>
            <a:r>
              <a:rPr lang="en-US" dirty="0" smtClean="0">
                <a:solidFill>
                  <a:srgbClr val="000000"/>
                </a:solidFill>
                <a:latin typeface="Andalus" pitchFamily="18" charset="-78"/>
                <a:cs typeface="Andalus" pitchFamily="18" charset="-78"/>
              </a:rPr>
              <a:t> </a:t>
            </a:r>
            <a:r>
              <a:rPr lang="en-US" dirty="0">
                <a:solidFill>
                  <a:srgbClr val="000000"/>
                </a:solidFill>
                <a:latin typeface="Andalus" pitchFamily="18" charset="-78"/>
                <a:cs typeface="Andalus" pitchFamily="18" charset="-78"/>
              </a:rPr>
              <a:t>Thus, fat </a:t>
            </a:r>
            <a:r>
              <a:rPr lang="en-US" dirty="0" err="1">
                <a:solidFill>
                  <a:srgbClr val="000000"/>
                </a:solidFill>
                <a:latin typeface="Andalus" pitchFamily="18" charset="-78"/>
                <a:cs typeface="Andalus" pitchFamily="18" charset="-78"/>
              </a:rPr>
              <a:t>malabsorption</a:t>
            </a:r>
            <a:r>
              <a:rPr lang="en-US" dirty="0">
                <a:solidFill>
                  <a:srgbClr val="000000"/>
                </a:solidFill>
                <a:latin typeface="Andalus" pitchFamily="18" charset="-78"/>
                <a:cs typeface="Andalus" pitchFamily="18" charset="-78"/>
              </a:rPr>
              <a:t> often </a:t>
            </a:r>
            <a:r>
              <a:rPr lang="en-US" u="sng" dirty="0">
                <a:solidFill>
                  <a:srgbClr val="000000"/>
                </a:solidFill>
                <a:latin typeface="Andalus" pitchFamily="18" charset="-78"/>
                <a:cs typeface="Andalus" pitchFamily="18" charset="-78"/>
              </a:rPr>
              <a:t>develops when an illness interferes with the production or secretion </a:t>
            </a:r>
            <a:r>
              <a:rPr lang="en-US" dirty="0">
                <a:solidFill>
                  <a:srgbClr val="000000"/>
                </a:solidFill>
                <a:latin typeface="Andalus" pitchFamily="18" charset="-78"/>
                <a:cs typeface="Andalus" pitchFamily="18" charset="-78"/>
              </a:rPr>
              <a:t>of either pancreatic lipase or bile. </a:t>
            </a:r>
            <a:endParaRPr lang="en-US" dirty="0" smtClean="0">
              <a:solidFill>
                <a:srgbClr val="000000"/>
              </a:solidFill>
              <a:latin typeface="Andalus" pitchFamily="18" charset="-78"/>
              <a:cs typeface="Andalus" pitchFamily="18" charset="-78"/>
            </a:endParaRPr>
          </a:p>
          <a:p>
            <a:pPr marL="0" indent="0" algn="just" rtl="0">
              <a:buNone/>
            </a:pPr>
            <a:r>
              <a:rPr lang="en-US" dirty="0" smtClean="0">
                <a:solidFill>
                  <a:srgbClr val="0070C0"/>
                </a:solidFill>
                <a:latin typeface="Andalus" pitchFamily="18" charset="-78"/>
                <a:cs typeface="Andalus" pitchFamily="18" charset="-78"/>
              </a:rPr>
              <a:t>For </a:t>
            </a:r>
            <a:r>
              <a:rPr lang="en-US" dirty="0">
                <a:solidFill>
                  <a:srgbClr val="0070C0"/>
                </a:solidFill>
                <a:latin typeface="Andalus" pitchFamily="18" charset="-78"/>
                <a:cs typeface="Andalus" pitchFamily="18" charset="-78"/>
              </a:rPr>
              <a:t>example, both pancreatitis and cystic fibrosis can </a:t>
            </a:r>
            <a:r>
              <a:rPr lang="en-US" u="sng" dirty="0">
                <a:solidFill>
                  <a:srgbClr val="0070C0"/>
                </a:solidFill>
                <a:latin typeface="Andalus" pitchFamily="18" charset="-78"/>
                <a:cs typeface="Andalus" pitchFamily="18" charset="-78"/>
              </a:rPr>
              <a:t>reduce the secretion of pancreatic lipase</a:t>
            </a:r>
            <a:r>
              <a:rPr lang="en-US" dirty="0">
                <a:solidFill>
                  <a:srgbClr val="0070C0"/>
                </a:solidFill>
                <a:latin typeface="Andalus" pitchFamily="18" charset="-78"/>
                <a:cs typeface="Andalus" pitchFamily="18" charset="-78"/>
              </a:rPr>
              <a:t>, whereas </a:t>
            </a:r>
            <a:r>
              <a:rPr lang="en-US" u="sng" dirty="0">
                <a:solidFill>
                  <a:srgbClr val="0070C0"/>
                </a:solidFill>
                <a:latin typeface="Andalus" pitchFamily="18" charset="-78"/>
                <a:cs typeface="Andalus" pitchFamily="18" charset="-78"/>
              </a:rPr>
              <a:t>severe liver disease can cause bile insufficiency</a:t>
            </a:r>
            <a:r>
              <a:rPr lang="en-US" dirty="0">
                <a:solidFill>
                  <a:srgbClr val="0070C0"/>
                </a:solidFill>
                <a:latin typeface="Andalus" pitchFamily="18" charset="-78"/>
                <a:cs typeface="Andalus" pitchFamily="18" charset="-78"/>
              </a:rPr>
              <a:t>. </a:t>
            </a:r>
            <a:endParaRPr lang="en-US" dirty="0" smtClean="0">
              <a:solidFill>
                <a:srgbClr val="0070C0"/>
              </a:solidFill>
              <a:latin typeface="Andalus" pitchFamily="18" charset="-78"/>
              <a:cs typeface="Andalus" pitchFamily="18" charset="-78"/>
            </a:endParaRPr>
          </a:p>
          <a:p>
            <a:pPr marL="0" indent="0" algn="just" rtl="0">
              <a:buNone/>
            </a:pPr>
            <a:r>
              <a:rPr lang="en-US" u="sng" dirty="0" smtClean="0">
                <a:solidFill>
                  <a:srgbClr val="FF0000"/>
                </a:solidFill>
                <a:latin typeface="Andalus" pitchFamily="18" charset="-78"/>
                <a:cs typeface="Andalus" pitchFamily="18" charset="-78"/>
              </a:rPr>
              <a:t>Motility</a:t>
            </a:r>
            <a:r>
              <a:rPr lang="en-US" dirty="0" smtClean="0">
                <a:solidFill>
                  <a:srgbClr val="FF0000"/>
                </a:solidFill>
                <a:latin typeface="Andalus" pitchFamily="18" charset="-78"/>
                <a:cs typeface="Andalus" pitchFamily="18" charset="-78"/>
              </a:rPr>
              <a:t> </a:t>
            </a:r>
            <a:r>
              <a:rPr lang="en-US" dirty="0">
                <a:solidFill>
                  <a:srgbClr val="FF0000"/>
                </a:solidFill>
                <a:latin typeface="Andalus" pitchFamily="18" charset="-78"/>
                <a:cs typeface="Andalus" pitchFamily="18" charset="-78"/>
              </a:rPr>
              <a:t>disorders that </a:t>
            </a:r>
            <a:r>
              <a:rPr lang="en-US" u="sng" dirty="0">
                <a:solidFill>
                  <a:srgbClr val="FF0000"/>
                </a:solidFill>
                <a:latin typeface="Andalus" pitchFamily="18" charset="-78"/>
                <a:cs typeface="Andalus" pitchFamily="18" charset="-78"/>
              </a:rPr>
              <a:t>accelerate gastric emptying </a:t>
            </a:r>
            <a:r>
              <a:rPr lang="en-US" dirty="0">
                <a:solidFill>
                  <a:srgbClr val="FF0000"/>
                </a:solidFill>
                <a:latin typeface="Andalus" pitchFamily="18" charset="-78"/>
                <a:cs typeface="Andalus" pitchFamily="18" charset="-78"/>
              </a:rPr>
              <a:t>or intestinal transit can cause fat </a:t>
            </a:r>
            <a:r>
              <a:rPr lang="en-US" dirty="0" err="1">
                <a:solidFill>
                  <a:srgbClr val="FF0000"/>
                </a:solidFill>
                <a:latin typeface="Andalus" pitchFamily="18" charset="-78"/>
                <a:cs typeface="Andalus" pitchFamily="18" charset="-78"/>
              </a:rPr>
              <a:t>malabsorption</a:t>
            </a:r>
            <a:r>
              <a:rPr lang="en-US" dirty="0">
                <a:solidFill>
                  <a:srgbClr val="FF0000"/>
                </a:solidFill>
                <a:latin typeface="Andalus" pitchFamily="18" charset="-78"/>
                <a:cs typeface="Andalus" pitchFamily="18" charset="-78"/>
              </a:rPr>
              <a:t> because they </a:t>
            </a:r>
            <a:r>
              <a:rPr lang="en-US" u="sng" dirty="0">
                <a:solidFill>
                  <a:srgbClr val="FF0000"/>
                </a:solidFill>
                <a:latin typeface="Andalus" pitchFamily="18" charset="-78"/>
                <a:cs typeface="Andalus" pitchFamily="18" charset="-78"/>
              </a:rPr>
              <a:t>prevent the normal mixing of dietary fat with lipase and bile. </a:t>
            </a:r>
            <a:endParaRPr lang="en-US" u="sng" dirty="0" smtClean="0">
              <a:solidFill>
                <a:srgbClr val="FF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p:txBody>
      </p:sp>
      <p:sp>
        <p:nvSpPr>
          <p:cNvPr id="2" name="عنصر نائب للتاريخ 1"/>
          <p:cNvSpPr>
            <a:spLocks noGrp="1"/>
          </p:cNvSpPr>
          <p:nvPr>
            <p:ph type="dt" sz="half" idx="10"/>
          </p:nvPr>
        </p:nvSpPr>
        <p:spPr/>
        <p:txBody>
          <a:bodyPr/>
          <a:lstStyle/>
          <a:p>
            <a:fld id="{D5C7E44A-B1DA-44EE-B7E3-A0145A9D01E2}" type="datetime1">
              <a:rPr lang="en-US" smtClean="0"/>
              <a:t>7/12/2020</a:t>
            </a:fld>
            <a:endParaRPr lang="ar-SA"/>
          </a:p>
        </p:txBody>
      </p:sp>
      <p:sp>
        <p:nvSpPr>
          <p:cNvPr id="4" name="عنصر نائب للتذييل 3"/>
          <p:cNvSpPr>
            <a:spLocks noGrp="1"/>
          </p:cNvSpPr>
          <p:nvPr>
            <p:ph type="ftr" sz="quarter" idx="11"/>
          </p:nvPr>
        </p:nvSpPr>
        <p:spPr/>
        <p:txBody>
          <a:bodyPr/>
          <a:lstStyle/>
          <a:p>
            <a:r>
              <a:rPr lang="en-US" smtClean="0"/>
              <a:t>Dr. Abdulaziz Abbas</a:t>
            </a:r>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23</a:t>
            </a:fld>
            <a:endParaRPr lang="ar-SA"/>
          </a:p>
        </p:txBody>
      </p:sp>
    </p:spTree>
    <p:extLst>
      <p:ext uri="{BB962C8B-B14F-4D97-AF65-F5344CB8AC3E}">
        <p14:creationId xmlns:p14="http://schemas.microsoft.com/office/powerpoint/2010/main" val="21231807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260648"/>
            <a:ext cx="8784976" cy="6264696"/>
          </a:xfrm>
        </p:spPr>
        <p:txBody>
          <a:bodyPr>
            <a:normAutofit lnSpcReduction="10000"/>
          </a:bodyPr>
          <a:lstStyle/>
          <a:p>
            <a:pPr marL="0" indent="0" algn="just" rtl="0">
              <a:buNone/>
            </a:pPr>
            <a:r>
              <a:rPr lang="en-US" sz="3000" dirty="0">
                <a:solidFill>
                  <a:srgbClr val="000000"/>
                </a:solidFill>
                <a:latin typeface="Andalus" pitchFamily="18" charset="-78"/>
                <a:cs typeface="Andalus" pitchFamily="18" charset="-78"/>
              </a:rPr>
              <a:t>Fat </a:t>
            </a:r>
            <a:r>
              <a:rPr lang="en-US" sz="3000" dirty="0" err="1">
                <a:solidFill>
                  <a:srgbClr val="000000"/>
                </a:solidFill>
                <a:latin typeface="Andalus" pitchFamily="18" charset="-78"/>
                <a:cs typeface="Andalus" pitchFamily="18" charset="-78"/>
              </a:rPr>
              <a:t>malabsorption</a:t>
            </a:r>
            <a:r>
              <a:rPr lang="en-US" sz="3000" dirty="0">
                <a:solidFill>
                  <a:srgbClr val="000000"/>
                </a:solidFill>
                <a:latin typeface="Andalus" pitchFamily="18" charset="-78"/>
                <a:cs typeface="Andalus" pitchFamily="18" charset="-78"/>
              </a:rPr>
              <a:t> may also be caused </a:t>
            </a:r>
            <a:r>
              <a:rPr lang="en-US" sz="3000" dirty="0" smtClean="0">
                <a:solidFill>
                  <a:srgbClr val="000000"/>
                </a:solidFill>
                <a:latin typeface="Andalus" pitchFamily="18" charset="-78"/>
                <a:cs typeface="Andalus" pitchFamily="18" charset="-78"/>
              </a:rPr>
              <a:t>by </a:t>
            </a:r>
            <a:r>
              <a:rPr lang="en-US" sz="2800" dirty="0" smtClean="0">
                <a:latin typeface="Andalus" pitchFamily="18" charset="-78"/>
                <a:cs typeface="Andalus" pitchFamily="18" charset="-78"/>
              </a:rPr>
              <a:t>conditions </a:t>
            </a:r>
            <a:r>
              <a:rPr lang="en-US" sz="2800" dirty="0">
                <a:latin typeface="Andalus" pitchFamily="18" charset="-78"/>
                <a:cs typeface="Andalus" pitchFamily="18" charset="-78"/>
              </a:rPr>
              <a:t>or treatments that damage the intestinal mucosa, such as </a:t>
            </a:r>
            <a:r>
              <a:rPr lang="en-US" sz="2800" u="sng" dirty="0">
                <a:latin typeface="Andalus" pitchFamily="18" charset="-78"/>
                <a:cs typeface="Andalus" pitchFamily="18" charset="-78"/>
              </a:rPr>
              <a:t>inflammatory bowel diseases, AIDS, and radiation treatments for cancer</a:t>
            </a:r>
            <a:r>
              <a:rPr lang="en-US" sz="2800" u="sng" dirty="0" smtClean="0">
                <a:latin typeface="Andalus" pitchFamily="18" charset="-78"/>
                <a:cs typeface="Andalus" pitchFamily="18" charset="-78"/>
              </a:rPr>
              <a:t>.</a:t>
            </a:r>
            <a:endParaRPr lang="ar-YE" sz="3000" u="sng" dirty="0">
              <a:solidFill>
                <a:prstClr val="black"/>
              </a:solidFill>
              <a:latin typeface="Andalus" pitchFamily="18" charset="-78"/>
              <a:cs typeface="Andalus" pitchFamily="18" charset="-78"/>
            </a:endParaRPr>
          </a:p>
          <a:p>
            <a:pPr marL="0" indent="0" algn="just" rtl="0">
              <a:buNone/>
            </a:pPr>
            <a:r>
              <a:rPr lang="en-US" dirty="0" smtClean="0">
                <a:solidFill>
                  <a:srgbClr val="FF0000"/>
                </a:solidFill>
                <a:latin typeface="Andalus" pitchFamily="18" charset="-78"/>
                <a:cs typeface="Andalus" pitchFamily="18" charset="-78"/>
              </a:rPr>
              <a:t>Fat </a:t>
            </a:r>
            <a:r>
              <a:rPr lang="en-US" dirty="0" err="1">
                <a:solidFill>
                  <a:srgbClr val="FF0000"/>
                </a:solidFill>
                <a:latin typeface="Andalus" pitchFamily="18" charset="-78"/>
                <a:cs typeface="Andalus" pitchFamily="18" charset="-78"/>
              </a:rPr>
              <a:t>malabsorption</a:t>
            </a:r>
            <a:r>
              <a:rPr lang="en-US" dirty="0">
                <a:solidFill>
                  <a:srgbClr val="FF0000"/>
                </a:solidFill>
                <a:latin typeface="Andalus" pitchFamily="18" charset="-78"/>
                <a:cs typeface="Andalus" pitchFamily="18" charset="-78"/>
              </a:rPr>
              <a:t> is often evidenced by </a:t>
            </a:r>
            <a:r>
              <a:rPr lang="en-US" b="1" u="sng" dirty="0" err="1">
                <a:solidFill>
                  <a:srgbClr val="FF0000"/>
                </a:solidFill>
                <a:latin typeface="Andalus" pitchFamily="18" charset="-78"/>
                <a:cs typeface="Andalus" pitchFamily="18" charset="-78"/>
              </a:rPr>
              <a:t>steatorrhea</a:t>
            </a:r>
            <a:r>
              <a:rPr lang="en-US" dirty="0">
                <a:solidFill>
                  <a:srgbClr val="FF0000"/>
                </a:solidFill>
                <a:latin typeface="Andalus" pitchFamily="18" charset="-78"/>
                <a:cs typeface="Andalus" pitchFamily="18" charset="-78"/>
              </a:rPr>
              <a:t>, the presence of </a:t>
            </a:r>
            <a:r>
              <a:rPr lang="en-US" dirty="0" smtClean="0">
                <a:solidFill>
                  <a:srgbClr val="FF0000"/>
                </a:solidFill>
                <a:latin typeface="Andalus" pitchFamily="18" charset="-78"/>
                <a:cs typeface="Andalus" pitchFamily="18" charset="-78"/>
              </a:rPr>
              <a:t>excessive fat </a:t>
            </a:r>
            <a:r>
              <a:rPr lang="en-US" dirty="0">
                <a:solidFill>
                  <a:srgbClr val="FF0000"/>
                </a:solidFill>
                <a:latin typeface="Andalus" pitchFamily="18" charset="-78"/>
                <a:cs typeface="Andalus" pitchFamily="18" charset="-78"/>
              </a:rPr>
              <a:t>in the stools. </a:t>
            </a:r>
            <a:endParaRPr lang="en-US" dirty="0" smtClean="0">
              <a:solidFill>
                <a:srgbClr val="FF0000"/>
              </a:solidFill>
              <a:latin typeface="Andalus" pitchFamily="18" charset="-78"/>
              <a:cs typeface="Andalus" pitchFamily="18" charset="-78"/>
            </a:endParaRPr>
          </a:p>
          <a:p>
            <a:pPr marL="0" indent="0" algn="just" rtl="0">
              <a:buNone/>
            </a:pPr>
            <a:r>
              <a:rPr lang="en-US" dirty="0" err="1" smtClean="0">
                <a:solidFill>
                  <a:srgbClr val="7030A0"/>
                </a:solidFill>
                <a:latin typeface="Andalus" pitchFamily="18" charset="-78"/>
                <a:cs typeface="Andalus" pitchFamily="18" charset="-78"/>
              </a:rPr>
              <a:t>Steatorrhea</a:t>
            </a:r>
            <a:r>
              <a:rPr lang="en-US" dirty="0" smtClean="0">
                <a:solidFill>
                  <a:srgbClr val="7030A0"/>
                </a:solidFill>
                <a:latin typeface="Andalus" pitchFamily="18" charset="-78"/>
                <a:cs typeface="Andalus" pitchFamily="18" charset="-78"/>
              </a:rPr>
              <a:t> </a:t>
            </a:r>
            <a:r>
              <a:rPr lang="en-US" dirty="0">
                <a:solidFill>
                  <a:srgbClr val="7030A0"/>
                </a:solidFill>
                <a:latin typeface="Andalus" pitchFamily="18" charset="-78"/>
                <a:cs typeface="Andalus" pitchFamily="18" charset="-78"/>
              </a:rPr>
              <a:t>can be evaluated by placing the patient on a </a:t>
            </a:r>
            <a:r>
              <a:rPr lang="en-US" u="sng" dirty="0">
                <a:solidFill>
                  <a:srgbClr val="7030A0"/>
                </a:solidFill>
                <a:latin typeface="Andalus" pitchFamily="18" charset="-78"/>
                <a:cs typeface="Andalus" pitchFamily="18" charset="-78"/>
              </a:rPr>
              <a:t>high-fat diet (100 grams per day), </a:t>
            </a:r>
            <a:r>
              <a:rPr lang="en-US" dirty="0">
                <a:solidFill>
                  <a:srgbClr val="7030A0"/>
                </a:solidFill>
                <a:latin typeface="Andalus" pitchFamily="18" charset="-78"/>
                <a:cs typeface="Andalus" pitchFamily="18" charset="-78"/>
              </a:rPr>
              <a:t>performing a </a:t>
            </a:r>
            <a:r>
              <a:rPr lang="en-US" u="sng" dirty="0">
                <a:solidFill>
                  <a:srgbClr val="7030A0"/>
                </a:solidFill>
                <a:latin typeface="Andalus" pitchFamily="18" charset="-78"/>
                <a:cs typeface="Andalus" pitchFamily="18" charset="-78"/>
              </a:rPr>
              <a:t>48- to 72-hour stool collection</a:t>
            </a:r>
            <a:r>
              <a:rPr lang="en-US" dirty="0">
                <a:solidFill>
                  <a:srgbClr val="7030A0"/>
                </a:solidFill>
                <a:latin typeface="Andalus" pitchFamily="18" charset="-78"/>
                <a:cs typeface="Andalus" pitchFamily="18" charset="-78"/>
              </a:rPr>
              <a:t>, and measuring the stool’s fat content</a:t>
            </a:r>
            <a:r>
              <a:rPr lang="en-US" dirty="0" smtClean="0">
                <a:solidFill>
                  <a:srgbClr val="7030A0"/>
                </a:solidFill>
                <a:latin typeface="Andalus" pitchFamily="18" charset="-78"/>
                <a:cs typeface="Andalus" pitchFamily="18" charset="-78"/>
              </a:rPr>
              <a:t>.</a:t>
            </a:r>
          </a:p>
          <a:p>
            <a:pPr marL="0" indent="0" algn="just" rtl="0">
              <a:buNone/>
            </a:pPr>
            <a:r>
              <a:rPr lang="en-US" dirty="0" smtClean="0">
                <a:solidFill>
                  <a:srgbClr val="00B050"/>
                </a:solidFill>
                <a:latin typeface="Andalus" pitchFamily="18" charset="-78"/>
                <a:cs typeface="Andalus" pitchFamily="18" charset="-78"/>
              </a:rPr>
              <a:t> </a:t>
            </a:r>
            <a:r>
              <a:rPr lang="en-US" u="sng" dirty="0">
                <a:solidFill>
                  <a:srgbClr val="00B050"/>
                </a:solidFill>
                <a:latin typeface="Andalus" pitchFamily="18" charset="-78"/>
                <a:cs typeface="Andalus" pitchFamily="18" charset="-78"/>
              </a:rPr>
              <a:t>Healthy individuals </a:t>
            </a:r>
            <a:r>
              <a:rPr lang="en-US" dirty="0">
                <a:solidFill>
                  <a:srgbClr val="00B050"/>
                </a:solidFill>
                <a:latin typeface="Andalus" pitchFamily="18" charset="-78"/>
                <a:cs typeface="Andalus" pitchFamily="18" charset="-78"/>
              </a:rPr>
              <a:t>generally excrete </a:t>
            </a:r>
            <a:r>
              <a:rPr lang="en-US" u="sng" dirty="0">
                <a:solidFill>
                  <a:srgbClr val="00B050"/>
                </a:solidFill>
                <a:latin typeface="Andalus" pitchFamily="18" charset="-78"/>
                <a:cs typeface="Andalus" pitchFamily="18" charset="-78"/>
              </a:rPr>
              <a:t>less than 7 grams of fat per day </a:t>
            </a:r>
            <a:r>
              <a:rPr lang="en-US" dirty="0">
                <a:solidFill>
                  <a:srgbClr val="00B050"/>
                </a:solidFill>
                <a:latin typeface="Andalus" pitchFamily="18" charset="-78"/>
                <a:cs typeface="Andalus" pitchFamily="18" charset="-78"/>
              </a:rPr>
              <a:t>under these conditions.</a:t>
            </a:r>
            <a:endParaRPr lang="ar-YE" dirty="0">
              <a:solidFill>
                <a:srgbClr val="00B050"/>
              </a:solidFill>
              <a:latin typeface="Andalus" pitchFamily="18" charset="-78"/>
              <a:cs typeface="Andalus" pitchFamily="18" charset="-78"/>
            </a:endParaRPr>
          </a:p>
          <a:p>
            <a:pPr marL="0" indent="0" algn="l" rtl="0">
              <a:buNone/>
            </a:pPr>
            <a:endParaRPr lang="en-US" dirty="0">
              <a:latin typeface="Andalus" pitchFamily="18" charset="-78"/>
              <a:cs typeface="Andalus" pitchFamily="18" charset="-78"/>
            </a:endParaRPr>
          </a:p>
          <a:p>
            <a:pPr marL="0" indent="0" algn="l" rtl="0">
              <a:buNone/>
            </a:pPr>
            <a:endParaRPr lang="en-US" dirty="0">
              <a:latin typeface="Andalus" pitchFamily="18" charset="-78"/>
              <a:cs typeface="Andalus" pitchFamily="18" charset="-78"/>
            </a:endParaRPr>
          </a:p>
          <a:p>
            <a:pPr marL="0" indent="0" algn="l" rtl="0">
              <a:buNone/>
            </a:pPr>
            <a:endParaRPr lang="en-US" dirty="0">
              <a:latin typeface="Andalus" pitchFamily="18" charset="-78"/>
              <a:cs typeface="Andalus" pitchFamily="18" charset="-78"/>
            </a:endParaRPr>
          </a:p>
          <a:p>
            <a:pPr marL="0" indent="0" algn="l" rtl="0">
              <a:buNone/>
            </a:pPr>
            <a:endParaRPr lang="en-US" dirty="0">
              <a:latin typeface="Andalus" pitchFamily="18" charset="-78"/>
              <a:cs typeface="Andalus" pitchFamily="18" charset="-78"/>
            </a:endParaRPr>
          </a:p>
        </p:txBody>
      </p:sp>
      <p:sp>
        <p:nvSpPr>
          <p:cNvPr id="2" name="عنصر نائب للتاريخ 1"/>
          <p:cNvSpPr>
            <a:spLocks noGrp="1"/>
          </p:cNvSpPr>
          <p:nvPr>
            <p:ph type="dt" sz="half" idx="10"/>
          </p:nvPr>
        </p:nvSpPr>
        <p:spPr/>
        <p:txBody>
          <a:bodyPr/>
          <a:lstStyle/>
          <a:p>
            <a:fld id="{D0C246B3-74A3-488A-8AEC-A4400A0BA305}" type="datetime1">
              <a:rPr lang="en-US" smtClean="0"/>
              <a:t>7/12/2020</a:t>
            </a:fld>
            <a:endParaRPr lang="ar-SA"/>
          </a:p>
        </p:txBody>
      </p:sp>
      <p:sp>
        <p:nvSpPr>
          <p:cNvPr id="4" name="عنصر نائب للتذييل 3"/>
          <p:cNvSpPr>
            <a:spLocks noGrp="1"/>
          </p:cNvSpPr>
          <p:nvPr>
            <p:ph type="ftr" sz="quarter" idx="11"/>
          </p:nvPr>
        </p:nvSpPr>
        <p:spPr/>
        <p:txBody>
          <a:bodyPr/>
          <a:lstStyle/>
          <a:p>
            <a:r>
              <a:rPr lang="en-US" smtClean="0"/>
              <a:t>Dr. Abdulaziz Abbas</a:t>
            </a:r>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24</a:t>
            </a:fld>
            <a:endParaRPr lang="ar-SA"/>
          </a:p>
        </p:txBody>
      </p:sp>
    </p:spTree>
    <p:extLst>
      <p:ext uri="{BB962C8B-B14F-4D97-AF65-F5344CB8AC3E}">
        <p14:creationId xmlns:p14="http://schemas.microsoft.com/office/powerpoint/2010/main" val="3500642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188640"/>
            <a:ext cx="8784976" cy="6336704"/>
          </a:xfrm>
        </p:spPr>
        <p:txBody>
          <a:bodyPr>
            <a:normAutofit fontScale="92500" lnSpcReduction="20000"/>
          </a:bodyPr>
          <a:lstStyle/>
          <a:p>
            <a:pPr marL="0" indent="0" algn="ctr" rtl="0">
              <a:buNone/>
            </a:pPr>
            <a:r>
              <a:rPr lang="en-US" sz="3500" b="1" dirty="0">
                <a:solidFill>
                  <a:srgbClr val="FF0000"/>
                </a:solidFill>
                <a:latin typeface="Andalus" pitchFamily="18" charset="-78"/>
                <a:cs typeface="Andalus" pitchFamily="18" charset="-78"/>
              </a:rPr>
              <a:t>Consequences of Fat </a:t>
            </a:r>
            <a:r>
              <a:rPr lang="en-US" sz="3500" b="1" dirty="0" err="1">
                <a:solidFill>
                  <a:srgbClr val="FF0000"/>
                </a:solidFill>
                <a:latin typeface="Andalus" pitchFamily="18" charset="-78"/>
                <a:cs typeface="Andalus" pitchFamily="18" charset="-78"/>
              </a:rPr>
              <a:t>Malabsorption</a:t>
            </a:r>
            <a:r>
              <a:rPr lang="en-US" sz="3500" b="1" dirty="0">
                <a:solidFill>
                  <a:srgbClr val="FF0000"/>
                </a:solidFill>
                <a:latin typeface="Andalus" pitchFamily="18" charset="-78"/>
                <a:cs typeface="Andalus" pitchFamily="18" charset="-78"/>
              </a:rPr>
              <a:t> </a:t>
            </a:r>
            <a:endParaRPr lang="en-US" sz="3500" b="1" dirty="0" smtClean="0">
              <a:solidFill>
                <a:srgbClr val="FF0000"/>
              </a:solidFill>
              <a:latin typeface="Andalus" pitchFamily="18" charset="-78"/>
              <a:cs typeface="Andalus" pitchFamily="18" charset="-78"/>
            </a:endParaRPr>
          </a:p>
          <a:p>
            <a:pPr marL="0" indent="0" algn="just" rtl="0">
              <a:buNone/>
            </a:pPr>
            <a:r>
              <a:rPr lang="en-US" dirty="0" smtClean="0">
                <a:solidFill>
                  <a:srgbClr val="0070C0"/>
                </a:solidFill>
                <a:latin typeface="Andalus" pitchFamily="18" charset="-78"/>
                <a:cs typeface="Andalus" pitchFamily="18" charset="-78"/>
              </a:rPr>
              <a:t>Fat </a:t>
            </a:r>
            <a:r>
              <a:rPr lang="en-US" dirty="0" err="1">
                <a:solidFill>
                  <a:srgbClr val="0070C0"/>
                </a:solidFill>
                <a:latin typeface="Andalus" pitchFamily="18" charset="-78"/>
                <a:cs typeface="Andalus" pitchFamily="18" charset="-78"/>
              </a:rPr>
              <a:t>malabsorption</a:t>
            </a:r>
            <a:r>
              <a:rPr lang="en-US" dirty="0">
                <a:solidFill>
                  <a:srgbClr val="0070C0"/>
                </a:solidFill>
                <a:latin typeface="Andalus" pitchFamily="18" charset="-78"/>
                <a:cs typeface="Andalus" pitchFamily="18" charset="-78"/>
              </a:rPr>
              <a:t> is associated </a:t>
            </a:r>
            <a:r>
              <a:rPr lang="en-US" dirty="0" smtClean="0">
                <a:solidFill>
                  <a:srgbClr val="0070C0"/>
                </a:solidFill>
                <a:latin typeface="Andalus" pitchFamily="18" charset="-78"/>
                <a:cs typeface="Andalus" pitchFamily="18" charset="-78"/>
              </a:rPr>
              <a:t>with </a:t>
            </a:r>
            <a:r>
              <a:rPr lang="en-US" u="sng" dirty="0" smtClean="0">
                <a:solidFill>
                  <a:srgbClr val="0070C0"/>
                </a:solidFill>
                <a:latin typeface="Andalus" pitchFamily="18" charset="-78"/>
                <a:cs typeface="Andalus" pitchFamily="18" charset="-78"/>
              </a:rPr>
              <a:t>losses </a:t>
            </a:r>
            <a:r>
              <a:rPr lang="en-US" u="sng" dirty="0">
                <a:solidFill>
                  <a:srgbClr val="0070C0"/>
                </a:solidFill>
                <a:latin typeface="Andalus" pitchFamily="18" charset="-78"/>
                <a:cs typeface="Andalus" pitchFamily="18" charset="-78"/>
              </a:rPr>
              <a:t>of food energy, essential fatty acids, fat-soluble vitamins, and some </a:t>
            </a:r>
            <a:r>
              <a:rPr lang="en-US" u="sng" dirty="0" smtClean="0">
                <a:solidFill>
                  <a:srgbClr val="0070C0"/>
                </a:solidFill>
                <a:latin typeface="Andalus" pitchFamily="18" charset="-78"/>
                <a:cs typeface="Andalus" pitchFamily="18" charset="-78"/>
              </a:rPr>
              <a:t>minerals.</a:t>
            </a:r>
          </a:p>
          <a:p>
            <a:pPr marL="0" indent="0" algn="just" rtl="0">
              <a:buNone/>
            </a:pPr>
            <a:r>
              <a:rPr lang="en-US" u="sng" dirty="0" smtClean="0">
                <a:solidFill>
                  <a:srgbClr val="00B050"/>
                </a:solidFill>
                <a:latin typeface="Andalus" pitchFamily="18" charset="-78"/>
                <a:cs typeface="Andalus" pitchFamily="18" charset="-78"/>
              </a:rPr>
              <a:t>Weight </a:t>
            </a:r>
            <a:r>
              <a:rPr lang="en-US" u="sng" dirty="0">
                <a:solidFill>
                  <a:srgbClr val="00B050"/>
                </a:solidFill>
                <a:latin typeface="Andalus" pitchFamily="18" charset="-78"/>
                <a:cs typeface="Andalus" pitchFamily="18" charset="-78"/>
              </a:rPr>
              <a:t>loss </a:t>
            </a:r>
            <a:r>
              <a:rPr lang="en-US" dirty="0">
                <a:solidFill>
                  <a:srgbClr val="00B050"/>
                </a:solidFill>
                <a:latin typeface="Andalus" pitchFamily="18" charset="-78"/>
                <a:cs typeface="Andalus" pitchFamily="18" charset="-78"/>
              </a:rPr>
              <a:t>may result if the individual does not consume alternative sources of energy. Deficiencies of fat-soluble vitamins and essential fatty acids are common in chronic conditions. </a:t>
            </a:r>
            <a:endParaRPr lang="en-US" dirty="0" smtClean="0">
              <a:solidFill>
                <a:srgbClr val="00B050"/>
              </a:solidFill>
              <a:latin typeface="Andalus" pitchFamily="18" charset="-78"/>
              <a:cs typeface="Andalus" pitchFamily="18" charset="-78"/>
            </a:endParaRPr>
          </a:p>
          <a:p>
            <a:pPr marL="0" indent="0" algn="just" rtl="0">
              <a:buNone/>
            </a:pPr>
            <a:r>
              <a:rPr lang="en-US" dirty="0" err="1" smtClean="0">
                <a:solidFill>
                  <a:srgbClr val="7030A0"/>
                </a:solidFill>
                <a:latin typeface="Andalus" pitchFamily="18" charset="-78"/>
                <a:cs typeface="Andalus" pitchFamily="18" charset="-78"/>
              </a:rPr>
              <a:t>Malabsorption</a:t>
            </a:r>
            <a:r>
              <a:rPr lang="en-US" dirty="0" smtClean="0">
                <a:solidFill>
                  <a:srgbClr val="7030A0"/>
                </a:solidFill>
                <a:latin typeface="Andalus" pitchFamily="18" charset="-78"/>
                <a:cs typeface="Andalus" pitchFamily="18" charset="-78"/>
              </a:rPr>
              <a:t> </a:t>
            </a:r>
            <a:r>
              <a:rPr lang="en-US" dirty="0">
                <a:solidFill>
                  <a:srgbClr val="7030A0"/>
                </a:solidFill>
                <a:latin typeface="Andalus" pitchFamily="18" charset="-78"/>
                <a:cs typeface="Andalus" pitchFamily="18" charset="-78"/>
              </a:rPr>
              <a:t>of </a:t>
            </a:r>
            <a:r>
              <a:rPr lang="en-US" u="sng" dirty="0">
                <a:solidFill>
                  <a:srgbClr val="7030A0"/>
                </a:solidFill>
                <a:latin typeface="Andalus" pitchFamily="18" charset="-78"/>
                <a:cs typeface="Andalus" pitchFamily="18" charset="-78"/>
              </a:rPr>
              <a:t>some minerals, including calcium, magnesium, and zinc, often occurs </a:t>
            </a:r>
            <a:r>
              <a:rPr lang="en-US" dirty="0">
                <a:solidFill>
                  <a:srgbClr val="7030A0"/>
                </a:solidFill>
                <a:latin typeface="Andalus" pitchFamily="18" charset="-78"/>
                <a:cs typeface="Andalus" pitchFamily="18" charset="-78"/>
              </a:rPr>
              <a:t>because the </a:t>
            </a:r>
            <a:r>
              <a:rPr lang="en-US" u="sng" dirty="0">
                <a:solidFill>
                  <a:srgbClr val="7030A0"/>
                </a:solidFill>
                <a:latin typeface="Andalus" pitchFamily="18" charset="-78"/>
                <a:cs typeface="Andalus" pitchFamily="18" charset="-78"/>
              </a:rPr>
              <a:t>minerals form </a:t>
            </a:r>
            <a:r>
              <a:rPr lang="en-US" b="1" u="sng" dirty="0">
                <a:solidFill>
                  <a:srgbClr val="7030A0"/>
                </a:solidFill>
                <a:latin typeface="Andalus" pitchFamily="18" charset="-78"/>
                <a:cs typeface="Andalus" pitchFamily="18" charset="-78"/>
              </a:rPr>
              <a:t>soaps </a:t>
            </a:r>
            <a:r>
              <a:rPr lang="en-US" u="sng" dirty="0">
                <a:solidFill>
                  <a:srgbClr val="7030A0"/>
                </a:solidFill>
                <a:latin typeface="Andalus" pitchFamily="18" charset="-78"/>
                <a:cs typeface="Andalus" pitchFamily="18" charset="-78"/>
              </a:rPr>
              <a:t>with the unabsorbed fatty acids and bile acids. </a:t>
            </a:r>
            <a:endParaRPr lang="en-US" u="sng" dirty="0" smtClean="0">
              <a:solidFill>
                <a:srgbClr val="7030A0"/>
              </a:solidFill>
              <a:latin typeface="Andalus" pitchFamily="18" charset="-78"/>
              <a:cs typeface="Andalus" pitchFamily="18" charset="-78"/>
            </a:endParaRPr>
          </a:p>
          <a:p>
            <a:pPr marL="0" indent="0" algn="just" rtl="0">
              <a:buNone/>
            </a:pPr>
            <a:r>
              <a:rPr lang="en-US" dirty="0" smtClean="0">
                <a:solidFill>
                  <a:srgbClr val="000000"/>
                </a:solidFill>
                <a:latin typeface="Andalus" pitchFamily="18" charset="-78"/>
                <a:cs typeface="Andalus" pitchFamily="18" charset="-78"/>
              </a:rPr>
              <a:t>Calcium </a:t>
            </a:r>
            <a:r>
              <a:rPr lang="en-US" dirty="0">
                <a:solidFill>
                  <a:srgbClr val="000000"/>
                </a:solidFill>
                <a:latin typeface="Andalus" pitchFamily="18" charset="-78"/>
                <a:cs typeface="Andalus" pitchFamily="18" charset="-78"/>
              </a:rPr>
              <a:t>deficiency may lead to </a:t>
            </a:r>
            <a:r>
              <a:rPr lang="en-US" u="sng" dirty="0">
                <a:solidFill>
                  <a:srgbClr val="000000"/>
                </a:solidFill>
                <a:latin typeface="Andalus" pitchFamily="18" charset="-78"/>
                <a:cs typeface="Andalus" pitchFamily="18" charset="-78"/>
              </a:rPr>
              <a:t>bone loss</a:t>
            </a:r>
            <a:r>
              <a:rPr lang="en-US" dirty="0">
                <a:solidFill>
                  <a:srgbClr val="000000"/>
                </a:solidFill>
                <a:latin typeface="Andalus" pitchFamily="18" charset="-78"/>
                <a:cs typeface="Andalus" pitchFamily="18" charset="-78"/>
              </a:rPr>
              <a:t>, which is further aggravated by the vitamin D deficiency that may be present due to fat </a:t>
            </a:r>
            <a:r>
              <a:rPr lang="en-US" dirty="0" err="1">
                <a:solidFill>
                  <a:srgbClr val="000000"/>
                </a:solidFill>
                <a:latin typeface="Andalus" pitchFamily="18" charset="-78"/>
                <a:cs typeface="Andalus" pitchFamily="18" charset="-78"/>
              </a:rPr>
              <a:t>malabsorption</a:t>
            </a:r>
            <a:r>
              <a:rPr lang="en-US" dirty="0" smtClean="0">
                <a:solidFill>
                  <a:srgbClr val="000000"/>
                </a:solidFill>
                <a:latin typeface="Andalus" pitchFamily="18" charset="-78"/>
                <a:cs typeface="Andalus" pitchFamily="18" charset="-78"/>
              </a:rPr>
              <a:t>.</a:t>
            </a: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p:txBody>
      </p:sp>
      <p:sp>
        <p:nvSpPr>
          <p:cNvPr id="2" name="عنصر نائب للتاريخ 1"/>
          <p:cNvSpPr>
            <a:spLocks noGrp="1"/>
          </p:cNvSpPr>
          <p:nvPr>
            <p:ph type="dt" sz="half" idx="10"/>
          </p:nvPr>
        </p:nvSpPr>
        <p:spPr/>
        <p:txBody>
          <a:bodyPr/>
          <a:lstStyle/>
          <a:p>
            <a:fld id="{7C732052-8DF2-45F6-8FBA-1011B7D14EEF}" type="datetime1">
              <a:rPr lang="en-US" smtClean="0"/>
              <a:t>7/12/2020</a:t>
            </a:fld>
            <a:endParaRPr lang="ar-SA"/>
          </a:p>
        </p:txBody>
      </p:sp>
      <p:sp>
        <p:nvSpPr>
          <p:cNvPr id="4" name="عنصر نائب للتذييل 3"/>
          <p:cNvSpPr>
            <a:spLocks noGrp="1"/>
          </p:cNvSpPr>
          <p:nvPr>
            <p:ph type="ftr" sz="quarter" idx="11"/>
          </p:nvPr>
        </p:nvSpPr>
        <p:spPr/>
        <p:txBody>
          <a:bodyPr/>
          <a:lstStyle/>
          <a:p>
            <a:r>
              <a:rPr lang="en-US" smtClean="0"/>
              <a:t>Dr. Abdulaziz Abbas</a:t>
            </a:r>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25</a:t>
            </a:fld>
            <a:endParaRPr lang="ar-SA"/>
          </a:p>
        </p:txBody>
      </p:sp>
    </p:spTree>
    <p:extLst>
      <p:ext uri="{BB962C8B-B14F-4D97-AF65-F5344CB8AC3E}">
        <p14:creationId xmlns:p14="http://schemas.microsoft.com/office/powerpoint/2010/main" val="42343698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23528" y="332656"/>
            <a:ext cx="8363272" cy="6120680"/>
          </a:xfrm>
        </p:spPr>
        <p:txBody>
          <a:bodyPr>
            <a:normAutofit lnSpcReduction="10000"/>
          </a:bodyPr>
          <a:lstStyle/>
          <a:p>
            <a:pPr marL="0" lvl="0" indent="0" algn="just" rtl="0">
              <a:buNone/>
            </a:pPr>
            <a:r>
              <a:rPr lang="en-US" dirty="0">
                <a:solidFill>
                  <a:srgbClr val="7030A0"/>
                </a:solidFill>
                <a:latin typeface="Andalus" pitchFamily="18" charset="-78"/>
                <a:cs typeface="Andalus" pitchFamily="18" charset="-78"/>
              </a:rPr>
              <a:t>Another consequence of fat </a:t>
            </a:r>
            <a:r>
              <a:rPr lang="en-US" dirty="0" err="1">
                <a:solidFill>
                  <a:srgbClr val="7030A0"/>
                </a:solidFill>
                <a:latin typeface="Andalus" pitchFamily="18" charset="-78"/>
                <a:cs typeface="Andalus" pitchFamily="18" charset="-78"/>
              </a:rPr>
              <a:t>malabsorption</a:t>
            </a:r>
            <a:r>
              <a:rPr lang="en-US" dirty="0">
                <a:solidFill>
                  <a:srgbClr val="7030A0"/>
                </a:solidFill>
                <a:latin typeface="Andalus" pitchFamily="18" charset="-78"/>
                <a:cs typeface="Andalus" pitchFamily="18" charset="-78"/>
              </a:rPr>
              <a:t> is an increased </a:t>
            </a:r>
            <a:r>
              <a:rPr lang="en-US" u="sng" dirty="0">
                <a:solidFill>
                  <a:srgbClr val="7030A0"/>
                </a:solidFill>
                <a:latin typeface="Andalus" pitchFamily="18" charset="-78"/>
                <a:cs typeface="Andalus" pitchFamily="18" charset="-78"/>
              </a:rPr>
              <a:t>risk of kidney stones</a:t>
            </a:r>
            <a:r>
              <a:rPr lang="en-US" dirty="0">
                <a:solidFill>
                  <a:srgbClr val="7030A0"/>
                </a:solidFill>
                <a:latin typeface="Andalus" pitchFamily="18" charset="-78"/>
                <a:cs typeface="Andalus" pitchFamily="18" charset="-78"/>
              </a:rPr>
              <a:t>, which are most often composed of </a:t>
            </a:r>
            <a:r>
              <a:rPr lang="en-US" u="sng" dirty="0">
                <a:solidFill>
                  <a:srgbClr val="7030A0"/>
                </a:solidFill>
                <a:latin typeface="Andalus" pitchFamily="18" charset="-78"/>
                <a:cs typeface="Andalus" pitchFamily="18" charset="-78"/>
              </a:rPr>
              <a:t>calcium oxalate</a:t>
            </a:r>
            <a:r>
              <a:rPr lang="en-US" dirty="0">
                <a:solidFill>
                  <a:srgbClr val="7030A0"/>
                </a:solidFill>
                <a:latin typeface="Andalus" pitchFamily="18" charset="-78"/>
                <a:cs typeface="Andalus" pitchFamily="18" charset="-78"/>
              </a:rPr>
              <a:t>. </a:t>
            </a:r>
          </a:p>
          <a:p>
            <a:pPr marL="0" lvl="0" indent="0" algn="just" rtl="0">
              <a:buNone/>
            </a:pPr>
            <a:r>
              <a:rPr lang="en-US" dirty="0">
                <a:solidFill>
                  <a:srgbClr val="00B050"/>
                </a:solidFill>
                <a:latin typeface="Andalus" pitchFamily="18" charset="-78"/>
                <a:cs typeface="Andalus" pitchFamily="18" charset="-78"/>
              </a:rPr>
              <a:t>The </a:t>
            </a:r>
            <a:r>
              <a:rPr lang="en-US" u="sng" dirty="0">
                <a:solidFill>
                  <a:srgbClr val="00B050"/>
                </a:solidFill>
                <a:latin typeface="Andalus" pitchFamily="18" charset="-78"/>
                <a:cs typeface="Andalus" pitchFamily="18" charset="-78"/>
              </a:rPr>
              <a:t>oxalates in foods ordinarily bind to calcium in the small intestine and are excreted in the stool. </a:t>
            </a:r>
            <a:endParaRPr lang="en-US" u="sng" dirty="0" smtClean="0">
              <a:solidFill>
                <a:srgbClr val="00B050"/>
              </a:solidFill>
              <a:latin typeface="Andalus" pitchFamily="18" charset="-78"/>
              <a:cs typeface="Andalus" pitchFamily="18" charset="-78"/>
            </a:endParaRPr>
          </a:p>
          <a:p>
            <a:pPr marL="0" lvl="0" indent="0" algn="just" rtl="0">
              <a:buNone/>
            </a:pPr>
            <a:r>
              <a:rPr lang="en-US" dirty="0" smtClean="0">
                <a:solidFill>
                  <a:srgbClr val="0070C0"/>
                </a:solidFill>
                <a:latin typeface="Andalus" pitchFamily="18" charset="-78"/>
                <a:cs typeface="Andalus" pitchFamily="18" charset="-78"/>
              </a:rPr>
              <a:t>If </a:t>
            </a:r>
            <a:r>
              <a:rPr lang="en-US" u="sng" dirty="0">
                <a:solidFill>
                  <a:srgbClr val="0070C0"/>
                </a:solidFill>
                <a:latin typeface="Andalus" pitchFamily="18" charset="-78"/>
                <a:cs typeface="Andalus" pitchFamily="18" charset="-78"/>
              </a:rPr>
              <a:t>calcium instead binds to fatty acids or bile acids</a:t>
            </a:r>
            <a:r>
              <a:rPr lang="en-US" dirty="0">
                <a:solidFill>
                  <a:srgbClr val="0070C0"/>
                </a:solidFill>
                <a:latin typeface="Andalus" pitchFamily="18" charset="-78"/>
                <a:cs typeface="Andalus" pitchFamily="18" charset="-78"/>
              </a:rPr>
              <a:t>, the </a:t>
            </a:r>
            <a:r>
              <a:rPr lang="en-US" u="sng" dirty="0">
                <a:solidFill>
                  <a:srgbClr val="0070C0"/>
                </a:solidFill>
                <a:latin typeface="Andalus" pitchFamily="18" charset="-78"/>
                <a:cs typeface="Andalus" pitchFamily="18" charset="-78"/>
              </a:rPr>
              <a:t>oxalates are free to be absorbed into the blood</a:t>
            </a:r>
            <a:r>
              <a:rPr lang="en-US" dirty="0">
                <a:solidFill>
                  <a:srgbClr val="0070C0"/>
                </a:solidFill>
                <a:latin typeface="Andalus" pitchFamily="18" charset="-78"/>
                <a:cs typeface="Andalus" pitchFamily="18" charset="-78"/>
              </a:rPr>
              <a:t> and are ultimately excreted in the urine. </a:t>
            </a:r>
            <a:endParaRPr lang="en-US" dirty="0" smtClean="0">
              <a:solidFill>
                <a:srgbClr val="0070C0"/>
              </a:solidFill>
              <a:latin typeface="Andalus" pitchFamily="18" charset="-78"/>
              <a:cs typeface="Andalus" pitchFamily="18" charset="-78"/>
            </a:endParaRPr>
          </a:p>
          <a:p>
            <a:pPr marL="0" lvl="0" indent="0" algn="just" rtl="0">
              <a:buNone/>
            </a:pPr>
            <a:r>
              <a:rPr lang="en-US" dirty="0" smtClean="0">
                <a:solidFill>
                  <a:srgbClr val="000000"/>
                </a:solidFill>
                <a:latin typeface="Andalus" pitchFamily="18" charset="-78"/>
                <a:cs typeface="Andalus" pitchFamily="18" charset="-78"/>
              </a:rPr>
              <a:t>The </a:t>
            </a:r>
            <a:r>
              <a:rPr lang="en-US" dirty="0">
                <a:solidFill>
                  <a:srgbClr val="000000"/>
                </a:solidFill>
                <a:latin typeface="Andalus" pitchFamily="18" charset="-78"/>
                <a:cs typeface="Andalus" pitchFamily="18" charset="-78"/>
              </a:rPr>
              <a:t>risk of </a:t>
            </a:r>
            <a:r>
              <a:rPr lang="en-US" u="sng" dirty="0">
                <a:solidFill>
                  <a:srgbClr val="000000"/>
                </a:solidFill>
                <a:latin typeface="Andalus" pitchFamily="18" charset="-78"/>
                <a:cs typeface="Andalus" pitchFamily="18" charset="-78"/>
              </a:rPr>
              <a:t>developing oxalate stones increases when urinary oxalate levels are high. </a:t>
            </a:r>
          </a:p>
          <a:p>
            <a:endParaRPr lang="ar-YE" dirty="0"/>
          </a:p>
        </p:txBody>
      </p:sp>
      <p:sp>
        <p:nvSpPr>
          <p:cNvPr id="4" name="عنصر نائب للتاريخ 3"/>
          <p:cNvSpPr>
            <a:spLocks noGrp="1"/>
          </p:cNvSpPr>
          <p:nvPr>
            <p:ph type="dt" sz="half" idx="10"/>
          </p:nvPr>
        </p:nvSpPr>
        <p:spPr/>
        <p:txBody>
          <a:bodyPr/>
          <a:lstStyle/>
          <a:p>
            <a:fld id="{17BEB25D-EB9C-4B7E-B232-6D77866A07CA}" type="datetime1">
              <a:rPr lang="en-US" smtClean="0"/>
              <a:t>7/12/2020</a:t>
            </a:fld>
            <a:endParaRPr lang="ar-SA"/>
          </a:p>
        </p:txBody>
      </p:sp>
      <p:sp>
        <p:nvSpPr>
          <p:cNvPr id="5" name="عنصر نائب للتذييل 4"/>
          <p:cNvSpPr>
            <a:spLocks noGrp="1"/>
          </p:cNvSpPr>
          <p:nvPr>
            <p:ph type="ftr" sz="quarter" idx="11"/>
          </p:nvPr>
        </p:nvSpPr>
        <p:spPr/>
        <p:txBody>
          <a:bodyPr/>
          <a:lstStyle/>
          <a:p>
            <a:r>
              <a:rPr lang="en-US" smtClean="0"/>
              <a:t>Dr. Abdulaziz Abbas</a:t>
            </a: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26</a:t>
            </a:fld>
            <a:endParaRPr lang="ar-SA"/>
          </a:p>
        </p:txBody>
      </p:sp>
    </p:spTree>
    <p:extLst>
      <p:ext uri="{BB962C8B-B14F-4D97-AF65-F5344CB8AC3E}">
        <p14:creationId xmlns:p14="http://schemas.microsoft.com/office/powerpoint/2010/main" val="25321259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88640"/>
            <a:ext cx="6048672"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عنصر نائب للتاريخ 1"/>
          <p:cNvSpPr>
            <a:spLocks noGrp="1"/>
          </p:cNvSpPr>
          <p:nvPr>
            <p:ph type="dt" sz="half" idx="10"/>
          </p:nvPr>
        </p:nvSpPr>
        <p:spPr/>
        <p:txBody>
          <a:bodyPr/>
          <a:lstStyle/>
          <a:p>
            <a:fld id="{5CC48EBA-DBEA-4E64-8A0C-EFB16D6F0E4D}" type="datetime1">
              <a:rPr lang="en-US" smtClean="0"/>
              <a:t>7/12/2020</a:t>
            </a:fld>
            <a:endParaRPr lang="ar-SA"/>
          </a:p>
        </p:txBody>
      </p:sp>
      <p:sp>
        <p:nvSpPr>
          <p:cNvPr id="3" name="عنصر نائب للتذييل 2"/>
          <p:cNvSpPr>
            <a:spLocks noGrp="1"/>
          </p:cNvSpPr>
          <p:nvPr>
            <p:ph type="ftr" sz="quarter" idx="11"/>
          </p:nvPr>
        </p:nvSpPr>
        <p:spPr/>
        <p:txBody>
          <a:bodyPr/>
          <a:lstStyle/>
          <a:p>
            <a:r>
              <a:rPr lang="en-US" smtClean="0"/>
              <a:t>Dr. Abdulaziz Abbas</a:t>
            </a:r>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27</a:t>
            </a:fld>
            <a:endParaRPr lang="ar-SA"/>
          </a:p>
        </p:txBody>
      </p:sp>
    </p:spTree>
    <p:extLst>
      <p:ext uri="{BB962C8B-B14F-4D97-AF65-F5344CB8AC3E}">
        <p14:creationId xmlns:p14="http://schemas.microsoft.com/office/powerpoint/2010/main" val="25657061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23528" y="188640"/>
            <a:ext cx="8568952" cy="6336704"/>
          </a:xfrm>
        </p:spPr>
        <p:txBody>
          <a:bodyPr>
            <a:normAutofit fontScale="92500" lnSpcReduction="10000"/>
          </a:bodyPr>
          <a:lstStyle/>
          <a:p>
            <a:pPr marL="0" indent="0" algn="ctr" rtl="0">
              <a:buNone/>
            </a:pPr>
            <a:r>
              <a:rPr lang="en-US" sz="3600" b="1" dirty="0">
                <a:solidFill>
                  <a:srgbClr val="FF0000"/>
                </a:solidFill>
                <a:latin typeface="Andalus" pitchFamily="18" charset="-78"/>
                <a:cs typeface="Andalus" pitchFamily="18" charset="-78"/>
              </a:rPr>
              <a:t>Nutrition Therapy for Fat </a:t>
            </a:r>
            <a:r>
              <a:rPr lang="en-US" sz="3600" b="1" dirty="0" err="1">
                <a:solidFill>
                  <a:srgbClr val="FF0000"/>
                </a:solidFill>
                <a:latin typeface="Andalus" pitchFamily="18" charset="-78"/>
                <a:cs typeface="Andalus" pitchFamily="18" charset="-78"/>
              </a:rPr>
              <a:t>Malabsorption</a:t>
            </a:r>
            <a:r>
              <a:rPr lang="en-US" sz="3600" b="1" dirty="0">
                <a:solidFill>
                  <a:srgbClr val="FF0000"/>
                </a:solidFill>
                <a:latin typeface="Andalus" pitchFamily="18" charset="-78"/>
                <a:cs typeface="Andalus" pitchFamily="18" charset="-78"/>
              </a:rPr>
              <a:t> </a:t>
            </a:r>
            <a:endParaRPr lang="en-US" sz="3600" b="1" dirty="0" smtClean="0">
              <a:solidFill>
                <a:srgbClr val="FF0000"/>
              </a:solidFill>
              <a:latin typeface="Andalus" pitchFamily="18" charset="-78"/>
              <a:cs typeface="Andalus" pitchFamily="18" charset="-78"/>
            </a:endParaRPr>
          </a:p>
          <a:p>
            <a:pPr marL="0" indent="0" algn="just" rtl="0">
              <a:buNone/>
            </a:pPr>
            <a:r>
              <a:rPr lang="en-US" dirty="0" smtClean="0">
                <a:solidFill>
                  <a:srgbClr val="0070C0"/>
                </a:solidFill>
                <a:latin typeface="Andalus" pitchFamily="18" charset="-78"/>
                <a:cs typeface="Andalus" pitchFamily="18" charset="-78"/>
              </a:rPr>
              <a:t>If </a:t>
            </a:r>
            <a:r>
              <a:rPr lang="en-US" dirty="0" err="1">
                <a:solidFill>
                  <a:srgbClr val="0070C0"/>
                </a:solidFill>
                <a:latin typeface="Andalus" pitchFamily="18" charset="-78"/>
                <a:cs typeface="Andalus" pitchFamily="18" charset="-78"/>
              </a:rPr>
              <a:t>steatorrhea</a:t>
            </a:r>
            <a:r>
              <a:rPr lang="en-US" dirty="0">
                <a:solidFill>
                  <a:srgbClr val="0070C0"/>
                </a:solidFill>
                <a:latin typeface="Andalus" pitchFamily="18" charset="-78"/>
                <a:cs typeface="Andalus" pitchFamily="18" charset="-78"/>
              </a:rPr>
              <a:t> does not improve, a </a:t>
            </a:r>
            <a:r>
              <a:rPr lang="en-US" u="sng" dirty="0">
                <a:solidFill>
                  <a:srgbClr val="0070C0"/>
                </a:solidFill>
                <a:latin typeface="Andalus" pitchFamily="18" charset="-78"/>
                <a:cs typeface="Andalus" pitchFamily="18" charset="-78"/>
              </a:rPr>
              <a:t>fat-controlled diet may be recommended</a:t>
            </a:r>
            <a:r>
              <a:rPr lang="en-US" dirty="0">
                <a:solidFill>
                  <a:srgbClr val="0070C0"/>
                </a:solidFill>
                <a:latin typeface="Andalus" pitchFamily="18" charset="-78"/>
                <a:cs typeface="Andalus" pitchFamily="18" charset="-78"/>
              </a:rPr>
              <a:t> (see Table 24-5). </a:t>
            </a:r>
            <a:endParaRPr lang="en-US" dirty="0" smtClean="0">
              <a:solidFill>
                <a:srgbClr val="0070C0"/>
              </a:solidFill>
              <a:latin typeface="Andalus" pitchFamily="18" charset="-78"/>
              <a:cs typeface="Andalus" pitchFamily="18" charset="-78"/>
            </a:endParaRPr>
          </a:p>
          <a:p>
            <a:pPr marL="0" indent="0" algn="just" rtl="0">
              <a:buNone/>
            </a:pPr>
            <a:r>
              <a:rPr lang="en-US" dirty="0" smtClean="0">
                <a:solidFill>
                  <a:srgbClr val="00B050"/>
                </a:solidFill>
                <a:latin typeface="Andalus" pitchFamily="18" charset="-78"/>
                <a:cs typeface="Andalus" pitchFamily="18" charset="-78"/>
              </a:rPr>
              <a:t>The </a:t>
            </a:r>
            <a:r>
              <a:rPr lang="en-US" dirty="0">
                <a:solidFill>
                  <a:srgbClr val="00B050"/>
                </a:solidFill>
                <a:latin typeface="Andalus" pitchFamily="18" charset="-78"/>
                <a:cs typeface="Andalus" pitchFamily="18" charset="-78"/>
              </a:rPr>
              <a:t>objectives of the diet are </a:t>
            </a:r>
            <a:r>
              <a:rPr lang="en-US" u="sng" dirty="0">
                <a:solidFill>
                  <a:srgbClr val="00B050"/>
                </a:solidFill>
                <a:latin typeface="Andalus" pitchFamily="18" charset="-78"/>
                <a:cs typeface="Andalus" pitchFamily="18" charset="-78"/>
              </a:rPr>
              <a:t>to relieve intestinal symptoms that are aggravated by fat intake </a:t>
            </a:r>
            <a:r>
              <a:rPr lang="en-US" dirty="0">
                <a:solidFill>
                  <a:srgbClr val="00B050"/>
                </a:solidFill>
                <a:latin typeface="Andalus" pitchFamily="18" charset="-78"/>
                <a:cs typeface="Andalus" pitchFamily="18" charset="-78"/>
              </a:rPr>
              <a:t>(such as diarrhea and flatulence) and to reduce vitamin and mineral losses. </a:t>
            </a:r>
            <a:endParaRPr lang="en-US" dirty="0" smtClean="0">
              <a:solidFill>
                <a:srgbClr val="00B050"/>
              </a:solidFill>
              <a:latin typeface="Andalus" pitchFamily="18" charset="-78"/>
              <a:cs typeface="Andalus" pitchFamily="18" charset="-78"/>
            </a:endParaRPr>
          </a:p>
          <a:p>
            <a:pPr marL="0" indent="0" algn="just" rtl="0">
              <a:buNone/>
            </a:pPr>
            <a:r>
              <a:rPr lang="en-US" u="sng" dirty="0" smtClean="0">
                <a:solidFill>
                  <a:srgbClr val="7030A0"/>
                </a:solidFill>
                <a:latin typeface="Andalus" pitchFamily="18" charset="-78"/>
                <a:cs typeface="Andalus" pitchFamily="18" charset="-78"/>
              </a:rPr>
              <a:t>Fat </a:t>
            </a:r>
            <a:r>
              <a:rPr lang="en-US" u="sng" dirty="0">
                <a:solidFill>
                  <a:srgbClr val="7030A0"/>
                </a:solidFill>
                <a:latin typeface="Andalus" pitchFamily="18" charset="-78"/>
                <a:cs typeface="Andalus" pitchFamily="18" charset="-78"/>
              </a:rPr>
              <a:t>should not be restricted more than necessary </a:t>
            </a:r>
            <a:r>
              <a:rPr lang="en-US" dirty="0">
                <a:solidFill>
                  <a:srgbClr val="7030A0"/>
                </a:solidFill>
                <a:latin typeface="Andalus" pitchFamily="18" charset="-78"/>
                <a:cs typeface="Andalus" pitchFamily="18" charset="-78"/>
              </a:rPr>
              <a:t>because fat is an </a:t>
            </a:r>
            <a:r>
              <a:rPr lang="en-US" u="sng" dirty="0">
                <a:solidFill>
                  <a:srgbClr val="7030A0"/>
                </a:solidFill>
                <a:latin typeface="Andalus" pitchFamily="18" charset="-78"/>
                <a:cs typeface="Andalus" pitchFamily="18" charset="-78"/>
              </a:rPr>
              <a:t>important source of energy</a:t>
            </a:r>
            <a:r>
              <a:rPr lang="en-US" dirty="0" smtClean="0">
                <a:solidFill>
                  <a:srgbClr val="7030A0"/>
                </a:solidFill>
                <a:latin typeface="Andalus" pitchFamily="18" charset="-78"/>
                <a:cs typeface="Andalus" pitchFamily="18" charset="-78"/>
              </a:rPr>
              <a:t>.</a:t>
            </a:r>
            <a:endParaRPr lang="en-US" dirty="0">
              <a:solidFill>
                <a:srgbClr val="7030A0"/>
              </a:solidFill>
              <a:latin typeface="Andalus" pitchFamily="18" charset="-78"/>
              <a:cs typeface="Andalus" pitchFamily="18" charset="-78"/>
            </a:endParaRPr>
          </a:p>
          <a:p>
            <a:pPr marL="0" lvl="0" indent="0" algn="just" rtl="0">
              <a:buNone/>
            </a:pPr>
            <a:r>
              <a:rPr lang="en-US" u="sng" dirty="0">
                <a:solidFill>
                  <a:srgbClr val="000000"/>
                </a:solidFill>
                <a:latin typeface="Andalus" pitchFamily="18" charset="-78"/>
                <a:cs typeface="Andalus" pitchFamily="18" charset="-78"/>
              </a:rPr>
              <a:t>Medium-chain triglycerides (MCT), </a:t>
            </a:r>
            <a:r>
              <a:rPr lang="en-US" dirty="0">
                <a:solidFill>
                  <a:srgbClr val="000000"/>
                </a:solidFill>
                <a:latin typeface="Andalus" pitchFamily="18" charset="-78"/>
                <a:cs typeface="Andalus" pitchFamily="18" charset="-78"/>
              </a:rPr>
              <a:t>which </a:t>
            </a:r>
            <a:r>
              <a:rPr lang="en-US" u="sng" dirty="0">
                <a:solidFill>
                  <a:srgbClr val="000000"/>
                </a:solidFill>
                <a:latin typeface="Andalus" pitchFamily="18" charset="-78"/>
                <a:cs typeface="Andalus" pitchFamily="18" charset="-78"/>
              </a:rPr>
              <a:t>do not require lipase or bile for digestion and absorption</a:t>
            </a:r>
            <a:r>
              <a:rPr lang="en-US" dirty="0">
                <a:solidFill>
                  <a:srgbClr val="000000"/>
                </a:solidFill>
                <a:latin typeface="Andalus" pitchFamily="18" charset="-78"/>
                <a:cs typeface="Andalus" pitchFamily="18" charset="-78"/>
              </a:rPr>
              <a:t>, can be used as an alternative source of dietary fat, although </a:t>
            </a:r>
            <a:r>
              <a:rPr lang="en-US" u="sng" dirty="0" smtClean="0">
                <a:solidFill>
                  <a:srgbClr val="000000"/>
                </a:solidFill>
                <a:latin typeface="Andalus" pitchFamily="18" charset="-78"/>
                <a:cs typeface="Andalus" pitchFamily="18" charset="-78"/>
              </a:rPr>
              <a:t>MCT </a:t>
            </a:r>
            <a:r>
              <a:rPr lang="en-US" u="sng" dirty="0" smtClean="0">
                <a:solidFill>
                  <a:prstClr val="black"/>
                </a:solidFill>
                <a:latin typeface="Andalus" pitchFamily="18" charset="-78"/>
                <a:cs typeface="Andalus" pitchFamily="18" charset="-78"/>
              </a:rPr>
              <a:t>oil </a:t>
            </a:r>
            <a:r>
              <a:rPr lang="en-US" u="sng" dirty="0">
                <a:solidFill>
                  <a:prstClr val="black"/>
                </a:solidFill>
                <a:latin typeface="Andalus" pitchFamily="18" charset="-78"/>
                <a:cs typeface="Andalus" pitchFamily="18" charset="-78"/>
              </a:rPr>
              <a:t>does not provide essential fatty acids. </a:t>
            </a:r>
          </a:p>
          <a:p>
            <a:pPr marL="0" indent="0" algn="l" rtl="0">
              <a:buNone/>
            </a:pPr>
            <a:endParaRPr lang="en-US" dirty="0">
              <a:solidFill>
                <a:srgbClr val="000000"/>
              </a:solidFill>
              <a:latin typeface="Andalus" pitchFamily="18" charset="-78"/>
              <a:cs typeface="Andalus" pitchFamily="18" charset="-78"/>
            </a:endParaRPr>
          </a:p>
        </p:txBody>
      </p:sp>
      <p:sp>
        <p:nvSpPr>
          <p:cNvPr id="2" name="عنصر نائب للتاريخ 1"/>
          <p:cNvSpPr>
            <a:spLocks noGrp="1"/>
          </p:cNvSpPr>
          <p:nvPr>
            <p:ph type="dt" sz="half" idx="10"/>
          </p:nvPr>
        </p:nvSpPr>
        <p:spPr/>
        <p:txBody>
          <a:bodyPr/>
          <a:lstStyle/>
          <a:p>
            <a:fld id="{DC83D279-189D-4F23-9E6D-5208B051FA30}" type="datetime1">
              <a:rPr lang="en-US" smtClean="0"/>
              <a:t>7/12/2020</a:t>
            </a:fld>
            <a:endParaRPr lang="ar-SA"/>
          </a:p>
        </p:txBody>
      </p:sp>
      <p:sp>
        <p:nvSpPr>
          <p:cNvPr id="4" name="عنصر نائب للتذييل 3"/>
          <p:cNvSpPr>
            <a:spLocks noGrp="1"/>
          </p:cNvSpPr>
          <p:nvPr>
            <p:ph type="ftr" sz="quarter" idx="11"/>
          </p:nvPr>
        </p:nvSpPr>
        <p:spPr/>
        <p:txBody>
          <a:bodyPr/>
          <a:lstStyle/>
          <a:p>
            <a:r>
              <a:rPr lang="en-US" smtClean="0"/>
              <a:t>Dr. Abdulaziz Abbas</a:t>
            </a:r>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28</a:t>
            </a:fld>
            <a:endParaRPr lang="ar-SA"/>
          </a:p>
        </p:txBody>
      </p:sp>
    </p:spTree>
    <p:extLst>
      <p:ext uri="{BB962C8B-B14F-4D97-AF65-F5344CB8AC3E}">
        <p14:creationId xmlns:p14="http://schemas.microsoft.com/office/powerpoint/2010/main" val="33260985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76672"/>
            <a:ext cx="8928992" cy="5688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عنصر نائب للتاريخ 1"/>
          <p:cNvSpPr>
            <a:spLocks noGrp="1"/>
          </p:cNvSpPr>
          <p:nvPr>
            <p:ph type="dt" sz="half" idx="10"/>
          </p:nvPr>
        </p:nvSpPr>
        <p:spPr/>
        <p:txBody>
          <a:bodyPr/>
          <a:lstStyle/>
          <a:p>
            <a:fld id="{6A55AB89-D0C2-4AB8-A667-810CF528EBA6}" type="datetime1">
              <a:rPr lang="en-US" smtClean="0"/>
              <a:t>7/12/2020</a:t>
            </a:fld>
            <a:endParaRPr lang="ar-SA"/>
          </a:p>
        </p:txBody>
      </p:sp>
      <p:sp>
        <p:nvSpPr>
          <p:cNvPr id="3" name="عنصر نائب للتذييل 2"/>
          <p:cNvSpPr>
            <a:spLocks noGrp="1"/>
          </p:cNvSpPr>
          <p:nvPr>
            <p:ph type="ftr" sz="quarter" idx="11"/>
          </p:nvPr>
        </p:nvSpPr>
        <p:spPr/>
        <p:txBody>
          <a:bodyPr/>
          <a:lstStyle/>
          <a:p>
            <a:r>
              <a:rPr lang="en-US" smtClean="0"/>
              <a:t>Dr. Abdulaziz Abbas</a:t>
            </a:r>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29</a:t>
            </a:fld>
            <a:endParaRPr lang="ar-SA"/>
          </a:p>
        </p:txBody>
      </p:sp>
    </p:spTree>
    <p:extLst>
      <p:ext uri="{BB962C8B-B14F-4D97-AF65-F5344CB8AC3E}">
        <p14:creationId xmlns:p14="http://schemas.microsoft.com/office/powerpoint/2010/main" val="2978060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332656"/>
            <a:ext cx="8640960" cy="6264696"/>
          </a:xfrm>
        </p:spPr>
        <p:txBody>
          <a:bodyPr>
            <a:normAutofit fontScale="92500"/>
          </a:bodyPr>
          <a:lstStyle/>
          <a:p>
            <a:pPr marL="0" indent="0" algn="just" rtl="0">
              <a:buNone/>
            </a:pPr>
            <a:r>
              <a:rPr lang="en-US" sz="3300" b="1" dirty="0">
                <a:solidFill>
                  <a:srgbClr val="FF0000"/>
                </a:solidFill>
                <a:latin typeface="Andalus" pitchFamily="18" charset="-78"/>
                <a:cs typeface="Andalus" pitchFamily="18" charset="-78"/>
              </a:rPr>
              <a:t>Causes of Constipation </a:t>
            </a:r>
            <a:endParaRPr lang="en-US" sz="3300" b="1" dirty="0" smtClean="0">
              <a:solidFill>
                <a:srgbClr val="FF0000"/>
              </a:solidFill>
              <a:latin typeface="Andalus" pitchFamily="18" charset="-78"/>
              <a:cs typeface="Andalus" pitchFamily="18" charset="-78"/>
            </a:endParaRPr>
          </a:p>
          <a:p>
            <a:pPr marL="0" indent="0" algn="just" rtl="0">
              <a:buNone/>
            </a:pPr>
            <a:r>
              <a:rPr lang="en-US" dirty="0" smtClean="0">
                <a:solidFill>
                  <a:srgbClr val="7030A0"/>
                </a:solidFill>
                <a:latin typeface="Andalus" pitchFamily="18" charset="-78"/>
                <a:cs typeface="Andalus" pitchFamily="18" charset="-78"/>
              </a:rPr>
              <a:t>The </a:t>
            </a:r>
            <a:r>
              <a:rPr lang="en-US" u="sng" dirty="0">
                <a:solidFill>
                  <a:srgbClr val="7030A0"/>
                </a:solidFill>
                <a:latin typeface="Andalus" pitchFamily="18" charset="-78"/>
                <a:cs typeface="Andalus" pitchFamily="18" charset="-78"/>
              </a:rPr>
              <a:t>risk of constipation </a:t>
            </a:r>
            <a:r>
              <a:rPr lang="en-US" dirty="0">
                <a:solidFill>
                  <a:srgbClr val="7030A0"/>
                </a:solidFill>
                <a:latin typeface="Andalus" pitchFamily="18" charset="-78"/>
                <a:cs typeface="Andalus" pitchFamily="18" charset="-78"/>
              </a:rPr>
              <a:t>is increased in individuals </a:t>
            </a:r>
            <a:r>
              <a:rPr lang="en-US" dirty="0" smtClean="0">
                <a:solidFill>
                  <a:srgbClr val="7030A0"/>
                </a:solidFill>
                <a:latin typeface="Andalus" pitchFamily="18" charset="-78"/>
                <a:cs typeface="Andalus" pitchFamily="18" charset="-78"/>
              </a:rPr>
              <a:t>with a </a:t>
            </a:r>
            <a:r>
              <a:rPr lang="en-US" u="sng" dirty="0">
                <a:solidFill>
                  <a:srgbClr val="7030A0"/>
                </a:solidFill>
                <a:latin typeface="Andalus" pitchFamily="18" charset="-78"/>
                <a:cs typeface="Andalus" pitchFamily="18" charset="-78"/>
              </a:rPr>
              <a:t>low-fiber diet, low food intake, inadequate fluid intake, or low level of physical activity</a:t>
            </a:r>
            <a:r>
              <a:rPr lang="en-US" dirty="0">
                <a:solidFill>
                  <a:srgbClr val="7030A0"/>
                </a:solidFill>
                <a:latin typeface="Andalus" pitchFamily="18" charset="-78"/>
                <a:cs typeface="Andalus" pitchFamily="18" charset="-78"/>
              </a:rPr>
              <a:t>. </a:t>
            </a:r>
            <a:endParaRPr lang="en-US" dirty="0" smtClean="0">
              <a:solidFill>
                <a:srgbClr val="7030A0"/>
              </a:solidFill>
              <a:latin typeface="Andalus" pitchFamily="18" charset="-78"/>
              <a:cs typeface="Andalus" pitchFamily="18" charset="-78"/>
            </a:endParaRPr>
          </a:p>
          <a:p>
            <a:pPr marL="0" indent="0" algn="just" rtl="0">
              <a:buNone/>
            </a:pPr>
            <a:r>
              <a:rPr lang="en-US" dirty="0" smtClean="0">
                <a:solidFill>
                  <a:srgbClr val="0070C0"/>
                </a:solidFill>
                <a:latin typeface="Andalus" pitchFamily="18" charset="-78"/>
                <a:cs typeface="Andalus" pitchFamily="18" charset="-78"/>
              </a:rPr>
              <a:t>All </a:t>
            </a:r>
            <a:r>
              <a:rPr lang="en-US" dirty="0">
                <a:solidFill>
                  <a:srgbClr val="0070C0"/>
                </a:solidFill>
                <a:latin typeface="Andalus" pitchFamily="18" charset="-78"/>
                <a:cs typeface="Andalus" pitchFamily="18" charset="-78"/>
              </a:rPr>
              <a:t>of these factors can </a:t>
            </a:r>
            <a:r>
              <a:rPr lang="en-US" u="sng" dirty="0">
                <a:solidFill>
                  <a:srgbClr val="0070C0"/>
                </a:solidFill>
                <a:latin typeface="Andalus" pitchFamily="18" charset="-78"/>
                <a:cs typeface="Andalus" pitchFamily="18" charset="-78"/>
              </a:rPr>
              <a:t>extend transit time, leading to increased water reabsorption within the colon </a:t>
            </a:r>
            <a:r>
              <a:rPr lang="en-US" dirty="0">
                <a:solidFill>
                  <a:srgbClr val="0070C0"/>
                </a:solidFill>
                <a:latin typeface="Andalus" pitchFamily="18" charset="-78"/>
                <a:cs typeface="Andalus" pitchFamily="18" charset="-78"/>
              </a:rPr>
              <a:t>and </a:t>
            </a:r>
            <a:r>
              <a:rPr lang="en-US" u="sng" dirty="0">
                <a:solidFill>
                  <a:srgbClr val="00B050"/>
                </a:solidFill>
                <a:latin typeface="Andalus" pitchFamily="18" charset="-78"/>
                <a:cs typeface="Andalus" pitchFamily="18" charset="-78"/>
              </a:rPr>
              <a:t>dry, hard stools that are difficult to pass</a:t>
            </a:r>
            <a:r>
              <a:rPr lang="en-US" dirty="0">
                <a:solidFill>
                  <a:srgbClr val="0070C0"/>
                </a:solidFill>
                <a:latin typeface="Andalus" pitchFamily="18" charset="-78"/>
                <a:cs typeface="Andalus" pitchFamily="18" charset="-78"/>
              </a:rPr>
              <a:t>. </a:t>
            </a:r>
            <a:endParaRPr lang="en-US" dirty="0" smtClean="0">
              <a:solidFill>
                <a:srgbClr val="0070C0"/>
              </a:solidFill>
              <a:latin typeface="Andalus" pitchFamily="18" charset="-78"/>
              <a:cs typeface="Andalus" pitchFamily="18" charset="-78"/>
            </a:endParaRPr>
          </a:p>
          <a:p>
            <a:pPr marL="0" indent="0" algn="just" rtl="0">
              <a:buNone/>
            </a:pPr>
            <a:r>
              <a:rPr lang="en-US" dirty="0" smtClean="0">
                <a:solidFill>
                  <a:srgbClr val="0070C0"/>
                </a:solidFill>
                <a:latin typeface="Andalus" pitchFamily="18" charset="-78"/>
                <a:cs typeface="Andalus" pitchFamily="18" charset="-78"/>
              </a:rPr>
              <a:t>Medical </a:t>
            </a:r>
            <a:r>
              <a:rPr lang="en-US" dirty="0">
                <a:solidFill>
                  <a:srgbClr val="0070C0"/>
                </a:solidFill>
                <a:latin typeface="Andalus" pitchFamily="18" charset="-78"/>
                <a:cs typeface="Andalus" pitchFamily="18" charset="-78"/>
              </a:rPr>
              <a:t>conditions often associated with constipation include </a:t>
            </a:r>
            <a:r>
              <a:rPr lang="en-US" u="sng" dirty="0">
                <a:solidFill>
                  <a:srgbClr val="00B050"/>
                </a:solidFill>
                <a:latin typeface="Andalus" pitchFamily="18" charset="-78"/>
                <a:cs typeface="Andalus" pitchFamily="18" charset="-78"/>
              </a:rPr>
              <a:t>diabetes mellitus and hypothyroidism</a:t>
            </a:r>
            <a:r>
              <a:rPr lang="en-US" dirty="0" smtClean="0">
                <a:solidFill>
                  <a:srgbClr val="0070C0"/>
                </a:solidFill>
                <a:latin typeface="Andalus" pitchFamily="18" charset="-78"/>
                <a:cs typeface="Andalus" pitchFamily="18" charset="-78"/>
              </a:rPr>
              <a:t>.</a:t>
            </a:r>
            <a:endParaRPr lang="en-US" dirty="0">
              <a:solidFill>
                <a:srgbClr val="0070C0"/>
              </a:solidFill>
              <a:latin typeface="Andalus" pitchFamily="18" charset="-78"/>
              <a:cs typeface="Andalus" pitchFamily="18" charset="-78"/>
            </a:endParaRPr>
          </a:p>
          <a:p>
            <a:pPr marL="0" indent="0" algn="just" rtl="0">
              <a:buNone/>
            </a:pPr>
            <a:r>
              <a:rPr lang="en-US" u="sng" dirty="0" smtClean="0">
                <a:solidFill>
                  <a:srgbClr val="000000"/>
                </a:solidFill>
                <a:latin typeface="Andalus" pitchFamily="18" charset="-78"/>
                <a:cs typeface="Andalus" pitchFamily="18" charset="-78"/>
              </a:rPr>
              <a:t>Neurological </a:t>
            </a:r>
            <a:r>
              <a:rPr lang="en-US" u="sng" dirty="0">
                <a:solidFill>
                  <a:srgbClr val="000000"/>
                </a:solidFill>
                <a:latin typeface="Andalus" pitchFamily="18" charset="-78"/>
                <a:cs typeface="Andalus" pitchFamily="18" charset="-78"/>
              </a:rPr>
              <a:t>conditions </a:t>
            </a:r>
            <a:r>
              <a:rPr lang="en-US" dirty="0">
                <a:solidFill>
                  <a:srgbClr val="000000"/>
                </a:solidFill>
                <a:latin typeface="Andalus" pitchFamily="18" charset="-78"/>
                <a:cs typeface="Andalus" pitchFamily="18" charset="-78"/>
              </a:rPr>
              <a:t>such as </a:t>
            </a:r>
            <a:r>
              <a:rPr lang="en-US" u="sng" dirty="0">
                <a:solidFill>
                  <a:srgbClr val="FF0000"/>
                </a:solidFill>
                <a:latin typeface="Andalus" pitchFamily="18" charset="-78"/>
                <a:cs typeface="Andalus" pitchFamily="18" charset="-78"/>
              </a:rPr>
              <a:t>Parkinson’s disease, spinal cord lesions, and multiple sclerosis </a:t>
            </a:r>
            <a:r>
              <a:rPr lang="en-US" dirty="0">
                <a:solidFill>
                  <a:srgbClr val="000000"/>
                </a:solidFill>
                <a:latin typeface="Andalus" pitchFamily="18" charset="-78"/>
                <a:cs typeface="Andalus" pitchFamily="18" charset="-78"/>
              </a:rPr>
              <a:t>may cause motor problems that lead to constipation</a:t>
            </a:r>
            <a:r>
              <a:rPr lang="en-US" dirty="0" smtClean="0">
                <a:solidFill>
                  <a:srgbClr val="000000"/>
                </a:solidFill>
                <a:latin typeface="Andalus" pitchFamily="18" charset="-78"/>
                <a:cs typeface="Andalus" pitchFamily="18" charset="-78"/>
              </a:rPr>
              <a:t>.</a:t>
            </a: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p:txBody>
      </p:sp>
      <p:sp>
        <p:nvSpPr>
          <p:cNvPr id="2" name="عنصر نائب للتاريخ 1"/>
          <p:cNvSpPr>
            <a:spLocks noGrp="1"/>
          </p:cNvSpPr>
          <p:nvPr>
            <p:ph type="dt" sz="half" idx="10"/>
          </p:nvPr>
        </p:nvSpPr>
        <p:spPr/>
        <p:txBody>
          <a:bodyPr/>
          <a:lstStyle/>
          <a:p>
            <a:fld id="{668DD085-8A5F-40DD-9BA7-B0EA01009086}" type="datetime1">
              <a:rPr lang="en-US" smtClean="0"/>
              <a:t>7/12/2020</a:t>
            </a:fld>
            <a:endParaRPr lang="ar-SA"/>
          </a:p>
        </p:txBody>
      </p:sp>
      <p:sp>
        <p:nvSpPr>
          <p:cNvPr id="4" name="عنصر نائب للتذييل 3"/>
          <p:cNvSpPr>
            <a:spLocks noGrp="1"/>
          </p:cNvSpPr>
          <p:nvPr>
            <p:ph type="ftr" sz="quarter" idx="11"/>
          </p:nvPr>
        </p:nvSpPr>
        <p:spPr/>
        <p:txBody>
          <a:bodyPr/>
          <a:lstStyle/>
          <a:p>
            <a:r>
              <a:rPr lang="en-US" smtClean="0"/>
              <a:t>Dr. Abdulaziz Abbas</a:t>
            </a:r>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3</a:t>
            </a:fld>
            <a:endParaRPr lang="ar-SA"/>
          </a:p>
        </p:txBody>
      </p:sp>
    </p:spTree>
    <p:extLst>
      <p:ext uri="{BB962C8B-B14F-4D97-AF65-F5344CB8AC3E}">
        <p14:creationId xmlns:p14="http://schemas.microsoft.com/office/powerpoint/2010/main" val="9106139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76672"/>
            <a:ext cx="9036495"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عنصر نائب للتاريخ 1"/>
          <p:cNvSpPr>
            <a:spLocks noGrp="1"/>
          </p:cNvSpPr>
          <p:nvPr>
            <p:ph type="dt" sz="half" idx="10"/>
          </p:nvPr>
        </p:nvSpPr>
        <p:spPr/>
        <p:txBody>
          <a:bodyPr/>
          <a:lstStyle/>
          <a:p>
            <a:fld id="{49B4DB36-27E0-4F9E-95C3-DF737BCE6893}" type="datetime1">
              <a:rPr lang="en-US" smtClean="0"/>
              <a:t>7/12/2020</a:t>
            </a:fld>
            <a:endParaRPr lang="ar-SA"/>
          </a:p>
        </p:txBody>
      </p:sp>
      <p:sp>
        <p:nvSpPr>
          <p:cNvPr id="3" name="عنصر نائب للتذييل 2"/>
          <p:cNvSpPr>
            <a:spLocks noGrp="1"/>
          </p:cNvSpPr>
          <p:nvPr>
            <p:ph type="ftr" sz="quarter" idx="11"/>
          </p:nvPr>
        </p:nvSpPr>
        <p:spPr/>
        <p:txBody>
          <a:bodyPr/>
          <a:lstStyle/>
          <a:p>
            <a:r>
              <a:rPr lang="en-US" smtClean="0"/>
              <a:t>Dr. Abdulaziz Abbas</a:t>
            </a:r>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30</a:t>
            </a:fld>
            <a:endParaRPr lang="ar-SA"/>
          </a:p>
        </p:txBody>
      </p:sp>
    </p:spTree>
    <p:extLst>
      <p:ext uri="{BB962C8B-B14F-4D97-AF65-F5344CB8AC3E}">
        <p14:creationId xmlns:p14="http://schemas.microsoft.com/office/powerpoint/2010/main" val="29786836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268760"/>
            <a:ext cx="8964487"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عنصر نائب للتاريخ 1"/>
          <p:cNvSpPr>
            <a:spLocks noGrp="1"/>
          </p:cNvSpPr>
          <p:nvPr>
            <p:ph type="dt" sz="half" idx="10"/>
          </p:nvPr>
        </p:nvSpPr>
        <p:spPr/>
        <p:txBody>
          <a:bodyPr/>
          <a:lstStyle/>
          <a:p>
            <a:fld id="{804FAC16-E341-459B-8917-1A3FA0CF42DD}" type="datetime1">
              <a:rPr lang="en-US" smtClean="0"/>
              <a:t>7/12/2020</a:t>
            </a:fld>
            <a:endParaRPr lang="ar-SA"/>
          </a:p>
        </p:txBody>
      </p:sp>
      <p:sp>
        <p:nvSpPr>
          <p:cNvPr id="3" name="عنصر نائب للتذييل 2"/>
          <p:cNvSpPr>
            <a:spLocks noGrp="1"/>
          </p:cNvSpPr>
          <p:nvPr>
            <p:ph type="ftr" sz="quarter" idx="11"/>
          </p:nvPr>
        </p:nvSpPr>
        <p:spPr/>
        <p:txBody>
          <a:bodyPr/>
          <a:lstStyle/>
          <a:p>
            <a:r>
              <a:rPr lang="en-US" smtClean="0"/>
              <a:t>Dr. Abdulaziz Abbas</a:t>
            </a:r>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31</a:t>
            </a:fld>
            <a:endParaRPr lang="ar-SA"/>
          </a:p>
        </p:txBody>
      </p:sp>
    </p:spTree>
    <p:extLst>
      <p:ext uri="{BB962C8B-B14F-4D97-AF65-F5344CB8AC3E}">
        <p14:creationId xmlns:p14="http://schemas.microsoft.com/office/powerpoint/2010/main" val="9508627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332656"/>
            <a:ext cx="8784976" cy="6264696"/>
          </a:xfrm>
        </p:spPr>
        <p:txBody>
          <a:bodyPr>
            <a:normAutofit fontScale="77500" lnSpcReduction="20000"/>
          </a:bodyPr>
          <a:lstStyle/>
          <a:p>
            <a:pPr marL="0" indent="0" algn="ctr" rtl="0">
              <a:buNone/>
            </a:pPr>
            <a:r>
              <a:rPr lang="en-US" sz="4800" b="1" dirty="0">
                <a:solidFill>
                  <a:srgbClr val="FF0000"/>
                </a:solidFill>
                <a:latin typeface="Andalus" pitchFamily="18" charset="-78"/>
                <a:cs typeface="Andalus" pitchFamily="18" charset="-78"/>
              </a:rPr>
              <a:t>Bacterial Overgrowth </a:t>
            </a:r>
            <a:endParaRPr lang="en-US" sz="4800" b="1" dirty="0" smtClean="0">
              <a:solidFill>
                <a:srgbClr val="FF0000"/>
              </a:solidFill>
              <a:latin typeface="Andalus" pitchFamily="18" charset="-78"/>
              <a:cs typeface="Andalus" pitchFamily="18" charset="-78"/>
            </a:endParaRPr>
          </a:p>
          <a:p>
            <a:pPr marL="0" indent="0" algn="just" rtl="0">
              <a:buNone/>
            </a:pPr>
            <a:r>
              <a:rPr lang="en-US" dirty="0" smtClean="0">
                <a:solidFill>
                  <a:srgbClr val="0070C0"/>
                </a:solidFill>
                <a:latin typeface="Andalus" pitchFamily="18" charset="-78"/>
                <a:cs typeface="Andalus" pitchFamily="18" charset="-78"/>
              </a:rPr>
              <a:t>the </a:t>
            </a:r>
            <a:r>
              <a:rPr lang="en-US" u="sng" dirty="0">
                <a:solidFill>
                  <a:srgbClr val="0070C0"/>
                </a:solidFill>
                <a:latin typeface="Andalus" pitchFamily="18" charset="-78"/>
                <a:cs typeface="Andalus" pitchFamily="18" charset="-78"/>
              </a:rPr>
              <a:t>GI tract is protected from </a:t>
            </a:r>
            <a:r>
              <a:rPr lang="en-US" b="1" u="sng" dirty="0" smtClean="0">
                <a:solidFill>
                  <a:srgbClr val="0070C0"/>
                </a:solidFill>
                <a:latin typeface="Andalus" pitchFamily="18" charset="-78"/>
                <a:cs typeface="Andalus" pitchFamily="18" charset="-78"/>
              </a:rPr>
              <a:t>bacterial overgrowth </a:t>
            </a:r>
            <a:r>
              <a:rPr lang="en-US" u="sng" dirty="0">
                <a:solidFill>
                  <a:srgbClr val="0070C0"/>
                </a:solidFill>
                <a:latin typeface="Andalus" pitchFamily="18" charset="-78"/>
                <a:cs typeface="Andalus" pitchFamily="18" charset="-78"/>
              </a:rPr>
              <a:t>by gastric acid</a:t>
            </a:r>
            <a:r>
              <a:rPr lang="en-US" dirty="0">
                <a:solidFill>
                  <a:srgbClr val="0070C0"/>
                </a:solidFill>
                <a:latin typeface="Andalus" pitchFamily="18" charset="-78"/>
                <a:cs typeface="Andalus" pitchFamily="18" charset="-78"/>
              </a:rPr>
              <a:t>, which destroys bacteria; </a:t>
            </a:r>
            <a:r>
              <a:rPr lang="en-US" u="sng" dirty="0">
                <a:solidFill>
                  <a:srgbClr val="0070C0"/>
                </a:solidFill>
                <a:latin typeface="Andalus" pitchFamily="18" charset="-78"/>
                <a:cs typeface="Andalus" pitchFamily="18" charset="-78"/>
              </a:rPr>
              <a:t>peristalsis, which flushes bacteria through the small intestine</a:t>
            </a:r>
            <a:r>
              <a:rPr lang="en-US" dirty="0">
                <a:solidFill>
                  <a:srgbClr val="0070C0"/>
                </a:solidFill>
                <a:latin typeface="Andalus" pitchFamily="18" charset="-78"/>
                <a:cs typeface="Andalus" pitchFamily="18" charset="-78"/>
              </a:rPr>
              <a:t> before they multiply; and </a:t>
            </a:r>
            <a:r>
              <a:rPr lang="en-US" u="sng" dirty="0" err="1">
                <a:solidFill>
                  <a:srgbClr val="0070C0"/>
                </a:solidFill>
                <a:latin typeface="Andalus" pitchFamily="18" charset="-78"/>
                <a:cs typeface="Andalus" pitchFamily="18" charset="-78"/>
              </a:rPr>
              <a:t>immunoglobulins</a:t>
            </a:r>
            <a:r>
              <a:rPr lang="en-US" u="sng" dirty="0">
                <a:solidFill>
                  <a:srgbClr val="0070C0"/>
                </a:solidFill>
                <a:latin typeface="Andalus" pitchFamily="18" charset="-78"/>
                <a:cs typeface="Andalus" pitchFamily="18" charset="-78"/>
              </a:rPr>
              <a:t> secreted </a:t>
            </a:r>
            <a:r>
              <a:rPr lang="en-US" dirty="0">
                <a:solidFill>
                  <a:srgbClr val="0070C0"/>
                </a:solidFill>
                <a:latin typeface="Andalus" pitchFamily="18" charset="-78"/>
                <a:cs typeface="Andalus" pitchFamily="18" charset="-78"/>
              </a:rPr>
              <a:t>into the GI </a:t>
            </a:r>
            <a:r>
              <a:rPr lang="en-US" dirty="0" smtClean="0">
                <a:solidFill>
                  <a:srgbClr val="0070C0"/>
                </a:solidFill>
                <a:latin typeface="Andalus" pitchFamily="18" charset="-78"/>
                <a:cs typeface="Andalus" pitchFamily="18" charset="-78"/>
              </a:rPr>
              <a:t>lumen.</a:t>
            </a:r>
            <a:endParaRPr lang="en-US" sz="800" dirty="0">
              <a:solidFill>
                <a:srgbClr val="0070C0"/>
              </a:solidFill>
              <a:latin typeface="Andalus" pitchFamily="18" charset="-78"/>
              <a:cs typeface="Andalus" pitchFamily="18" charset="-78"/>
            </a:endParaRPr>
          </a:p>
          <a:p>
            <a:pPr marL="0" indent="0" algn="just" rtl="0">
              <a:buNone/>
            </a:pPr>
            <a:r>
              <a:rPr lang="en-US" sz="800" dirty="0" smtClean="0">
                <a:solidFill>
                  <a:srgbClr val="7030A0"/>
                </a:solidFill>
                <a:latin typeface="Andalus" pitchFamily="18" charset="-78"/>
                <a:cs typeface="Andalus" pitchFamily="18" charset="-78"/>
              </a:rPr>
              <a:t> </a:t>
            </a:r>
            <a:r>
              <a:rPr lang="en-US" dirty="0">
                <a:solidFill>
                  <a:srgbClr val="7030A0"/>
                </a:solidFill>
                <a:latin typeface="Andalus" pitchFamily="18" charset="-78"/>
                <a:cs typeface="Andalus" pitchFamily="18" charset="-78"/>
              </a:rPr>
              <a:t>When bacterial overgrowth does occur, </a:t>
            </a:r>
            <a:r>
              <a:rPr lang="en-US" u="sng" dirty="0">
                <a:solidFill>
                  <a:srgbClr val="7030A0"/>
                </a:solidFill>
                <a:latin typeface="Andalus" pitchFamily="18" charset="-78"/>
                <a:cs typeface="Andalus" pitchFamily="18" charset="-78"/>
              </a:rPr>
              <a:t>it can lead to fat </a:t>
            </a:r>
            <a:r>
              <a:rPr lang="en-US" u="sng" dirty="0" err="1">
                <a:solidFill>
                  <a:srgbClr val="7030A0"/>
                </a:solidFill>
                <a:latin typeface="Andalus" pitchFamily="18" charset="-78"/>
                <a:cs typeface="Andalus" pitchFamily="18" charset="-78"/>
              </a:rPr>
              <a:t>malabsorption</a:t>
            </a:r>
            <a:r>
              <a:rPr lang="en-US" u="sng" dirty="0">
                <a:solidFill>
                  <a:srgbClr val="7030A0"/>
                </a:solidFill>
                <a:latin typeface="Andalus" pitchFamily="18" charset="-78"/>
                <a:cs typeface="Andalus" pitchFamily="18" charset="-78"/>
              </a:rPr>
              <a:t> </a:t>
            </a:r>
            <a:r>
              <a:rPr lang="en-US" dirty="0">
                <a:solidFill>
                  <a:srgbClr val="7030A0"/>
                </a:solidFill>
                <a:latin typeface="Andalus" pitchFamily="18" charset="-78"/>
                <a:cs typeface="Andalus" pitchFamily="18" charset="-78"/>
              </a:rPr>
              <a:t>because the bacteria </a:t>
            </a:r>
            <a:r>
              <a:rPr lang="en-US" u="sng" dirty="0">
                <a:solidFill>
                  <a:srgbClr val="7030A0"/>
                </a:solidFill>
                <a:latin typeface="Andalus" pitchFamily="18" charset="-78"/>
                <a:cs typeface="Andalus" pitchFamily="18" charset="-78"/>
              </a:rPr>
              <a:t>dismantle the bile acids needed for fat emulsification. </a:t>
            </a:r>
            <a:endParaRPr lang="en-US" u="sng" dirty="0" smtClean="0">
              <a:solidFill>
                <a:srgbClr val="7030A0"/>
              </a:solidFill>
              <a:latin typeface="Andalus" pitchFamily="18" charset="-78"/>
              <a:cs typeface="Andalus" pitchFamily="18" charset="-78"/>
            </a:endParaRPr>
          </a:p>
          <a:p>
            <a:pPr marL="0" indent="0" algn="just" rtl="0">
              <a:buNone/>
            </a:pPr>
            <a:r>
              <a:rPr lang="en-US" u="sng" dirty="0" smtClean="0">
                <a:solidFill>
                  <a:srgbClr val="FF0000"/>
                </a:solidFill>
                <a:latin typeface="Andalus" pitchFamily="18" charset="-78"/>
                <a:cs typeface="Andalus" pitchFamily="18" charset="-78"/>
              </a:rPr>
              <a:t>Deficiencies </a:t>
            </a:r>
            <a:r>
              <a:rPr lang="en-US" u="sng" dirty="0">
                <a:solidFill>
                  <a:srgbClr val="FF0000"/>
                </a:solidFill>
                <a:latin typeface="Andalus" pitchFamily="18" charset="-78"/>
                <a:cs typeface="Andalus" pitchFamily="18" charset="-78"/>
              </a:rPr>
              <a:t>of the fat-soluble vitamins A, D, and E may eventually develop</a:t>
            </a:r>
            <a:r>
              <a:rPr lang="en-US" dirty="0">
                <a:solidFill>
                  <a:srgbClr val="FF0000"/>
                </a:solidFill>
                <a:latin typeface="Andalus" pitchFamily="18" charset="-78"/>
                <a:cs typeface="Andalus" pitchFamily="18" charset="-78"/>
              </a:rPr>
              <a:t>. The </a:t>
            </a:r>
            <a:r>
              <a:rPr lang="en-US" u="sng" dirty="0">
                <a:solidFill>
                  <a:srgbClr val="FF0000"/>
                </a:solidFill>
                <a:latin typeface="Andalus" pitchFamily="18" charset="-78"/>
                <a:cs typeface="Andalus" pitchFamily="18" charset="-78"/>
              </a:rPr>
              <a:t>bacteria also produce enzymes and toxins </a:t>
            </a:r>
            <a:r>
              <a:rPr lang="en-US" dirty="0">
                <a:solidFill>
                  <a:srgbClr val="FF0000"/>
                </a:solidFill>
                <a:latin typeface="Andalus" pitchFamily="18" charset="-78"/>
                <a:cs typeface="Andalus" pitchFamily="18" charset="-78"/>
              </a:rPr>
              <a:t>that </a:t>
            </a:r>
            <a:r>
              <a:rPr lang="en-US" u="sng" dirty="0">
                <a:solidFill>
                  <a:srgbClr val="FF0000"/>
                </a:solidFill>
                <a:latin typeface="Andalus" pitchFamily="18" charset="-78"/>
                <a:cs typeface="Andalus" pitchFamily="18" charset="-78"/>
              </a:rPr>
              <a:t>disturb the intestinal mucosa, destroying some mucosal enzymes </a:t>
            </a:r>
            <a:r>
              <a:rPr lang="en-US" dirty="0">
                <a:solidFill>
                  <a:srgbClr val="FF0000"/>
                </a:solidFill>
                <a:latin typeface="Andalus" pitchFamily="18" charset="-78"/>
                <a:cs typeface="Andalus" pitchFamily="18" charset="-78"/>
              </a:rPr>
              <a:t>(especially lactase) and possibly </a:t>
            </a:r>
            <a:r>
              <a:rPr lang="en-US" u="sng" dirty="0">
                <a:solidFill>
                  <a:srgbClr val="FF0000"/>
                </a:solidFill>
                <a:latin typeface="Andalus" pitchFamily="18" charset="-78"/>
                <a:cs typeface="Andalus" pitchFamily="18" charset="-78"/>
              </a:rPr>
              <a:t>reducing the absorptive surface area. </a:t>
            </a:r>
            <a:endParaRPr lang="en-US" u="sng" dirty="0" smtClean="0">
              <a:solidFill>
                <a:srgbClr val="FF0000"/>
              </a:solidFill>
              <a:latin typeface="Andalus" pitchFamily="18" charset="-78"/>
              <a:cs typeface="Andalus" pitchFamily="18" charset="-78"/>
            </a:endParaRPr>
          </a:p>
          <a:p>
            <a:pPr marL="0" indent="0" algn="just" rtl="0">
              <a:buNone/>
            </a:pPr>
            <a:r>
              <a:rPr lang="en-US" u="sng" dirty="0" smtClean="0">
                <a:solidFill>
                  <a:srgbClr val="000000"/>
                </a:solidFill>
                <a:latin typeface="Andalus" pitchFamily="18" charset="-78"/>
                <a:cs typeface="Andalus" pitchFamily="18" charset="-78"/>
              </a:rPr>
              <a:t>Some </a:t>
            </a:r>
            <a:r>
              <a:rPr lang="en-US" u="sng" dirty="0">
                <a:solidFill>
                  <a:srgbClr val="000000"/>
                </a:solidFill>
                <a:latin typeface="Andalus" pitchFamily="18" charset="-78"/>
                <a:cs typeface="Andalus" pitchFamily="18" charset="-78"/>
              </a:rPr>
              <a:t>types of bacteria metabolize vitamin B</a:t>
            </a:r>
            <a:r>
              <a:rPr lang="en-US" sz="1500" b="1" u="sng" dirty="0">
                <a:solidFill>
                  <a:srgbClr val="000000"/>
                </a:solidFill>
                <a:latin typeface="Andalus" pitchFamily="18" charset="-78"/>
                <a:cs typeface="Andalus" pitchFamily="18" charset="-78"/>
              </a:rPr>
              <a:t>12</a:t>
            </a:r>
            <a:r>
              <a:rPr lang="en-US" u="sng" dirty="0">
                <a:solidFill>
                  <a:srgbClr val="000000"/>
                </a:solidFill>
                <a:latin typeface="Andalus" pitchFamily="18" charset="-78"/>
                <a:cs typeface="Andalus" pitchFamily="18" charset="-78"/>
              </a:rPr>
              <a:t>, </a:t>
            </a:r>
            <a:r>
              <a:rPr lang="en-US" dirty="0">
                <a:solidFill>
                  <a:srgbClr val="000000"/>
                </a:solidFill>
                <a:latin typeface="Andalus" pitchFamily="18" charset="-78"/>
                <a:cs typeface="Andalus" pitchFamily="18" charset="-78"/>
              </a:rPr>
              <a:t>reducing its absorption and increasing the risk of deficiency</a:t>
            </a:r>
            <a:r>
              <a:rPr lang="en-US" dirty="0" smtClean="0">
                <a:solidFill>
                  <a:srgbClr val="000000"/>
                </a:solidFill>
                <a:latin typeface="Andalus" pitchFamily="18" charset="-78"/>
                <a:cs typeface="Andalus" pitchFamily="18" charset="-78"/>
              </a:rPr>
              <a:t>.</a:t>
            </a:r>
          </a:p>
          <a:p>
            <a:pPr marL="0" indent="0" algn="just" rtl="0">
              <a:buNone/>
            </a:pPr>
            <a:r>
              <a:rPr lang="en-US" dirty="0" smtClean="0">
                <a:solidFill>
                  <a:srgbClr val="000000"/>
                </a:solidFill>
                <a:latin typeface="Andalus" pitchFamily="18" charset="-78"/>
                <a:cs typeface="Andalus" pitchFamily="18" charset="-78"/>
              </a:rPr>
              <a:t> </a:t>
            </a:r>
            <a:r>
              <a:rPr lang="en-US" dirty="0">
                <a:solidFill>
                  <a:srgbClr val="000000"/>
                </a:solidFill>
                <a:latin typeface="Andalus" pitchFamily="18" charset="-78"/>
                <a:cs typeface="Andalus" pitchFamily="18" charset="-78"/>
              </a:rPr>
              <a:t>Although symptoms of bacterial overgrowth </a:t>
            </a:r>
            <a:r>
              <a:rPr lang="en-US" u="sng" dirty="0">
                <a:solidFill>
                  <a:srgbClr val="00B050"/>
                </a:solidFill>
                <a:latin typeface="Andalus" pitchFamily="18" charset="-78"/>
                <a:cs typeface="Andalus" pitchFamily="18" charset="-78"/>
              </a:rPr>
              <a:t>are often minor and nonspecific, </a:t>
            </a:r>
            <a:r>
              <a:rPr lang="en-US" u="sng" dirty="0">
                <a:solidFill>
                  <a:srgbClr val="000000"/>
                </a:solidFill>
                <a:latin typeface="Andalus" pitchFamily="18" charset="-78"/>
                <a:cs typeface="Andalus" pitchFamily="18" charset="-78"/>
              </a:rPr>
              <a:t>severe cases may lead to chronic diarrhea, </a:t>
            </a:r>
            <a:r>
              <a:rPr lang="en-US" u="sng" dirty="0" err="1">
                <a:solidFill>
                  <a:srgbClr val="000000"/>
                </a:solidFill>
                <a:latin typeface="Andalus" pitchFamily="18" charset="-78"/>
                <a:cs typeface="Andalus" pitchFamily="18" charset="-78"/>
              </a:rPr>
              <a:t>steatorrhea</a:t>
            </a:r>
            <a:r>
              <a:rPr lang="en-US" u="sng" dirty="0">
                <a:solidFill>
                  <a:srgbClr val="000000"/>
                </a:solidFill>
                <a:latin typeface="Andalus" pitchFamily="18" charset="-78"/>
                <a:cs typeface="Andalus" pitchFamily="18" charset="-78"/>
              </a:rPr>
              <a:t>, flatulence, bloating, and weight loss</a:t>
            </a:r>
            <a:r>
              <a:rPr lang="en-US" u="sng" dirty="0">
                <a:solidFill>
                  <a:srgbClr val="000000"/>
                </a:solidFill>
                <a:latin typeface="BerkeleyStd-Medium"/>
              </a:rPr>
              <a:t>.</a:t>
            </a:r>
            <a:endParaRPr lang="ar-YE" u="sng" dirty="0"/>
          </a:p>
          <a:p>
            <a:pPr marL="0" indent="0" algn="l" rtl="0">
              <a:buNone/>
            </a:pPr>
            <a:endParaRPr lang="en-US" b="1"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p:txBody>
      </p:sp>
      <p:sp>
        <p:nvSpPr>
          <p:cNvPr id="2" name="عنصر نائب للتاريخ 1"/>
          <p:cNvSpPr>
            <a:spLocks noGrp="1"/>
          </p:cNvSpPr>
          <p:nvPr>
            <p:ph type="dt" sz="half" idx="10"/>
          </p:nvPr>
        </p:nvSpPr>
        <p:spPr/>
        <p:txBody>
          <a:bodyPr/>
          <a:lstStyle/>
          <a:p>
            <a:fld id="{84F7D88F-CCD2-452E-8D8A-AD588FEADEB3}" type="datetime1">
              <a:rPr lang="en-US" smtClean="0"/>
              <a:t>7/12/2020</a:t>
            </a:fld>
            <a:endParaRPr lang="ar-SA"/>
          </a:p>
        </p:txBody>
      </p:sp>
      <p:sp>
        <p:nvSpPr>
          <p:cNvPr id="4" name="عنصر نائب للتذييل 3"/>
          <p:cNvSpPr>
            <a:spLocks noGrp="1"/>
          </p:cNvSpPr>
          <p:nvPr>
            <p:ph type="ftr" sz="quarter" idx="11"/>
          </p:nvPr>
        </p:nvSpPr>
        <p:spPr/>
        <p:txBody>
          <a:bodyPr/>
          <a:lstStyle/>
          <a:p>
            <a:r>
              <a:rPr lang="en-US" smtClean="0"/>
              <a:t>Dr. Abdulaziz Abbas</a:t>
            </a:r>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32</a:t>
            </a:fld>
            <a:endParaRPr lang="ar-SA"/>
          </a:p>
        </p:txBody>
      </p:sp>
    </p:spTree>
    <p:extLst>
      <p:ext uri="{BB962C8B-B14F-4D97-AF65-F5344CB8AC3E}">
        <p14:creationId xmlns:p14="http://schemas.microsoft.com/office/powerpoint/2010/main" val="41660814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260648"/>
            <a:ext cx="8712968" cy="6336704"/>
          </a:xfrm>
        </p:spPr>
        <p:txBody>
          <a:bodyPr>
            <a:normAutofit fontScale="85000" lnSpcReduction="20000"/>
          </a:bodyPr>
          <a:lstStyle/>
          <a:p>
            <a:pPr marL="0" indent="0" algn="ctr" rtl="0">
              <a:buNone/>
            </a:pPr>
            <a:r>
              <a:rPr lang="en-US" sz="3800" b="1" dirty="0">
                <a:solidFill>
                  <a:srgbClr val="00B050"/>
                </a:solidFill>
                <a:latin typeface="Andalus" pitchFamily="18" charset="-78"/>
                <a:cs typeface="Andalus" pitchFamily="18" charset="-78"/>
              </a:rPr>
              <a:t>Causes of Bacterial Overgrowth </a:t>
            </a:r>
            <a:endParaRPr lang="en-US" sz="3800" b="1" dirty="0" smtClean="0">
              <a:solidFill>
                <a:srgbClr val="00B050"/>
              </a:solidFill>
              <a:latin typeface="Andalus" pitchFamily="18" charset="-78"/>
              <a:cs typeface="Andalus" pitchFamily="18" charset="-78"/>
            </a:endParaRPr>
          </a:p>
          <a:p>
            <a:pPr marL="0" indent="0" algn="just" rtl="0">
              <a:buNone/>
            </a:pPr>
            <a:r>
              <a:rPr lang="en-US" u="sng" dirty="0" smtClean="0">
                <a:solidFill>
                  <a:srgbClr val="7030A0"/>
                </a:solidFill>
                <a:latin typeface="Andalus" pitchFamily="18" charset="-78"/>
                <a:cs typeface="Andalus" pitchFamily="18" charset="-78"/>
              </a:rPr>
              <a:t>Conditions </a:t>
            </a:r>
            <a:r>
              <a:rPr lang="en-US" u="sng" dirty="0">
                <a:solidFill>
                  <a:srgbClr val="7030A0"/>
                </a:solidFill>
                <a:latin typeface="Andalus" pitchFamily="18" charset="-78"/>
                <a:cs typeface="Andalus" pitchFamily="18" charset="-78"/>
              </a:rPr>
              <a:t>that impair intestinal </a:t>
            </a:r>
            <a:r>
              <a:rPr lang="en-US" u="sng" dirty="0" smtClean="0">
                <a:solidFill>
                  <a:srgbClr val="7030A0"/>
                </a:solidFill>
                <a:latin typeface="Andalus" pitchFamily="18" charset="-78"/>
                <a:cs typeface="Andalus" pitchFamily="18" charset="-78"/>
              </a:rPr>
              <a:t>motility and </a:t>
            </a:r>
            <a:r>
              <a:rPr lang="en-US" u="sng" dirty="0">
                <a:solidFill>
                  <a:srgbClr val="7030A0"/>
                </a:solidFill>
                <a:latin typeface="Andalus" pitchFamily="18" charset="-78"/>
                <a:cs typeface="Andalus" pitchFamily="18" charset="-78"/>
              </a:rPr>
              <a:t>allow material to stagnate </a:t>
            </a:r>
            <a:r>
              <a:rPr lang="en-US" dirty="0">
                <a:solidFill>
                  <a:srgbClr val="7030A0"/>
                </a:solidFill>
                <a:latin typeface="Andalus" pitchFamily="18" charset="-78"/>
                <a:cs typeface="Andalus" pitchFamily="18" charset="-78"/>
              </a:rPr>
              <a:t>can greatly increase susceptibility to bacterial overgrowth</a:t>
            </a:r>
            <a:r>
              <a:rPr lang="en-US" dirty="0" smtClean="0">
                <a:solidFill>
                  <a:srgbClr val="7030A0"/>
                </a:solidFill>
                <a:latin typeface="Andalus" pitchFamily="18" charset="-78"/>
                <a:cs typeface="Andalus" pitchFamily="18" charset="-78"/>
              </a:rPr>
              <a:t>.</a:t>
            </a:r>
          </a:p>
          <a:p>
            <a:pPr marL="0" indent="0" algn="just" rtl="0">
              <a:buNone/>
            </a:pPr>
            <a:r>
              <a:rPr lang="en-US" dirty="0" smtClean="0">
                <a:solidFill>
                  <a:srgbClr val="000000"/>
                </a:solidFill>
                <a:latin typeface="Andalus" pitchFamily="18" charset="-78"/>
                <a:cs typeface="Andalus" pitchFamily="18" charset="-78"/>
              </a:rPr>
              <a:t> </a:t>
            </a:r>
            <a:r>
              <a:rPr lang="en-US" dirty="0">
                <a:solidFill>
                  <a:srgbClr val="000000"/>
                </a:solidFill>
                <a:latin typeface="Andalus" pitchFamily="18" charset="-78"/>
                <a:cs typeface="Andalus" pitchFamily="18" charset="-78"/>
              </a:rPr>
              <a:t>For example, </a:t>
            </a:r>
            <a:r>
              <a:rPr lang="en-US" u="sng" dirty="0">
                <a:solidFill>
                  <a:srgbClr val="000000"/>
                </a:solidFill>
                <a:latin typeface="Andalus" pitchFamily="18" charset="-78"/>
                <a:cs typeface="Andalus" pitchFamily="18" charset="-78"/>
              </a:rPr>
              <a:t>in some types of gastric surgery</a:t>
            </a:r>
            <a:r>
              <a:rPr lang="en-US" dirty="0">
                <a:solidFill>
                  <a:srgbClr val="000000"/>
                </a:solidFill>
                <a:latin typeface="Andalus" pitchFamily="18" charset="-78"/>
                <a:cs typeface="Andalus" pitchFamily="18" charset="-78"/>
              </a:rPr>
              <a:t>, </a:t>
            </a:r>
            <a:r>
              <a:rPr lang="en-US" u="sng" dirty="0">
                <a:solidFill>
                  <a:srgbClr val="000000"/>
                </a:solidFill>
                <a:latin typeface="Andalus" pitchFamily="18" charset="-78"/>
                <a:cs typeface="Andalus" pitchFamily="18" charset="-78"/>
              </a:rPr>
              <a:t>a portion of the small intestine is bypassed</a:t>
            </a:r>
            <a:r>
              <a:rPr lang="en-US" dirty="0">
                <a:solidFill>
                  <a:srgbClr val="000000"/>
                </a:solidFill>
                <a:latin typeface="Andalus" pitchFamily="18" charset="-78"/>
                <a:cs typeface="Andalus" pitchFamily="18" charset="-78"/>
              </a:rPr>
              <a:t>, preventing the flow of material in the bypassed region and allowing bacteria to </a:t>
            </a:r>
            <a:r>
              <a:rPr lang="en-US" dirty="0" smtClean="0">
                <a:solidFill>
                  <a:srgbClr val="000000"/>
                </a:solidFill>
                <a:latin typeface="Andalus" pitchFamily="18" charset="-78"/>
                <a:cs typeface="Andalus" pitchFamily="18" charset="-78"/>
              </a:rPr>
              <a:t>flourish.</a:t>
            </a:r>
          </a:p>
          <a:p>
            <a:pPr marL="0" indent="0" algn="just" rtl="0">
              <a:buNone/>
            </a:pPr>
            <a:r>
              <a:rPr lang="en-US" u="sng" dirty="0" smtClean="0">
                <a:solidFill>
                  <a:srgbClr val="0070C0"/>
                </a:solidFill>
                <a:latin typeface="Andalus" pitchFamily="18" charset="-78"/>
                <a:cs typeface="Andalus" pitchFamily="18" charset="-78"/>
              </a:rPr>
              <a:t>Intestinal </a:t>
            </a:r>
            <a:r>
              <a:rPr lang="en-US" u="sng" dirty="0">
                <a:solidFill>
                  <a:srgbClr val="0070C0"/>
                </a:solidFill>
                <a:latin typeface="Andalus" pitchFamily="18" charset="-78"/>
                <a:cs typeface="Andalus" pitchFamily="18" charset="-78"/>
              </a:rPr>
              <a:t>motility can also be reduced by strictures, obstructions, and diverticula </a:t>
            </a:r>
            <a:r>
              <a:rPr lang="en-US" dirty="0" smtClean="0">
                <a:solidFill>
                  <a:srgbClr val="0070C0"/>
                </a:solidFill>
                <a:latin typeface="Andalus" pitchFamily="18" charset="-78"/>
                <a:cs typeface="Andalus" pitchFamily="18" charset="-78"/>
              </a:rPr>
              <a:t>in </a:t>
            </a:r>
            <a:r>
              <a:rPr lang="en-US" dirty="0">
                <a:solidFill>
                  <a:srgbClr val="0070C0"/>
                </a:solidFill>
                <a:latin typeface="Andalus" pitchFamily="18" charset="-78"/>
                <a:cs typeface="Andalus" pitchFamily="18" charset="-78"/>
              </a:rPr>
              <a:t>the small intestine, as well as by some chronic illnesses, including </a:t>
            </a:r>
            <a:r>
              <a:rPr lang="en-US" u="sng" dirty="0">
                <a:solidFill>
                  <a:srgbClr val="0070C0"/>
                </a:solidFill>
                <a:latin typeface="Andalus" pitchFamily="18" charset="-78"/>
                <a:cs typeface="Andalus" pitchFamily="18" charset="-78"/>
              </a:rPr>
              <a:t>diabetes mellitus, </a:t>
            </a:r>
            <a:r>
              <a:rPr lang="en-US" u="sng" dirty="0" smtClean="0">
                <a:solidFill>
                  <a:srgbClr val="0070C0"/>
                </a:solidFill>
                <a:latin typeface="Andalus" pitchFamily="18" charset="-78"/>
                <a:cs typeface="Andalus" pitchFamily="18" charset="-78"/>
              </a:rPr>
              <a:t>and </a:t>
            </a:r>
            <a:r>
              <a:rPr lang="en-US" u="sng" dirty="0">
                <a:solidFill>
                  <a:srgbClr val="0070C0"/>
                </a:solidFill>
                <a:latin typeface="Andalus" pitchFamily="18" charset="-78"/>
                <a:cs typeface="Andalus" pitchFamily="18" charset="-78"/>
              </a:rPr>
              <a:t>chronic kidney disease</a:t>
            </a:r>
            <a:r>
              <a:rPr lang="en-US" u="sng" dirty="0" smtClean="0">
                <a:solidFill>
                  <a:srgbClr val="0070C0"/>
                </a:solidFill>
                <a:latin typeface="Andalus" pitchFamily="18" charset="-78"/>
                <a:cs typeface="Andalus" pitchFamily="18" charset="-78"/>
              </a:rPr>
              <a:t>.</a:t>
            </a:r>
            <a:endParaRPr lang="en-US" u="sng" dirty="0">
              <a:solidFill>
                <a:srgbClr val="0070C0"/>
              </a:solidFill>
              <a:latin typeface="Andalus" pitchFamily="18" charset="-78"/>
              <a:cs typeface="Andalus" pitchFamily="18" charset="-78"/>
            </a:endParaRPr>
          </a:p>
          <a:p>
            <a:pPr marL="0" indent="0" algn="just" rtl="0">
              <a:buNone/>
            </a:pPr>
            <a:r>
              <a:rPr lang="en-US" u="sng" dirty="0" smtClean="0">
                <a:solidFill>
                  <a:srgbClr val="FF0000"/>
                </a:solidFill>
                <a:latin typeface="Andalus" pitchFamily="18" charset="-78"/>
                <a:cs typeface="Andalus" pitchFamily="18" charset="-78"/>
              </a:rPr>
              <a:t>Reduced </a:t>
            </a:r>
            <a:r>
              <a:rPr lang="en-US" u="sng" dirty="0">
                <a:solidFill>
                  <a:srgbClr val="FF0000"/>
                </a:solidFill>
                <a:latin typeface="Andalus" pitchFamily="18" charset="-78"/>
                <a:cs typeface="Andalus" pitchFamily="18" charset="-78"/>
              </a:rPr>
              <a:t>secretions of gastric acid </a:t>
            </a:r>
            <a:r>
              <a:rPr lang="en-US" dirty="0">
                <a:solidFill>
                  <a:srgbClr val="FF0000"/>
                </a:solidFill>
                <a:latin typeface="Andalus" pitchFamily="18" charset="-78"/>
                <a:cs typeface="Andalus" pitchFamily="18" charset="-78"/>
              </a:rPr>
              <a:t>may also lead to bacterial overgrowth. </a:t>
            </a:r>
            <a:r>
              <a:rPr lang="en-US" dirty="0" smtClean="0">
                <a:solidFill>
                  <a:srgbClr val="FF0000"/>
                </a:solidFill>
                <a:latin typeface="Andalus" pitchFamily="18" charset="-78"/>
                <a:cs typeface="Andalus" pitchFamily="18" charset="-78"/>
              </a:rPr>
              <a:t>Possible causes </a:t>
            </a:r>
            <a:r>
              <a:rPr lang="en-US" dirty="0">
                <a:solidFill>
                  <a:srgbClr val="FF0000"/>
                </a:solidFill>
                <a:latin typeface="Andalus" pitchFamily="18" charset="-78"/>
                <a:cs typeface="Andalus" pitchFamily="18" charset="-78"/>
              </a:rPr>
              <a:t>include </a:t>
            </a:r>
            <a:r>
              <a:rPr lang="en-US" u="sng" dirty="0">
                <a:solidFill>
                  <a:srgbClr val="FF0000"/>
                </a:solidFill>
                <a:latin typeface="Andalus" pitchFamily="18" charset="-78"/>
                <a:cs typeface="Andalus" pitchFamily="18" charset="-78"/>
              </a:rPr>
              <a:t>atrophic gastritis, use of acid-suppressing medications</a:t>
            </a:r>
            <a:r>
              <a:rPr lang="en-US" dirty="0">
                <a:solidFill>
                  <a:srgbClr val="FF0000"/>
                </a:solidFill>
                <a:latin typeface="Andalus" pitchFamily="18" charset="-78"/>
                <a:cs typeface="Andalus" pitchFamily="18" charset="-78"/>
              </a:rPr>
              <a:t>, and some </a:t>
            </a:r>
            <a:r>
              <a:rPr lang="en-US" u="sng" dirty="0" err="1">
                <a:solidFill>
                  <a:srgbClr val="FF0000"/>
                </a:solidFill>
                <a:latin typeface="Andalus" pitchFamily="18" charset="-78"/>
                <a:cs typeface="Andalus" pitchFamily="18" charset="-78"/>
              </a:rPr>
              <a:t>gastrectomy</a:t>
            </a:r>
            <a:r>
              <a:rPr lang="en-US" dirty="0">
                <a:solidFill>
                  <a:srgbClr val="FF0000"/>
                </a:solidFill>
                <a:latin typeface="Andalus" pitchFamily="18" charset="-78"/>
                <a:cs typeface="Andalus" pitchFamily="18" charset="-78"/>
              </a:rPr>
              <a:t> procedures</a:t>
            </a:r>
            <a:r>
              <a:rPr lang="en-US" dirty="0">
                <a:solidFill>
                  <a:srgbClr val="FF0000"/>
                </a:solidFill>
                <a:latin typeface="BerkeleyStd-Medium"/>
              </a:rPr>
              <a:t>.</a:t>
            </a:r>
            <a:endParaRPr lang="ar-YE" dirty="0">
              <a:solidFill>
                <a:srgbClr val="FF0000"/>
              </a:solidFill>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p:txBody>
      </p:sp>
      <p:sp>
        <p:nvSpPr>
          <p:cNvPr id="2" name="عنصر نائب للتاريخ 1"/>
          <p:cNvSpPr>
            <a:spLocks noGrp="1"/>
          </p:cNvSpPr>
          <p:nvPr>
            <p:ph type="dt" sz="half" idx="10"/>
          </p:nvPr>
        </p:nvSpPr>
        <p:spPr/>
        <p:txBody>
          <a:bodyPr/>
          <a:lstStyle/>
          <a:p>
            <a:fld id="{2038A13B-4531-4EBB-B536-4493E491238B}" type="datetime1">
              <a:rPr lang="en-US" smtClean="0"/>
              <a:t>7/12/2020</a:t>
            </a:fld>
            <a:endParaRPr lang="ar-SA"/>
          </a:p>
        </p:txBody>
      </p:sp>
      <p:sp>
        <p:nvSpPr>
          <p:cNvPr id="4" name="عنصر نائب للتذييل 3"/>
          <p:cNvSpPr>
            <a:spLocks noGrp="1"/>
          </p:cNvSpPr>
          <p:nvPr>
            <p:ph type="ftr" sz="quarter" idx="11"/>
          </p:nvPr>
        </p:nvSpPr>
        <p:spPr/>
        <p:txBody>
          <a:bodyPr/>
          <a:lstStyle/>
          <a:p>
            <a:r>
              <a:rPr lang="en-US" smtClean="0"/>
              <a:t>Dr. Abdulaziz Abbas</a:t>
            </a:r>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33</a:t>
            </a:fld>
            <a:endParaRPr lang="ar-SA"/>
          </a:p>
        </p:txBody>
      </p:sp>
    </p:spTree>
    <p:extLst>
      <p:ext uri="{BB962C8B-B14F-4D97-AF65-F5344CB8AC3E}">
        <p14:creationId xmlns:p14="http://schemas.microsoft.com/office/powerpoint/2010/main" val="7091940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188640"/>
            <a:ext cx="8712968" cy="6336704"/>
          </a:xfrm>
        </p:spPr>
        <p:txBody>
          <a:bodyPr>
            <a:normAutofit lnSpcReduction="10000"/>
          </a:bodyPr>
          <a:lstStyle/>
          <a:p>
            <a:pPr marL="0" indent="0" algn="ctr" rtl="0">
              <a:buNone/>
            </a:pPr>
            <a:r>
              <a:rPr lang="en-US" b="1" dirty="0">
                <a:solidFill>
                  <a:srgbClr val="FF0000"/>
                </a:solidFill>
                <a:latin typeface="Andalus" pitchFamily="18" charset="-78"/>
                <a:cs typeface="Andalus" pitchFamily="18" charset="-78"/>
              </a:rPr>
              <a:t>Treatment for Bacterial Overgrowth </a:t>
            </a:r>
            <a:endParaRPr lang="en-US" b="1" dirty="0" smtClean="0">
              <a:solidFill>
                <a:srgbClr val="FF0000"/>
              </a:solidFill>
              <a:latin typeface="Andalus" pitchFamily="18" charset="-78"/>
              <a:cs typeface="Andalus" pitchFamily="18" charset="-78"/>
            </a:endParaRPr>
          </a:p>
          <a:p>
            <a:pPr marL="0" indent="0" algn="just" rtl="0">
              <a:buNone/>
            </a:pPr>
            <a:r>
              <a:rPr lang="en-US" dirty="0" smtClean="0">
                <a:solidFill>
                  <a:srgbClr val="000000"/>
                </a:solidFill>
                <a:latin typeface="Andalus" pitchFamily="18" charset="-78"/>
                <a:cs typeface="Andalus" pitchFamily="18" charset="-78"/>
              </a:rPr>
              <a:t>Treatment </a:t>
            </a:r>
            <a:r>
              <a:rPr lang="en-US" dirty="0">
                <a:solidFill>
                  <a:srgbClr val="000000"/>
                </a:solidFill>
                <a:latin typeface="Andalus" pitchFamily="18" charset="-78"/>
                <a:cs typeface="Andalus" pitchFamily="18" charset="-78"/>
              </a:rPr>
              <a:t>may include </a:t>
            </a:r>
            <a:r>
              <a:rPr lang="en-US" u="sng" dirty="0">
                <a:solidFill>
                  <a:srgbClr val="0070C0"/>
                </a:solidFill>
                <a:latin typeface="Andalus" pitchFamily="18" charset="-78"/>
                <a:cs typeface="Andalus" pitchFamily="18" charset="-78"/>
              </a:rPr>
              <a:t>antibiotics </a:t>
            </a:r>
            <a:r>
              <a:rPr lang="en-US" u="sng" dirty="0" smtClean="0">
                <a:solidFill>
                  <a:srgbClr val="0070C0"/>
                </a:solidFill>
                <a:latin typeface="Andalus" pitchFamily="18" charset="-78"/>
                <a:cs typeface="Andalus" pitchFamily="18" charset="-78"/>
              </a:rPr>
              <a:t>to suppress </a:t>
            </a:r>
            <a:r>
              <a:rPr lang="en-US" u="sng" dirty="0">
                <a:solidFill>
                  <a:srgbClr val="0070C0"/>
                </a:solidFill>
                <a:latin typeface="Andalus" pitchFamily="18" charset="-78"/>
                <a:cs typeface="Andalus" pitchFamily="18" charset="-78"/>
              </a:rPr>
              <a:t>bacterial growth</a:t>
            </a:r>
            <a:r>
              <a:rPr lang="en-US" dirty="0">
                <a:solidFill>
                  <a:srgbClr val="000000"/>
                </a:solidFill>
                <a:latin typeface="Andalus" pitchFamily="18" charset="-78"/>
                <a:cs typeface="Andalus" pitchFamily="18" charset="-78"/>
              </a:rPr>
              <a:t> and </a:t>
            </a:r>
            <a:r>
              <a:rPr lang="en-US" u="sng" dirty="0">
                <a:solidFill>
                  <a:srgbClr val="FF0000"/>
                </a:solidFill>
                <a:latin typeface="Andalus" pitchFamily="18" charset="-78"/>
                <a:cs typeface="Andalus" pitchFamily="18" charset="-78"/>
              </a:rPr>
              <a:t>surgical correction of the anatomical defects</a:t>
            </a:r>
            <a:r>
              <a:rPr lang="en-US" dirty="0">
                <a:solidFill>
                  <a:srgbClr val="000000"/>
                </a:solidFill>
                <a:latin typeface="Andalus" pitchFamily="18" charset="-78"/>
                <a:cs typeface="Andalus" pitchFamily="18" charset="-78"/>
              </a:rPr>
              <a:t> that contribute </a:t>
            </a:r>
            <a:r>
              <a:rPr lang="en-US" u="sng" dirty="0">
                <a:solidFill>
                  <a:srgbClr val="000000"/>
                </a:solidFill>
                <a:latin typeface="Andalus" pitchFamily="18" charset="-78"/>
                <a:cs typeface="Andalus" pitchFamily="18" charset="-78"/>
              </a:rPr>
              <a:t>to a motility disorder. </a:t>
            </a:r>
            <a:endParaRPr lang="en-US" u="sng" dirty="0" smtClean="0">
              <a:solidFill>
                <a:srgbClr val="000000"/>
              </a:solidFill>
              <a:latin typeface="Andalus" pitchFamily="18" charset="-78"/>
              <a:cs typeface="Andalus" pitchFamily="18" charset="-78"/>
            </a:endParaRPr>
          </a:p>
          <a:p>
            <a:pPr marL="0" indent="0" algn="just" rtl="0">
              <a:buNone/>
            </a:pPr>
            <a:r>
              <a:rPr lang="en-US" u="sng" dirty="0" smtClean="0">
                <a:solidFill>
                  <a:srgbClr val="000000"/>
                </a:solidFill>
                <a:latin typeface="Andalus" pitchFamily="18" charset="-78"/>
                <a:cs typeface="Andalus" pitchFamily="18" charset="-78"/>
              </a:rPr>
              <a:t>Medications</a:t>
            </a:r>
            <a:r>
              <a:rPr lang="en-US" dirty="0" smtClean="0">
                <a:solidFill>
                  <a:srgbClr val="000000"/>
                </a:solidFill>
                <a:latin typeface="Andalus" pitchFamily="18" charset="-78"/>
                <a:cs typeface="Andalus" pitchFamily="18" charset="-78"/>
              </a:rPr>
              <a:t> </a:t>
            </a:r>
            <a:r>
              <a:rPr lang="en-US" dirty="0">
                <a:solidFill>
                  <a:srgbClr val="000000"/>
                </a:solidFill>
                <a:latin typeface="Andalus" pitchFamily="18" charset="-78"/>
                <a:cs typeface="Andalus" pitchFamily="18" charset="-78"/>
              </a:rPr>
              <a:t>may be given </a:t>
            </a:r>
            <a:r>
              <a:rPr lang="en-US" u="sng" dirty="0">
                <a:solidFill>
                  <a:srgbClr val="000000"/>
                </a:solidFill>
                <a:latin typeface="Andalus" pitchFamily="18" charset="-78"/>
                <a:cs typeface="Andalus" pitchFamily="18" charset="-78"/>
              </a:rPr>
              <a:t>to stimulate peristalsis</a:t>
            </a:r>
            <a:r>
              <a:rPr lang="en-US" dirty="0">
                <a:solidFill>
                  <a:srgbClr val="000000"/>
                </a:solidFill>
                <a:latin typeface="Andalus" pitchFamily="18" charset="-78"/>
                <a:cs typeface="Andalus" pitchFamily="18" charset="-78"/>
              </a:rPr>
              <a:t>. </a:t>
            </a:r>
            <a:endParaRPr lang="en-US" dirty="0" smtClean="0">
              <a:solidFill>
                <a:srgbClr val="000000"/>
              </a:solidFill>
              <a:latin typeface="Andalus" pitchFamily="18" charset="-78"/>
              <a:cs typeface="Andalus" pitchFamily="18" charset="-78"/>
            </a:endParaRPr>
          </a:p>
          <a:p>
            <a:pPr marL="0" indent="0" algn="just" rtl="0">
              <a:buNone/>
            </a:pPr>
            <a:r>
              <a:rPr lang="en-US" dirty="0" smtClean="0">
                <a:solidFill>
                  <a:srgbClr val="00B050"/>
                </a:solidFill>
                <a:latin typeface="Andalus" pitchFamily="18" charset="-78"/>
                <a:cs typeface="Andalus" pitchFamily="18" charset="-78"/>
              </a:rPr>
              <a:t>A </a:t>
            </a:r>
            <a:r>
              <a:rPr lang="en-US" u="sng" dirty="0">
                <a:solidFill>
                  <a:srgbClr val="00B050"/>
                </a:solidFill>
                <a:latin typeface="Andalus" pitchFamily="18" charset="-78"/>
                <a:cs typeface="Andalus" pitchFamily="18" charset="-78"/>
              </a:rPr>
              <a:t>lactose-restricted diet </a:t>
            </a:r>
            <a:r>
              <a:rPr lang="en-US" dirty="0">
                <a:solidFill>
                  <a:srgbClr val="00B050"/>
                </a:solidFill>
                <a:latin typeface="Andalus" pitchFamily="18" charset="-78"/>
                <a:cs typeface="Andalus" pitchFamily="18" charset="-78"/>
              </a:rPr>
              <a:t>may reduce flatulence and diarrhea in some individuals</a:t>
            </a:r>
            <a:r>
              <a:rPr lang="en-US" dirty="0" smtClean="0">
                <a:solidFill>
                  <a:srgbClr val="00B050"/>
                </a:solidFill>
                <a:latin typeface="Andalus" pitchFamily="18" charset="-78"/>
                <a:cs typeface="Andalus" pitchFamily="18" charset="-78"/>
              </a:rPr>
              <a:t>.</a:t>
            </a:r>
            <a:endParaRPr lang="en-US" dirty="0">
              <a:solidFill>
                <a:srgbClr val="00B050"/>
              </a:solidFill>
              <a:latin typeface="Andalus" pitchFamily="18" charset="-78"/>
              <a:cs typeface="Andalus" pitchFamily="18" charset="-78"/>
            </a:endParaRPr>
          </a:p>
          <a:p>
            <a:pPr marL="0" indent="0" algn="just" rtl="0">
              <a:buNone/>
            </a:pPr>
            <a:r>
              <a:rPr lang="en-US" u="sng" dirty="0" smtClean="0">
                <a:solidFill>
                  <a:srgbClr val="7030A0"/>
                </a:solidFill>
                <a:latin typeface="Andalus" pitchFamily="18" charset="-78"/>
                <a:cs typeface="Andalus" pitchFamily="18" charset="-78"/>
              </a:rPr>
              <a:t>Dietary </a:t>
            </a:r>
            <a:r>
              <a:rPr lang="en-US" u="sng" dirty="0">
                <a:solidFill>
                  <a:srgbClr val="7030A0"/>
                </a:solidFill>
                <a:latin typeface="Andalus" pitchFamily="18" charset="-78"/>
                <a:cs typeface="Andalus" pitchFamily="18" charset="-78"/>
              </a:rPr>
              <a:t>supplements can help to correct nutrient deficiencies</a:t>
            </a:r>
            <a:r>
              <a:rPr lang="en-US" dirty="0">
                <a:solidFill>
                  <a:srgbClr val="000000"/>
                </a:solidFill>
                <a:latin typeface="Andalus" pitchFamily="18" charset="-78"/>
                <a:cs typeface="Andalus" pitchFamily="18" charset="-78"/>
              </a:rPr>
              <a:t>, especially </a:t>
            </a:r>
            <a:r>
              <a:rPr lang="en-US" dirty="0" smtClean="0">
                <a:solidFill>
                  <a:srgbClr val="000000"/>
                </a:solidFill>
                <a:latin typeface="Andalus" pitchFamily="18" charset="-78"/>
                <a:cs typeface="Andalus" pitchFamily="18" charset="-78"/>
              </a:rPr>
              <a:t>deficiencies of </a:t>
            </a:r>
            <a:r>
              <a:rPr lang="en-US" dirty="0">
                <a:solidFill>
                  <a:srgbClr val="000000"/>
                </a:solidFill>
                <a:latin typeface="Andalus" pitchFamily="18" charset="-78"/>
                <a:cs typeface="Andalus" pitchFamily="18" charset="-78"/>
              </a:rPr>
              <a:t>the </a:t>
            </a:r>
            <a:r>
              <a:rPr lang="en-US" u="sng" dirty="0">
                <a:solidFill>
                  <a:srgbClr val="000000"/>
                </a:solidFill>
                <a:latin typeface="Andalus" pitchFamily="18" charset="-78"/>
                <a:cs typeface="Andalus" pitchFamily="18" charset="-78"/>
              </a:rPr>
              <a:t>fat-soluble vitamins </a:t>
            </a:r>
            <a:r>
              <a:rPr lang="en-US" dirty="0">
                <a:solidFill>
                  <a:srgbClr val="000000"/>
                </a:solidFill>
                <a:latin typeface="Andalus" pitchFamily="18" charset="-78"/>
                <a:cs typeface="Andalus" pitchFamily="18" charset="-78"/>
              </a:rPr>
              <a:t>A, D, and E; </a:t>
            </a:r>
            <a:r>
              <a:rPr lang="en-US" u="sng" dirty="0">
                <a:solidFill>
                  <a:srgbClr val="7030A0"/>
                </a:solidFill>
                <a:latin typeface="Andalus" pitchFamily="18" charset="-78"/>
                <a:cs typeface="Andalus" pitchFamily="18" charset="-78"/>
              </a:rPr>
              <a:t>calcium</a:t>
            </a:r>
            <a:r>
              <a:rPr lang="en-US" dirty="0">
                <a:solidFill>
                  <a:srgbClr val="000000"/>
                </a:solidFill>
                <a:latin typeface="Andalus" pitchFamily="18" charset="-78"/>
                <a:cs typeface="Andalus" pitchFamily="18" charset="-78"/>
              </a:rPr>
              <a:t> (which combines with </a:t>
            </a:r>
            <a:r>
              <a:rPr lang="en-US" dirty="0" err="1">
                <a:solidFill>
                  <a:srgbClr val="000000"/>
                </a:solidFill>
                <a:latin typeface="Andalus" pitchFamily="18" charset="-78"/>
                <a:cs typeface="Andalus" pitchFamily="18" charset="-78"/>
              </a:rPr>
              <a:t>malabsorbed</a:t>
            </a:r>
            <a:r>
              <a:rPr lang="en-US" dirty="0">
                <a:solidFill>
                  <a:srgbClr val="000000"/>
                </a:solidFill>
                <a:latin typeface="Andalus" pitchFamily="18" charset="-78"/>
                <a:cs typeface="Andalus" pitchFamily="18" charset="-78"/>
              </a:rPr>
              <a:t> fatty acids); and </a:t>
            </a:r>
            <a:r>
              <a:rPr lang="en-US" u="sng" dirty="0">
                <a:solidFill>
                  <a:srgbClr val="7030A0"/>
                </a:solidFill>
                <a:latin typeface="Andalus" pitchFamily="18" charset="-78"/>
                <a:cs typeface="Andalus" pitchFamily="18" charset="-78"/>
              </a:rPr>
              <a:t>vitamin B</a:t>
            </a:r>
            <a:r>
              <a:rPr lang="en-US" sz="900" b="1" u="sng" dirty="0">
                <a:solidFill>
                  <a:srgbClr val="7030A0"/>
                </a:solidFill>
                <a:latin typeface="Andalus" pitchFamily="18" charset="-78"/>
                <a:cs typeface="Andalus" pitchFamily="18" charset="-78"/>
              </a:rPr>
              <a:t>12</a:t>
            </a:r>
            <a:r>
              <a:rPr lang="en-US" u="sng" dirty="0">
                <a:solidFill>
                  <a:srgbClr val="7030A0"/>
                </a:solidFill>
                <a:latin typeface="Andalus" pitchFamily="18" charset="-78"/>
                <a:cs typeface="Andalus" pitchFamily="18" charset="-78"/>
              </a:rPr>
              <a:t>.</a:t>
            </a:r>
            <a:endParaRPr lang="ar-YE" u="sng" dirty="0">
              <a:solidFill>
                <a:srgbClr val="7030A0"/>
              </a:solidFill>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p:txBody>
      </p:sp>
      <p:sp>
        <p:nvSpPr>
          <p:cNvPr id="2" name="عنصر نائب للتاريخ 1"/>
          <p:cNvSpPr>
            <a:spLocks noGrp="1"/>
          </p:cNvSpPr>
          <p:nvPr>
            <p:ph type="dt" sz="half" idx="10"/>
          </p:nvPr>
        </p:nvSpPr>
        <p:spPr/>
        <p:txBody>
          <a:bodyPr/>
          <a:lstStyle/>
          <a:p>
            <a:fld id="{5DC2E72F-A8F5-4CB7-9493-51C5A2FC782F}" type="datetime1">
              <a:rPr lang="en-US" smtClean="0"/>
              <a:t>7/12/2020</a:t>
            </a:fld>
            <a:endParaRPr lang="ar-SA"/>
          </a:p>
        </p:txBody>
      </p:sp>
      <p:sp>
        <p:nvSpPr>
          <p:cNvPr id="4" name="عنصر نائب للتذييل 3"/>
          <p:cNvSpPr>
            <a:spLocks noGrp="1"/>
          </p:cNvSpPr>
          <p:nvPr>
            <p:ph type="ftr" sz="quarter" idx="11"/>
          </p:nvPr>
        </p:nvSpPr>
        <p:spPr/>
        <p:txBody>
          <a:bodyPr/>
          <a:lstStyle/>
          <a:p>
            <a:r>
              <a:rPr lang="en-US" smtClean="0"/>
              <a:t>Dr. Abdulaziz Abbas</a:t>
            </a:r>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34</a:t>
            </a:fld>
            <a:endParaRPr lang="ar-SA"/>
          </a:p>
        </p:txBody>
      </p:sp>
    </p:spTree>
    <p:extLst>
      <p:ext uri="{BB962C8B-B14F-4D97-AF65-F5344CB8AC3E}">
        <p14:creationId xmlns:p14="http://schemas.microsoft.com/office/powerpoint/2010/main" val="28665909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504" y="188640"/>
            <a:ext cx="8928992" cy="6264696"/>
          </a:xfrm>
        </p:spPr>
        <p:txBody>
          <a:bodyPr>
            <a:normAutofit/>
          </a:bodyPr>
          <a:lstStyle/>
          <a:p>
            <a:pPr marL="0" indent="0" algn="ctr" rtl="0">
              <a:buNone/>
            </a:pPr>
            <a:r>
              <a:rPr lang="en-US" sz="4400" b="1" dirty="0">
                <a:solidFill>
                  <a:srgbClr val="FF0000"/>
                </a:solidFill>
                <a:latin typeface="Andalus" pitchFamily="18" charset="-78"/>
                <a:cs typeface="Andalus" pitchFamily="18" charset="-78"/>
              </a:rPr>
              <a:t>Conditions Affecting the Pancreas</a:t>
            </a:r>
          </a:p>
          <a:p>
            <a:pPr marL="0" indent="0" algn="just" rtl="0">
              <a:buNone/>
            </a:pPr>
            <a:r>
              <a:rPr lang="en-US" dirty="0" smtClean="0">
                <a:solidFill>
                  <a:srgbClr val="000000"/>
                </a:solidFill>
                <a:latin typeface="Andalus" pitchFamily="18" charset="-78"/>
                <a:cs typeface="Andalus" pitchFamily="18" charset="-78"/>
              </a:rPr>
              <a:t>pancreatic </a:t>
            </a:r>
            <a:r>
              <a:rPr lang="en-US" dirty="0">
                <a:solidFill>
                  <a:srgbClr val="000000"/>
                </a:solidFill>
                <a:latin typeface="Andalus" pitchFamily="18" charset="-78"/>
                <a:cs typeface="Andalus" pitchFamily="18" charset="-78"/>
              </a:rPr>
              <a:t>disorders can lead to </a:t>
            </a:r>
            <a:r>
              <a:rPr lang="en-US" u="sng" dirty="0" err="1">
                <a:solidFill>
                  <a:srgbClr val="000000"/>
                </a:solidFill>
                <a:latin typeface="Andalus" pitchFamily="18" charset="-78"/>
                <a:cs typeface="Andalus" pitchFamily="18" charset="-78"/>
              </a:rPr>
              <a:t>maldigestion</a:t>
            </a:r>
            <a:r>
              <a:rPr lang="en-US" dirty="0">
                <a:solidFill>
                  <a:srgbClr val="000000"/>
                </a:solidFill>
                <a:latin typeface="Andalus" pitchFamily="18" charset="-78"/>
                <a:cs typeface="Andalus" pitchFamily="18" charset="-78"/>
              </a:rPr>
              <a:t> and </a:t>
            </a:r>
            <a:r>
              <a:rPr lang="en-US" u="sng" dirty="0" err="1" smtClean="0">
                <a:solidFill>
                  <a:srgbClr val="000000"/>
                </a:solidFill>
                <a:latin typeface="Andalus" pitchFamily="18" charset="-78"/>
                <a:cs typeface="Andalus" pitchFamily="18" charset="-78"/>
              </a:rPr>
              <a:t>malabsorption</a:t>
            </a:r>
            <a:r>
              <a:rPr lang="en-US" dirty="0" smtClean="0">
                <a:solidFill>
                  <a:srgbClr val="000000"/>
                </a:solidFill>
                <a:latin typeface="Andalus" pitchFamily="18" charset="-78"/>
                <a:cs typeface="Andalus" pitchFamily="18" charset="-78"/>
              </a:rPr>
              <a:t> due </a:t>
            </a:r>
            <a:r>
              <a:rPr lang="en-US" dirty="0">
                <a:solidFill>
                  <a:srgbClr val="000000"/>
                </a:solidFill>
                <a:latin typeface="Andalus" pitchFamily="18" charset="-78"/>
                <a:cs typeface="Andalus" pitchFamily="18" charset="-78"/>
              </a:rPr>
              <a:t>to the impaired secretion of digestive enzymes. </a:t>
            </a:r>
            <a:endParaRPr lang="en-US" dirty="0" smtClean="0">
              <a:solidFill>
                <a:srgbClr val="000000"/>
              </a:solidFill>
              <a:latin typeface="Andalus" pitchFamily="18" charset="-78"/>
              <a:cs typeface="Andalus" pitchFamily="18" charset="-78"/>
            </a:endParaRPr>
          </a:p>
          <a:p>
            <a:pPr marL="0" indent="0" algn="just" rtl="0">
              <a:buNone/>
            </a:pPr>
            <a:r>
              <a:rPr lang="en-US" sz="4000" b="1" dirty="0" smtClean="0">
                <a:solidFill>
                  <a:srgbClr val="7030A0"/>
                </a:solidFill>
                <a:latin typeface="Andalus" pitchFamily="18" charset="-78"/>
                <a:cs typeface="Andalus" pitchFamily="18" charset="-78"/>
              </a:rPr>
              <a:t>Pancreatitis</a:t>
            </a:r>
            <a:r>
              <a:rPr lang="en-US" sz="4000" dirty="0" smtClean="0">
                <a:solidFill>
                  <a:srgbClr val="C00000"/>
                </a:solidFill>
                <a:latin typeface="Andalus" pitchFamily="18" charset="-78"/>
                <a:cs typeface="Andalus" pitchFamily="18" charset="-78"/>
              </a:rPr>
              <a:t> </a:t>
            </a:r>
            <a:r>
              <a:rPr lang="en-US" u="sng" dirty="0" err="1">
                <a:solidFill>
                  <a:srgbClr val="0070C0"/>
                </a:solidFill>
                <a:latin typeface="Andalus" pitchFamily="18" charset="-78"/>
                <a:cs typeface="Andalus" pitchFamily="18" charset="-78"/>
              </a:rPr>
              <a:t>Pancreatitis</a:t>
            </a:r>
            <a:r>
              <a:rPr lang="en-US" u="sng" dirty="0">
                <a:solidFill>
                  <a:srgbClr val="0070C0"/>
                </a:solidFill>
                <a:latin typeface="Andalus" pitchFamily="18" charset="-78"/>
                <a:cs typeface="Andalus" pitchFamily="18" charset="-78"/>
              </a:rPr>
              <a:t> is an inflammatory disease of the pancreas</a:t>
            </a:r>
            <a:r>
              <a:rPr lang="en-US" dirty="0">
                <a:solidFill>
                  <a:srgbClr val="000000"/>
                </a:solidFill>
                <a:latin typeface="Andalus" pitchFamily="18" charset="-78"/>
                <a:cs typeface="Andalus" pitchFamily="18" charset="-78"/>
              </a:rPr>
              <a:t>. </a:t>
            </a:r>
            <a:endParaRPr lang="en-US" dirty="0" smtClean="0">
              <a:solidFill>
                <a:srgbClr val="000000"/>
              </a:solidFill>
              <a:latin typeface="Andalus" pitchFamily="18" charset="-78"/>
              <a:cs typeface="Andalus" pitchFamily="18" charset="-78"/>
            </a:endParaRPr>
          </a:p>
          <a:p>
            <a:pPr marL="0" indent="0" algn="just" rtl="0">
              <a:buNone/>
            </a:pPr>
            <a:r>
              <a:rPr lang="en-US" dirty="0" smtClean="0">
                <a:solidFill>
                  <a:srgbClr val="000000"/>
                </a:solidFill>
                <a:latin typeface="Andalus" pitchFamily="18" charset="-78"/>
                <a:cs typeface="Andalus" pitchFamily="18" charset="-78"/>
              </a:rPr>
              <a:t>Although </a:t>
            </a:r>
            <a:r>
              <a:rPr lang="en-US" dirty="0">
                <a:solidFill>
                  <a:srgbClr val="00B050"/>
                </a:solidFill>
                <a:latin typeface="Andalus" pitchFamily="18" charset="-78"/>
                <a:cs typeface="Andalus" pitchFamily="18" charset="-78"/>
              </a:rPr>
              <a:t>mild cases may subside in a few days, other cases can persist for weeks or months.</a:t>
            </a:r>
            <a:r>
              <a:rPr lang="en-US" dirty="0">
                <a:solidFill>
                  <a:srgbClr val="000000"/>
                </a:solidFill>
                <a:latin typeface="Andalus" pitchFamily="18" charset="-78"/>
                <a:cs typeface="Andalus" pitchFamily="18" charset="-78"/>
              </a:rPr>
              <a:t> </a:t>
            </a:r>
            <a:endParaRPr lang="en-US" dirty="0" smtClean="0">
              <a:solidFill>
                <a:srgbClr val="000000"/>
              </a:solidFill>
              <a:latin typeface="Andalus" pitchFamily="18" charset="-78"/>
              <a:cs typeface="Andalus" pitchFamily="18" charset="-78"/>
            </a:endParaRPr>
          </a:p>
          <a:p>
            <a:pPr marL="0" indent="0" algn="just" rtl="0">
              <a:buNone/>
            </a:pPr>
            <a:r>
              <a:rPr lang="en-US" u="sng" dirty="0" smtClean="0">
                <a:solidFill>
                  <a:srgbClr val="7030A0"/>
                </a:solidFill>
                <a:latin typeface="Andalus" pitchFamily="18" charset="-78"/>
                <a:cs typeface="Andalus" pitchFamily="18" charset="-78"/>
              </a:rPr>
              <a:t>Chronic </a:t>
            </a:r>
            <a:r>
              <a:rPr lang="en-US" u="sng" dirty="0">
                <a:solidFill>
                  <a:srgbClr val="7030A0"/>
                </a:solidFill>
                <a:latin typeface="Andalus" pitchFamily="18" charset="-78"/>
                <a:cs typeface="Andalus" pitchFamily="18" charset="-78"/>
              </a:rPr>
              <a:t>pancreatitis </a:t>
            </a:r>
            <a:r>
              <a:rPr lang="en-US" dirty="0">
                <a:solidFill>
                  <a:srgbClr val="7030A0"/>
                </a:solidFill>
                <a:latin typeface="Andalus" pitchFamily="18" charset="-78"/>
                <a:cs typeface="Andalus" pitchFamily="18" charset="-78"/>
              </a:rPr>
              <a:t>can </a:t>
            </a:r>
            <a:r>
              <a:rPr lang="en-US" u="sng" dirty="0">
                <a:solidFill>
                  <a:srgbClr val="7030A0"/>
                </a:solidFill>
                <a:latin typeface="Andalus" pitchFamily="18" charset="-78"/>
                <a:cs typeface="Andalus" pitchFamily="18" charset="-78"/>
              </a:rPr>
              <a:t>lead to irreversible damage to pancreatic tissue</a:t>
            </a:r>
            <a:r>
              <a:rPr lang="en-US" dirty="0">
                <a:solidFill>
                  <a:srgbClr val="7030A0"/>
                </a:solidFill>
                <a:latin typeface="Andalus" pitchFamily="18" charset="-78"/>
                <a:cs typeface="Andalus" pitchFamily="18" charset="-78"/>
              </a:rPr>
              <a:t> and permanent loss of function.</a:t>
            </a:r>
            <a:endParaRPr lang="ar-YE" dirty="0">
              <a:solidFill>
                <a:srgbClr val="7030A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p:txBody>
      </p:sp>
      <p:sp>
        <p:nvSpPr>
          <p:cNvPr id="2" name="عنصر نائب للتاريخ 1"/>
          <p:cNvSpPr>
            <a:spLocks noGrp="1"/>
          </p:cNvSpPr>
          <p:nvPr>
            <p:ph type="dt" sz="half" idx="10"/>
          </p:nvPr>
        </p:nvSpPr>
        <p:spPr/>
        <p:txBody>
          <a:bodyPr/>
          <a:lstStyle/>
          <a:p>
            <a:fld id="{054CB4B1-8745-47C2-9342-1B098EF53EA8}" type="datetime1">
              <a:rPr lang="en-US" smtClean="0"/>
              <a:t>7/12/2020</a:t>
            </a:fld>
            <a:endParaRPr lang="ar-SA"/>
          </a:p>
        </p:txBody>
      </p:sp>
      <p:sp>
        <p:nvSpPr>
          <p:cNvPr id="4" name="عنصر نائب للتذييل 3"/>
          <p:cNvSpPr>
            <a:spLocks noGrp="1"/>
          </p:cNvSpPr>
          <p:nvPr>
            <p:ph type="ftr" sz="quarter" idx="11"/>
          </p:nvPr>
        </p:nvSpPr>
        <p:spPr/>
        <p:txBody>
          <a:bodyPr/>
          <a:lstStyle/>
          <a:p>
            <a:r>
              <a:rPr lang="en-US" smtClean="0"/>
              <a:t>Dr. Abdulaziz Abbas</a:t>
            </a:r>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35</a:t>
            </a:fld>
            <a:endParaRPr lang="ar-SA"/>
          </a:p>
        </p:txBody>
      </p:sp>
    </p:spTree>
    <p:extLst>
      <p:ext uri="{BB962C8B-B14F-4D97-AF65-F5344CB8AC3E}">
        <p14:creationId xmlns:p14="http://schemas.microsoft.com/office/powerpoint/2010/main" val="9170145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260648"/>
            <a:ext cx="8640960" cy="6192688"/>
          </a:xfrm>
        </p:spPr>
        <p:txBody>
          <a:bodyPr>
            <a:normAutofit fontScale="77500" lnSpcReduction="20000"/>
          </a:bodyPr>
          <a:lstStyle/>
          <a:p>
            <a:pPr marL="0" indent="0" algn="ctr" rtl="0">
              <a:buNone/>
            </a:pPr>
            <a:r>
              <a:rPr lang="en-US" sz="4200" b="1" dirty="0">
                <a:solidFill>
                  <a:srgbClr val="FF0000"/>
                </a:solidFill>
                <a:latin typeface="Andalus" pitchFamily="18" charset="-78"/>
                <a:cs typeface="Andalus" pitchFamily="18" charset="-78"/>
              </a:rPr>
              <a:t>Acute Pancreatitis </a:t>
            </a:r>
            <a:endParaRPr lang="en-US" sz="4200" b="1" dirty="0" smtClean="0">
              <a:solidFill>
                <a:srgbClr val="FF0000"/>
              </a:solidFill>
              <a:latin typeface="Andalus" pitchFamily="18" charset="-78"/>
              <a:cs typeface="Andalus" pitchFamily="18" charset="-78"/>
            </a:endParaRPr>
          </a:p>
          <a:p>
            <a:pPr marL="0" indent="0" algn="just" rtl="0">
              <a:buNone/>
            </a:pPr>
            <a:r>
              <a:rPr lang="en-US" dirty="0" smtClean="0">
                <a:solidFill>
                  <a:srgbClr val="0070C0"/>
                </a:solidFill>
                <a:latin typeface="Andalus" pitchFamily="18" charset="-78"/>
                <a:cs typeface="Andalus" pitchFamily="18" charset="-78"/>
              </a:rPr>
              <a:t>In </a:t>
            </a:r>
            <a:r>
              <a:rPr lang="en-US" dirty="0">
                <a:solidFill>
                  <a:srgbClr val="0070C0"/>
                </a:solidFill>
                <a:latin typeface="Andalus" pitchFamily="18" charset="-78"/>
                <a:cs typeface="Andalus" pitchFamily="18" charset="-78"/>
              </a:rPr>
              <a:t>acute pancreatitis, the </a:t>
            </a:r>
            <a:r>
              <a:rPr lang="en-US" u="sng" dirty="0">
                <a:solidFill>
                  <a:srgbClr val="0070C0"/>
                </a:solidFill>
                <a:latin typeface="Andalus" pitchFamily="18" charset="-78"/>
                <a:cs typeface="Andalus" pitchFamily="18" charset="-78"/>
              </a:rPr>
              <a:t>digestive enzymes within </a:t>
            </a:r>
            <a:r>
              <a:rPr lang="en-US" u="sng" dirty="0" smtClean="0">
                <a:solidFill>
                  <a:srgbClr val="0070C0"/>
                </a:solidFill>
                <a:latin typeface="Andalus" pitchFamily="18" charset="-78"/>
                <a:cs typeface="Andalus" pitchFamily="18" charset="-78"/>
              </a:rPr>
              <a:t>pancreatic cells </a:t>
            </a:r>
            <a:r>
              <a:rPr lang="en-US" u="sng" dirty="0">
                <a:solidFill>
                  <a:srgbClr val="0070C0"/>
                </a:solidFill>
                <a:latin typeface="Andalus" pitchFamily="18" charset="-78"/>
                <a:cs typeface="Andalus" pitchFamily="18" charset="-78"/>
              </a:rPr>
              <a:t>become prematurely activated</a:t>
            </a:r>
            <a:r>
              <a:rPr lang="en-US" dirty="0">
                <a:solidFill>
                  <a:srgbClr val="0070C0"/>
                </a:solidFill>
                <a:latin typeface="Andalus" pitchFamily="18" charset="-78"/>
                <a:cs typeface="Andalus" pitchFamily="18" charset="-78"/>
              </a:rPr>
              <a:t>, causing </a:t>
            </a:r>
            <a:r>
              <a:rPr lang="en-US" u="sng" dirty="0">
                <a:solidFill>
                  <a:srgbClr val="0070C0"/>
                </a:solidFill>
                <a:latin typeface="Andalus" pitchFamily="18" charset="-78"/>
                <a:cs typeface="Andalus" pitchFamily="18" charset="-78"/>
              </a:rPr>
              <a:t>destruction of pancreatic tissue and subsequent inflammation. </a:t>
            </a:r>
            <a:endParaRPr lang="en-US" u="sng" dirty="0" smtClean="0">
              <a:solidFill>
                <a:srgbClr val="0070C0"/>
              </a:solidFill>
              <a:latin typeface="Andalus" pitchFamily="18" charset="-78"/>
              <a:cs typeface="Andalus" pitchFamily="18" charset="-78"/>
            </a:endParaRPr>
          </a:p>
          <a:p>
            <a:pPr marL="0" indent="0" algn="just" rtl="0">
              <a:buNone/>
            </a:pPr>
            <a:r>
              <a:rPr lang="en-US" dirty="0" smtClean="0">
                <a:solidFill>
                  <a:srgbClr val="7030A0"/>
                </a:solidFill>
                <a:latin typeface="Andalus" pitchFamily="18" charset="-78"/>
                <a:cs typeface="Andalus" pitchFamily="18" charset="-78"/>
              </a:rPr>
              <a:t>About </a:t>
            </a:r>
            <a:r>
              <a:rPr lang="en-US" u="sng" dirty="0">
                <a:solidFill>
                  <a:srgbClr val="7030A0"/>
                </a:solidFill>
                <a:latin typeface="Andalus" pitchFamily="18" charset="-78"/>
                <a:cs typeface="Andalus" pitchFamily="18" charset="-78"/>
              </a:rPr>
              <a:t>70 to 80 percent of acute cases are caused by gallstones or alcohol abuse</a:t>
            </a:r>
            <a:r>
              <a:rPr lang="en-US" dirty="0">
                <a:solidFill>
                  <a:srgbClr val="7030A0"/>
                </a:solidFill>
                <a:latin typeface="Andalus" pitchFamily="18" charset="-78"/>
                <a:cs typeface="Andalus" pitchFamily="18" charset="-78"/>
              </a:rPr>
              <a:t>; less frequent causes include </a:t>
            </a:r>
            <a:r>
              <a:rPr lang="en-US" u="sng" dirty="0">
                <a:solidFill>
                  <a:srgbClr val="7030A0"/>
                </a:solidFill>
                <a:latin typeface="Andalus" pitchFamily="18" charset="-78"/>
                <a:cs typeface="Andalus" pitchFamily="18" charset="-78"/>
              </a:rPr>
              <a:t>elevated blood triglyceride levels </a:t>
            </a:r>
            <a:r>
              <a:rPr lang="en-US" dirty="0">
                <a:solidFill>
                  <a:srgbClr val="7030A0"/>
                </a:solidFill>
                <a:latin typeface="Andalus" pitchFamily="18" charset="-78"/>
                <a:cs typeface="Andalus" pitchFamily="18" charset="-78"/>
              </a:rPr>
              <a:t>(greater than 1000 milligrams per deciliter) or </a:t>
            </a:r>
            <a:r>
              <a:rPr lang="en-US" u="sng" dirty="0">
                <a:solidFill>
                  <a:srgbClr val="7030A0"/>
                </a:solidFill>
                <a:latin typeface="Andalus" pitchFamily="18" charset="-78"/>
                <a:cs typeface="Andalus" pitchFamily="18" charset="-78"/>
              </a:rPr>
              <a:t>exposure to toxins</a:t>
            </a:r>
            <a:r>
              <a:rPr lang="en-US" dirty="0" smtClean="0">
                <a:solidFill>
                  <a:srgbClr val="7030A0"/>
                </a:solidFill>
                <a:latin typeface="Andalus" pitchFamily="18" charset="-78"/>
                <a:cs typeface="Andalus" pitchFamily="18" charset="-78"/>
              </a:rPr>
              <a:t>.</a:t>
            </a:r>
            <a:endParaRPr lang="en-US" dirty="0">
              <a:solidFill>
                <a:srgbClr val="7030A0"/>
              </a:solidFill>
              <a:latin typeface="Andalus" pitchFamily="18" charset="-78"/>
              <a:cs typeface="Andalus" pitchFamily="18" charset="-78"/>
            </a:endParaRPr>
          </a:p>
          <a:p>
            <a:pPr marL="0" indent="0" algn="just" rtl="0">
              <a:buNone/>
            </a:pPr>
            <a:r>
              <a:rPr lang="en-US" dirty="0" smtClean="0">
                <a:solidFill>
                  <a:srgbClr val="000000"/>
                </a:solidFill>
                <a:latin typeface="Andalus" pitchFamily="18" charset="-78"/>
                <a:cs typeface="Andalus" pitchFamily="18" charset="-78"/>
              </a:rPr>
              <a:t>Common </a:t>
            </a:r>
            <a:r>
              <a:rPr lang="en-US" dirty="0">
                <a:solidFill>
                  <a:srgbClr val="000000"/>
                </a:solidFill>
                <a:latin typeface="Andalus" pitchFamily="18" charset="-78"/>
                <a:cs typeface="Andalus" pitchFamily="18" charset="-78"/>
              </a:rPr>
              <a:t>symptoms of acute pancreatitis </a:t>
            </a:r>
            <a:r>
              <a:rPr lang="en-US" u="sng" dirty="0">
                <a:solidFill>
                  <a:srgbClr val="000000"/>
                </a:solidFill>
                <a:latin typeface="Andalus" pitchFamily="18" charset="-78"/>
                <a:cs typeface="Andalus" pitchFamily="18" charset="-78"/>
              </a:rPr>
              <a:t>include severe abdominal pain, </a:t>
            </a:r>
            <a:r>
              <a:rPr lang="en-US" u="sng" dirty="0" smtClean="0">
                <a:solidFill>
                  <a:srgbClr val="000000"/>
                </a:solidFill>
                <a:latin typeface="Andalus" pitchFamily="18" charset="-78"/>
                <a:cs typeface="Andalus" pitchFamily="18" charset="-78"/>
              </a:rPr>
              <a:t>nausea and </a:t>
            </a:r>
            <a:r>
              <a:rPr lang="en-US" u="sng" dirty="0">
                <a:solidFill>
                  <a:srgbClr val="000000"/>
                </a:solidFill>
                <a:latin typeface="Andalus" pitchFamily="18" charset="-78"/>
                <a:cs typeface="Andalus" pitchFamily="18" charset="-78"/>
              </a:rPr>
              <a:t>vomiting, and abdominal distention</a:t>
            </a:r>
            <a:r>
              <a:rPr lang="en-US" dirty="0">
                <a:solidFill>
                  <a:srgbClr val="000000"/>
                </a:solidFill>
                <a:latin typeface="Andalus" pitchFamily="18" charset="-78"/>
                <a:cs typeface="Andalus" pitchFamily="18" charset="-78"/>
              </a:rPr>
              <a:t>. </a:t>
            </a:r>
            <a:endParaRPr lang="en-US" dirty="0" smtClean="0">
              <a:solidFill>
                <a:srgbClr val="000000"/>
              </a:solidFill>
              <a:latin typeface="Andalus" pitchFamily="18" charset="-78"/>
              <a:cs typeface="Andalus" pitchFamily="18" charset="-78"/>
            </a:endParaRPr>
          </a:p>
          <a:p>
            <a:pPr marL="0" indent="0" algn="just" rtl="0">
              <a:buNone/>
            </a:pPr>
            <a:r>
              <a:rPr lang="en-US" u="sng" dirty="0" smtClean="0">
                <a:solidFill>
                  <a:srgbClr val="FF0000"/>
                </a:solidFill>
                <a:latin typeface="Andalus" pitchFamily="18" charset="-78"/>
                <a:cs typeface="Andalus" pitchFamily="18" charset="-78"/>
              </a:rPr>
              <a:t>Elevated </a:t>
            </a:r>
            <a:r>
              <a:rPr lang="en-US" u="sng" dirty="0">
                <a:solidFill>
                  <a:srgbClr val="FF0000"/>
                </a:solidFill>
                <a:latin typeface="Andalus" pitchFamily="18" charset="-78"/>
                <a:cs typeface="Andalus" pitchFamily="18" charset="-78"/>
              </a:rPr>
              <a:t>serum levels of amylase and lipase—released by damaged pancreatic tissue </a:t>
            </a:r>
            <a:r>
              <a:rPr lang="en-US" dirty="0">
                <a:solidFill>
                  <a:srgbClr val="FF0000"/>
                </a:solidFill>
                <a:latin typeface="Andalus" pitchFamily="18" charset="-78"/>
                <a:cs typeface="Andalus" pitchFamily="18" charset="-78"/>
              </a:rPr>
              <a:t>into the blood—help to confirm the diagnosis</a:t>
            </a:r>
            <a:r>
              <a:rPr lang="en-US" dirty="0" smtClean="0">
                <a:solidFill>
                  <a:srgbClr val="FF0000"/>
                </a:solidFill>
                <a:latin typeface="Andalus" pitchFamily="18" charset="-78"/>
                <a:cs typeface="Andalus" pitchFamily="18" charset="-78"/>
              </a:rPr>
              <a:t>.</a:t>
            </a:r>
          </a:p>
          <a:p>
            <a:pPr marL="0" indent="0" algn="just" rtl="0">
              <a:buNone/>
            </a:pPr>
            <a:r>
              <a:rPr lang="en-US" dirty="0" smtClean="0">
                <a:solidFill>
                  <a:srgbClr val="000000"/>
                </a:solidFill>
                <a:latin typeface="Andalus" pitchFamily="18" charset="-78"/>
                <a:cs typeface="Andalus" pitchFamily="18" charset="-78"/>
              </a:rPr>
              <a:t> </a:t>
            </a:r>
            <a:r>
              <a:rPr lang="en-US" dirty="0">
                <a:solidFill>
                  <a:srgbClr val="000000"/>
                </a:solidFill>
                <a:latin typeface="Andalus" pitchFamily="18" charset="-78"/>
                <a:cs typeface="Andalus" pitchFamily="18" charset="-78"/>
              </a:rPr>
              <a:t>In most patients, the </a:t>
            </a:r>
            <a:r>
              <a:rPr lang="en-US" u="sng" dirty="0">
                <a:solidFill>
                  <a:srgbClr val="000000"/>
                </a:solidFill>
                <a:latin typeface="Andalus" pitchFamily="18" charset="-78"/>
                <a:cs typeface="Andalus" pitchFamily="18" charset="-78"/>
              </a:rPr>
              <a:t>condition resolves within a week </a:t>
            </a:r>
            <a:r>
              <a:rPr lang="en-US" dirty="0">
                <a:solidFill>
                  <a:srgbClr val="000000"/>
                </a:solidFill>
                <a:latin typeface="Andalus" pitchFamily="18" charset="-78"/>
                <a:cs typeface="Andalus" pitchFamily="18" charset="-78"/>
              </a:rPr>
              <a:t>with </a:t>
            </a:r>
            <a:r>
              <a:rPr lang="en-US" u="sng" dirty="0">
                <a:solidFill>
                  <a:srgbClr val="000000"/>
                </a:solidFill>
                <a:latin typeface="Andalus" pitchFamily="18" charset="-78"/>
                <a:cs typeface="Andalus" pitchFamily="18" charset="-78"/>
              </a:rPr>
              <a:t>no complications.</a:t>
            </a:r>
          </a:p>
          <a:p>
            <a:pPr marL="0" indent="0" algn="just" rtl="0">
              <a:buNone/>
            </a:pPr>
            <a:r>
              <a:rPr lang="en-US" dirty="0" smtClean="0">
                <a:solidFill>
                  <a:srgbClr val="00B050"/>
                </a:solidFill>
                <a:latin typeface="Andalus" pitchFamily="18" charset="-78"/>
                <a:cs typeface="Andalus" pitchFamily="18" charset="-78"/>
              </a:rPr>
              <a:t>More </a:t>
            </a:r>
            <a:r>
              <a:rPr lang="en-US" dirty="0">
                <a:solidFill>
                  <a:srgbClr val="00B050"/>
                </a:solidFill>
                <a:latin typeface="Andalus" pitchFamily="18" charset="-78"/>
                <a:cs typeface="Andalus" pitchFamily="18" charset="-78"/>
              </a:rPr>
              <a:t>severe cases may lead to </a:t>
            </a:r>
            <a:r>
              <a:rPr lang="en-US" u="sng" dirty="0">
                <a:solidFill>
                  <a:srgbClr val="00B050"/>
                </a:solidFill>
                <a:latin typeface="Andalus" pitchFamily="18" charset="-78"/>
                <a:cs typeface="Andalus" pitchFamily="18" charset="-78"/>
              </a:rPr>
              <a:t>chronic pancreatitis, infection</a:t>
            </a:r>
            <a:r>
              <a:rPr lang="en-US" dirty="0">
                <a:solidFill>
                  <a:srgbClr val="00B050"/>
                </a:solidFill>
                <a:latin typeface="Andalus" pitchFamily="18" charset="-78"/>
                <a:cs typeface="Andalus" pitchFamily="18" charset="-78"/>
              </a:rPr>
              <a:t>, </a:t>
            </a:r>
            <a:r>
              <a:rPr lang="en-US" dirty="0" smtClean="0">
                <a:solidFill>
                  <a:srgbClr val="00B050"/>
                </a:solidFill>
                <a:latin typeface="Andalus" pitchFamily="18" charset="-78"/>
                <a:cs typeface="Andalus" pitchFamily="18" charset="-78"/>
              </a:rPr>
              <a:t>or </a:t>
            </a:r>
            <a:r>
              <a:rPr lang="en-US" dirty="0">
                <a:solidFill>
                  <a:srgbClr val="00B050"/>
                </a:solidFill>
                <a:latin typeface="Andalus" pitchFamily="18" charset="-78"/>
                <a:cs typeface="Andalus" pitchFamily="18" charset="-78"/>
              </a:rPr>
              <a:t>multiple organ failure</a:t>
            </a:r>
            <a:r>
              <a:rPr lang="en-US" dirty="0">
                <a:solidFill>
                  <a:srgbClr val="00B050"/>
                </a:solidFill>
                <a:latin typeface="BerkeleyStd-Medium"/>
              </a:rPr>
              <a:t>.</a:t>
            </a:r>
            <a:endParaRPr lang="ar-YE" dirty="0">
              <a:solidFill>
                <a:srgbClr val="00B050"/>
              </a:solidFill>
            </a:endParaRPr>
          </a:p>
          <a:p>
            <a:pPr marL="0" indent="0" algn="l" rtl="0">
              <a:buNone/>
            </a:pPr>
            <a:endParaRPr lang="en-US" dirty="0">
              <a:solidFill>
                <a:srgbClr val="000000"/>
              </a:solidFill>
              <a:latin typeface="Andalus" pitchFamily="18" charset="-78"/>
              <a:cs typeface="Andalus" pitchFamily="18" charset="-78"/>
            </a:endParaRPr>
          </a:p>
        </p:txBody>
      </p:sp>
      <p:sp>
        <p:nvSpPr>
          <p:cNvPr id="2" name="عنصر نائب للتاريخ 1"/>
          <p:cNvSpPr>
            <a:spLocks noGrp="1"/>
          </p:cNvSpPr>
          <p:nvPr>
            <p:ph type="dt" sz="half" idx="10"/>
          </p:nvPr>
        </p:nvSpPr>
        <p:spPr/>
        <p:txBody>
          <a:bodyPr/>
          <a:lstStyle/>
          <a:p>
            <a:fld id="{9DE778AF-E5A7-4672-99C8-9D7BFA8A1686}" type="datetime1">
              <a:rPr lang="en-US" smtClean="0"/>
              <a:t>7/12/2020</a:t>
            </a:fld>
            <a:endParaRPr lang="ar-SA"/>
          </a:p>
        </p:txBody>
      </p:sp>
      <p:sp>
        <p:nvSpPr>
          <p:cNvPr id="4" name="عنصر نائب للتذييل 3"/>
          <p:cNvSpPr>
            <a:spLocks noGrp="1"/>
          </p:cNvSpPr>
          <p:nvPr>
            <p:ph type="ftr" sz="quarter" idx="11"/>
          </p:nvPr>
        </p:nvSpPr>
        <p:spPr/>
        <p:txBody>
          <a:bodyPr/>
          <a:lstStyle/>
          <a:p>
            <a:r>
              <a:rPr lang="en-US" smtClean="0"/>
              <a:t>Dr. Abdulaziz Abbas</a:t>
            </a:r>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36</a:t>
            </a:fld>
            <a:endParaRPr lang="ar-SA"/>
          </a:p>
        </p:txBody>
      </p:sp>
    </p:spTree>
    <p:extLst>
      <p:ext uri="{BB962C8B-B14F-4D97-AF65-F5344CB8AC3E}">
        <p14:creationId xmlns:p14="http://schemas.microsoft.com/office/powerpoint/2010/main" val="38949441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332656"/>
            <a:ext cx="8784976" cy="6264696"/>
          </a:xfrm>
        </p:spPr>
        <p:txBody>
          <a:bodyPr>
            <a:normAutofit fontScale="85000" lnSpcReduction="20000"/>
          </a:bodyPr>
          <a:lstStyle/>
          <a:p>
            <a:pPr marL="0" indent="0" algn="ctr" rtl="0">
              <a:buNone/>
            </a:pPr>
            <a:r>
              <a:rPr lang="en-US" sz="3900" b="1" dirty="0">
                <a:solidFill>
                  <a:srgbClr val="FF0000"/>
                </a:solidFill>
                <a:latin typeface="Andalus" pitchFamily="18" charset="-78"/>
                <a:cs typeface="Andalus" pitchFamily="18" charset="-78"/>
              </a:rPr>
              <a:t>Nutrition Therapy for Acute Pancreatitis </a:t>
            </a:r>
            <a:endParaRPr lang="en-US" sz="3900" b="1" dirty="0" smtClean="0">
              <a:solidFill>
                <a:srgbClr val="FF0000"/>
              </a:solidFill>
              <a:latin typeface="Andalus" pitchFamily="18" charset="-78"/>
              <a:cs typeface="Andalus" pitchFamily="18" charset="-78"/>
            </a:endParaRPr>
          </a:p>
          <a:p>
            <a:pPr marL="0" indent="0" algn="just" rtl="0">
              <a:buNone/>
            </a:pPr>
            <a:r>
              <a:rPr lang="en-US" dirty="0" smtClean="0">
                <a:solidFill>
                  <a:srgbClr val="0070C0"/>
                </a:solidFill>
                <a:latin typeface="Andalus" pitchFamily="18" charset="-78"/>
                <a:cs typeface="Andalus" pitchFamily="18" charset="-78"/>
              </a:rPr>
              <a:t>The </a:t>
            </a:r>
            <a:r>
              <a:rPr lang="en-US" dirty="0">
                <a:solidFill>
                  <a:srgbClr val="0070C0"/>
                </a:solidFill>
                <a:latin typeface="Andalus" pitchFamily="18" charset="-78"/>
                <a:cs typeface="Andalus" pitchFamily="18" charset="-78"/>
              </a:rPr>
              <a:t>initial treatment for </a:t>
            </a:r>
            <a:r>
              <a:rPr lang="en-US" dirty="0" smtClean="0">
                <a:solidFill>
                  <a:srgbClr val="0070C0"/>
                </a:solidFill>
                <a:latin typeface="Andalus" pitchFamily="18" charset="-78"/>
                <a:cs typeface="Andalus" pitchFamily="18" charset="-78"/>
              </a:rPr>
              <a:t>acute pancreatitis </a:t>
            </a:r>
            <a:r>
              <a:rPr lang="en-US" u="sng" dirty="0">
                <a:solidFill>
                  <a:srgbClr val="0070C0"/>
                </a:solidFill>
                <a:latin typeface="Andalus" pitchFamily="18" charset="-78"/>
                <a:cs typeface="Andalus" pitchFamily="18" charset="-78"/>
              </a:rPr>
              <a:t>is supportive and includes pain control, intravenous hydration, and supplementary oxygen, if necessary. </a:t>
            </a:r>
            <a:endParaRPr lang="en-US" u="sng" dirty="0" smtClean="0">
              <a:solidFill>
                <a:srgbClr val="0070C0"/>
              </a:solidFill>
              <a:latin typeface="Andalus" pitchFamily="18" charset="-78"/>
              <a:cs typeface="Andalus" pitchFamily="18" charset="-78"/>
            </a:endParaRPr>
          </a:p>
          <a:p>
            <a:pPr marL="0" indent="0" algn="just" rtl="0">
              <a:buNone/>
            </a:pPr>
            <a:r>
              <a:rPr lang="en-US" u="sng" dirty="0" smtClean="0">
                <a:solidFill>
                  <a:srgbClr val="7030A0"/>
                </a:solidFill>
                <a:latin typeface="Andalus" pitchFamily="18" charset="-78"/>
                <a:cs typeface="Andalus" pitchFamily="18" charset="-78"/>
              </a:rPr>
              <a:t>Oral </a:t>
            </a:r>
            <a:r>
              <a:rPr lang="en-US" u="sng" dirty="0">
                <a:solidFill>
                  <a:srgbClr val="7030A0"/>
                </a:solidFill>
                <a:latin typeface="Andalus" pitchFamily="18" charset="-78"/>
                <a:cs typeface="Andalus" pitchFamily="18" charset="-78"/>
              </a:rPr>
              <a:t>fluids and food are withheld until the patient is pain free and experiences no nausea or </a:t>
            </a:r>
            <a:r>
              <a:rPr lang="en-US" u="sng" dirty="0" smtClean="0">
                <a:solidFill>
                  <a:srgbClr val="7030A0"/>
                </a:solidFill>
                <a:latin typeface="Andalus" pitchFamily="18" charset="-78"/>
                <a:cs typeface="Andalus" pitchFamily="18" charset="-78"/>
              </a:rPr>
              <a:t>vomiting</a:t>
            </a:r>
            <a:r>
              <a:rPr lang="en-US" dirty="0" smtClean="0">
                <a:solidFill>
                  <a:srgbClr val="7030A0"/>
                </a:solidFill>
                <a:latin typeface="Andalus" pitchFamily="18" charset="-78"/>
                <a:cs typeface="Andalus" pitchFamily="18" charset="-78"/>
              </a:rPr>
              <a:t>.</a:t>
            </a:r>
            <a:r>
              <a:rPr lang="en-US" sz="800" dirty="0">
                <a:solidFill>
                  <a:srgbClr val="7030A0"/>
                </a:solidFill>
                <a:latin typeface="Andalus" pitchFamily="18" charset="-78"/>
                <a:cs typeface="Andalus" pitchFamily="18" charset="-78"/>
              </a:rPr>
              <a:t> </a:t>
            </a:r>
            <a:r>
              <a:rPr lang="en-US" sz="800" dirty="0" smtClean="0">
                <a:solidFill>
                  <a:srgbClr val="7030A0"/>
                </a:solidFill>
                <a:latin typeface="Andalus" pitchFamily="18" charset="-78"/>
                <a:cs typeface="Andalus" pitchFamily="18" charset="-78"/>
              </a:rPr>
              <a:t> </a:t>
            </a:r>
            <a:r>
              <a:rPr lang="en-US" dirty="0">
                <a:solidFill>
                  <a:srgbClr val="7030A0"/>
                </a:solidFill>
                <a:latin typeface="Andalus" pitchFamily="18" charset="-78"/>
                <a:cs typeface="Andalus" pitchFamily="18" charset="-78"/>
              </a:rPr>
              <a:t>Afterward, patients may consume a </a:t>
            </a:r>
            <a:r>
              <a:rPr lang="en-US" u="sng" dirty="0">
                <a:solidFill>
                  <a:srgbClr val="7030A0"/>
                </a:solidFill>
                <a:latin typeface="Andalus" pitchFamily="18" charset="-78"/>
                <a:cs typeface="Andalus" pitchFamily="18" charset="-78"/>
              </a:rPr>
              <a:t>liquid diet or small low-fat meals</a:t>
            </a:r>
            <a:r>
              <a:rPr lang="en-US" dirty="0">
                <a:solidFill>
                  <a:srgbClr val="7030A0"/>
                </a:solidFill>
                <a:latin typeface="Andalus" pitchFamily="18" charset="-78"/>
                <a:cs typeface="Andalus" pitchFamily="18" charset="-78"/>
              </a:rPr>
              <a:t>, as tolerated (</a:t>
            </a:r>
            <a:r>
              <a:rPr lang="en-US" u="sng" dirty="0">
                <a:solidFill>
                  <a:srgbClr val="FF0000"/>
                </a:solidFill>
                <a:latin typeface="Andalus" pitchFamily="18" charset="-78"/>
                <a:cs typeface="Andalus" pitchFamily="18" charset="-78"/>
              </a:rPr>
              <a:t>fat stimulates the pancreas more than other nutrients). </a:t>
            </a:r>
            <a:endParaRPr lang="en-US" u="sng" dirty="0" smtClean="0">
              <a:solidFill>
                <a:srgbClr val="FF0000"/>
              </a:solidFill>
              <a:latin typeface="Andalus" pitchFamily="18" charset="-78"/>
              <a:cs typeface="Andalus" pitchFamily="18" charset="-78"/>
            </a:endParaRPr>
          </a:p>
          <a:p>
            <a:pPr marL="0" indent="0" algn="just" rtl="0">
              <a:buNone/>
            </a:pPr>
            <a:r>
              <a:rPr lang="en-US" dirty="0" smtClean="0">
                <a:solidFill>
                  <a:srgbClr val="00B050"/>
                </a:solidFill>
                <a:latin typeface="Andalus" pitchFamily="18" charset="-78"/>
                <a:cs typeface="Andalus" pitchFamily="18" charset="-78"/>
              </a:rPr>
              <a:t>In </a:t>
            </a:r>
            <a:r>
              <a:rPr lang="en-US" dirty="0">
                <a:solidFill>
                  <a:srgbClr val="00B050"/>
                </a:solidFill>
                <a:latin typeface="Andalus" pitchFamily="18" charset="-78"/>
                <a:cs typeface="Andalus" pitchFamily="18" charset="-78"/>
              </a:rPr>
              <a:t>severe pancreatitis, </a:t>
            </a:r>
            <a:r>
              <a:rPr lang="en-US" u="sng" dirty="0">
                <a:solidFill>
                  <a:srgbClr val="00B050"/>
                </a:solidFill>
                <a:latin typeface="Andalus" pitchFamily="18" charset="-78"/>
                <a:cs typeface="Andalus" pitchFamily="18" charset="-78"/>
              </a:rPr>
              <a:t>tube feedings may be necessary</a:t>
            </a:r>
            <a:r>
              <a:rPr lang="en-US" dirty="0">
                <a:solidFill>
                  <a:srgbClr val="00B050"/>
                </a:solidFill>
                <a:latin typeface="Andalus" pitchFamily="18" charset="-78"/>
                <a:cs typeface="Andalus" pitchFamily="18" charset="-78"/>
              </a:rPr>
              <a:t>; either </a:t>
            </a:r>
            <a:r>
              <a:rPr lang="en-US" u="sng" dirty="0">
                <a:solidFill>
                  <a:srgbClr val="00B050"/>
                </a:solidFill>
                <a:latin typeface="Andalus" pitchFamily="18" charset="-78"/>
                <a:cs typeface="Andalus" pitchFamily="18" charset="-78"/>
              </a:rPr>
              <a:t>standard formulas </a:t>
            </a:r>
            <a:r>
              <a:rPr lang="en-US" dirty="0">
                <a:solidFill>
                  <a:srgbClr val="00B050"/>
                </a:solidFill>
                <a:latin typeface="Andalus" pitchFamily="18" charset="-78"/>
                <a:cs typeface="Andalus" pitchFamily="18" charset="-78"/>
              </a:rPr>
              <a:t>or </a:t>
            </a:r>
            <a:r>
              <a:rPr lang="en-US" u="sng" dirty="0">
                <a:solidFill>
                  <a:srgbClr val="00B050"/>
                </a:solidFill>
                <a:latin typeface="Andalus" pitchFamily="18" charset="-78"/>
                <a:cs typeface="Andalus" pitchFamily="18" charset="-78"/>
              </a:rPr>
              <a:t>elemental formulas </a:t>
            </a:r>
            <a:r>
              <a:rPr lang="en-US" dirty="0" smtClean="0">
                <a:solidFill>
                  <a:srgbClr val="00B050"/>
                </a:solidFill>
                <a:latin typeface="Andalus" pitchFamily="18" charset="-78"/>
                <a:cs typeface="Andalus" pitchFamily="18" charset="-78"/>
              </a:rPr>
              <a:t>may </a:t>
            </a:r>
            <a:r>
              <a:rPr lang="en-US" dirty="0">
                <a:solidFill>
                  <a:srgbClr val="00B050"/>
                </a:solidFill>
                <a:latin typeface="Andalus" pitchFamily="18" charset="-78"/>
                <a:cs typeface="Andalus" pitchFamily="18" charset="-78"/>
              </a:rPr>
              <a:t>be used, depending on patient </a:t>
            </a:r>
            <a:r>
              <a:rPr lang="en-US" dirty="0" smtClean="0">
                <a:solidFill>
                  <a:srgbClr val="00B050"/>
                </a:solidFill>
                <a:latin typeface="Andalus" pitchFamily="18" charset="-78"/>
                <a:cs typeface="Andalus" pitchFamily="18" charset="-78"/>
              </a:rPr>
              <a:t>tolerance.</a:t>
            </a:r>
            <a:endParaRPr lang="en-US" sz="800" dirty="0" smtClean="0">
              <a:solidFill>
                <a:srgbClr val="00B050"/>
              </a:solidFill>
              <a:latin typeface="Andalus" pitchFamily="18" charset="-78"/>
              <a:cs typeface="Andalus" pitchFamily="18" charset="-78"/>
            </a:endParaRPr>
          </a:p>
          <a:p>
            <a:pPr marL="0" indent="0" algn="just" rtl="0">
              <a:buNone/>
            </a:pPr>
            <a:r>
              <a:rPr lang="en-US" sz="800" dirty="0" smtClean="0">
                <a:solidFill>
                  <a:srgbClr val="000000"/>
                </a:solidFill>
                <a:latin typeface="Andalus" pitchFamily="18" charset="-78"/>
                <a:cs typeface="Andalus" pitchFamily="18" charset="-78"/>
              </a:rPr>
              <a:t> </a:t>
            </a:r>
            <a:r>
              <a:rPr lang="en-US" u="sng" dirty="0">
                <a:solidFill>
                  <a:srgbClr val="000000"/>
                </a:solidFill>
                <a:latin typeface="Andalus" pitchFamily="18" charset="-78"/>
                <a:cs typeface="Andalus" pitchFamily="18" charset="-78"/>
              </a:rPr>
              <a:t>Protein and energy needs are high in severe cases </a:t>
            </a:r>
            <a:r>
              <a:rPr lang="en-US" dirty="0">
                <a:solidFill>
                  <a:srgbClr val="000000"/>
                </a:solidFill>
                <a:latin typeface="Andalus" pitchFamily="18" charset="-78"/>
                <a:cs typeface="Andalus" pitchFamily="18" charset="-78"/>
              </a:rPr>
              <a:t>due to the catabolic and </a:t>
            </a:r>
            <a:r>
              <a:rPr lang="en-US" dirty="0" err="1">
                <a:solidFill>
                  <a:srgbClr val="000000"/>
                </a:solidFill>
                <a:latin typeface="Andalus" pitchFamily="18" charset="-78"/>
                <a:cs typeface="Andalus" pitchFamily="18" charset="-78"/>
              </a:rPr>
              <a:t>hypermetabolic</a:t>
            </a:r>
            <a:r>
              <a:rPr lang="en-US" dirty="0">
                <a:solidFill>
                  <a:srgbClr val="000000"/>
                </a:solidFill>
                <a:latin typeface="Andalus" pitchFamily="18" charset="-78"/>
                <a:cs typeface="Andalus" pitchFamily="18" charset="-78"/>
              </a:rPr>
              <a:t> effects of inflammation. </a:t>
            </a:r>
            <a:endParaRPr lang="en-US" dirty="0" smtClean="0">
              <a:solidFill>
                <a:srgbClr val="000000"/>
              </a:solidFill>
              <a:latin typeface="Andalus" pitchFamily="18" charset="-78"/>
              <a:cs typeface="Andalus" pitchFamily="18" charset="-78"/>
            </a:endParaRPr>
          </a:p>
          <a:p>
            <a:pPr marL="0" indent="0" algn="just" rtl="0">
              <a:buNone/>
            </a:pPr>
            <a:r>
              <a:rPr lang="en-US" dirty="0" smtClean="0">
                <a:solidFill>
                  <a:srgbClr val="7030A0"/>
                </a:solidFill>
                <a:latin typeface="Andalus" pitchFamily="18" charset="-78"/>
                <a:cs typeface="Andalus" pitchFamily="18" charset="-78"/>
              </a:rPr>
              <a:t>Patients </a:t>
            </a:r>
            <a:r>
              <a:rPr lang="en-US" dirty="0">
                <a:solidFill>
                  <a:srgbClr val="7030A0"/>
                </a:solidFill>
                <a:latin typeface="Andalus" pitchFamily="18" charset="-78"/>
                <a:cs typeface="Andalus" pitchFamily="18" charset="-78"/>
              </a:rPr>
              <a:t>with acute pancreatitis </a:t>
            </a:r>
            <a:r>
              <a:rPr lang="en-US" u="sng" dirty="0">
                <a:solidFill>
                  <a:srgbClr val="7030A0"/>
                </a:solidFill>
                <a:latin typeface="Andalus" pitchFamily="18" charset="-78"/>
                <a:cs typeface="Andalus" pitchFamily="18" charset="-78"/>
              </a:rPr>
              <a:t>require nutrient supplementation </a:t>
            </a:r>
            <a:r>
              <a:rPr lang="en-US" dirty="0">
                <a:solidFill>
                  <a:srgbClr val="7030A0"/>
                </a:solidFill>
                <a:latin typeface="Andalus" pitchFamily="18" charset="-78"/>
                <a:cs typeface="Andalus" pitchFamily="18" charset="-78"/>
              </a:rPr>
              <a:t>until food intake can meet nutritional needs</a:t>
            </a:r>
            <a:r>
              <a:rPr lang="en-US" dirty="0">
                <a:solidFill>
                  <a:srgbClr val="7030A0"/>
                </a:solidFill>
                <a:latin typeface="BerkeleyStd-Medium"/>
              </a:rPr>
              <a:t>.</a:t>
            </a:r>
            <a:endParaRPr lang="ar-YE" dirty="0">
              <a:solidFill>
                <a:srgbClr val="7030A0"/>
              </a:solidFill>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p:txBody>
      </p:sp>
      <p:sp>
        <p:nvSpPr>
          <p:cNvPr id="2" name="عنصر نائب للتاريخ 1"/>
          <p:cNvSpPr>
            <a:spLocks noGrp="1"/>
          </p:cNvSpPr>
          <p:nvPr>
            <p:ph type="dt" sz="half" idx="10"/>
          </p:nvPr>
        </p:nvSpPr>
        <p:spPr/>
        <p:txBody>
          <a:bodyPr/>
          <a:lstStyle/>
          <a:p>
            <a:fld id="{903EF654-CA09-4206-8A66-9D437EB2CA7B}" type="datetime1">
              <a:rPr lang="en-US" smtClean="0"/>
              <a:t>7/12/2020</a:t>
            </a:fld>
            <a:endParaRPr lang="ar-SA"/>
          </a:p>
        </p:txBody>
      </p:sp>
      <p:sp>
        <p:nvSpPr>
          <p:cNvPr id="4" name="عنصر نائب للتذييل 3"/>
          <p:cNvSpPr>
            <a:spLocks noGrp="1"/>
          </p:cNvSpPr>
          <p:nvPr>
            <p:ph type="ftr" sz="quarter" idx="11"/>
          </p:nvPr>
        </p:nvSpPr>
        <p:spPr/>
        <p:txBody>
          <a:bodyPr/>
          <a:lstStyle/>
          <a:p>
            <a:r>
              <a:rPr lang="en-US" smtClean="0"/>
              <a:t>Dr. Abdulaziz Abbas</a:t>
            </a:r>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37</a:t>
            </a:fld>
            <a:endParaRPr lang="ar-SA"/>
          </a:p>
        </p:txBody>
      </p:sp>
    </p:spTree>
    <p:extLst>
      <p:ext uri="{BB962C8B-B14F-4D97-AF65-F5344CB8AC3E}">
        <p14:creationId xmlns:p14="http://schemas.microsoft.com/office/powerpoint/2010/main" val="2725782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332656"/>
            <a:ext cx="8784976" cy="6192688"/>
          </a:xfrm>
        </p:spPr>
        <p:txBody>
          <a:bodyPr>
            <a:normAutofit fontScale="77500" lnSpcReduction="20000"/>
          </a:bodyPr>
          <a:lstStyle/>
          <a:p>
            <a:pPr marL="0" indent="0" algn="ctr" rtl="0">
              <a:buNone/>
            </a:pPr>
            <a:r>
              <a:rPr lang="en-US" sz="4200" b="1" dirty="0">
                <a:solidFill>
                  <a:srgbClr val="FF0000"/>
                </a:solidFill>
                <a:latin typeface="Andalus" pitchFamily="18" charset="-78"/>
                <a:cs typeface="Andalus" pitchFamily="18" charset="-78"/>
              </a:rPr>
              <a:t>Chronic Pancreatitis </a:t>
            </a:r>
            <a:endParaRPr lang="en-US" sz="4200" b="1" dirty="0" smtClean="0">
              <a:solidFill>
                <a:srgbClr val="FF0000"/>
              </a:solidFill>
              <a:latin typeface="Andalus" pitchFamily="18" charset="-78"/>
              <a:cs typeface="Andalus" pitchFamily="18" charset="-78"/>
            </a:endParaRPr>
          </a:p>
          <a:p>
            <a:pPr marL="0" indent="0" algn="just" rtl="0">
              <a:buNone/>
            </a:pPr>
            <a:r>
              <a:rPr lang="en-US" dirty="0" smtClean="0">
                <a:solidFill>
                  <a:srgbClr val="7030A0"/>
                </a:solidFill>
                <a:latin typeface="Andalus" pitchFamily="18" charset="-78"/>
                <a:cs typeface="Andalus" pitchFamily="18" charset="-78"/>
              </a:rPr>
              <a:t>Chronic </a:t>
            </a:r>
            <a:r>
              <a:rPr lang="en-US" dirty="0">
                <a:solidFill>
                  <a:srgbClr val="7030A0"/>
                </a:solidFill>
                <a:latin typeface="Andalus" pitchFamily="18" charset="-78"/>
                <a:cs typeface="Andalus" pitchFamily="18" charset="-78"/>
              </a:rPr>
              <a:t>pancreatitis is characterized by </a:t>
            </a:r>
            <a:r>
              <a:rPr lang="en-US" u="sng" dirty="0">
                <a:solidFill>
                  <a:srgbClr val="7030A0"/>
                </a:solidFill>
                <a:latin typeface="Andalus" pitchFamily="18" charset="-78"/>
                <a:cs typeface="Andalus" pitchFamily="18" charset="-78"/>
              </a:rPr>
              <a:t>progressive, </a:t>
            </a:r>
            <a:r>
              <a:rPr lang="en-US" u="sng" dirty="0" smtClean="0">
                <a:solidFill>
                  <a:srgbClr val="7030A0"/>
                </a:solidFill>
                <a:latin typeface="Andalus" pitchFamily="18" charset="-78"/>
                <a:cs typeface="Andalus" pitchFamily="18" charset="-78"/>
              </a:rPr>
              <a:t>permanent damage </a:t>
            </a:r>
            <a:r>
              <a:rPr lang="en-US" u="sng" dirty="0">
                <a:solidFill>
                  <a:srgbClr val="7030A0"/>
                </a:solidFill>
                <a:latin typeface="Andalus" pitchFamily="18" charset="-78"/>
                <a:cs typeface="Andalus" pitchFamily="18" charset="-78"/>
              </a:rPr>
              <a:t>to pancreatic tissue</a:t>
            </a:r>
            <a:r>
              <a:rPr lang="en-US" dirty="0">
                <a:solidFill>
                  <a:srgbClr val="7030A0"/>
                </a:solidFill>
                <a:latin typeface="Andalus" pitchFamily="18" charset="-78"/>
                <a:cs typeface="Andalus" pitchFamily="18" charset="-78"/>
              </a:rPr>
              <a:t>, resulting in the </a:t>
            </a:r>
            <a:r>
              <a:rPr lang="en-US" u="sng" dirty="0">
                <a:solidFill>
                  <a:srgbClr val="7030A0"/>
                </a:solidFill>
                <a:latin typeface="Andalus" pitchFamily="18" charset="-78"/>
                <a:cs typeface="Andalus" pitchFamily="18" charset="-78"/>
              </a:rPr>
              <a:t>impaired secretion of digestive enzymes and bicarbonate</a:t>
            </a:r>
            <a:r>
              <a:rPr lang="en-US" dirty="0">
                <a:solidFill>
                  <a:srgbClr val="7030A0"/>
                </a:solidFill>
                <a:latin typeface="Andalus" pitchFamily="18" charset="-78"/>
                <a:cs typeface="Andalus" pitchFamily="18" charset="-78"/>
              </a:rPr>
              <a:t>. </a:t>
            </a:r>
            <a:endParaRPr lang="en-US" dirty="0" smtClean="0">
              <a:solidFill>
                <a:srgbClr val="7030A0"/>
              </a:solidFill>
              <a:latin typeface="Andalus" pitchFamily="18" charset="-78"/>
              <a:cs typeface="Andalus" pitchFamily="18" charset="-78"/>
            </a:endParaRPr>
          </a:p>
          <a:p>
            <a:pPr marL="0" indent="0" algn="just" rtl="0">
              <a:buNone/>
            </a:pPr>
            <a:r>
              <a:rPr lang="en-US" u="sng" dirty="0" smtClean="0">
                <a:solidFill>
                  <a:srgbClr val="7030A0"/>
                </a:solidFill>
                <a:latin typeface="Andalus" pitchFamily="18" charset="-78"/>
                <a:cs typeface="Andalus" pitchFamily="18" charset="-78"/>
              </a:rPr>
              <a:t>About </a:t>
            </a:r>
            <a:r>
              <a:rPr lang="en-US" u="sng" dirty="0">
                <a:solidFill>
                  <a:srgbClr val="7030A0"/>
                </a:solidFill>
                <a:latin typeface="Andalus" pitchFamily="18" charset="-78"/>
                <a:cs typeface="Andalus" pitchFamily="18" charset="-78"/>
              </a:rPr>
              <a:t>70 percent of cases are caused by excessive alcohol </a:t>
            </a:r>
            <a:r>
              <a:rPr lang="en-US" u="sng" dirty="0" smtClean="0">
                <a:solidFill>
                  <a:srgbClr val="7030A0"/>
                </a:solidFill>
                <a:latin typeface="Andalus" pitchFamily="18" charset="-78"/>
                <a:cs typeface="Andalus" pitchFamily="18" charset="-78"/>
              </a:rPr>
              <a:t>consumption.</a:t>
            </a:r>
            <a:endParaRPr lang="en-US" sz="800" u="sng" dirty="0" smtClean="0">
              <a:solidFill>
                <a:srgbClr val="7030A0"/>
              </a:solidFill>
              <a:latin typeface="Andalus" pitchFamily="18" charset="-78"/>
              <a:cs typeface="Andalus" pitchFamily="18" charset="-78"/>
            </a:endParaRPr>
          </a:p>
          <a:p>
            <a:pPr marL="0" indent="0" algn="just" rtl="0">
              <a:buNone/>
            </a:pPr>
            <a:r>
              <a:rPr lang="en-US" dirty="0" smtClean="0">
                <a:solidFill>
                  <a:srgbClr val="000000"/>
                </a:solidFill>
                <a:latin typeface="Andalus" pitchFamily="18" charset="-78"/>
                <a:cs typeface="Andalus" pitchFamily="18" charset="-78"/>
              </a:rPr>
              <a:t>Unlike </a:t>
            </a:r>
            <a:r>
              <a:rPr lang="en-US" dirty="0">
                <a:solidFill>
                  <a:srgbClr val="000000"/>
                </a:solidFill>
                <a:latin typeface="Andalus" pitchFamily="18" charset="-78"/>
                <a:cs typeface="Andalus" pitchFamily="18" charset="-78"/>
              </a:rPr>
              <a:t>acute pancreatitis, chronic pancreatitis is </a:t>
            </a:r>
            <a:r>
              <a:rPr lang="en-US" u="sng" dirty="0">
                <a:solidFill>
                  <a:srgbClr val="000000"/>
                </a:solidFill>
                <a:latin typeface="Andalus" pitchFamily="18" charset="-78"/>
                <a:cs typeface="Andalus" pitchFamily="18" charset="-78"/>
              </a:rPr>
              <a:t>not caused by gallstones</a:t>
            </a:r>
            <a:r>
              <a:rPr lang="en-US" dirty="0" smtClean="0">
                <a:solidFill>
                  <a:srgbClr val="000000"/>
                </a:solidFill>
                <a:latin typeface="Andalus" pitchFamily="18" charset="-78"/>
                <a:cs typeface="Andalus" pitchFamily="18" charset="-78"/>
              </a:rPr>
              <a:t>.</a:t>
            </a:r>
            <a:endParaRPr lang="en-US" dirty="0">
              <a:solidFill>
                <a:srgbClr val="000000"/>
              </a:solidFill>
              <a:latin typeface="Andalus" pitchFamily="18" charset="-78"/>
              <a:cs typeface="Andalus" pitchFamily="18" charset="-78"/>
            </a:endParaRPr>
          </a:p>
          <a:p>
            <a:pPr marL="0" indent="0" algn="just" rtl="0">
              <a:buNone/>
            </a:pPr>
            <a:r>
              <a:rPr lang="en-US" dirty="0" smtClean="0">
                <a:solidFill>
                  <a:srgbClr val="00B050"/>
                </a:solidFill>
                <a:latin typeface="Andalus" pitchFamily="18" charset="-78"/>
                <a:cs typeface="Andalus" pitchFamily="18" charset="-78"/>
              </a:rPr>
              <a:t>In </a:t>
            </a:r>
            <a:r>
              <a:rPr lang="en-US" dirty="0">
                <a:solidFill>
                  <a:srgbClr val="00B050"/>
                </a:solidFill>
                <a:latin typeface="Andalus" pitchFamily="18" charset="-78"/>
                <a:cs typeface="Andalus" pitchFamily="18" charset="-78"/>
              </a:rPr>
              <a:t>chronic pancreatitis, </a:t>
            </a:r>
            <a:r>
              <a:rPr lang="en-US" u="sng" dirty="0">
                <a:solidFill>
                  <a:srgbClr val="00B050"/>
                </a:solidFill>
                <a:latin typeface="Andalus" pitchFamily="18" charset="-78"/>
                <a:cs typeface="Andalus" pitchFamily="18" charset="-78"/>
              </a:rPr>
              <a:t>abdominal pain is often severe and unrelenting and </a:t>
            </a:r>
            <a:r>
              <a:rPr lang="en-US" u="sng" dirty="0" smtClean="0">
                <a:solidFill>
                  <a:srgbClr val="00B050"/>
                </a:solidFill>
                <a:latin typeface="Andalus" pitchFamily="18" charset="-78"/>
                <a:cs typeface="Andalus" pitchFamily="18" charset="-78"/>
              </a:rPr>
              <a:t>may worsen </a:t>
            </a:r>
            <a:r>
              <a:rPr lang="en-US" u="sng" dirty="0">
                <a:solidFill>
                  <a:srgbClr val="00B050"/>
                </a:solidFill>
                <a:latin typeface="Andalus" pitchFamily="18" charset="-78"/>
                <a:cs typeface="Andalus" pitchFamily="18" charset="-78"/>
              </a:rPr>
              <a:t>with eating.</a:t>
            </a:r>
            <a:r>
              <a:rPr lang="en-US" dirty="0">
                <a:solidFill>
                  <a:srgbClr val="00B050"/>
                </a:solidFill>
                <a:latin typeface="Andalus" pitchFamily="18" charset="-78"/>
                <a:cs typeface="Andalus" pitchFamily="18" charset="-78"/>
              </a:rPr>
              <a:t> Analgesics or opiate drugs are often needed for pain control</a:t>
            </a:r>
            <a:r>
              <a:rPr lang="en-US" dirty="0" smtClean="0">
                <a:solidFill>
                  <a:srgbClr val="00B050"/>
                </a:solidFill>
                <a:latin typeface="Andalus" pitchFamily="18" charset="-78"/>
                <a:cs typeface="Andalus" pitchFamily="18" charset="-78"/>
              </a:rPr>
              <a:t>.</a:t>
            </a:r>
            <a:endParaRPr lang="en-US" dirty="0">
              <a:solidFill>
                <a:srgbClr val="00B050"/>
              </a:solidFill>
              <a:latin typeface="Andalus" pitchFamily="18" charset="-78"/>
              <a:cs typeface="Andalus" pitchFamily="18" charset="-78"/>
            </a:endParaRPr>
          </a:p>
          <a:p>
            <a:pPr marL="0" indent="0" algn="just" rtl="0">
              <a:buNone/>
            </a:pPr>
            <a:r>
              <a:rPr lang="en-US" u="sng" dirty="0" smtClean="0">
                <a:solidFill>
                  <a:srgbClr val="FF0000"/>
                </a:solidFill>
                <a:latin typeface="Andalus" pitchFamily="18" charset="-78"/>
                <a:cs typeface="Andalus" pitchFamily="18" charset="-78"/>
              </a:rPr>
              <a:t>Fat </a:t>
            </a:r>
            <a:r>
              <a:rPr lang="en-US" u="sng" dirty="0" err="1">
                <a:solidFill>
                  <a:srgbClr val="FF0000"/>
                </a:solidFill>
                <a:latin typeface="Andalus" pitchFamily="18" charset="-78"/>
                <a:cs typeface="Andalus" pitchFamily="18" charset="-78"/>
              </a:rPr>
              <a:t>maldigestion</a:t>
            </a:r>
            <a:r>
              <a:rPr lang="en-US" u="sng" dirty="0">
                <a:solidFill>
                  <a:srgbClr val="FF0000"/>
                </a:solidFill>
                <a:latin typeface="Andalus" pitchFamily="18" charset="-78"/>
                <a:cs typeface="Andalus" pitchFamily="18" charset="-78"/>
              </a:rPr>
              <a:t> develops </a:t>
            </a:r>
            <a:r>
              <a:rPr lang="en-US" dirty="0">
                <a:solidFill>
                  <a:srgbClr val="FF0000"/>
                </a:solidFill>
                <a:latin typeface="Andalus" pitchFamily="18" charset="-78"/>
                <a:cs typeface="Andalus" pitchFamily="18" charset="-78"/>
              </a:rPr>
              <a:t>sooner than </a:t>
            </a:r>
            <a:r>
              <a:rPr lang="en-US" u="sng" dirty="0" err="1">
                <a:solidFill>
                  <a:srgbClr val="FF0000"/>
                </a:solidFill>
                <a:latin typeface="Andalus" pitchFamily="18" charset="-78"/>
                <a:cs typeface="Andalus" pitchFamily="18" charset="-78"/>
              </a:rPr>
              <a:t>maldigestion</a:t>
            </a:r>
            <a:r>
              <a:rPr lang="en-US" u="sng" dirty="0">
                <a:solidFill>
                  <a:srgbClr val="FF0000"/>
                </a:solidFill>
                <a:latin typeface="Andalus" pitchFamily="18" charset="-78"/>
                <a:cs typeface="Andalus" pitchFamily="18" charset="-78"/>
              </a:rPr>
              <a:t> of protein or carbohydrate</a:t>
            </a:r>
            <a:r>
              <a:rPr lang="en-US" dirty="0">
                <a:solidFill>
                  <a:srgbClr val="FF0000"/>
                </a:solidFill>
                <a:latin typeface="Andalus" pitchFamily="18" charset="-78"/>
                <a:cs typeface="Andalus" pitchFamily="18" charset="-78"/>
              </a:rPr>
              <a:t>, </a:t>
            </a:r>
            <a:r>
              <a:rPr lang="en-US" dirty="0" smtClean="0">
                <a:solidFill>
                  <a:srgbClr val="FF0000"/>
                </a:solidFill>
                <a:latin typeface="Andalus" pitchFamily="18" charset="-78"/>
                <a:cs typeface="Andalus" pitchFamily="18" charset="-78"/>
              </a:rPr>
              <a:t>and </a:t>
            </a:r>
            <a:r>
              <a:rPr lang="en-US" dirty="0" err="1" smtClean="0">
                <a:solidFill>
                  <a:srgbClr val="FF0000"/>
                </a:solidFill>
                <a:latin typeface="Andalus" pitchFamily="18" charset="-78"/>
                <a:cs typeface="Andalus" pitchFamily="18" charset="-78"/>
              </a:rPr>
              <a:t>steatorrhea</a:t>
            </a:r>
            <a:r>
              <a:rPr lang="en-US" dirty="0" smtClean="0">
                <a:solidFill>
                  <a:srgbClr val="FF0000"/>
                </a:solidFill>
                <a:latin typeface="Andalus" pitchFamily="18" charset="-78"/>
                <a:cs typeface="Andalus" pitchFamily="18" charset="-78"/>
              </a:rPr>
              <a:t> </a:t>
            </a:r>
            <a:r>
              <a:rPr lang="en-US" dirty="0">
                <a:solidFill>
                  <a:srgbClr val="FF0000"/>
                </a:solidFill>
                <a:latin typeface="Andalus" pitchFamily="18" charset="-78"/>
                <a:cs typeface="Andalus" pitchFamily="18" charset="-78"/>
              </a:rPr>
              <a:t>is common in advanced cases. Food avoidance (due to pain associated with eating) and </a:t>
            </a:r>
            <a:r>
              <a:rPr lang="en-US" u="sng" dirty="0" err="1">
                <a:solidFill>
                  <a:srgbClr val="FF0000"/>
                </a:solidFill>
                <a:latin typeface="Andalus" pitchFamily="18" charset="-78"/>
                <a:cs typeface="Andalus" pitchFamily="18" charset="-78"/>
              </a:rPr>
              <a:t>malabsorption</a:t>
            </a:r>
            <a:r>
              <a:rPr lang="en-US" u="sng" dirty="0">
                <a:solidFill>
                  <a:srgbClr val="FF0000"/>
                </a:solidFill>
                <a:latin typeface="Andalus" pitchFamily="18" charset="-78"/>
                <a:cs typeface="Andalus" pitchFamily="18" charset="-78"/>
              </a:rPr>
              <a:t> may lead to weight loss and malnutrition</a:t>
            </a:r>
            <a:r>
              <a:rPr lang="en-US" u="sng" dirty="0" smtClean="0">
                <a:solidFill>
                  <a:srgbClr val="FF0000"/>
                </a:solidFill>
                <a:latin typeface="Andalus" pitchFamily="18" charset="-78"/>
                <a:cs typeface="Andalus" pitchFamily="18" charset="-78"/>
              </a:rPr>
              <a:t>.</a:t>
            </a:r>
          </a:p>
          <a:p>
            <a:pPr marL="0" indent="0" algn="just" rtl="0">
              <a:buNone/>
            </a:pPr>
            <a:r>
              <a:rPr lang="en-US" dirty="0" smtClean="0">
                <a:solidFill>
                  <a:srgbClr val="000000"/>
                </a:solidFill>
                <a:latin typeface="Andalus" pitchFamily="18" charset="-78"/>
                <a:cs typeface="Andalus" pitchFamily="18" charset="-78"/>
              </a:rPr>
              <a:t> </a:t>
            </a:r>
            <a:r>
              <a:rPr lang="en-US" u="sng" dirty="0" err="1">
                <a:solidFill>
                  <a:srgbClr val="000000"/>
                </a:solidFill>
                <a:latin typeface="Andalus" pitchFamily="18" charset="-78"/>
                <a:cs typeface="Andalus" pitchFamily="18" charset="-78"/>
              </a:rPr>
              <a:t>Longterm</a:t>
            </a:r>
            <a:r>
              <a:rPr lang="en-US" u="sng" dirty="0">
                <a:solidFill>
                  <a:srgbClr val="000000"/>
                </a:solidFill>
                <a:latin typeface="Andalus" pitchFamily="18" charset="-78"/>
                <a:cs typeface="Andalus" pitchFamily="18" charset="-78"/>
              </a:rPr>
              <a:t> illness is associated with reductions in both insulin and glucagon secretions</a:t>
            </a:r>
            <a:r>
              <a:rPr lang="en-US" dirty="0">
                <a:solidFill>
                  <a:srgbClr val="000000"/>
                </a:solidFill>
                <a:latin typeface="Andalus" pitchFamily="18" charset="-78"/>
                <a:cs typeface="Andalus" pitchFamily="18" charset="-78"/>
              </a:rPr>
              <a:t>, and </a:t>
            </a:r>
            <a:r>
              <a:rPr lang="en-US" u="sng" dirty="0">
                <a:solidFill>
                  <a:srgbClr val="000000"/>
                </a:solidFill>
                <a:latin typeface="Andalus" pitchFamily="18" charset="-78"/>
                <a:cs typeface="Andalus" pitchFamily="18" charset="-78"/>
              </a:rPr>
              <a:t>diabetes</a:t>
            </a:r>
            <a:r>
              <a:rPr lang="en-US" dirty="0">
                <a:solidFill>
                  <a:srgbClr val="000000"/>
                </a:solidFill>
                <a:latin typeface="Andalus" pitchFamily="18" charset="-78"/>
                <a:cs typeface="Andalus" pitchFamily="18" charset="-78"/>
              </a:rPr>
              <a:t> eventually develops in </a:t>
            </a:r>
            <a:r>
              <a:rPr lang="en-US" u="sng" dirty="0">
                <a:solidFill>
                  <a:srgbClr val="000000"/>
                </a:solidFill>
                <a:latin typeface="Andalus" pitchFamily="18" charset="-78"/>
                <a:cs typeface="Andalus" pitchFamily="18" charset="-78"/>
              </a:rPr>
              <a:t>40 to 80 percent of patients.</a:t>
            </a:r>
            <a:endParaRPr lang="ar-YE" u="sng" dirty="0">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p:txBody>
      </p:sp>
      <p:sp>
        <p:nvSpPr>
          <p:cNvPr id="2" name="عنصر نائب للتاريخ 1"/>
          <p:cNvSpPr>
            <a:spLocks noGrp="1"/>
          </p:cNvSpPr>
          <p:nvPr>
            <p:ph type="dt" sz="half" idx="10"/>
          </p:nvPr>
        </p:nvSpPr>
        <p:spPr/>
        <p:txBody>
          <a:bodyPr/>
          <a:lstStyle/>
          <a:p>
            <a:fld id="{709DC267-9720-4351-B2C1-8C9BBF16AE12}" type="datetime1">
              <a:rPr lang="en-US" smtClean="0"/>
              <a:t>7/12/2020</a:t>
            </a:fld>
            <a:endParaRPr lang="ar-SA"/>
          </a:p>
        </p:txBody>
      </p:sp>
      <p:sp>
        <p:nvSpPr>
          <p:cNvPr id="4" name="عنصر نائب للتذييل 3"/>
          <p:cNvSpPr>
            <a:spLocks noGrp="1"/>
          </p:cNvSpPr>
          <p:nvPr>
            <p:ph type="ftr" sz="quarter" idx="11"/>
          </p:nvPr>
        </p:nvSpPr>
        <p:spPr/>
        <p:txBody>
          <a:bodyPr/>
          <a:lstStyle/>
          <a:p>
            <a:r>
              <a:rPr lang="en-US" smtClean="0"/>
              <a:t>Dr. Abdulaziz Abbas</a:t>
            </a:r>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38</a:t>
            </a:fld>
            <a:endParaRPr lang="ar-SA"/>
          </a:p>
        </p:txBody>
      </p:sp>
    </p:spTree>
    <p:extLst>
      <p:ext uri="{BB962C8B-B14F-4D97-AF65-F5344CB8AC3E}">
        <p14:creationId xmlns:p14="http://schemas.microsoft.com/office/powerpoint/2010/main" val="41795631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332656"/>
            <a:ext cx="8640960" cy="6048672"/>
          </a:xfrm>
        </p:spPr>
        <p:txBody>
          <a:bodyPr>
            <a:normAutofit fontScale="92500"/>
          </a:bodyPr>
          <a:lstStyle/>
          <a:p>
            <a:pPr marL="0" indent="0" algn="ctr" rtl="0">
              <a:buNone/>
            </a:pPr>
            <a:r>
              <a:rPr lang="en-US" sz="4100" b="1" dirty="0">
                <a:solidFill>
                  <a:srgbClr val="FF0000"/>
                </a:solidFill>
                <a:latin typeface="Andalus" pitchFamily="18" charset="-78"/>
                <a:cs typeface="Andalus" pitchFamily="18" charset="-78"/>
              </a:rPr>
              <a:t>Nutrition Therapy for Chronic Pancreatitis </a:t>
            </a:r>
            <a:endParaRPr lang="en-US" sz="4100" b="1" dirty="0" smtClean="0">
              <a:solidFill>
                <a:srgbClr val="FF0000"/>
              </a:solidFill>
              <a:latin typeface="Andalus" pitchFamily="18" charset="-78"/>
              <a:cs typeface="Andalus" pitchFamily="18" charset="-78"/>
            </a:endParaRPr>
          </a:p>
          <a:p>
            <a:pPr marL="0" indent="0" algn="just" rtl="0">
              <a:buNone/>
            </a:pPr>
            <a:r>
              <a:rPr lang="en-US" dirty="0" smtClean="0">
                <a:solidFill>
                  <a:srgbClr val="000000"/>
                </a:solidFill>
                <a:latin typeface="Andalus" pitchFamily="18" charset="-78"/>
                <a:cs typeface="Andalus" pitchFamily="18" charset="-78"/>
              </a:rPr>
              <a:t>The </a:t>
            </a:r>
            <a:r>
              <a:rPr lang="en-US" dirty="0">
                <a:solidFill>
                  <a:srgbClr val="000000"/>
                </a:solidFill>
                <a:latin typeface="Andalus" pitchFamily="18" charset="-78"/>
                <a:cs typeface="Andalus" pitchFamily="18" charset="-78"/>
              </a:rPr>
              <a:t>objectives of nutrition </a:t>
            </a:r>
            <a:r>
              <a:rPr lang="en-US" dirty="0" smtClean="0">
                <a:solidFill>
                  <a:srgbClr val="000000"/>
                </a:solidFill>
                <a:latin typeface="Andalus" pitchFamily="18" charset="-78"/>
                <a:cs typeface="Andalus" pitchFamily="18" charset="-78"/>
              </a:rPr>
              <a:t>therapy are </a:t>
            </a:r>
            <a:r>
              <a:rPr lang="en-US" dirty="0">
                <a:solidFill>
                  <a:srgbClr val="000000"/>
                </a:solidFill>
                <a:latin typeface="Andalus" pitchFamily="18" charset="-78"/>
                <a:cs typeface="Andalus" pitchFamily="18" charset="-78"/>
              </a:rPr>
              <a:t>to </a:t>
            </a:r>
            <a:r>
              <a:rPr lang="en-US" u="sng" dirty="0">
                <a:solidFill>
                  <a:srgbClr val="000000"/>
                </a:solidFill>
                <a:latin typeface="Andalus" pitchFamily="18" charset="-78"/>
                <a:cs typeface="Andalus" pitchFamily="18" charset="-78"/>
              </a:rPr>
              <a:t>correct malnutrition, reduce </a:t>
            </a:r>
            <a:r>
              <a:rPr lang="en-US" u="sng" dirty="0" err="1">
                <a:solidFill>
                  <a:srgbClr val="000000"/>
                </a:solidFill>
                <a:latin typeface="Andalus" pitchFamily="18" charset="-78"/>
                <a:cs typeface="Andalus" pitchFamily="18" charset="-78"/>
              </a:rPr>
              <a:t>malabsorption</a:t>
            </a:r>
            <a:r>
              <a:rPr lang="en-US" u="sng" dirty="0">
                <a:solidFill>
                  <a:srgbClr val="000000"/>
                </a:solidFill>
                <a:latin typeface="Andalus" pitchFamily="18" charset="-78"/>
                <a:cs typeface="Andalus" pitchFamily="18" charset="-78"/>
              </a:rPr>
              <a:t>, and prevent symptom recurrence</a:t>
            </a:r>
            <a:r>
              <a:rPr lang="en-US" u="sng" dirty="0" smtClean="0">
                <a:solidFill>
                  <a:srgbClr val="000000"/>
                </a:solidFill>
                <a:latin typeface="Andalus" pitchFamily="18" charset="-78"/>
                <a:cs typeface="Andalus" pitchFamily="18" charset="-78"/>
              </a:rPr>
              <a:t>.</a:t>
            </a:r>
            <a:endParaRPr lang="en-US" u="sng" dirty="0">
              <a:solidFill>
                <a:srgbClr val="000000"/>
              </a:solidFill>
              <a:latin typeface="Andalus" pitchFamily="18" charset="-78"/>
              <a:cs typeface="Andalus" pitchFamily="18" charset="-78"/>
            </a:endParaRPr>
          </a:p>
          <a:p>
            <a:pPr marL="0" indent="0" algn="just" rtl="0">
              <a:buNone/>
            </a:pPr>
            <a:r>
              <a:rPr lang="en-US" u="sng" dirty="0" smtClean="0">
                <a:solidFill>
                  <a:srgbClr val="7030A0"/>
                </a:solidFill>
                <a:latin typeface="Andalus" pitchFamily="18" charset="-78"/>
                <a:cs typeface="Andalus" pitchFamily="18" charset="-78"/>
              </a:rPr>
              <a:t>Dietary </a:t>
            </a:r>
            <a:r>
              <a:rPr lang="en-US" u="sng" dirty="0">
                <a:solidFill>
                  <a:srgbClr val="7030A0"/>
                </a:solidFill>
                <a:latin typeface="Andalus" pitchFamily="18" charset="-78"/>
                <a:cs typeface="Andalus" pitchFamily="18" charset="-78"/>
              </a:rPr>
              <a:t>supplements are used to correct nutrient deficiencies</a:t>
            </a:r>
            <a:r>
              <a:rPr lang="en-US" dirty="0">
                <a:solidFill>
                  <a:srgbClr val="000000"/>
                </a:solidFill>
                <a:latin typeface="Andalus" pitchFamily="18" charset="-78"/>
                <a:cs typeface="Andalus" pitchFamily="18" charset="-78"/>
              </a:rPr>
              <a:t>, which may </a:t>
            </a:r>
            <a:r>
              <a:rPr lang="en-US" dirty="0" smtClean="0">
                <a:solidFill>
                  <a:srgbClr val="000000"/>
                </a:solidFill>
                <a:latin typeface="Andalus" pitchFamily="18" charset="-78"/>
                <a:cs typeface="Andalus" pitchFamily="18" charset="-78"/>
              </a:rPr>
              <a:t>be due </a:t>
            </a:r>
            <a:r>
              <a:rPr lang="en-US" dirty="0">
                <a:solidFill>
                  <a:srgbClr val="000000"/>
                </a:solidFill>
                <a:latin typeface="Andalus" pitchFamily="18" charset="-78"/>
                <a:cs typeface="Andalus" pitchFamily="18" charset="-78"/>
              </a:rPr>
              <a:t>to </a:t>
            </a:r>
            <a:r>
              <a:rPr lang="en-US" dirty="0" err="1">
                <a:solidFill>
                  <a:srgbClr val="000000"/>
                </a:solidFill>
                <a:latin typeface="Andalus" pitchFamily="18" charset="-78"/>
                <a:cs typeface="Andalus" pitchFamily="18" charset="-78"/>
              </a:rPr>
              <a:t>malabsorption</a:t>
            </a:r>
            <a:r>
              <a:rPr lang="en-US" dirty="0">
                <a:solidFill>
                  <a:srgbClr val="000000"/>
                </a:solidFill>
                <a:latin typeface="Andalus" pitchFamily="18" charset="-78"/>
                <a:cs typeface="Andalus" pitchFamily="18" charset="-78"/>
              </a:rPr>
              <a:t> or to the alcohol abuse that caused the disease</a:t>
            </a:r>
            <a:r>
              <a:rPr lang="en-US" dirty="0" smtClean="0">
                <a:solidFill>
                  <a:srgbClr val="000000"/>
                </a:solidFill>
                <a:latin typeface="Andalus" pitchFamily="18" charset="-78"/>
                <a:cs typeface="Andalus" pitchFamily="18" charset="-78"/>
              </a:rPr>
              <a:t>.</a:t>
            </a:r>
          </a:p>
          <a:p>
            <a:pPr marL="0" indent="0" algn="just" rtl="0">
              <a:buNone/>
            </a:pPr>
            <a:r>
              <a:rPr lang="en-US" dirty="0" smtClean="0">
                <a:solidFill>
                  <a:srgbClr val="000000"/>
                </a:solidFill>
                <a:latin typeface="Andalus" pitchFamily="18" charset="-78"/>
                <a:cs typeface="Andalus" pitchFamily="18" charset="-78"/>
              </a:rPr>
              <a:t> </a:t>
            </a:r>
            <a:r>
              <a:rPr lang="en-US" dirty="0">
                <a:solidFill>
                  <a:srgbClr val="000000"/>
                </a:solidFill>
                <a:latin typeface="Andalus" pitchFamily="18" charset="-78"/>
                <a:cs typeface="Andalus" pitchFamily="18" charset="-78"/>
              </a:rPr>
              <a:t>To improve food tolerance, </a:t>
            </a:r>
            <a:r>
              <a:rPr lang="en-US" u="sng" dirty="0">
                <a:solidFill>
                  <a:srgbClr val="0070C0"/>
                </a:solidFill>
                <a:latin typeface="Andalus" pitchFamily="18" charset="-78"/>
                <a:cs typeface="Andalus" pitchFamily="18" charset="-78"/>
              </a:rPr>
              <a:t>patients should consume small, low-fat meals.</a:t>
            </a:r>
            <a:r>
              <a:rPr lang="en-US" dirty="0">
                <a:solidFill>
                  <a:srgbClr val="000000"/>
                </a:solidFill>
                <a:latin typeface="Andalus" pitchFamily="18" charset="-78"/>
                <a:cs typeface="Andalus" pitchFamily="18" charset="-78"/>
              </a:rPr>
              <a:t> </a:t>
            </a:r>
            <a:r>
              <a:rPr lang="en-US" dirty="0">
                <a:solidFill>
                  <a:srgbClr val="00B050"/>
                </a:solidFill>
                <a:latin typeface="Andalus" pitchFamily="18" charset="-78"/>
                <a:cs typeface="Andalus" pitchFamily="18" charset="-78"/>
              </a:rPr>
              <a:t>They should also avoid alcohol completely and quit smoking cigarettes</a:t>
            </a:r>
            <a:r>
              <a:rPr lang="en-US" dirty="0">
                <a:solidFill>
                  <a:srgbClr val="000000"/>
                </a:solidFill>
                <a:latin typeface="Andalus" pitchFamily="18" charset="-78"/>
                <a:cs typeface="Andalus" pitchFamily="18" charset="-78"/>
              </a:rPr>
              <a:t>, as </a:t>
            </a:r>
            <a:r>
              <a:rPr lang="en-US" u="sng" dirty="0">
                <a:solidFill>
                  <a:srgbClr val="000000"/>
                </a:solidFill>
                <a:latin typeface="Andalus" pitchFamily="18" charset="-78"/>
                <a:cs typeface="Andalus" pitchFamily="18" charset="-78"/>
              </a:rPr>
              <a:t>these substances can exacerbate illness and interfere with healing</a:t>
            </a:r>
            <a:r>
              <a:rPr lang="en-US" u="sng" dirty="0" smtClean="0">
                <a:solidFill>
                  <a:srgbClr val="000000"/>
                </a:solidFill>
                <a:latin typeface="Andalus" pitchFamily="18" charset="-78"/>
                <a:cs typeface="Andalus" pitchFamily="18" charset="-78"/>
              </a:rPr>
              <a:t>.</a:t>
            </a:r>
            <a:endParaRPr lang="en-US" u="sng"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smtClean="0">
              <a:solidFill>
                <a:srgbClr val="000000"/>
              </a:solidFill>
              <a:latin typeface="Andalus" pitchFamily="18" charset="-78"/>
              <a:cs typeface="Andalus" pitchFamily="18" charset="-78"/>
            </a:endParaRPr>
          </a:p>
        </p:txBody>
      </p:sp>
      <p:sp>
        <p:nvSpPr>
          <p:cNvPr id="2" name="عنصر نائب للتاريخ 1"/>
          <p:cNvSpPr>
            <a:spLocks noGrp="1"/>
          </p:cNvSpPr>
          <p:nvPr>
            <p:ph type="dt" sz="half" idx="10"/>
          </p:nvPr>
        </p:nvSpPr>
        <p:spPr/>
        <p:txBody>
          <a:bodyPr/>
          <a:lstStyle/>
          <a:p>
            <a:fld id="{6582BE52-756B-418F-BE49-BC6F428AB0AA}" type="datetime1">
              <a:rPr lang="en-US" smtClean="0"/>
              <a:t>7/12/2020</a:t>
            </a:fld>
            <a:endParaRPr lang="ar-SA"/>
          </a:p>
        </p:txBody>
      </p:sp>
      <p:sp>
        <p:nvSpPr>
          <p:cNvPr id="4" name="عنصر نائب للتذييل 3"/>
          <p:cNvSpPr>
            <a:spLocks noGrp="1"/>
          </p:cNvSpPr>
          <p:nvPr>
            <p:ph type="ftr" sz="quarter" idx="11"/>
          </p:nvPr>
        </p:nvSpPr>
        <p:spPr/>
        <p:txBody>
          <a:bodyPr/>
          <a:lstStyle/>
          <a:p>
            <a:r>
              <a:rPr lang="en-US" smtClean="0"/>
              <a:t>Dr. Abdulaziz Abbas</a:t>
            </a:r>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39</a:t>
            </a:fld>
            <a:endParaRPr lang="ar-SA"/>
          </a:p>
        </p:txBody>
      </p:sp>
    </p:spTree>
    <p:extLst>
      <p:ext uri="{BB962C8B-B14F-4D97-AF65-F5344CB8AC3E}">
        <p14:creationId xmlns:p14="http://schemas.microsoft.com/office/powerpoint/2010/main" val="3553528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60648"/>
            <a:ext cx="8229600" cy="5865515"/>
          </a:xfrm>
        </p:spPr>
        <p:txBody>
          <a:bodyPr/>
          <a:lstStyle/>
          <a:p>
            <a:pPr marL="0" lvl="0" indent="0" algn="just" rtl="0">
              <a:buNone/>
            </a:pPr>
            <a:r>
              <a:rPr lang="en-US" sz="3000" dirty="0">
                <a:solidFill>
                  <a:srgbClr val="000000"/>
                </a:solidFill>
                <a:latin typeface="Andalus" pitchFamily="18" charset="-78"/>
                <a:cs typeface="Andalus" pitchFamily="18" charset="-78"/>
              </a:rPr>
              <a:t> </a:t>
            </a:r>
            <a:endParaRPr lang="en-US" sz="3000" dirty="0" smtClean="0">
              <a:solidFill>
                <a:srgbClr val="000000"/>
              </a:solidFill>
              <a:latin typeface="Andalus" pitchFamily="18" charset="-78"/>
              <a:cs typeface="Andalus" pitchFamily="18" charset="-78"/>
            </a:endParaRPr>
          </a:p>
          <a:p>
            <a:pPr marL="0" lvl="0" indent="0" algn="just" rtl="0">
              <a:buNone/>
            </a:pPr>
            <a:r>
              <a:rPr lang="en-US" dirty="0" smtClean="0">
                <a:solidFill>
                  <a:srgbClr val="FF0000"/>
                </a:solidFill>
                <a:latin typeface="Andalus" pitchFamily="18" charset="-78"/>
                <a:cs typeface="Andalus" pitchFamily="18" charset="-78"/>
              </a:rPr>
              <a:t>During </a:t>
            </a:r>
            <a:r>
              <a:rPr lang="en-US" u="sng" dirty="0">
                <a:solidFill>
                  <a:srgbClr val="FF0000"/>
                </a:solidFill>
                <a:latin typeface="Andalus" pitchFamily="18" charset="-78"/>
                <a:cs typeface="Andalus" pitchFamily="18" charset="-78"/>
              </a:rPr>
              <a:t>pregnancy, women often experience constipation</a:t>
            </a:r>
            <a:r>
              <a:rPr lang="en-US" dirty="0">
                <a:solidFill>
                  <a:srgbClr val="FF0000"/>
                </a:solidFill>
                <a:latin typeface="Andalus" pitchFamily="18" charset="-78"/>
                <a:cs typeface="Andalus" pitchFamily="18" charset="-78"/>
              </a:rPr>
              <a:t> because the </a:t>
            </a:r>
            <a:r>
              <a:rPr lang="en-US" u="sng" dirty="0">
                <a:solidFill>
                  <a:srgbClr val="FF0000"/>
                </a:solidFill>
                <a:latin typeface="Andalus" pitchFamily="18" charset="-78"/>
                <a:cs typeface="Andalus" pitchFamily="18" charset="-78"/>
              </a:rPr>
              <a:t>enlarged uterus presses against the rectum and colon. </a:t>
            </a:r>
            <a:endParaRPr lang="en-US" u="sng" dirty="0" smtClean="0">
              <a:solidFill>
                <a:srgbClr val="FF0000"/>
              </a:solidFill>
              <a:latin typeface="Andalus" pitchFamily="18" charset="-78"/>
              <a:cs typeface="Andalus" pitchFamily="18" charset="-78"/>
            </a:endParaRPr>
          </a:p>
          <a:p>
            <a:pPr marL="0" lvl="0" indent="0" algn="just" rtl="0">
              <a:buNone/>
            </a:pPr>
            <a:r>
              <a:rPr lang="en-US" dirty="0" smtClean="0">
                <a:solidFill>
                  <a:srgbClr val="0070C0"/>
                </a:solidFill>
                <a:latin typeface="Andalus" pitchFamily="18" charset="-78"/>
                <a:cs typeface="Andalus" pitchFamily="18" charset="-78"/>
              </a:rPr>
              <a:t>Constipation </a:t>
            </a:r>
            <a:r>
              <a:rPr lang="en-US" dirty="0">
                <a:solidFill>
                  <a:srgbClr val="0070C0"/>
                </a:solidFill>
                <a:latin typeface="Andalus" pitchFamily="18" charset="-78"/>
                <a:cs typeface="Andalus" pitchFamily="18" charset="-78"/>
              </a:rPr>
              <a:t>is also a common </a:t>
            </a:r>
            <a:r>
              <a:rPr lang="en-US" u="sng" dirty="0">
                <a:solidFill>
                  <a:srgbClr val="7030A0"/>
                </a:solidFill>
                <a:latin typeface="Andalus" pitchFamily="18" charset="-78"/>
                <a:cs typeface="Andalus" pitchFamily="18" charset="-78"/>
              </a:rPr>
              <a:t>side effect of several classes of medications and some dietary supplements, </a:t>
            </a:r>
            <a:r>
              <a:rPr lang="en-US" dirty="0">
                <a:solidFill>
                  <a:srgbClr val="0070C0"/>
                </a:solidFill>
                <a:latin typeface="Andalus" pitchFamily="18" charset="-78"/>
                <a:cs typeface="Andalus" pitchFamily="18" charset="-78"/>
              </a:rPr>
              <a:t>including </a:t>
            </a:r>
            <a:r>
              <a:rPr lang="en-US" dirty="0" err="1">
                <a:solidFill>
                  <a:srgbClr val="00B050"/>
                </a:solidFill>
                <a:latin typeface="Andalus" pitchFamily="18" charset="-78"/>
                <a:cs typeface="Andalus" pitchFamily="18" charset="-78"/>
              </a:rPr>
              <a:t>opiatecontaining</a:t>
            </a:r>
            <a:r>
              <a:rPr lang="en-US" dirty="0">
                <a:solidFill>
                  <a:srgbClr val="00B050"/>
                </a:solidFill>
                <a:latin typeface="Andalus" pitchFamily="18" charset="-78"/>
                <a:cs typeface="Andalus" pitchFamily="18" charset="-78"/>
              </a:rPr>
              <a:t> analgesics, tricyclic antidepressants, anticonvulsants, calcium channel blockers, aluminum-containing antacids, and iron and calcium supplements</a:t>
            </a:r>
            <a:r>
              <a:rPr lang="en-US" dirty="0">
                <a:solidFill>
                  <a:srgbClr val="00B050"/>
                </a:solidFill>
                <a:latin typeface="BerkeleyStd-Medium"/>
              </a:rPr>
              <a:t>.</a:t>
            </a:r>
            <a:endParaRPr lang="ar-YE" dirty="0">
              <a:solidFill>
                <a:srgbClr val="00B050"/>
              </a:solidFill>
            </a:endParaRPr>
          </a:p>
          <a:p>
            <a:endParaRPr lang="ar-YE" dirty="0"/>
          </a:p>
        </p:txBody>
      </p:sp>
      <p:sp>
        <p:nvSpPr>
          <p:cNvPr id="4" name="عنصر نائب للتاريخ 3"/>
          <p:cNvSpPr>
            <a:spLocks noGrp="1"/>
          </p:cNvSpPr>
          <p:nvPr>
            <p:ph type="dt" sz="half" idx="10"/>
          </p:nvPr>
        </p:nvSpPr>
        <p:spPr/>
        <p:txBody>
          <a:bodyPr/>
          <a:lstStyle/>
          <a:p>
            <a:fld id="{4285B001-C312-4DE1-AEAD-955A862F660E}" type="datetime1">
              <a:rPr lang="en-US" smtClean="0"/>
              <a:t>7/12/2020</a:t>
            </a:fld>
            <a:endParaRPr lang="ar-SA"/>
          </a:p>
        </p:txBody>
      </p:sp>
      <p:sp>
        <p:nvSpPr>
          <p:cNvPr id="5" name="عنصر نائب للتذييل 4"/>
          <p:cNvSpPr>
            <a:spLocks noGrp="1"/>
          </p:cNvSpPr>
          <p:nvPr>
            <p:ph type="ftr" sz="quarter" idx="11"/>
          </p:nvPr>
        </p:nvSpPr>
        <p:spPr/>
        <p:txBody>
          <a:bodyPr/>
          <a:lstStyle/>
          <a:p>
            <a:r>
              <a:rPr lang="en-US" smtClean="0"/>
              <a:t>Dr. Abdulaziz Abbas</a:t>
            </a: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4</a:t>
            </a:fld>
            <a:endParaRPr lang="ar-SA"/>
          </a:p>
        </p:txBody>
      </p:sp>
    </p:spTree>
    <p:extLst>
      <p:ext uri="{BB962C8B-B14F-4D97-AF65-F5344CB8AC3E}">
        <p14:creationId xmlns:p14="http://schemas.microsoft.com/office/powerpoint/2010/main" val="2649586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332656"/>
            <a:ext cx="8712968" cy="6192688"/>
          </a:xfrm>
        </p:spPr>
        <p:txBody>
          <a:bodyPr>
            <a:normAutofit lnSpcReduction="10000"/>
          </a:bodyPr>
          <a:lstStyle/>
          <a:p>
            <a:pPr marL="0" indent="0" algn="just" rtl="0">
              <a:buNone/>
            </a:pPr>
            <a:r>
              <a:rPr lang="en-US" dirty="0" err="1">
                <a:solidFill>
                  <a:srgbClr val="FF0000"/>
                </a:solidFill>
                <a:latin typeface="Andalus" pitchFamily="18" charset="-78"/>
                <a:cs typeface="Andalus" pitchFamily="18" charset="-78"/>
              </a:rPr>
              <a:t>Steatorrhea</a:t>
            </a:r>
            <a:r>
              <a:rPr lang="en-US" dirty="0">
                <a:solidFill>
                  <a:srgbClr val="FF0000"/>
                </a:solidFill>
                <a:latin typeface="Andalus" pitchFamily="18" charset="-78"/>
                <a:cs typeface="Andalus" pitchFamily="18" charset="-78"/>
              </a:rPr>
              <a:t> is usually treated with pancreatic enzyme replacement</a:t>
            </a:r>
            <a:r>
              <a:rPr lang="en-US" dirty="0" smtClean="0">
                <a:solidFill>
                  <a:srgbClr val="FF0000"/>
                </a:solidFill>
                <a:latin typeface="Andalus" pitchFamily="18" charset="-78"/>
                <a:cs typeface="Andalus" pitchFamily="18" charset="-78"/>
              </a:rPr>
              <a:t>.</a:t>
            </a:r>
          </a:p>
          <a:p>
            <a:pPr marL="0" indent="0" algn="just" rtl="0">
              <a:buNone/>
            </a:pPr>
            <a:r>
              <a:rPr lang="en-US" dirty="0" smtClean="0">
                <a:solidFill>
                  <a:srgbClr val="7030A0"/>
                </a:solidFill>
                <a:latin typeface="Andalus" pitchFamily="18" charset="-78"/>
                <a:cs typeface="Andalus" pitchFamily="18" charset="-78"/>
              </a:rPr>
              <a:t> </a:t>
            </a:r>
            <a:r>
              <a:rPr lang="en-US" dirty="0">
                <a:solidFill>
                  <a:srgbClr val="7030A0"/>
                </a:solidFill>
                <a:latin typeface="Andalus" pitchFamily="18" charset="-78"/>
                <a:cs typeface="Andalus" pitchFamily="18" charset="-78"/>
              </a:rPr>
              <a:t>Pancreatic enzymes are often enteric coated to resist the acidity of the stomach and do not dissolve until the pH is above 5.5</a:t>
            </a:r>
            <a:r>
              <a:rPr lang="en-US" dirty="0" smtClean="0">
                <a:solidFill>
                  <a:srgbClr val="7030A0"/>
                </a:solidFill>
                <a:latin typeface="Andalus" pitchFamily="18" charset="-78"/>
                <a:cs typeface="Andalus" pitchFamily="18" charset="-78"/>
              </a:rPr>
              <a:t>.</a:t>
            </a:r>
          </a:p>
          <a:p>
            <a:pPr marL="0" indent="0" algn="just" rtl="0">
              <a:buNone/>
            </a:pPr>
            <a:r>
              <a:rPr lang="en-US" dirty="0" smtClean="0">
                <a:latin typeface="Andalus" pitchFamily="18" charset="-78"/>
                <a:cs typeface="Andalus" pitchFamily="18" charset="-78"/>
              </a:rPr>
              <a:t> </a:t>
            </a:r>
            <a:r>
              <a:rPr lang="en-US" u="sng" dirty="0">
                <a:solidFill>
                  <a:srgbClr val="0070C0"/>
                </a:solidFill>
                <a:latin typeface="Andalus" pitchFamily="18" charset="-78"/>
                <a:cs typeface="Andalus" pitchFamily="18" charset="-78"/>
              </a:rPr>
              <a:t>If </a:t>
            </a:r>
            <a:r>
              <a:rPr lang="en-US" u="sng" dirty="0" err="1">
                <a:solidFill>
                  <a:srgbClr val="0070C0"/>
                </a:solidFill>
                <a:latin typeface="Andalus" pitchFamily="18" charset="-78"/>
                <a:cs typeface="Andalus" pitchFamily="18" charset="-78"/>
              </a:rPr>
              <a:t>nonenteric</a:t>
            </a:r>
            <a:r>
              <a:rPr lang="en-US" u="sng" dirty="0">
                <a:solidFill>
                  <a:srgbClr val="0070C0"/>
                </a:solidFill>
                <a:latin typeface="Andalus" pitchFamily="18" charset="-78"/>
                <a:cs typeface="Andalus" pitchFamily="18" charset="-78"/>
              </a:rPr>
              <a:t>-coated preparations are used, acid-suppressing drugs are also required. </a:t>
            </a:r>
            <a:endParaRPr lang="en-US" u="sng" dirty="0" smtClean="0">
              <a:solidFill>
                <a:srgbClr val="0070C0"/>
              </a:solidFill>
              <a:latin typeface="Andalus" pitchFamily="18" charset="-78"/>
              <a:cs typeface="Andalus" pitchFamily="18" charset="-78"/>
            </a:endParaRPr>
          </a:p>
          <a:p>
            <a:pPr marL="0" indent="0" algn="just" rtl="0">
              <a:buNone/>
            </a:pPr>
            <a:r>
              <a:rPr lang="en-US" dirty="0" smtClean="0">
                <a:latin typeface="Andalus" pitchFamily="18" charset="-78"/>
                <a:cs typeface="Andalus" pitchFamily="18" charset="-78"/>
              </a:rPr>
              <a:t>Fecal </a:t>
            </a:r>
            <a:r>
              <a:rPr lang="en-US" dirty="0">
                <a:latin typeface="Andalus" pitchFamily="18" charset="-78"/>
                <a:cs typeface="Andalus" pitchFamily="18" charset="-78"/>
              </a:rPr>
              <a:t>fat concentrations must be monitored to determine if the enzyme treatment has been effective. </a:t>
            </a:r>
            <a:endParaRPr lang="en-US" dirty="0" smtClean="0">
              <a:latin typeface="Andalus" pitchFamily="18" charset="-78"/>
              <a:cs typeface="Andalus" pitchFamily="18" charset="-78"/>
            </a:endParaRPr>
          </a:p>
          <a:p>
            <a:pPr marL="0" indent="0" algn="just" rtl="0">
              <a:buNone/>
            </a:pPr>
            <a:r>
              <a:rPr lang="en-US" dirty="0" smtClean="0">
                <a:solidFill>
                  <a:srgbClr val="00B050"/>
                </a:solidFill>
                <a:latin typeface="Andalus" pitchFamily="18" charset="-78"/>
                <a:cs typeface="Andalus" pitchFamily="18" charset="-78"/>
              </a:rPr>
              <a:t>In </a:t>
            </a:r>
            <a:r>
              <a:rPr lang="en-US" dirty="0">
                <a:solidFill>
                  <a:srgbClr val="00B050"/>
                </a:solidFill>
                <a:latin typeface="Andalus" pitchFamily="18" charset="-78"/>
                <a:cs typeface="Andalus" pitchFamily="18" charset="-78"/>
              </a:rPr>
              <a:t>some cases, </a:t>
            </a:r>
            <a:r>
              <a:rPr lang="en-US" dirty="0" smtClean="0">
                <a:solidFill>
                  <a:srgbClr val="00B050"/>
                </a:solidFill>
                <a:latin typeface="Andalus" pitchFamily="18" charset="-78"/>
                <a:cs typeface="Andalus" pitchFamily="18" charset="-78"/>
              </a:rPr>
              <a:t>a fat- </a:t>
            </a:r>
            <a:r>
              <a:rPr lang="en-US" dirty="0">
                <a:solidFill>
                  <a:srgbClr val="00B050"/>
                </a:solidFill>
                <a:latin typeface="Andalus" pitchFamily="18" charset="-78"/>
                <a:cs typeface="Andalus" pitchFamily="18" charset="-78"/>
              </a:rPr>
              <a:t>controlled diet may help to reduce symptoms, and </a:t>
            </a:r>
            <a:r>
              <a:rPr lang="en-US" u="sng" dirty="0">
                <a:solidFill>
                  <a:srgbClr val="00B050"/>
                </a:solidFill>
                <a:latin typeface="Andalus" pitchFamily="18" charset="-78"/>
                <a:cs typeface="Andalus" pitchFamily="18" charset="-78"/>
              </a:rPr>
              <a:t>MCT oil can be used </a:t>
            </a:r>
            <a:r>
              <a:rPr lang="en-US" dirty="0">
                <a:solidFill>
                  <a:srgbClr val="00B050"/>
                </a:solidFill>
                <a:latin typeface="Andalus" pitchFamily="18" charset="-78"/>
                <a:cs typeface="Andalus" pitchFamily="18" charset="-78"/>
              </a:rPr>
              <a:t>as an alternative source of fat </a:t>
            </a:r>
            <a:r>
              <a:rPr lang="en-US" dirty="0" err="1">
                <a:solidFill>
                  <a:srgbClr val="00B050"/>
                </a:solidFill>
                <a:latin typeface="Andalus" pitchFamily="18" charset="-78"/>
                <a:cs typeface="Andalus" pitchFamily="18" charset="-78"/>
              </a:rPr>
              <a:t>kcalories</a:t>
            </a:r>
            <a:r>
              <a:rPr lang="en-US" dirty="0">
                <a:solidFill>
                  <a:srgbClr val="00B050"/>
                </a:solidFill>
                <a:latin typeface="BerkeleyStd-Medium"/>
              </a:rPr>
              <a:t>.</a:t>
            </a:r>
            <a:endParaRPr lang="ar-YE" dirty="0">
              <a:solidFill>
                <a:srgbClr val="00B050"/>
              </a:solidFill>
            </a:endParaRPr>
          </a:p>
          <a:p>
            <a:pPr marL="0" lvl="0" indent="0" algn="just" rtl="0">
              <a:buNone/>
            </a:pPr>
            <a:endParaRPr lang="en-US" dirty="0">
              <a:latin typeface="Andalus" pitchFamily="18" charset="-78"/>
              <a:cs typeface="Andalus" pitchFamily="18" charset="-78"/>
            </a:endParaRPr>
          </a:p>
          <a:p>
            <a:pPr marL="0" indent="0" algn="l" rtl="0">
              <a:buNone/>
            </a:pPr>
            <a:endParaRPr lang="en-US" dirty="0">
              <a:latin typeface="Andalus" pitchFamily="18" charset="-78"/>
              <a:cs typeface="Andalus" pitchFamily="18" charset="-78"/>
            </a:endParaRPr>
          </a:p>
        </p:txBody>
      </p:sp>
      <p:sp>
        <p:nvSpPr>
          <p:cNvPr id="2" name="عنصر نائب للتاريخ 1"/>
          <p:cNvSpPr>
            <a:spLocks noGrp="1"/>
          </p:cNvSpPr>
          <p:nvPr>
            <p:ph type="dt" sz="half" idx="10"/>
          </p:nvPr>
        </p:nvSpPr>
        <p:spPr/>
        <p:txBody>
          <a:bodyPr/>
          <a:lstStyle/>
          <a:p>
            <a:fld id="{177BC542-2F23-4659-9C2F-E032505F94F6}" type="datetime1">
              <a:rPr lang="en-US" smtClean="0"/>
              <a:t>7/12/2020</a:t>
            </a:fld>
            <a:endParaRPr lang="ar-SA"/>
          </a:p>
        </p:txBody>
      </p:sp>
      <p:sp>
        <p:nvSpPr>
          <p:cNvPr id="4" name="عنصر نائب للتذييل 3"/>
          <p:cNvSpPr>
            <a:spLocks noGrp="1"/>
          </p:cNvSpPr>
          <p:nvPr>
            <p:ph type="ftr" sz="quarter" idx="11"/>
          </p:nvPr>
        </p:nvSpPr>
        <p:spPr/>
        <p:txBody>
          <a:bodyPr/>
          <a:lstStyle/>
          <a:p>
            <a:r>
              <a:rPr lang="en-US" smtClean="0"/>
              <a:t>Dr. Abdulaziz Abbas</a:t>
            </a:r>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40</a:t>
            </a:fld>
            <a:endParaRPr lang="ar-SA"/>
          </a:p>
        </p:txBody>
      </p:sp>
    </p:spTree>
    <p:extLst>
      <p:ext uri="{BB962C8B-B14F-4D97-AF65-F5344CB8AC3E}">
        <p14:creationId xmlns:p14="http://schemas.microsoft.com/office/powerpoint/2010/main" val="28610491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504" y="188640"/>
            <a:ext cx="8928992" cy="6408712"/>
          </a:xfrm>
        </p:spPr>
        <p:txBody>
          <a:bodyPr>
            <a:normAutofit fontScale="85000" lnSpcReduction="10000"/>
          </a:bodyPr>
          <a:lstStyle/>
          <a:p>
            <a:pPr marL="0" indent="0" algn="l" rtl="0">
              <a:buNone/>
            </a:pPr>
            <a:r>
              <a:rPr lang="en-US" sz="4600" b="1" dirty="0">
                <a:solidFill>
                  <a:srgbClr val="FF0000"/>
                </a:solidFill>
                <a:latin typeface="Andalus" pitchFamily="18" charset="-78"/>
                <a:cs typeface="Andalus" pitchFamily="18" charset="-78"/>
              </a:rPr>
              <a:t>Conditions </a:t>
            </a:r>
            <a:r>
              <a:rPr lang="en-US" sz="4600" b="1" dirty="0" smtClean="0">
                <a:solidFill>
                  <a:srgbClr val="FF0000"/>
                </a:solidFill>
                <a:latin typeface="Andalus" pitchFamily="18" charset="-78"/>
                <a:cs typeface="Andalus" pitchFamily="18" charset="-78"/>
              </a:rPr>
              <a:t>Affecting the </a:t>
            </a:r>
            <a:r>
              <a:rPr lang="en-US" sz="4600" b="1" dirty="0">
                <a:solidFill>
                  <a:srgbClr val="FF0000"/>
                </a:solidFill>
                <a:latin typeface="Andalus" pitchFamily="18" charset="-78"/>
                <a:cs typeface="Andalus" pitchFamily="18" charset="-78"/>
              </a:rPr>
              <a:t>Small </a:t>
            </a:r>
            <a:r>
              <a:rPr lang="en-US" sz="4600" b="1" dirty="0" smtClean="0">
                <a:solidFill>
                  <a:srgbClr val="FF0000"/>
                </a:solidFill>
                <a:latin typeface="Andalus" pitchFamily="18" charset="-78"/>
                <a:cs typeface="Andalus" pitchFamily="18" charset="-78"/>
              </a:rPr>
              <a:t>Intestine</a:t>
            </a:r>
            <a:endParaRPr lang="en-US" sz="5700" b="1" dirty="0">
              <a:solidFill>
                <a:srgbClr val="FF0000"/>
              </a:solidFill>
              <a:latin typeface="Andalus" pitchFamily="18" charset="-78"/>
              <a:cs typeface="Andalus" pitchFamily="18" charset="-78"/>
            </a:endParaRPr>
          </a:p>
          <a:p>
            <a:pPr marL="0" indent="0" algn="just" rtl="0">
              <a:buNone/>
            </a:pPr>
            <a:r>
              <a:rPr lang="en-US" dirty="0" smtClean="0">
                <a:solidFill>
                  <a:srgbClr val="000000"/>
                </a:solidFill>
                <a:latin typeface="Andalus" pitchFamily="18" charset="-78"/>
                <a:cs typeface="Andalus" pitchFamily="18" charset="-78"/>
              </a:rPr>
              <a:t>When </a:t>
            </a:r>
            <a:r>
              <a:rPr lang="en-US" dirty="0">
                <a:solidFill>
                  <a:srgbClr val="000000"/>
                </a:solidFill>
                <a:latin typeface="Andalus" pitchFamily="18" charset="-78"/>
                <a:cs typeface="Andalus" pitchFamily="18" charset="-78"/>
              </a:rPr>
              <a:t>the intestinal mucosa is damaged due to inflammation, infection, or </a:t>
            </a:r>
            <a:r>
              <a:rPr lang="en-US" dirty="0" smtClean="0">
                <a:solidFill>
                  <a:srgbClr val="000000"/>
                </a:solidFill>
                <a:latin typeface="Andalus" pitchFamily="18" charset="-78"/>
                <a:cs typeface="Andalus" pitchFamily="18" charset="-78"/>
              </a:rPr>
              <a:t>other causes</a:t>
            </a:r>
            <a:r>
              <a:rPr lang="en-US" dirty="0">
                <a:solidFill>
                  <a:srgbClr val="000000"/>
                </a:solidFill>
                <a:latin typeface="Andalus" pitchFamily="18" charset="-78"/>
                <a:cs typeface="Andalus" pitchFamily="18" charset="-78"/>
              </a:rPr>
              <a:t>, </a:t>
            </a:r>
            <a:r>
              <a:rPr lang="en-US" dirty="0" err="1">
                <a:solidFill>
                  <a:srgbClr val="000000"/>
                </a:solidFill>
                <a:latin typeface="Andalus" pitchFamily="18" charset="-78"/>
                <a:cs typeface="Andalus" pitchFamily="18" charset="-78"/>
              </a:rPr>
              <a:t>malabsorption</a:t>
            </a:r>
            <a:r>
              <a:rPr lang="en-US" dirty="0">
                <a:solidFill>
                  <a:srgbClr val="000000"/>
                </a:solidFill>
                <a:latin typeface="Andalus" pitchFamily="18" charset="-78"/>
                <a:cs typeface="Andalus" pitchFamily="18" charset="-78"/>
              </a:rPr>
              <a:t> is the likely outcome. </a:t>
            </a:r>
            <a:endParaRPr lang="en-US" dirty="0" smtClean="0">
              <a:solidFill>
                <a:srgbClr val="000000"/>
              </a:solidFill>
              <a:latin typeface="Andalus" pitchFamily="18" charset="-78"/>
              <a:cs typeface="Andalus" pitchFamily="18" charset="-78"/>
            </a:endParaRPr>
          </a:p>
          <a:p>
            <a:pPr marL="0" indent="0" algn="just" rtl="0">
              <a:buNone/>
            </a:pPr>
            <a:r>
              <a:rPr lang="en-US" i="1" dirty="0" smtClean="0">
                <a:solidFill>
                  <a:srgbClr val="00B050"/>
                </a:solidFill>
                <a:latin typeface="Andalus" pitchFamily="18" charset="-78"/>
                <a:cs typeface="Andalus" pitchFamily="18" charset="-78"/>
              </a:rPr>
              <a:t>Celiac </a:t>
            </a:r>
            <a:r>
              <a:rPr lang="en-US" i="1" dirty="0">
                <a:solidFill>
                  <a:srgbClr val="00B050"/>
                </a:solidFill>
                <a:latin typeface="Andalus" pitchFamily="18" charset="-78"/>
                <a:cs typeface="Andalus" pitchFamily="18" charset="-78"/>
              </a:rPr>
              <a:t>disease </a:t>
            </a:r>
            <a:r>
              <a:rPr lang="en-US" dirty="0">
                <a:solidFill>
                  <a:srgbClr val="00B050"/>
                </a:solidFill>
                <a:latin typeface="Andalus" pitchFamily="18" charset="-78"/>
                <a:cs typeface="Andalus" pitchFamily="18" charset="-78"/>
              </a:rPr>
              <a:t>and </a:t>
            </a:r>
            <a:r>
              <a:rPr lang="en-US" i="1" dirty="0">
                <a:solidFill>
                  <a:srgbClr val="00B050"/>
                </a:solidFill>
                <a:latin typeface="Andalus" pitchFamily="18" charset="-78"/>
                <a:cs typeface="Andalus" pitchFamily="18" charset="-78"/>
              </a:rPr>
              <a:t>inflammatory bowel diseases </a:t>
            </a:r>
            <a:r>
              <a:rPr lang="en-US" dirty="0">
                <a:solidFill>
                  <a:srgbClr val="00B050"/>
                </a:solidFill>
                <a:latin typeface="Andalus" pitchFamily="18" charset="-78"/>
                <a:cs typeface="Andalus" pitchFamily="18" charset="-78"/>
              </a:rPr>
              <a:t>are intestinal conditions that can impair mucosal function, </a:t>
            </a:r>
            <a:r>
              <a:rPr lang="en-US" dirty="0">
                <a:solidFill>
                  <a:srgbClr val="7030A0"/>
                </a:solidFill>
                <a:latin typeface="Andalus" pitchFamily="18" charset="-78"/>
                <a:cs typeface="Andalus" pitchFamily="18" charset="-78"/>
              </a:rPr>
              <a:t>whereas </a:t>
            </a:r>
            <a:r>
              <a:rPr lang="en-US" i="1" dirty="0">
                <a:solidFill>
                  <a:srgbClr val="7030A0"/>
                </a:solidFill>
                <a:latin typeface="Andalus" pitchFamily="18" charset="-78"/>
                <a:cs typeface="Andalus" pitchFamily="18" charset="-78"/>
              </a:rPr>
              <a:t>short bowel syndrome </a:t>
            </a:r>
            <a:r>
              <a:rPr lang="en-US" dirty="0">
                <a:solidFill>
                  <a:srgbClr val="7030A0"/>
                </a:solidFill>
                <a:latin typeface="Andalus" pitchFamily="18" charset="-78"/>
                <a:cs typeface="Andalus" pitchFamily="18" charset="-78"/>
              </a:rPr>
              <a:t>is the </a:t>
            </a:r>
            <a:r>
              <a:rPr lang="en-US" dirty="0" err="1">
                <a:solidFill>
                  <a:srgbClr val="7030A0"/>
                </a:solidFill>
                <a:latin typeface="Andalus" pitchFamily="18" charset="-78"/>
                <a:cs typeface="Andalus" pitchFamily="18" charset="-78"/>
              </a:rPr>
              <a:t>malabsorption</a:t>
            </a:r>
            <a:r>
              <a:rPr lang="en-US" dirty="0">
                <a:solidFill>
                  <a:srgbClr val="7030A0"/>
                </a:solidFill>
                <a:latin typeface="Andalus" pitchFamily="18" charset="-78"/>
                <a:cs typeface="Andalus" pitchFamily="18" charset="-78"/>
              </a:rPr>
              <a:t> disorder that results when a significant portion of the small intestine is surgically removed.</a:t>
            </a:r>
          </a:p>
          <a:p>
            <a:pPr marL="0" indent="0" algn="just" rtl="0">
              <a:buNone/>
            </a:pPr>
            <a:r>
              <a:rPr lang="en-US" sz="4800" b="1" dirty="0" smtClean="0">
                <a:solidFill>
                  <a:srgbClr val="0070C0"/>
                </a:solidFill>
                <a:latin typeface="Andalus" pitchFamily="18" charset="-78"/>
                <a:cs typeface="Andalus" pitchFamily="18" charset="-78"/>
              </a:rPr>
              <a:t>Celiac </a:t>
            </a:r>
            <a:r>
              <a:rPr lang="en-US" sz="4800" b="1" dirty="0">
                <a:solidFill>
                  <a:srgbClr val="0070C0"/>
                </a:solidFill>
                <a:latin typeface="Andalus" pitchFamily="18" charset="-78"/>
                <a:cs typeface="Andalus" pitchFamily="18" charset="-78"/>
              </a:rPr>
              <a:t>Disease </a:t>
            </a:r>
            <a:endParaRPr lang="en-US" sz="4800" b="1" dirty="0" smtClean="0">
              <a:solidFill>
                <a:srgbClr val="0070C0"/>
              </a:solidFill>
              <a:latin typeface="Andalus" pitchFamily="18" charset="-78"/>
              <a:cs typeface="Andalus" pitchFamily="18" charset="-78"/>
            </a:endParaRPr>
          </a:p>
          <a:p>
            <a:pPr marL="0" indent="0" algn="just" rtl="0">
              <a:buNone/>
            </a:pPr>
            <a:r>
              <a:rPr lang="en-US" b="1" dirty="0" smtClean="0">
                <a:solidFill>
                  <a:srgbClr val="000000"/>
                </a:solidFill>
                <a:latin typeface="Andalus" pitchFamily="18" charset="-78"/>
                <a:cs typeface="Andalus" pitchFamily="18" charset="-78"/>
              </a:rPr>
              <a:t>Celiac </a:t>
            </a:r>
            <a:r>
              <a:rPr lang="en-US" b="1" dirty="0">
                <a:solidFill>
                  <a:srgbClr val="000000"/>
                </a:solidFill>
                <a:latin typeface="Andalus" pitchFamily="18" charset="-78"/>
                <a:cs typeface="Andalus" pitchFamily="18" charset="-78"/>
              </a:rPr>
              <a:t>disease </a:t>
            </a:r>
            <a:r>
              <a:rPr lang="en-US" dirty="0">
                <a:solidFill>
                  <a:srgbClr val="000000"/>
                </a:solidFill>
                <a:latin typeface="Andalus" pitchFamily="18" charset="-78"/>
                <a:cs typeface="Andalus" pitchFamily="18" charset="-78"/>
              </a:rPr>
              <a:t>is an </a:t>
            </a:r>
            <a:r>
              <a:rPr lang="en-US" u="sng" dirty="0">
                <a:solidFill>
                  <a:srgbClr val="000000"/>
                </a:solidFill>
                <a:latin typeface="Andalus" pitchFamily="18" charset="-78"/>
                <a:cs typeface="Andalus" pitchFamily="18" charset="-78"/>
              </a:rPr>
              <a:t>immune disorder </a:t>
            </a:r>
            <a:r>
              <a:rPr lang="en-US" dirty="0">
                <a:solidFill>
                  <a:srgbClr val="000000"/>
                </a:solidFill>
                <a:latin typeface="Andalus" pitchFamily="18" charset="-78"/>
                <a:cs typeface="Andalus" pitchFamily="18" charset="-78"/>
              </a:rPr>
              <a:t>characterized by </a:t>
            </a:r>
            <a:r>
              <a:rPr lang="en-US" dirty="0" smtClean="0">
                <a:solidFill>
                  <a:srgbClr val="000000"/>
                </a:solidFill>
                <a:latin typeface="Andalus" pitchFamily="18" charset="-78"/>
                <a:cs typeface="Andalus" pitchFamily="18" charset="-78"/>
              </a:rPr>
              <a:t>an </a:t>
            </a:r>
            <a:r>
              <a:rPr lang="en-US" u="sng" dirty="0" smtClean="0">
                <a:solidFill>
                  <a:srgbClr val="000000"/>
                </a:solidFill>
                <a:latin typeface="Andalus" pitchFamily="18" charset="-78"/>
                <a:cs typeface="Andalus" pitchFamily="18" charset="-78"/>
              </a:rPr>
              <a:t>abnormal </a:t>
            </a:r>
            <a:r>
              <a:rPr lang="en-US" u="sng" dirty="0">
                <a:solidFill>
                  <a:srgbClr val="000000"/>
                </a:solidFill>
                <a:latin typeface="Andalus" pitchFamily="18" charset="-78"/>
                <a:cs typeface="Andalus" pitchFamily="18" charset="-78"/>
              </a:rPr>
              <a:t>immune response to a protein fraction in </a:t>
            </a:r>
            <a:r>
              <a:rPr lang="en-US" b="1" u="sng" dirty="0">
                <a:solidFill>
                  <a:srgbClr val="000000"/>
                </a:solidFill>
                <a:latin typeface="Andalus" pitchFamily="18" charset="-78"/>
                <a:cs typeface="Andalus" pitchFamily="18" charset="-78"/>
              </a:rPr>
              <a:t>wheat gluten</a:t>
            </a:r>
            <a:r>
              <a:rPr lang="en-US" b="1" dirty="0">
                <a:solidFill>
                  <a:srgbClr val="000000"/>
                </a:solidFill>
                <a:latin typeface="Andalus" pitchFamily="18" charset="-78"/>
                <a:cs typeface="Andalus" pitchFamily="18" charset="-78"/>
              </a:rPr>
              <a:t> </a:t>
            </a:r>
            <a:r>
              <a:rPr lang="en-US" dirty="0" smtClean="0">
                <a:solidFill>
                  <a:srgbClr val="00B050"/>
                </a:solidFill>
                <a:latin typeface="Andalus" pitchFamily="18" charset="-78"/>
                <a:cs typeface="Andalus" pitchFamily="18" charset="-78"/>
              </a:rPr>
              <a:t>and </a:t>
            </a:r>
            <a:r>
              <a:rPr lang="en-US" dirty="0">
                <a:solidFill>
                  <a:srgbClr val="00B050"/>
                </a:solidFill>
                <a:latin typeface="Andalus" pitchFamily="18" charset="-78"/>
                <a:cs typeface="Andalus" pitchFamily="18" charset="-78"/>
              </a:rPr>
              <a:t>to related proteins in barley and rye</a:t>
            </a:r>
            <a:r>
              <a:rPr lang="en-US" dirty="0">
                <a:solidFill>
                  <a:srgbClr val="000000"/>
                </a:solidFill>
                <a:latin typeface="Andalus" pitchFamily="18" charset="-78"/>
                <a:cs typeface="Andalus" pitchFamily="18" charset="-78"/>
              </a:rPr>
              <a:t>. </a:t>
            </a:r>
            <a:r>
              <a:rPr lang="en-US" dirty="0">
                <a:solidFill>
                  <a:srgbClr val="0070C0"/>
                </a:solidFill>
                <a:latin typeface="Andalus" pitchFamily="18" charset="-78"/>
                <a:cs typeface="Andalus" pitchFamily="18" charset="-78"/>
              </a:rPr>
              <a:t>The reaction to gluten causes severe damage to the intestinal mucosa and subsequent </a:t>
            </a:r>
            <a:r>
              <a:rPr lang="en-US" dirty="0" err="1">
                <a:solidFill>
                  <a:srgbClr val="0070C0"/>
                </a:solidFill>
                <a:latin typeface="Andalus" pitchFamily="18" charset="-78"/>
                <a:cs typeface="Andalus" pitchFamily="18" charset="-78"/>
              </a:rPr>
              <a:t>malabsorption</a:t>
            </a:r>
            <a:r>
              <a:rPr lang="en-US" dirty="0">
                <a:solidFill>
                  <a:srgbClr val="0070C0"/>
                </a:solidFill>
                <a:latin typeface="Andalus" pitchFamily="18" charset="-78"/>
                <a:cs typeface="Andalus" pitchFamily="18" charset="-78"/>
              </a:rPr>
              <a:t>.</a:t>
            </a:r>
            <a:r>
              <a:rPr lang="en-US" dirty="0">
                <a:solidFill>
                  <a:srgbClr val="000000"/>
                </a:solidFill>
                <a:latin typeface="Andalus" pitchFamily="18" charset="-78"/>
                <a:cs typeface="Andalus" pitchFamily="18" charset="-78"/>
              </a:rPr>
              <a:t> Celiac disease may affect approximately 1 percent of individuals in the United </a:t>
            </a:r>
            <a:r>
              <a:rPr lang="en-US" dirty="0" smtClean="0">
                <a:solidFill>
                  <a:srgbClr val="000000"/>
                </a:solidFill>
                <a:latin typeface="Andalus" pitchFamily="18" charset="-78"/>
                <a:cs typeface="Andalus" pitchFamily="18" charset="-78"/>
              </a:rPr>
              <a:t>States.</a:t>
            </a:r>
            <a:endParaRPr lang="ar-YE" dirty="0"/>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p:txBody>
      </p:sp>
      <p:sp>
        <p:nvSpPr>
          <p:cNvPr id="2" name="عنصر نائب للتاريخ 1"/>
          <p:cNvSpPr>
            <a:spLocks noGrp="1"/>
          </p:cNvSpPr>
          <p:nvPr>
            <p:ph type="dt" sz="half" idx="10"/>
          </p:nvPr>
        </p:nvSpPr>
        <p:spPr/>
        <p:txBody>
          <a:bodyPr/>
          <a:lstStyle/>
          <a:p>
            <a:fld id="{0FF98665-8706-42F9-B392-DE9511E01088}" type="datetime1">
              <a:rPr lang="en-US" smtClean="0"/>
              <a:t>7/12/2020</a:t>
            </a:fld>
            <a:endParaRPr lang="ar-SA"/>
          </a:p>
        </p:txBody>
      </p:sp>
      <p:sp>
        <p:nvSpPr>
          <p:cNvPr id="4" name="عنصر نائب للتذييل 3"/>
          <p:cNvSpPr>
            <a:spLocks noGrp="1"/>
          </p:cNvSpPr>
          <p:nvPr>
            <p:ph type="ftr" sz="quarter" idx="11"/>
          </p:nvPr>
        </p:nvSpPr>
        <p:spPr/>
        <p:txBody>
          <a:bodyPr/>
          <a:lstStyle/>
          <a:p>
            <a:r>
              <a:rPr lang="en-US" smtClean="0"/>
              <a:t>Dr. Abdulaziz Abbas</a:t>
            </a:r>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41</a:t>
            </a:fld>
            <a:endParaRPr lang="ar-SA"/>
          </a:p>
        </p:txBody>
      </p:sp>
    </p:spTree>
    <p:extLst>
      <p:ext uri="{BB962C8B-B14F-4D97-AF65-F5344CB8AC3E}">
        <p14:creationId xmlns:p14="http://schemas.microsoft.com/office/powerpoint/2010/main" val="29707138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260648"/>
            <a:ext cx="8712968" cy="6336704"/>
          </a:xfrm>
        </p:spPr>
        <p:txBody>
          <a:bodyPr/>
          <a:lstStyle/>
          <a:p>
            <a:pPr marL="0" indent="0" algn="just">
              <a:buNone/>
            </a:pPr>
            <a:r>
              <a:rPr lang="en-US" sz="2800" b="1" dirty="0">
                <a:solidFill>
                  <a:srgbClr val="009AFF"/>
                </a:solidFill>
                <a:latin typeface="Andalus" pitchFamily="18" charset="-78"/>
                <a:cs typeface="Andalus" pitchFamily="18" charset="-78"/>
              </a:rPr>
              <a:t>Consequences of Celiac Disease </a:t>
            </a:r>
            <a:r>
              <a:rPr lang="en-US" dirty="0">
                <a:solidFill>
                  <a:srgbClr val="FF0000"/>
                </a:solidFill>
                <a:latin typeface="Andalus" pitchFamily="18" charset="-78"/>
                <a:cs typeface="Andalus" pitchFamily="18" charset="-78"/>
              </a:rPr>
              <a:t>The immune reaction to gluten can </a:t>
            </a:r>
            <a:r>
              <a:rPr lang="en-US" dirty="0" smtClean="0">
                <a:solidFill>
                  <a:srgbClr val="FF0000"/>
                </a:solidFill>
                <a:latin typeface="Andalus" pitchFamily="18" charset="-78"/>
                <a:cs typeface="Andalus" pitchFamily="18" charset="-78"/>
              </a:rPr>
              <a:t>cause striking </a:t>
            </a:r>
            <a:r>
              <a:rPr lang="en-US" dirty="0">
                <a:solidFill>
                  <a:srgbClr val="FF0000"/>
                </a:solidFill>
                <a:latin typeface="Andalus" pitchFamily="18" charset="-78"/>
                <a:cs typeface="Andalus" pitchFamily="18" charset="-78"/>
              </a:rPr>
              <a:t>changes in intestinal tissue. </a:t>
            </a:r>
            <a:endParaRPr lang="en-US" dirty="0" smtClean="0">
              <a:solidFill>
                <a:srgbClr val="FF0000"/>
              </a:solidFill>
              <a:latin typeface="Andalus" pitchFamily="18" charset="-78"/>
              <a:cs typeface="Andalus" pitchFamily="18" charset="-78"/>
            </a:endParaRPr>
          </a:p>
          <a:p>
            <a:pPr marL="0" indent="0" algn="just">
              <a:buNone/>
            </a:pPr>
            <a:r>
              <a:rPr lang="en-US" dirty="0" smtClean="0">
                <a:solidFill>
                  <a:srgbClr val="0070C0"/>
                </a:solidFill>
                <a:latin typeface="Andalus" pitchFamily="18" charset="-78"/>
                <a:cs typeface="Andalus" pitchFamily="18" charset="-78"/>
              </a:rPr>
              <a:t>In </a:t>
            </a:r>
            <a:r>
              <a:rPr lang="en-US" dirty="0">
                <a:solidFill>
                  <a:srgbClr val="0070C0"/>
                </a:solidFill>
                <a:latin typeface="Andalus" pitchFamily="18" charset="-78"/>
                <a:cs typeface="Andalus" pitchFamily="18" charset="-78"/>
              </a:rPr>
              <a:t>affected areas, the absorptive surface appears flattened due to the shortening or absence of villi and overdeveloped crypts (see the photos). </a:t>
            </a:r>
            <a:endParaRPr lang="en-US" dirty="0" smtClean="0">
              <a:solidFill>
                <a:srgbClr val="0070C0"/>
              </a:solidFill>
              <a:latin typeface="Andalus" pitchFamily="18" charset="-78"/>
              <a:cs typeface="Andalus" pitchFamily="18" charset="-78"/>
            </a:endParaRPr>
          </a:p>
          <a:p>
            <a:pPr marL="0" indent="0" algn="just">
              <a:buNone/>
            </a:pPr>
            <a:r>
              <a:rPr lang="en-US" dirty="0" smtClean="0">
                <a:solidFill>
                  <a:srgbClr val="000000"/>
                </a:solidFill>
                <a:latin typeface="Andalus" pitchFamily="18" charset="-78"/>
                <a:cs typeface="Andalus" pitchFamily="18" charset="-78"/>
              </a:rPr>
              <a:t>The </a:t>
            </a:r>
            <a:r>
              <a:rPr lang="en-US" u="sng" dirty="0">
                <a:solidFill>
                  <a:srgbClr val="000000"/>
                </a:solidFill>
                <a:latin typeface="Andalus" pitchFamily="18" charset="-78"/>
                <a:cs typeface="Andalus" pitchFamily="18" charset="-78"/>
              </a:rPr>
              <a:t>reduction in mucosal surface area </a:t>
            </a:r>
            <a:r>
              <a:rPr lang="en-US" dirty="0">
                <a:solidFill>
                  <a:srgbClr val="000000"/>
                </a:solidFill>
                <a:latin typeface="Andalus" pitchFamily="18" charset="-78"/>
                <a:cs typeface="Andalus" pitchFamily="18" charset="-78"/>
              </a:rPr>
              <a:t>(and, therefore, in intestinal digestive enzymes) can be substantial. </a:t>
            </a:r>
            <a:endParaRPr lang="en-US" dirty="0" smtClean="0">
              <a:solidFill>
                <a:srgbClr val="000000"/>
              </a:solidFill>
              <a:latin typeface="Andalus" pitchFamily="18" charset="-78"/>
              <a:cs typeface="Andalus" pitchFamily="18" charset="-78"/>
            </a:endParaRPr>
          </a:p>
          <a:p>
            <a:pPr marL="0" indent="0" algn="l">
              <a:buNone/>
            </a:pPr>
            <a:endParaRPr lang="en-US" sz="2000" dirty="0">
              <a:solidFill>
                <a:srgbClr val="000000"/>
              </a:solidFill>
              <a:latin typeface="Andalus" pitchFamily="18" charset="-78"/>
              <a:cs typeface="Andalus" pitchFamily="18" charset="-78"/>
            </a:endParaRPr>
          </a:p>
          <a:p>
            <a:pPr marL="0" indent="0" algn="l">
              <a:buNone/>
            </a:pPr>
            <a:endParaRPr lang="en-US" sz="2000" dirty="0">
              <a:solidFill>
                <a:srgbClr val="000000"/>
              </a:solidFill>
              <a:latin typeface="Andalus" pitchFamily="18" charset="-78"/>
              <a:cs typeface="Andalus" pitchFamily="18" charset="-78"/>
            </a:endParaRPr>
          </a:p>
          <a:p>
            <a:pPr marL="0" indent="0" algn="l">
              <a:buNone/>
            </a:pPr>
            <a:endParaRPr lang="en-US" sz="2000" dirty="0">
              <a:solidFill>
                <a:srgbClr val="000000"/>
              </a:solidFill>
              <a:latin typeface="Andalus" pitchFamily="18" charset="-78"/>
              <a:cs typeface="Andalus" pitchFamily="18" charset="-78"/>
            </a:endParaRPr>
          </a:p>
          <a:p>
            <a:pPr marL="0" indent="0" algn="l">
              <a:buNone/>
            </a:pPr>
            <a:endParaRPr lang="en-US" sz="2000" dirty="0">
              <a:solidFill>
                <a:srgbClr val="000000"/>
              </a:solidFill>
              <a:latin typeface="Andalus" pitchFamily="18" charset="-78"/>
              <a:cs typeface="Andalus" pitchFamily="18" charset="-78"/>
            </a:endParaRPr>
          </a:p>
          <a:p>
            <a:pPr marL="0" indent="0" algn="l">
              <a:buNone/>
            </a:pPr>
            <a:endParaRPr lang="en-US" sz="2000" dirty="0">
              <a:solidFill>
                <a:srgbClr val="000000"/>
              </a:solidFill>
              <a:latin typeface="Andalus" pitchFamily="18" charset="-78"/>
              <a:cs typeface="Andalus" pitchFamily="18" charset="-78"/>
            </a:endParaRPr>
          </a:p>
        </p:txBody>
      </p:sp>
      <p:sp>
        <p:nvSpPr>
          <p:cNvPr id="4" name="عنصر نائب للتاريخ 3"/>
          <p:cNvSpPr>
            <a:spLocks noGrp="1"/>
          </p:cNvSpPr>
          <p:nvPr>
            <p:ph type="dt" sz="half" idx="10"/>
          </p:nvPr>
        </p:nvSpPr>
        <p:spPr/>
        <p:txBody>
          <a:bodyPr/>
          <a:lstStyle/>
          <a:p>
            <a:pPr>
              <a:defRPr/>
            </a:pPr>
            <a:fld id="{C57C4CFE-93EE-4DE6-B8F5-7D7D7C7F41BF}" type="datetime1">
              <a:rPr lang="en-US" altLang="zh-CN" sz="1800" smtClean="0">
                <a:solidFill>
                  <a:srgbClr val="000000"/>
                </a:solidFill>
              </a:rPr>
              <a:t>7/12/2020</a:t>
            </a:fld>
            <a:endParaRPr lang="ar-YE" altLang="zh-CN" sz="1800">
              <a:solidFill>
                <a:srgbClr val="000000"/>
              </a:solidFill>
            </a:endParaRPr>
          </a:p>
        </p:txBody>
      </p:sp>
      <p:sp>
        <p:nvSpPr>
          <p:cNvPr id="5" name="عنصر نائب لرقم الشريحة 4"/>
          <p:cNvSpPr>
            <a:spLocks noGrp="1"/>
          </p:cNvSpPr>
          <p:nvPr>
            <p:ph type="sldNum" sz="quarter" idx="12"/>
          </p:nvPr>
        </p:nvSpPr>
        <p:spPr/>
        <p:txBody>
          <a:bodyPr/>
          <a:lstStyle/>
          <a:p>
            <a:pPr>
              <a:defRPr/>
            </a:pPr>
            <a:fld id="{867AA407-1569-41AD-A78B-7C8A8F1EACFA}" type="slidenum">
              <a:rPr lang="ar-YE" altLang="zh-CN" smtClean="0"/>
              <a:pPr>
                <a:defRPr/>
              </a:pPr>
              <a:t>42</a:t>
            </a:fld>
            <a:endParaRPr lang="ar-YE" altLang="zh-CN" sz="1800">
              <a:solidFill>
                <a:srgbClr val="000000"/>
              </a:solidFill>
            </a:endParaRPr>
          </a:p>
        </p:txBody>
      </p:sp>
      <p:sp>
        <p:nvSpPr>
          <p:cNvPr id="2" name="عنصر نائب للتذييل 1"/>
          <p:cNvSpPr>
            <a:spLocks noGrp="1"/>
          </p:cNvSpPr>
          <p:nvPr>
            <p:ph type="ftr" sz="quarter" idx="11"/>
          </p:nvPr>
        </p:nvSpPr>
        <p:spPr/>
        <p:txBody>
          <a:bodyPr/>
          <a:lstStyle/>
          <a:p>
            <a:pPr>
              <a:defRPr/>
            </a:pPr>
            <a:r>
              <a:rPr lang="en-US" smtClean="0"/>
              <a:t>Dr. Abdulaziz Abbas</a:t>
            </a:r>
            <a:endParaRPr lang="ar-YE"/>
          </a:p>
        </p:txBody>
      </p:sp>
    </p:spTree>
    <p:extLst>
      <p:ext uri="{BB962C8B-B14F-4D97-AF65-F5344CB8AC3E}">
        <p14:creationId xmlns:p14="http://schemas.microsoft.com/office/powerpoint/2010/main" val="12262294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92696"/>
            <a:ext cx="8229600" cy="5433467"/>
          </a:xfrm>
        </p:spPr>
        <p:txBody>
          <a:bodyPr/>
          <a:lstStyle/>
          <a:p>
            <a:pPr marL="0" lvl="0" indent="0" algn="just">
              <a:buNone/>
            </a:pPr>
            <a:r>
              <a:rPr lang="en-US" dirty="0">
                <a:solidFill>
                  <a:srgbClr val="0070C0"/>
                </a:solidFill>
                <a:latin typeface="Andalus" pitchFamily="18" charset="-78"/>
                <a:cs typeface="Andalus" pitchFamily="18" charset="-78"/>
              </a:rPr>
              <a:t>The damage may be restricted to the duodenum or may involve the full length of the small intestine. </a:t>
            </a:r>
            <a:endParaRPr lang="en-US" dirty="0" smtClean="0">
              <a:solidFill>
                <a:srgbClr val="0070C0"/>
              </a:solidFill>
              <a:latin typeface="Andalus" pitchFamily="18" charset="-78"/>
              <a:cs typeface="Andalus" pitchFamily="18" charset="-78"/>
            </a:endParaRPr>
          </a:p>
          <a:p>
            <a:pPr marL="0" lvl="0" indent="0" algn="just">
              <a:buNone/>
            </a:pPr>
            <a:r>
              <a:rPr lang="en-US" dirty="0" smtClean="0">
                <a:solidFill>
                  <a:srgbClr val="000000"/>
                </a:solidFill>
                <a:latin typeface="Andalus" pitchFamily="18" charset="-78"/>
                <a:cs typeface="Andalus" pitchFamily="18" charset="-78"/>
              </a:rPr>
              <a:t>Individuals </a:t>
            </a:r>
            <a:r>
              <a:rPr lang="en-US" dirty="0">
                <a:solidFill>
                  <a:srgbClr val="000000"/>
                </a:solidFill>
                <a:latin typeface="Andalus" pitchFamily="18" charset="-78"/>
                <a:cs typeface="Andalus" pitchFamily="18" charset="-78"/>
              </a:rPr>
              <a:t>with severe disease may </a:t>
            </a:r>
            <a:r>
              <a:rPr lang="en-US" dirty="0" err="1">
                <a:solidFill>
                  <a:srgbClr val="000000"/>
                </a:solidFill>
                <a:latin typeface="Andalus" pitchFamily="18" charset="-78"/>
                <a:cs typeface="Andalus" pitchFamily="18" charset="-78"/>
              </a:rPr>
              <a:t>malabsorb</a:t>
            </a:r>
            <a:r>
              <a:rPr lang="en-US" dirty="0">
                <a:solidFill>
                  <a:srgbClr val="000000"/>
                </a:solidFill>
                <a:latin typeface="Andalus" pitchFamily="18" charset="-78"/>
                <a:cs typeface="Andalus" pitchFamily="18" charset="-78"/>
              </a:rPr>
              <a:t> all nutrients to some degree, especially the macronutrients, calcium, iron, </a:t>
            </a:r>
            <a:r>
              <a:rPr lang="en-US" dirty="0" err="1">
                <a:solidFill>
                  <a:srgbClr val="000000"/>
                </a:solidFill>
                <a:latin typeface="Andalus" pitchFamily="18" charset="-78"/>
                <a:cs typeface="Andalus" pitchFamily="18" charset="-78"/>
              </a:rPr>
              <a:t>folate</a:t>
            </a:r>
            <a:r>
              <a:rPr lang="en-US" dirty="0">
                <a:solidFill>
                  <a:srgbClr val="000000"/>
                </a:solidFill>
                <a:latin typeface="Andalus" pitchFamily="18" charset="-78"/>
                <a:cs typeface="Andalus" pitchFamily="18" charset="-78"/>
              </a:rPr>
              <a:t>, the fat-soluble vitamins, and vitamin B</a:t>
            </a:r>
            <a:r>
              <a:rPr lang="en-US" sz="1400" b="1" dirty="0">
                <a:solidFill>
                  <a:srgbClr val="000000"/>
                </a:solidFill>
                <a:latin typeface="Andalus" pitchFamily="18" charset="-78"/>
                <a:cs typeface="Andalus" pitchFamily="18" charset="-78"/>
              </a:rPr>
              <a:t>12</a:t>
            </a:r>
            <a:r>
              <a:rPr lang="en-US" dirty="0">
                <a:solidFill>
                  <a:srgbClr val="000000"/>
                </a:solidFill>
                <a:latin typeface="Andalus" pitchFamily="18" charset="-78"/>
                <a:cs typeface="Andalus" pitchFamily="18" charset="-78"/>
              </a:rPr>
              <a:t>.</a:t>
            </a:r>
            <a:endParaRPr lang="ar-YE" dirty="0">
              <a:solidFill>
                <a:srgbClr val="000000"/>
              </a:solidFill>
              <a:latin typeface="Andalus" pitchFamily="18" charset="-78"/>
              <a:cs typeface="Andalus" pitchFamily="18" charset="-78"/>
            </a:endParaRPr>
          </a:p>
          <a:p>
            <a:pPr marL="0" lvl="0" indent="0" algn="l">
              <a:buNone/>
            </a:pPr>
            <a:endParaRPr lang="en-US" sz="2000" dirty="0">
              <a:solidFill>
                <a:srgbClr val="000000"/>
              </a:solidFill>
              <a:latin typeface="Andalus" pitchFamily="18" charset="-78"/>
              <a:cs typeface="Andalus" pitchFamily="18" charset="-78"/>
            </a:endParaRPr>
          </a:p>
          <a:p>
            <a:pPr marL="0" lvl="0" indent="0" algn="l">
              <a:buNone/>
            </a:pPr>
            <a:endParaRPr lang="en-US" sz="2000" dirty="0">
              <a:solidFill>
                <a:srgbClr val="000000"/>
              </a:solidFill>
              <a:latin typeface="Andalus" pitchFamily="18" charset="-78"/>
              <a:cs typeface="Andalus" pitchFamily="18" charset="-78"/>
            </a:endParaRPr>
          </a:p>
          <a:p>
            <a:endParaRPr lang="ar-YE" dirty="0"/>
          </a:p>
        </p:txBody>
      </p:sp>
      <p:sp>
        <p:nvSpPr>
          <p:cNvPr id="4" name="عنصر نائب للتاريخ 3"/>
          <p:cNvSpPr>
            <a:spLocks noGrp="1"/>
          </p:cNvSpPr>
          <p:nvPr>
            <p:ph type="dt" sz="half" idx="10"/>
          </p:nvPr>
        </p:nvSpPr>
        <p:spPr/>
        <p:txBody>
          <a:bodyPr/>
          <a:lstStyle/>
          <a:p>
            <a:pPr>
              <a:defRPr/>
            </a:pPr>
            <a:fld id="{DC138529-28B5-40F9-A54B-1A12EE1161AA}" type="datetime1">
              <a:rPr lang="en-US" altLang="zh-CN" sz="1800" smtClean="0">
                <a:solidFill>
                  <a:srgbClr val="000000"/>
                </a:solidFill>
              </a:rPr>
              <a:t>7/12/2020</a:t>
            </a:fld>
            <a:endParaRPr lang="ar-YE" altLang="zh-CN" sz="1800">
              <a:solidFill>
                <a:srgbClr val="000000"/>
              </a:solidFill>
            </a:endParaRPr>
          </a:p>
        </p:txBody>
      </p:sp>
      <p:sp>
        <p:nvSpPr>
          <p:cNvPr id="5" name="عنصر نائب لرقم الشريحة 4"/>
          <p:cNvSpPr>
            <a:spLocks noGrp="1"/>
          </p:cNvSpPr>
          <p:nvPr>
            <p:ph type="sldNum" sz="quarter" idx="12"/>
          </p:nvPr>
        </p:nvSpPr>
        <p:spPr/>
        <p:txBody>
          <a:bodyPr/>
          <a:lstStyle/>
          <a:p>
            <a:pPr>
              <a:defRPr/>
            </a:pPr>
            <a:fld id="{867AA407-1569-41AD-A78B-7C8A8F1EACFA}" type="slidenum">
              <a:rPr lang="ar-YE" altLang="zh-CN" smtClean="0"/>
              <a:pPr>
                <a:defRPr/>
              </a:pPr>
              <a:t>43</a:t>
            </a:fld>
            <a:endParaRPr lang="ar-YE" altLang="zh-CN" sz="1800">
              <a:solidFill>
                <a:srgbClr val="000000"/>
              </a:solidFill>
            </a:endParaRPr>
          </a:p>
        </p:txBody>
      </p:sp>
      <p:sp>
        <p:nvSpPr>
          <p:cNvPr id="2" name="عنصر نائب للتذييل 1"/>
          <p:cNvSpPr>
            <a:spLocks noGrp="1"/>
          </p:cNvSpPr>
          <p:nvPr>
            <p:ph type="ftr" sz="quarter" idx="11"/>
          </p:nvPr>
        </p:nvSpPr>
        <p:spPr/>
        <p:txBody>
          <a:bodyPr/>
          <a:lstStyle/>
          <a:p>
            <a:pPr>
              <a:defRPr/>
            </a:pPr>
            <a:r>
              <a:rPr lang="en-US" smtClean="0"/>
              <a:t>Dr. Abdulaziz Abbas</a:t>
            </a:r>
            <a:endParaRPr lang="ar-YE"/>
          </a:p>
        </p:txBody>
      </p:sp>
    </p:spTree>
    <p:extLst>
      <p:ext uri="{BB962C8B-B14F-4D97-AF65-F5344CB8AC3E}">
        <p14:creationId xmlns:p14="http://schemas.microsoft.com/office/powerpoint/2010/main" val="30113640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504" y="0"/>
            <a:ext cx="8712968" cy="6552728"/>
          </a:xfrm>
        </p:spPr>
        <p:txBody>
          <a:bodyPr/>
          <a:lstStyle/>
          <a:p>
            <a:pPr marL="0" indent="0" algn="just">
              <a:buNone/>
            </a:pPr>
            <a:endParaRPr lang="en-US" u="sng" dirty="0" smtClean="0">
              <a:solidFill>
                <a:srgbClr val="FF0000"/>
              </a:solidFill>
              <a:latin typeface="Andalus" pitchFamily="18" charset="-78"/>
              <a:cs typeface="Andalus" pitchFamily="18" charset="-78"/>
            </a:endParaRPr>
          </a:p>
          <a:p>
            <a:pPr marL="0" indent="0" algn="just">
              <a:buNone/>
            </a:pPr>
            <a:r>
              <a:rPr lang="en-US" u="sng" dirty="0" smtClean="0">
                <a:solidFill>
                  <a:srgbClr val="FF0000"/>
                </a:solidFill>
                <a:latin typeface="Andalus" pitchFamily="18" charset="-78"/>
                <a:cs typeface="Andalus" pitchFamily="18" charset="-78"/>
              </a:rPr>
              <a:t>Symptoms </a:t>
            </a:r>
            <a:r>
              <a:rPr lang="en-US" u="sng" dirty="0">
                <a:solidFill>
                  <a:srgbClr val="FF0000"/>
                </a:solidFill>
                <a:latin typeface="Andalus" pitchFamily="18" charset="-78"/>
                <a:cs typeface="Andalus" pitchFamily="18" charset="-78"/>
              </a:rPr>
              <a:t>of celiac disease </a:t>
            </a:r>
            <a:r>
              <a:rPr lang="en-US" dirty="0">
                <a:solidFill>
                  <a:srgbClr val="FF0000"/>
                </a:solidFill>
                <a:latin typeface="Andalus" pitchFamily="18" charset="-78"/>
                <a:cs typeface="Andalus" pitchFamily="18" charset="-78"/>
              </a:rPr>
              <a:t>include </a:t>
            </a:r>
            <a:r>
              <a:rPr lang="en-US" dirty="0">
                <a:solidFill>
                  <a:srgbClr val="0070C0"/>
                </a:solidFill>
                <a:latin typeface="Andalus" pitchFamily="18" charset="-78"/>
                <a:cs typeface="Andalus" pitchFamily="18" charset="-78"/>
              </a:rPr>
              <a:t>GI disturbances such as diarrhea, </a:t>
            </a:r>
            <a:r>
              <a:rPr lang="en-US" dirty="0" err="1">
                <a:solidFill>
                  <a:srgbClr val="0070C0"/>
                </a:solidFill>
                <a:latin typeface="Andalus" pitchFamily="18" charset="-78"/>
                <a:cs typeface="Andalus" pitchFamily="18" charset="-78"/>
              </a:rPr>
              <a:t>steatorrhea</a:t>
            </a:r>
            <a:r>
              <a:rPr lang="en-US" dirty="0" smtClean="0">
                <a:solidFill>
                  <a:srgbClr val="0070C0"/>
                </a:solidFill>
                <a:latin typeface="Andalus" pitchFamily="18" charset="-78"/>
                <a:cs typeface="Andalus" pitchFamily="18" charset="-78"/>
              </a:rPr>
              <a:t>,</a:t>
            </a:r>
            <a:r>
              <a:rPr lang="en-US" dirty="0">
                <a:solidFill>
                  <a:srgbClr val="0070C0"/>
                </a:solidFill>
                <a:latin typeface="Andalus" pitchFamily="18" charset="-78"/>
                <a:cs typeface="Andalus" pitchFamily="18" charset="-78"/>
              </a:rPr>
              <a:t> and flatulence</a:t>
            </a:r>
            <a:r>
              <a:rPr lang="en-US" dirty="0">
                <a:latin typeface="Andalus" pitchFamily="18" charset="-78"/>
                <a:cs typeface="Andalus" pitchFamily="18" charset="-78"/>
              </a:rPr>
              <a:t>. </a:t>
            </a:r>
            <a:r>
              <a:rPr lang="en-US" dirty="0">
                <a:solidFill>
                  <a:srgbClr val="7030A0"/>
                </a:solidFill>
                <a:latin typeface="Andalus" pitchFamily="18" charset="-78"/>
                <a:cs typeface="Andalus" pitchFamily="18" charset="-78"/>
              </a:rPr>
              <a:t>Because </a:t>
            </a:r>
            <a:r>
              <a:rPr lang="en-US" u="sng" dirty="0">
                <a:solidFill>
                  <a:srgbClr val="7030A0"/>
                </a:solidFill>
                <a:latin typeface="Andalus" pitchFamily="18" charset="-78"/>
                <a:cs typeface="Andalus" pitchFamily="18" charset="-78"/>
              </a:rPr>
              <a:t>lactase deficiency </a:t>
            </a:r>
            <a:r>
              <a:rPr lang="en-US" dirty="0">
                <a:solidFill>
                  <a:srgbClr val="7030A0"/>
                </a:solidFill>
                <a:latin typeface="Andalus" pitchFamily="18" charset="-78"/>
                <a:cs typeface="Andalus" pitchFamily="18" charset="-78"/>
              </a:rPr>
              <a:t>can result from mucosal damage, milk products may exacerbate GI symptoms. </a:t>
            </a:r>
            <a:endParaRPr lang="en-US" dirty="0" smtClean="0">
              <a:solidFill>
                <a:srgbClr val="7030A0"/>
              </a:solidFill>
              <a:latin typeface="Andalus" pitchFamily="18" charset="-78"/>
              <a:cs typeface="Andalus" pitchFamily="18" charset="-78"/>
            </a:endParaRPr>
          </a:p>
          <a:p>
            <a:pPr marL="0" indent="0" algn="just">
              <a:buNone/>
            </a:pPr>
            <a:r>
              <a:rPr lang="en-US" dirty="0" smtClean="0">
                <a:solidFill>
                  <a:srgbClr val="FF0000"/>
                </a:solidFill>
                <a:latin typeface="Andalus" pitchFamily="18" charset="-78"/>
                <a:cs typeface="Andalus" pitchFamily="18" charset="-78"/>
              </a:rPr>
              <a:t>Due </a:t>
            </a:r>
            <a:r>
              <a:rPr lang="en-US" dirty="0">
                <a:solidFill>
                  <a:srgbClr val="FF0000"/>
                </a:solidFill>
                <a:latin typeface="Andalus" pitchFamily="18" charset="-78"/>
                <a:cs typeface="Andalus" pitchFamily="18" charset="-78"/>
              </a:rPr>
              <a:t>to nutrient </a:t>
            </a:r>
            <a:r>
              <a:rPr lang="en-US" dirty="0" err="1">
                <a:solidFill>
                  <a:srgbClr val="FF0000"/>
                </a:solidFill>
                <a:latin typeface="Andalus" pitchFamily="18" charset="-78"/>
                <a:cs typeface="Andalus" pitchFamily="18" charset="-78"/>
              </a:rPr>
              <a:t>malabsorption</a:t>
            </a:r>
            <a:r>
              <a:rPr lang="en-US" dirty="0">
                <a:solidFill>
                  <a:srgbClr val="FF0000"/>
                </a:solidFill>
                <a:latin typeface="Andalus" pitchFamily="18" charset="-78"/>
                <a:cs typeface="Andalus" pitchFamily="18" charset="-78"/>
              </a:rPr>
              <a:t>, children with celiac disease often exhibit poor growth, low body weights, muscle wasting, and anemia. </a:t>
            </a:r>
            <a:endParaRPr lang="en-US" dirty="0" smtClean="0">
              <a:solidFill>
                <a:srgbClr val="FF0000"/>
              </a:solidFill>
              <a:latin typeface="Andalus" pitchFamily="18" charset="-78"/>
              <a:cs typeface="Andalus" pitchFamily="18" charset="-78"/>
            </a:endParaRPr>
          </a:p>
          <a:p>
            <a:pPr marL="0" indent="0" algn="just">
              <a:buNone/>
            </a:pPr>
            <a:r>
              <a:rPr lang="en-US" dirty="0" smtClean="0">
                <a:solidFill>
                  <a:srgbClr val="00B050"/>
                </a:solidFill>
                <a:latin typeface="Andalus" pitchFamily="18" charset="-78"/>
                <a:cs typeface="Andalus" pitchFamily="18" charset="-78"/>
              </a:rPr>
              <a:t>Adults </a:t>
            </a:r>
            <a:r>
              <a:rPr lang="en-US" dirty="0">
                <a:solidFill>
                  <a:srgbClr val="00B050"/>
                </a:solidFill>
                <a:latin typeface="Andalus" pitchFamily="18" charset="-78"/>
                <a:cs typeface="Andalus" pitchFamily="18" charset="-78"/>
              </a:rPr>
              <a:t>may develop anemia, bone disorders, neurological symptoms, and fertility problems</a:t>
            </a:r>
            <a:r>
              <a:rPr lang="en-US" dirty="0" smtClean="0">
                <a:latin typeface="Andalus" pitchFamily="18" charset="-78"/>
                <a:cs typeface="Andalus" pitchFamily="18" charset="-78"/>
              </a:rPr>
              <a:t>.</a:t>
            </a:r>
            <a:r>
              <a:rPr lang="en-US" sz="800" dirty="0" smtClean="0">
                <a:latin typeface="Andalus" pitchFamily="18" charset="-78"/>
                <a:cs typeface="Andalus" pitchFamily="18" charset="-78"/>
              </a:rPr>
              <a:t> </a:t>
            </a:r>
            <a:endParaRPr lang="en-US" sz="2000" dirty="0">
              <a:latin typeface="Andalus" pitchFamily="18" charset="-78"/>
              <a:cs typeface="Andalus" pitchFamily="18" charset="-78"/>
            </a:endParaRPr>
          </a:p>
          <a:p>
            <a:pPr marL="0" indent="0" algn="l">
              <a:buNone/>
            </a:pPr>
            <a:endParaRPr lang="en-US" sz="1800" dirty="0">
              <a:latin typeface="Andalus" pitchFamily="18" charset="-78"/>
              <a:cs typeface="Andalus" pitchFamily="18" charset="-78"/>
            </a:endParaRPr>
          </a:p>
        </p:txBody>
      </p:sp>
      <p:sp>
        <p:nvSpPr>
          <p:cNvPr id="4" name="عنصر نائب للتاريخ 3"/>
          <p:cNvSpPr>
            <a:spLocks noGrp="1"/>
          </p:cNvSpPr>
          <p:nvPr>
            <p:ph type="dt" sz="half" idx="10"/>
          </p:nvPr>
        </p:nvSpPr>
        <p:spPr/>
        <p:txBody>
          <a:bodyPr/>
          <a:lstStyle/>
          <a:p>
            <a:pPr>
              <a:defRPr/>
            </a:pPr>
            <a:fld id="{AE51F7C5-4DE6-4166-92B3-59BDAB35AA2B}" type="datetime1">
              <a:rPr lang="en-US" altLang="zh-CN" sz="1800" smtClean="0">
                <a:solidFill>
                  <a:srgbClr val="000000"/>
                </a:solidFill>
              </a:rPr>
              <a:t>7/12/2020</a:t>
            </a:fld>
            <a:endParaRPr lang="ar-YE" altLang="zh-CN" sz="1800">
              <a:solidFill>
                <a:srgbClr val="000000"/>
              </a:solidFill>
            </a:endParaRPr>
          </a:p>
        </p:txBody>
      </p:sp>
      <p:sp>
        <p:nvSpPr>
          <p:cNvPr id="5" name="عنصر نائب لرقم الشريحة 4"/>
          <p:cNvSpPr>
            <a:spLocks noGrp="1"/>
          </p:cNvSpPr>
          <p:nvPr>
            <p:ph type="sldNum" sz="quarter" idx="12"/>
          </p:nvPr>
        </p:nvSpPr>
        <p:spPr/>
        <p:txBody>
          <a:bodyPr/>
          <a:lstStyle/>
          <a:p>
            <a:pPr>
              <a:defRPr/>
            </a:pPr>
            <a:fld id="{867AA407-1569-41AD-A78B-7C8A8F1EACFA}" type="slidenum">
              <a:rPr lang="ar-YE" altLang="zh-CN" smtClean="0"/>
              <a:pPr>
                <a:defRPr/>
              </a:pPr>
              <a:t>44</a:t>
            </a:fld>
            <a:endParaRPr lang="ar-YE" altLang="zh-CN" sz="1800">
              <a:solidFill>
                <a:srgbClr val="000000"/>
              </a:solidFill>
            </a:endParaRPr>
          </a:p>
        </p:txBody>
      </p:sp>
      <p:sp>
        <p:nvSpPr>
          <p:cNvPr id="2" name="عنصر نائب للتذييل 1"/>
          <p:cNvSpPr>
            <a:spLocks noGrp="1"/>
          </p:cNvSpPr>
          <p:nvPr>
            <p:ph type="ftr" sz="quarter" idx="11"/>
          </p:nvPr>
        </p:nvSpPr>
        <p:spPr/>
        <p:txBody>
          <a:bodyPr/>
          <a:lstStyle/>
          <a:p>
            <a:pPr>
              <a:defRPr/>
            </a:pPr>
            <a:r>
              <a:rPr lang="en-US" smtClean="0"/>
              <a:t>Dr. Abdulaziz Abbas</a:t>
            </a:r>
            <a:endParaRPr lang="ar-YE"/>
          </a:p>
        </p:txBody>
      </p:sp>
    </p:spTree>
    <p:extLst>
      <p:ext uri="{BB962C8B-B14F-4D97-AF65-F5344CB8AC3E}">
        <p14:creationId xmlns:p14="http://schemas.microsoft.com/office/powerpoint/2010/main" val="40943554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92696"/>
            <a:ext cx="8229600" cy="5433467"/>
          </a:xfrm>
        </p:spPr>
        <p:txBody>
          <a:bodyPr/>
          <a:lstStyle/>
          <a:p>
            <a:pPr marL="0" lvl="0" indent="0" algn="just">
              <a:buNone/>
            </a:pPr>
            <a:r>
              <a:rPr lang="en-US" dirty="0">
                <a:solidFill>
                  <a:srgbClr val="000000"/>
                </a:solidFill>
                <a:latin typeface="Andalus" pitchFamily="18" charset="-78"/>
                <a:cs typeface="Andalus" pitchFamily="18" charset="-78"/>
              </a:rPr>
              <a:t>Individuals with celiac disease who do not eliminate gluten from the diet are at increased risk of </a:t>
            </a:r>
            <a:r>
              <a:rPr lang="en-US" u="sng" dirty="0">
                <a:solidFill>
                  <a:srgbClr val="000000"/>
                </a:solidFill>
                <a:latin typeface="Andalus" pitchFamily="18" charset="-78"/>
                <a:cs typeface="Andalus" pitchFamily="18" charset="-78"/>
              </a:rPr>
              <a:t>developing intestinal and lymphatic cancers</a:t>
            </a:r>
            <a:r>
              <a:rPr lang="en-US" dirty="0" smtClean="0">
                <a:solidFill>
                  <a:srgbClr val="000000"/>
                </a:solidFill>
                <a:latin typeface="Andalus" pitchFamily="18" charset="-78"/>
                <a:cs typeface="Andalus" pitchFamily="18" charset="-78"/>
              </a:rPr>
              <a:t>.</a:t>
            </a:r>
          </a:p>
          <a:p>
            <a:pPr marL="0" lvl="0" indent="0" algn="just">
              <a:buNone/>
            </a:pPr>
            <a:r>
              <a:rPr lang="en-US" dirty="0" smtClean="0">
                <a:solidFill>
                  <a:srgbClr val="FF0000"/>
                </a:solidFill>
                <a:latin typeface="Andalus" pitchFamily="18" charset="-78"/>
                <a:cs typeface="Andalus" pitchFamily="18" charset="-78"/>
              </a:rPr>
              <a:t>Some </a:t>
            </a:r>
            <a:r>
              <a:rPr lang="en-US" dirty="0">
                <a:solidFill>
                  <a:srgbClr val="FF0000"/>
                </a:solidFill>
                <a:latin typeface="Andalus" pitchFamily="18" charset="-78"/>
                <a:cs typeface="Andalus" pitchFamily="18" charset="-78"/>
              </a:rPr>
              <a:t>gluten-sensitive individuals may have few GI symptoms but react to gluten by developing a severe rash. </a:t>
            </a:r>
            <a:endParaRPr lang="en-US" dirty="0" smtClean="0">
              <a:solidFill>
                <a:srgbClr val="FF0000"/>
              </a:solidFill>
              <a:latin typeface="Andalus" pitchFamily="18" charset="-78"/>
              <a:cs typeface="Andalus" pitchFamily="18" charset="-78"/>
            </a:endParaRPr>
          </a:p>
          <a:p>
            <a:pPr marL="0" lvl="0" indent="0" algn="just">
              <a:buNone/>
            </a:pPr>
            <a:r>
              <a:rPr lang="en-US" dirty="0" smtClean="0">
                <a:solidFill>
                  <a:srgbClr val="000000"/>
                </a:solidFill>
                <a:latin typeface="Andalus" pitchFamily="18" charset="-78"/>
                <a:cs typeface="Andalus" pitchFamily="18" charset="-78"/>
              </a:rPr>
              <a:t>This </a:t>
            </a:r>
            <a:r>
              <a:rPr lang="en-US" dirty="0">
                <a:solidFill>
                  <a:srgbClr val="000000"/>
                </a:solidFill>
                <a:latin typeface="Andalus" pitchFamily="18" charset="-78"/>
                <a:cs typeface="Andalus" pitchFamily="18" charset="-78"/>
              </a:rPr>
              <a:t>condition is called </a:t>
            </a:r>
            <a:r>
              <a:rPr lang="en-US" b="1" dirty="0">
                <a:solidFill>
                  <a:srgbClr val="000000"/>
                </a:solidFill>
                <a:latin typeface="Andalus" pitchFamily="18" charset="-78"/>
                <a:cs typeface="Andalus" pitchFamily="18" charset="-78"/>
              </a:rPr>
              <a:t>dermatitis </a:t>
            </a:r>
            <a:r>
              <a:rPr lang="en-US" b="1" dirty="0" err="1">
                <a:solidFill>
                  <a:srgbClr val="000000"/>
                </a:solidFill>
                <a:latin typeface="Andalus" pitchFamily="18" charset="-78"/>
                <a:cs typeface="Andalus" pitchFamily="18" charset="-78"/>
              </a:rPr>
              <a:t>herpetiformis</a:t>
            </a:r>
            <a:r>
              <a:rPr lang="en-US" b="1" dirty="0">
                <a:solidFill>
                  <a:srgbClr val="000000"/>
                </a:solidFill>
                <a:latin typeface="Andalus" pitchFamily="18" charset="-78"/>
                <a:cs typeface="Andalus" pitchFamily="18" charset="-78"/>
              </a:rPr>
              <a:t> </a:t>
            </a:r>
            <a:r>
              <a:rPr lang="en-US" dirty="0">
                <a:solidFill>
                  <a:srgbClr val="000000"/>
                </a:solidFill>
                <a:latin typeface="Andalus" pitchFamily="18" charset="-78"/>
                <a:cs typeface="Andalus" pitchFamily="18" charset="-78"/>
              </a:rPr>
              <a:t>and requires dietary adjustments similar to those for celiac disease.</a:t>
            </a:r>
            <a:endParaRPr lang="ar-YE" dirty="0">
              <a:solidFill>
                <a:srgbClr val="000000"/>
              </a:solidFill>
              <a:latin typeface="Andalus" pitchFamily="18" charset="-78"/>
              <a:cs typeface="Andalus" pitchFamily="18" charset="-78"/>
            </a:endParaRPr>
          </a:p>
          <a:p>
            <a:endParaRPr lang="ar-YE" dirty="0"/>
          </a:p>
        </p:txBody>
      </p:sp>
      <p:sp>
        <p:nvSpPr>
          <p:cNvPr id="4" name="عنصر نائب للتاريخ 3"/>
          <p:cNvSpPr>
            <a:spLocks noGrp="1"/>
          </p:cNvSpPr>
          <p:nvPr>
            <p:ph type="dt" sz="half" idx="10"/>
          </p:nvPr>
        </p:nvSpPr>
        <p:spPr/>
        <p:txBody>
          <a:bodyPr/>
          <a:lstStyle/>
          <a:p>
            <a:pPr>
              <a:defRPr/>
            </a:pPr>
            <a:fld id="{52C08F10-8694-4B8D-BF79-36DE544C887C}" type="datetime1">
              <a:rPr lang="en-US" altLang="zh-CN" sz="1800" smtClean="0">
                <a:solidFill>
                  <a:srgbClr val="000000"/>
                </a:solidFill>
              </a:rPr>
              <a:t>7/12/2020</a:t>
            </a:fld>
            <a:endParaRPr lang="ar-YE" altLang="zh-CN" sz="1800">
              <a:solidFill>
                <a:srgbClr val="000000"/>
              </a:solidFill>
            </a:endParaRPr>
          </a:p>
        </p:txBody>
      </p:sp>
      <p:sp>
        <p:nvSpPr>
          <p:cNvPr id="5" name="عنصر نائب لرقم الشريحة 4"/>
          <p:cNvSpPr>
            <a:spLocks noGrp="1"/>
          </p:cNvSpPr>
          <p:nvPr>
            <p:ph type="sldNum" sz="quarter" idx="12"/>
          </p:nvPr>
        </p:nvSpPr>
        <p:spPr/>
        <p:txBody>
          <a:bodyPr/>
          <a:lstStyle/>
          <a:p>
            <a:pPr>
              <a:defRPr/>
            </a:pPr>
            <a:fld id="{867AA407-1569-41AD-A78B-7C8A8F1EACFA}" type="slidenum">
              <a:rPr lang="ar-YE" altLang="zh-CN" smtClean="0"/>
              <a:pPr>
                <a:defRPr/>
              </a:pPr>
              <a:t>45</a:t>
            </a:fld>
            <a:endParaRPr lang="ar-YE" altLang="zh-CN" sz="1800">
              <a:solidFill>
                <a:srgbClr val="000000"/>
              </a:solidFill>
            </a:endParaRPr>
          </a:p>
        </p:txBody>
      </p:sp>
      <p:sp>
        <p:nvSpPr>
          <p:cNvPr id="2" name="عنصر نائب للتذييل 1"/>
          <p:cNvSpPr>
            <a:spLocks noGrp="1"/>
          </p:cNvSpPr>
          <p:nvPr>
            <p:ph type="ftr" sz="quarter" idx="11"/>
          </p:nvPr>
        </p:nvSpPr>
        <p:spPr/>
        <p:txBody>
          <a:bodyPr/>
          <a:lstStyle/>
          <a:p>
            <a:pPr>
              <a:defRPr/>
            </a:pPr>
            <a:r>
              <a:rPr lang="en-US" smtClean="0"/>
              <a:t>Dr. Abdulaziz Abbas</a:t>
            </a:r>
            <a:endParaRPr lang="ar-YE"/>
          </a:p>
        </p:txBody>
      </p:sp>
    </p:spTree>
    <p:extLst>
      <p:ext uri="{BB962C8B-B14F-4D97-AF65-F5344CB8AC3E}">
        <p14:creationId xmlns:p14="http://schemas.microsoft.com/office/powerpoint/2010/main" val="7856205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4000" b="1" dirty="0">
                <a:solidFill>
                  <a:srgbClr val="FF0000"/>
                </a:solidFill>
                <a:latin typeface="Andalus" pitchFamily="18" charset="-78"/>
                <a:cs typeface="Andalus" pitchFamily="18" charset="-78"/>
              </a:rPr>
              <a:t>Nutrition Therapy for Celiac Disease </a:t>
            </a:r>
            <a:endParaRPr lang="ar-YE" dirty="0">
              <a:solidFill>
                <a:srgbClr val="FF0000"/>
              </a:solidFill>
            </a:endParaRPr>
          </a:p>
        </p:txBody>
      </p:sp>
      <p:sp>
        <p:nvSpPr>
          <p:cNvPr id="3" name="عنصر نائب للمحتوى 2"/>
          <p:cNvSpPr>
            <a:spLocks noGrp="1"/>
          </p:cNvSpPr>
          <p:nvPr>
            <p:ph idx="1"/>
          </p:nvPr>
        </p:nvSpPr>
        <p:spPr>
          <a:xfrm>
            <a:off x="457200" y="1268760"/>
            <a:ext cx="8229600" cy="5328592"/>
          </a:xfrm>
        </p:spPr>
        <p:txBody>
          <a:bodyPr/>
          <a:lstStyle/>
          <a:p>
            <a:pPr marL="0" indent="0" algn="just">
              <a:buNone/>
            </a:pPr>
            <a:r>
              <a:rPr lang="en-US" dirty="0" smtClean="0">
                <a:solidFill>
                  <a:srgbClr val="000000"/>
                </a:solidFill>
                <a:latin typeface="Andalus" pitchFamily="18" charset="-78"/>
                <a:cs typeface="Andalus" pitchFamily="18" charset="-78"/>
              </a:rPr>
              <a:t>The </a:t>
            </a:r>
            <a:r>
              <a:rPr lang="en-US" dirty="0">
                <a:solidFill>
                  <a:srgbClr val="000000"/>
                </a:solidFill>
                <a:latin typeface="Andalus" pitchFamily="18" charset="-78"/>
                <a:cs typeface="Andalus" pitchFamily="18" charset="-78"/>
              </a:rPr>
              <a:t>treatment for celiac disease </a:t>
            </a:r>
            <a:r>
              <a:rPr lang="en-US" dirty="0">
                <a:solidFill>
                  <a:srgbClr val="0070C0"/>
                </a:solidFill>
                <a:latin typeface="Andalus" pitchFamily="18" charset="-78"/>
                <a:cs typeface="Andalus" pitchFamily="18" charset="-78"/>
              </a:rPr>
              <a:t>is </a:t>
            </a:r>
            <a:r>
              <a:rPr lang="en-US" dirty="0" smtClean="0">
                <a:solidFill>
                  <a:srgbClr val="0070C0"/>
                </a:solidFill>
                <a:latin typeface="Andalus" pitchFamily="18" charset="-78"/>
                <a:cs typeface="Andalus" pitchFamily="18" charset="-78"/>
              </a:rPr>
              <a:t>lifelong adherence </a:t>
            </a:r>
            <a:r>
              <a:rPr lang="en-US" dirty="0">
                <a:solidFill>
                  <a:srgbClr val="0070C0"/>
                </a:solidFill>
                <a:latin typeface="Andalus" pitchFamily="18" charset="-78"/>
                <a:cs typeface="Andalus" pitchFamily="18" charset="-78"/>
              </a:rPr>
              <a:t>to a gluten-free diet. </a:t>
            </a:r>
            <a:endParaRPr lang="en-US" dirty="0" smtClean="0">
              <a:solidFill>
                <a:srgbClr val="0070C0"/>
              </a:solidFill>
              <a:latin typeface="Andalus" pitchFamily="18" charset="-78"/>
              <a:cs typeface="Andalus" pitchFamily="18" charset="-78"/>
            </a:endParaRPr>
          </a:p>
          <a:p>
            <a:pPr marL="0" indent="0" algn="just">
              <a:buNone/>
            </a:pPr>
            <a:r>
              <a:rPr lang="en-US" dirty="0" smtClean="0">
                <a:solidFill>
                  <a:srgbClr val="FF0000"/>
                </a:solidFill>
                <a:latin typeface="Andalus" pitchFamily="18" charset="-78"/>
                <a:cs typeface="Andalus" pitchFamily="18" charset="-78"/>
              </a:rPr>
              <a:t>Improvement </a:t>
            </a:r>
            <a:r>
              <a:rPr lang="en-US" dirty="0">
                <a:solidFill>
                  <a:srgbClr val="FF0000"/>
                </a:solidFill>
                <a:latin typeface="Andalus" pitchFamily="18" charset="-78"/>
                <a:cs typeface="Andalus" pitchFamily="18" charset="-78"/>
              </a:rPr>
              <a:t>in symptoms is often evident within several weeks, although mucosal healing can sometimes take years</a:t>
            </a:r>
            <a:r>
              <a:rPr lang="en-US" dirty="0">
                <a:solidFill>
                  <a:srgbClr val="7030A0"/>
                </a:solidFill>
                <a:latin typeface="Andalus" pitchFamily="18" charset="-78"/>
                <a:cs typeface="Andalus" pitchFamily="18" charset="-78"/>
              </a:rPr>
              <a:t>. If lactase deficiency is suspected, patients should avoid lactose-containing foods until the intestine has recovered.</a:t>
            </a:r>
            <a:r>
              <a:rPr lang="en-US" dirty="0">
                <a:solidFill>
                  <a:srgbClr val="000000"/>
                </a:solidFill>
                <a:latin typeface="Andalus" pitchFamily="18" charset="-78"/>
                <a:cs typeface="Andalus" pitchFamily="18" charset="-78"/>
              </a:rPr>
              <a:t> </a:t>
            </a:r>
            <a:r>
              <a:rPr lang="en-US" u="sng" dirty="0">
                <a:solidFill>
                  <a:srgbClr val="000000"/>
                </a:solidFill>
                <a:latin typeface="Andalus" pitchFamily="18" charset="-78"/>
                <a:cs typeface="Andalus" pitchFamily="18" charset="-78"/>
              </a:rPr>
              <a:t>Dietary supplements can be used to meet micronutrient needs and reverse deficiencies.</a:t>
            </a:r>
            <a:endParaRPr lang="ar-YE" u="sng" dirty="0">
              <a:latin typeface="Andalus" pitchFamily="18" charset="-78"/>
              <a:cs typeface="Andalus" pitchFamily="18" charset="-78"/>
            </a:endParaRPr>
          </a:p>
          <a:p>
            <a:pPr marL="0" indent="0" algn="l">
              <a:buNone/>
            </a:pPr>
            <a:endParaRPr lang="en-US" dirty="0">
              <a:solidFill>
                <a:srgbClr val="000000"/>
              </a:solidFill>
              <a:latin typeface="Andalus" pitchFamily="18" charset="-78"/>
              <a:cs typeface="Andalus" pitchFamily="18" charset="-78"/>
            </a:endParaRPr>
          </a:p>
          <a:p>
            <a:pPr marL="0" indent="0" algn="l">
              <a:buNone/>
            </a:pPr>
            <a:endParaRPr lang="en-US" dirty="0">
              <a:solidFill>
                <a:srgbClr val="000000"/>
              </a:solidFill>
              <a:latin typeface="Andalus" pitchFamily="18" charset="-78"/>
              <a:cs typeface="Andalus" pitchFamily="18" charset="-78"/>
            </a:endParaRPr>
          </a:p>
          <a:p>
            <a:pPr marL="0" indent="0" algn="l">
              <a:buNone/>
            </a:pPr>
            <a:endParaRPr lang="en-US" dirty="0">
              <a:solidFill>
                <a:srgbClr val="000000"/>
              </a:solidFill>
              <a:latin typeface="Andalus" pitchFamily="18" charset="-78"/>
              <a:cs typeface="Andalus" pitchFamily="18" charset="-78"/>
            </a:endParaRPr>
          </a:p>
          <a:p>
            <a:pPr marL="0" indent="0" algn="l">
              <a:buNone/>
            </a:pPr>
            <a:endParaRPr lang="en-US" dirty="0">
              <a:solidFill>
                <a:srgbClr val="000000"/>
              </a:solidFill>
              <a:latin typeface="Andalus" pitchFamily="18" charset="-78"/>
              <a:cs typeface="Andalus" pitchFamily="18" charset="-78"/>
            </a:endParaRPr>
          </a:p>
          <a:p>
            <a:pPr marL="0" indent="0" algn="l">
              <a:buNone/>
            </a:pPr>
            <a:endParaRPr lang="en-US" dirty="0">
              <a:solidFill>
                <a:srgbClr val="000000"/>
              </a:solidFill>
              <a:latin typeface="Andalus" pitchFamily="18" charset="-78"/>
              <a:cs typeface="Andalus" pitchFamily="18" charset="-78"/>
            </a:endParaRPr>
          </a:p>
        </p:txBody>
      </p:sp>
      <p:sp>
        <p:nvSpPr>
          <p:cNvPr id="4" name="عنصر نائب للتاريخ 3"/>
          <p:cNvSpPr>
            <a:spLocks noGrp="1"/>
          </p:cNvSpPr>
          <p:nvPr>
            <p:ph type="dt" sz="half" idx="10"/>
          </p:nvPr>
        </p:nvSpPr>
        <p:spPr/>
        <p:txBody>
          <a:bodyPr/>
          <a:lstStyle/>
          <a:p>
            <a:pPr>
              <a:defRPr/>
            </a:pPr>
            <a:fld id="{ECDE7870-6EBD-4A5E-8F92-7C40F5431278}" type="datetime1">
              <a:rPr lang="en-US" altLang="zh-CN" sz="1800" smtClean="0">
                <a:solidFill>
                  <a:srgbClr val="000000"/>
                </a:solidFill>
              </a:rPr>
              <a:t>7/12/2020</a:t>
            </a:fld>
            <a:endParaRPr lang="ar-YE" altLang="zh-CN" sz="1800">
              <a:solidFill>
                <a:srgbClr val="000000"/>
              </a:solidFill>
            </a:endParaRPr>
          </a:p>
        </p:txBody>
      </p:sp>
      <p:sp>
        <p:nvSpPr>
          <p:cNvPr id="5" name="عنصر نائب لرقم الشريحة 4"/>
          <p:cNvSpPr>
            <a:spLocks noGrp="1"/>
          </p:cNvSpPr>
          <p:nvPr>
            <p:ph type="sldNum" sz="quarter" idx="12"/>
          </p:nvPr>
        </p:nvSpPr>
        <p:spPr/>
        <p:txBody>
          <a:bodyPr/>
          <a:lstStyle/>
          <a:p>
            <a:pPr>
              <a:defRPr/>
            </a:pPr>
            <a:fld id="{867AA407-1569-41AD-A78B-7C8A8F1EACFA}" type="slidenum">
              <a:rPr lang="ar-YE" altLang="zh-CN" smtClean="0"/>
              <a:pPr>
                <a:defRPr/>
              </a:pPr>
              <a:t>46</a:t>
            </a:fld>
            <a:endParaRPr lang="ar-YE" altLang="zh-CN" sz="1800">
              <a:solidFill>
                <a:srgbClr val="000000"/>
              </a:solidFill>
            </a:endParaRPr>
          </a:p>
        </p:txBody>
      </p:sp>
      <p:sp>
        <p:nvSpPr>
          <p:cNvPr id="6" name="عنصر نائب للتذييل 5"/>
          <p:cNvSpPr>
            <a:spLocks noGrp="1"/>
          </p:cNvSpPr>
          <p:nvPr>
            <p:ph type="ftr" sz="quarter" idx="11"/>
          </p:nvPr>
        </p:nvSpPr>
        <p:spPr/>
        <p:txBody>
          <a:bodyPr/>
          <a:lstStyle/>
          <a:p>
            <a:pPr>
              <a:defRPr/>
            </a:pPr>
            <a:r>
              <a:rPr lang="en-US" smtClean="0"/>
              <a:t>Dr. Abdulaziz Abbas</a:t>
            </a:r>
            <a:endParaRPr lang="ar-YE"/>
          </a:p>
        </p:txBody>
      </p:sp>
    </p:spTree>
    <p:extLst>
      <p:ext uri="{BB962C8B-B14F-4D97-AF65-F5344CB8AC3E}">
        <p14:creationId xmlns:p14="http://schemas.microsoft.com/office/powerpoint/2010/main" val="6159707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332656"/>
            <a:ext cx="8712968" cy="6048672"/>
          </a:xfrm>
        </p:spPr>
        <p:txBody>
          <a:bodyPr/>
          <a:lstStyle/>
          <a:p>
            <a:pPr marL="0" indent="0" algn="just">
              <a:buNone/>
            </a:pPr>
            <a:r>
              <a:rPr lang="en-US" sz="2800" dirty="0">
                <a:solidFill>
                  <a:srgbClr val="7030A0"/>
                </a:solidFill>
                <a:latin typeface="Andalus" pitchFamily="18" charset="-78"/>
                <a:cs typeface="Andalus" pitchFamily="18" charset="-78"/>
              </a:rPr>
              <a:t>The gluten-free diet eliminates foods that contain wheat, barley, and rye (</a:t>
            </a:r>
            <a:r>
              <a:rPr lang="en-US" sz="2800" dirty="0" smtClean="0">
                <a:solidFill>
                  <a:srgbClr val="7030A0"/>
                </a:solidFill>
                <a:latin typeface="Andalus" pitchFamily="18" charset="-78"/>
                <a:cs typeface="Andalus" pitchFamily="18" charset="-78"/>
              </a:rPr>
              <a:t>see Table </a:t>
            </a:r>
            <a:r>
              <a:rPr lang="en-US" sz="2800" dirty="0">
                <a:solidFill>
                  <a:srgbClr val="7030A0"/>
                </a:solidFill>
                <a:latin typeface="Andalus" pitchFamily="18" charset="-78"/>
                <a:cs typeface="Andalus" pitchFamily="18" charset="-78"/>
              </a:rPr>
              <a:t>24-6). Because many foods contain ingredients derived from these grains, foods that are problematic are not always obvious. </a:t>
            </a:r>
            <a:endParaRPr lang="en-US" sz="2800" dirty="0" smtClean="0">
              <a:solidFill>
                <a:srgbClr val="7030A0"/>
              </a:solidFill>
              <a:latin typeface="Andalus" pitchFamily="18" charset="-78"/>
              <a:cs typeface="Andalus" pitchFamily="18" charset="-78"/>
            </a:endParaRPr>
          </a:p>
          <a:p>
            <a:pPr marL="0" indent="0" algn="just">
              <a:buNone/>
            </a:pPr>
            <a:r>
              <a:rPr lang="en-US" sz="2800" dirty="0" smtClean="0">
                <a:solidFill>
                  <a:srgbClr val="FF0000"/>
                </a:solidFill>
                <a:latin typeface="Andalus" pitchFamily="18" charset="-78"/>
                <a:cs typeface="Andalus" pitchFamily="18" charset="-78"/>
              </a:rPr>
              <a:t>Even </a:t>
            </a:r>
            <a:r>
              <a:rPr lang="en-US" sz="2800" u="sng" dirty="0">
                <a:solidFill>
                  <a:srgbClr val="FF0000"/>
                </a:solidFill>
                <a:latin typeface="Andalus" pitchFamily="18" charset="-78"/>
                <a:cs typeface="Andalus" pitchFamily="18" charset="-78"/>
              </a:rPr>
              <a:t>small amounts of gluten may cause symptoms </a:t>
            </a:r>
            <a:r>
              <a:rPr lang="en-US" sz="2800" dirty="0">
                <a:solidFill>
                  <a:srgbClr val="FF0000"/>
                </a:solidFill>
                <a:latin typeface="Andalus" pitchFamily="18" charset="-78"/>
                <a:cs typeface="Andalus" pitchFamily="18" charset="-78"/>
              </a:rPr>
              <a:t>in some people, so patients need to check ingredient lists on food labels carefully. </a:t>
            </a:r>
            <a:endParaRPr lang="en-US" sz="2800" dirty="0" smtClean="0">
              <a:solidFill>
                <a:srgbClr val="FF0000"/>
              </a:solidFill>
              <a:latin typeface="Andalus" pitchFamily="18" charset="-78"/>
              <a:cs typeface="Andalus" pitchFamily="18" charset="-78"/>
            </a:endParaRPr>
          </a:p>
          <a:p>
            <a:pPr marL="0" indent="0" algn="just">
              <a:buNone/>
            </a:pPr>
            <a:r>
              <a:rPr lang="en-US" sz="2800" dirty="0" smtClean="0">
                <a:latin typeface="Andalus" pitchFamily="18" charset="-78"/>
                <a:cs typeface="Andalus" pitchFamily="18" charset="-78"/>
              </a:rPr>
              <a:t>Gluten-containing </a:t>
            </a:r>
            <a:r>
              <a:rPr lang="en-US" sz="2800" dirty="0">
                <a:latin typeface="Andalus" pitchFamily="18" charset="-78"/>
                <a:cs typeface="Andalus" pitchFamily="18" charset="-78"/>
              </a:rPr>
              <a:t>products that may be overlooked include beer, caramel coloring, coffee substitutes, communion wafers, imitation meats, malt syrup, medications, salad dressings, and soy sauce. </a:t>
            </a:r>
            <a:endParaRPr lang="en-US" sz="2800" dirty="0" smtClean="0">
              <a:latin typeface="Andalus" pitchFamily="18" charset="-78"/>
              <a:cs typeface="Andalus" pitchFamily="18" charset="-78"/>
            </a:endParaRPr>
          </a:p>
          <a:p>
            <a:pPr marL="0" indent="0" algn="just">
              <a:buNone/>
            </a:pPr>
            <a:r>
              <a:rPr lang="en-US" sz="2800" dirty="0" smtClean="0">
                <a:solidFill>
                  <a:srgbClr val="7030A0"/>
                </a:solidFill>
                <a:latin typeface="Andalus" pitchFamily="18" charset="-78"/>
                <a:cs typeface="Andalus" pitchFamily="18" charset="-78"/>
              </a:rPr>
              <a:t>Special </a:t>
            </a:r>
            <a:r>
              <a:rPr lang="en-US" sz="2800" dirty="0">
                <a:solidFill>
                  <a:srgbClr val="7030A0"/>
                </a:solidFill>
                <a:latin typeface="Andalus" pitchFamily="18" charset="-78"/>
                <a:cs typeface="Andalus" pitchFamily="18" charset="-78"/>
              </a:rPr>
              <a:t>gluten-free products can be purchased to replace common food items such as bread, pasta, and cereals. </a:t>
            </a:r>
            <a:endParaRPr lang="en-US" sz="2000" dirty="0">
              <a:solidFill>
                <a:srgbClr val="7030A0"/>
              </a:solidFill>
              <a:latin typeface="Andalus" pitchFamily="18" charset="-78"/>
              <a:cs typeface="Andalus" pitchFamily="18" charset="-78"/>
            </a:endParaRPr>
          </a:p>
          <a:p>
            <a:pPr marL="0" indent="0" algn="l">
              <a:buNone/>
            </a:pPr>
            <a:endParaRPr lang="en-US" sz="1800" dirty="0">
              <a:latin typeface="Andalus" pitchFamily="18" charset="-78"/>
              <a:cs typeface="Andalus" pitchFamily="18" charset="-78"/>
            </a:endParaRPr>
          </a:p>
          <a:p>
            <a:pPr marL="0" indent="0" algn="l">
              <a:buNone/>
            </a:pPr>
            <a:endParaRPr lang="en-US" sz="1800" dirty="0">
              <a:latin typeface="Andalus" pitchFamily="18" charset="-78"/>
              <a:cs typeface="Andalus" pitchFamily="18" charset="-78"/>
            </a:endParaRPr>
          </a:p>
          <a:p>
            <a:pPr marL="0" indent="0" algn="l">
              <a:buNone/>
            </a:pPr>
            <a:endParaRPr lang="en-US" sz="1800" dirty="0">
              <a:latin typeface="Andalus" pitchFamily="18" charset="-78"/>
              <a:cs typeface="Andalus" pitchFamily="18" charset="-78"/>
            </a:endParaRPr>
          </a:p>
          <a:p>
            <a:pPr marL="0" indent="0" algn="l">
              <a:buNone/>
            </a:pPr>
            <a:endParaRPr lang="en-US" sz="1800" dirty="0">
              <a:latin typeface="Andalus" pitchFamily="18" charset="-78"/>
              <a:cs typeface="Andalus" pitchFamily="18" charset="-78"/>
            </a:endParaRPr>
          </a:p>
          <a:p>
            <a:pPr marL="0" indent="0" algn="l">
              <a:buNone/>
            </a:pPr>
            <a:endParaRPr lang="en-US" sz="1800" dirty="0">
              <a:latin typeface="Andalus" pitchFamily="18" charset="-78"/>
              <a:cs typeface="Andalus" pitchFamily="18" charset="-78"/>
            </a:endParaRPr>
          </a:p>
          <a:p>
            <a:pPr marL="0" indent="0" algn="l">
              <a:buNone/>
            </a:pPr>
            <a:endParaRPr lang="en-US" sz="1800" dirty="0">
              <a:latin typeface="Andalus" pitchFamily="18" charset="-78"/>
              <a:cs typeface="Andalus" pitchFamily="18" charset="-78"/>
            </a:endParaRPr>
          </a:p>
          <a:p>
            <a:pPr marL="0" indent="0" algn="l">
              <a:buNone/>
            </a:pPr>
            <a:endParaRPr lang="en-US" sz="1800" dirty="0">
              <a:latin typeface="Andalus" pitchFamily="18" charset="-78"/>
              <a:cs typeface="Andalus" pitchFamily="18" charset="-78"/>
            </a:endParaRPr>
          </a:p>
          <a:p>
            <a:pPr marL="0" indent="0" algn="l">
              <a:buNone/>
            </a:pPr>
            <a:endParaRPr lang="en-US" sz="1800" dirty="0">
              <a:latin typeface="Andalus" pitchFamily="18" charset="-78"/>
              <a:cs typeface="Andalus" pitchFamily="18" charset="-78"/>
            </a:endParaRPr>
          </a:p>
          <a:p>
            <a:pPr marL="0" indent="0" algn="l">
              <a:buNone/>
            </a:pPr>
            <a:endParaRPr lang="en-US" sz="1800" dirty="0">
              <a:latin typeface="Andalus" pitchFamily="18" charset="-78"/>
              <a:cs typeface="Andalus" pitchFamily="18" charset="-78"/>
            </a:endParaRPr>
          </a:p>
          <a:p>
            <a:pPr marL="0" indent="0" algn="l">
              <a:buNone/>
            </a:pPr>
            <a:endParaRPr lang="en-US" sz="1800" dirty="0">
              <a:latin typeface="Andalus" pitchFamily="18" charset="-78"/>
              <a:cs typeface="Andalus" pitchFamily="18" charset="-78"/>
            </a:endParaRPr>
          </a:p>
        </p:txBody>
      </p:sp>
      <p:sp>
        <p:nvSpPr>
          <p:cNvPr id="4" name="عنصر نائب للتاريخ 3"/>
          <p:cNvSpPr>
            <a:spLocks noGrp="1"/>
          </p:cNvSpPr>
          <p:nvPr>
            <p:ph type="dt" sz="half" idx="10"/>
          </p:nvPr>
        </p:nvSpPr>
        <p:spPr/>
        <p:txBody>
          <a:bodyPr/>
          <a:lstStyle/>
          <a:p>
            <a:pPr>
              <a:defRPr/>
            </a:pPr>
            <a:fld id="{FA5DF6CC-CA75-4D46-B2FF-14651E9AC7B3}" type="datetime1">
              <a:rPr lang="en-US" altLang="zh-CN" sz="1800" smtClean="0">
                <a:solidFill>
                  <a:srgbClr val="000000"/>
                </a:solidFill>
              </a:rPr>
              <a:t>7/12/2020</a:t>
            </a:fld>
            <a:endParaRPr lang="ar-YE" altLang="zh-CN" sz="1800">
              <a:solidFill>
                <a:srgbClr val="000000"/>
              </a:solidFill>
            </a:endParaRPr>
          </a:p>
        </p:txBody>
      </p:sp>
      <p:sp>
        <p:nvSpPr>
          <p:cNvPr id="5" name="عنصر نائب لرقم الشريحة 4"/>
          <p:cNvSpPr>
            <a:spLocks noGrp="1"/>
          </p:cNvSpPr>
          <p:nvPr>
            <p:ph type="sldNum" sz="quarter" idx="12"/>
          </p:nvPr>
        </p:nvSpPr>
        <p:spPr/>
        <p:txBody>
          <a:bodyPr/>
          <a:lstStyle/>
          <a:p>
            <a:pPr>
              <a:defRPr/>
            </a:pPr>
            <a:fld id="{867AA407-1569-41AD-A78B-7C8A8F1EACFA}" type="slidenum">
              <a:rPr lang="ar-YE" altLang="zh-CN" smtClean="0"/>
              <a:pPr>
                <a:defRPr/>
              </a:pPr>
              <a:t>47</a:t>
            </a:fld>
            <a:endParaRPr lang="ar-YE" altLang="zh-CN" sz="1800">
              <a:solidFill>
                <a:srgbClr val="000000"/>
              </a:solidFill>
            </a:endParaRPr>
          </a:p>
        </p:txBody>
      </p:sp>
      <p:sp>
        <p:nvSpPr>
          <p:cNvPr id="2" name="عنصر نائب للتذييل 1"/>
          <p:cNvSpPr>
            <a:spLocks noGrp="1"/>
          </p:cNvSpPr>
          <p:nvPr>
            <p:ph type="ftr" sz="quarter" idx="11"/>
          </p:nvPr>
        </p:nvSpPr>
        <p:spPr/>
        <p:txBody>
          <a:bodyPr/>
          <a:lstStyle/>
          <a:p>
            <a:pPr>
              <a:defRPr/>
            </a:pPr>
            <a:r>
              <a:rPr lang="en-US" smtClean="0"/>
              <a:t>Dr. Abdulaziz Abbas</a:t>
            </a:r>
            <a:endParaRPr lang="ar-YE"/>
          </a:p>
        </p:txBody>
      </p:sp>
    </p:spTree>
    <p:extLst>
      <p:ext uri="{BB962C8B-B14F-4D97-AF65-F5344CB8AC3E}">
        <p14:creationId xmlns:p14="http://schemas.microsoft.com/office/powerpoint/2010/main" val="16178339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332656"/>
            <a:ext cx="8640960" cy="6048672"/>
          </a:xfrm>
        </p:spPr>
        <p:txBody>
          <a:bodyPr/>
          <a:lstStyle/>
          <a:p>
            <a:pPr marL="0" lvl="0" indent="0" algn="just">
              <a:buNone/>
            </a:pPr>
            <a:r>
              <a:rPr lang="en-US" dirty="0">
                <a:solidFill>
                  <a:srgbClr val="7030A0"/>
                </a:solidFill>
                <a:latin typeface="Andalus" pitchFamily="18" charset="-78"/>
                <a:cs typeface="Andalus" pitchFamily="18" charset="-78"/>
              </a:rPr>
              <a:t>Although somewhat </a:t>
            </a:r>
            <a:r>
              <a:rPr lang="en-US" u="sng" dirty="0">
                <a:solidFill>
                  <a:srgbClr val="7030A0"/>
                </a:solidFill>
                <a:latin typeface="Andalus" pitchFamily="18" charset="-78"/>
                <a:cs typeface="Andalus" pitchFamily="18" charset="-78"/>
              </a:rPr>
              <a:t>expensive</a:t>
            </a:r>
            <a:r>
              <a:rPr lang="en-US" dirty="0">
                <a:solidFill>
                  <a:srgbClr val="7030A0"/>
                </a:solidFill>
                <a:latin typeface="Andalus" pitchFamily="18" charset="-78"/>
                <a:cs typeface="Andalus" pitchFamily="18" charset="-78"/>
              </a:rPr>
              <a:t>, these foods increase food choices and </a:t>
            </a:r>
            <a:r>
              <a:rPr lang="en-US" u="sng" dirty="0">
                <a:solidFill>
                  <a:srgbClr val="7030A0"/>
                </a:solidFill>
                <a:latin typeface="Andalus" pitchFamily="18" charset="-78"/>
                <a:cs typeface="Andalus" pitchFamily="18" charset="-78"/>
              </a:rPr>
              <a:t>allow celiac patients to enjoy foods</a:t>
            </a:r>
            <a:r>
              <a:rPr lang="en-US" dirty="0">
                <a:solidFill>
                  <a:srgbClr val="7030A0"/>
                </a:solidFill>
                <a:latin typeface="Andalus" pitchFamily="18" charset="-78"/>
                <a:cs typeface="Andalus" pitchFamily="18" charset="-78"/>
              </a:rPr>
              <a:t> that would otherwise be forbidden. </a:t>
            </a:r>
            <a:endParaRPr lang="en-US" dirty="0" smtClean="0">
              <a:solidFill>
                <a:srgbClr val="7030A0"/>
              </a:solidFill>
              <a:latin typeface="Andalus" pitchFamily="18" charset="-78"/>
              <a:cs typeface="Andalus" pitchFamily="18" charset="-78"/>
            </a:endParaRPr>
          </a:p>
          <a:p>
            <a:pPr marL="0" lvl="0" indent="0" algn="just">
              <a:buNone/>
            </a:pPr>
            <a:r>
              <a:rPr lang="en-US" dirty="0" smtClean="0">
                <a:solidFill>
                  <a:srgbClr val="FF0000"/>
                </a:solidFill>
                <a:latin typeface="Andalus" pitchFamily="18" charset="-78"/>
                <a:cs typeface="Andalus" pitchFamily="18" charset="-78"/>
              </a:rPr>
              <a:t>Patients </a:t>
            </a:r>
            <a:r>
              <a:rPr lang="en-US" dirty="0">
                <a:solidFill>
                  <a:srgbClr val="FF0000"/>
                </a:solidFill>
                <a:latin typeface="Andalus" pitchFamily="18" charset="-78"/>
                <a:cs typeface="Andalus" pitchFamily="18" charset="-78"/>
              </a:rPr>
              <a:t>should also be instructed in food preparation methods that prevent cross-contamination from utensils, cutting boards, and toasters.</a:t>
            </a:r>
          </a:p>
          <a:p>
            <a:pPr marL="0" indent="0" algn="just">
              <a:buNone/>
            </a:pPr>
            <a:r>
              <a:rPr lang="en-US" dirty="0" smtClean="0">
                <a:latin typeface="Andalus" pitchFamily="18" charset="-78"/>
                <a:cs typeface="Andalus" pitchFamily="18" charset="-78"/>
              </a:rPr>
              <a:t>Although </a:t>
            </a:r>
            <a:r>
              <a:rPr lang="en-US" u="sng" dirty="0">
                <a:latin typeface="Andalus" pitchFamily="18" charset="-78"/>
                <a:cs typeface="Andalus" pitchFamily="18" charset="-78"/>
              </a:rPr>
              <a:t>most people with celiac disease can safely consume moderate </a:t>
            </a:r>
            <a:r>
              <a:rPr lang="en-US" u="sng" dirty="0" smtClean="0">
                <a:latin typeface="Andalus" pitchFamily="18" charset="-78"/>
                <a:cs typeface="Andalus" pitchFamily="18" charset="-78"/>
              </a:rPr>
              <a:t>amounts of </a:t>
            </a:r>
            <a:r>
              <a:rPr lang="en-US" u="sng" dirty="0">
                <a:latin typeface="Andalus" pitchFamily="18" charset="-78"/>
                <a:cs typeface="Andalus" pitchFamily="18" charset="-78"/>
              </a:rPr>
              <a:t>oats</a:t>
            </a:r>
            <a:r>
              <a:rPr lang="en-US" dirty="0">
                <a:latin typeface="Andalus" pitchFamily="18" charset="-78"/>
                <a:cs typeface="Andalus" pitchFamily="18" charset="-78"/>
              </a:rPr>
              <a:t>, </a:t>
            </a:r>
            <a:r>
              <a:rPr lang="en-US" dirty="0">
                <a:solidFill>
                  <a:srgbClr val="0070C0"/>
                </a:solidFill>
                <a:latin typeface="Andalus" pitchFamily="18" charset="-78"/>
                <a:cs typeface="Andalus" pitchFamily="18" charset="-78"/>
              </a:rPr>
              <a:t>most oats grown in the United States are </a:t>
            </a:r>
            <a:r>
              <a:rPr lang="en-US" u="sng" dirty="0">
                <a:solidFill>
                  <a:srgbClr val="0070C0"/>
                </a:solidFill>
                <a:latin typeface="Andalus" pitchFamily="18" charset="-78"/>
                <a:cs typeface="Andalus" pitchFamily="18" charset="-78"/>
              </a:rPr>
              <a:t>contaminated</a:t>
            </a:r>
            <a:r>
              <a:rPr lang="en-US" dirty="0">
                <a:solidFill>
                  <a:srgbClr val="0070C0"/>
                </a:solidFill>
                <a:latin typeface="Andalus" pitchFamily="18" charset="-78"/>
                <a:cs typeface="Andalus" pitchFamily="18" charset="-78"/>
              </a:rPr>
              <a:t> with wheat, </a:t>
            </a:r>
            <a:r>
              <a:rPr lang="en-US" dirty="0" smtClean="0">
                <a:solidFill>
                  <a:srgbClr val="0070C0"/>
                </a:solidFill>
                <a:latin typeface="Andalus" pitchFamily="18" charset="-78"/>
                <a:cs typeface="Andalus" pitchFamily="18" charset="-78"/>
              </a:rPr>
              <a:t>bar</a:t>
            </a:r>
            <a:r>
              <a:rPr lang="en-US" sz="2800" dirty="0" smtClean="0">
                <a:solidFill>
                  <a:srgbClr val="0070C0"/>
                </a:solidFill>
                <a:latin typeface="Andalus" pitchFamily="18" charset="-78"/>
                <a:cs typeface="Andalus" pitchFamily="18" charset="-78"/>
              </a:rPr>
              <a:t>ley</a:t>
            </a:r>
            <a:r>
              <a:rPr lang="en-US" sz="2800" dirty="0">
                <a:solidFill>
                  <a:srgbClr val="0070C0"/>
                </a:solidFill>
                <a:latin typeface="Andalus" pitchFamily="18" charset="-78"/>
                <a:cs typeface="Andalus" pitchFamily="18" charset="-78"/>
              </a:rPr>
              <a:t>, or rye. </a:t>
            </a:r>
            <a:endParaRPr lang="en-US" dirty="0">
              <a:solidFill>
                <a:srgbClr val="0070C0"/>
              </a:solidFill>
              <a:latin typeface="Andalus" pitchFamily="18" charset="-78"/>
              <a:cs typeface="Andalus" pitchFamily="18" charset="-78"/>
            </a:endParaRPr>
          </a:p>
        </p:txBody>
      </p:sp>
      <p:sp>
        <p:nvSpPr>
          <p:cNvPr id="4" name="عنصر نائب للتاريخ 3"/>
          <p:cNvSpPr>
            <a:spLocks noGrp="1"/>
          </p:cNvSpPr>
          <p:nvPr>
            <p:ph type="dt" sz="half" idx="10"/>
          </p:nvPr>
        </p:nvSpPr>
        <p:spPr/>
        <p:txBody>
          <a:bodyPr/>
          <a:lstStyle/>
          <a:p>
            <a:pPr>
              <a:defRPr/>
            </a:pPr>
            <a:fld id="{86FB93E8-A239-4BB7-B329-CF4C91B64C73}" type="datetime1">
              <a:rPr lang="en-US" altLang="zh-CN" sz="1800" smtClean="0">
                <a:solidFill>
                  <a:srgbClr val="000000"/>
                </a:solidFill>
              </a:rPr>
              <a:t>7/12/2020</a:t>
            </a:fld>
            <a:endParaRPr lang="ar-YE" altLang="zh-CN" sz="1800">
              <a:solidFill>
                <a:srgbClr val="000000"/>
              </a:solidFill>
            </a:endParaRPr>
          </a:p>
        </p:txBody>
      </p:sp>
      <p:sp>
        <p:nvSpPr>
          <p:cNvPr id="5" name="عنصر نائب لرقم الشريحة 4"/>
          <p:cNvSpPr>
            <a:spLocks noGrp="1"/>
          </p:cNvSpPr>
          <p:nvPr>
            <p:ph type="sldNum" sz="quarter" idx="12"/>
          </p:nvPr>
        </p:nvSpPr>
        <p:spPr/>
        <p:txBody>
          <a:bodyPr/>
          <a:lstStyle/>
          <a:p>
            <a:pPr>
              <a:defRPr/>
            </a:pPr>
            <a:fld id="{867AA407-1569-41AD-A78B-7C8A8F1EACFA}" type="slidenum">
              <a:rPr lang="ar-YE" altLang="zh-CN" smtClean="0"/>
              <a:pPr>
                <a:defRPr/>
              </a:pPr>
              <a:t>48</a:t>
            </a:fld>
            <a:endParaRPr lang="ar-YE" altLang="zh-CN" sz="1800">
              <a:solidFill>
                <a:srgbClr val="000000"/>
              </a:solidFill>
            </a:endParaRPr>
          </a:p>
        </p:txBody>
      </p:sp>
      <p:sp>
        <p:nvSpPr>
          <p:cNvPr id="2" name="عنصر نائب للتذييل 1"/>
          <p:cNvSpPr>
            <a:spLocks noGrp="1"/>
          </p:cNvSpPr>
          <p:nvPr>
            <p:ph type="ftr" sz="quarter" idx="11"/>
          </p:nvPr>
        </p:nvSpPr>
        <p:spPr/>
        <p:txBody>
          <a:bodyPr/>
          <a:lstStyle/>
          <a:p>
            <a:pPr>
              <a:defRPr/>
            </a:pPr>
            <a:r>
              <a:rPr lang="en-US" smtClean="0"/>
              <a:t>Dr. Abdulaziz Abbas</a:t>
            </a:r>
            <a:endParaRPr lang="ar-YE"/>
          </a:p>
        </p:txBody>
      </p:sp>
    </p:spTree>
    <p:extLst>
      <p:ext uri="{BB962C8B-B14F-4D97-AF65-F5344CB8AC3E}">
        <p14:creationId xmlns:p14="http://schemas.microsoft.com/office/powerpoint/2010/main" val="548882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260648"/>
            <a:ext cx="8640960" cy="6048672"/>
          </a:xfrm>
        </p:spPr>
        <p:txBody>
          <a:bodyPr/>
          <a:lstStyle/>
          <a:p>
            <a:pPr marL="0" indent="0" algn="just">
              <a:buNone/>
            </a:pPr>
            <a:r>
              <a:rPr lang="en-US" dirty="0" smtClean="0">
                <a:latin typeface="Andalus" pitchFamily="18" charset="-78"/>
                <a:cs typeface="Andalus" pitchFamily="18" charset="-78"/>
              </a:rPr>
              <a:t>Oats </a:t>
            </a:r>
            <a:r>
              <a:rPr lang="en-US" dirty="0">
                <a:latin typeface="Andalus" pitchFamily="18" charset="-78"/>
                <a:cs typeface="Andalus" pitchFamily="18" charset="-78"/>
              </a:rPr>
              <a:t>are usually grown in rotation with other grains and may </a:t>
            </a:r>
            <a:r>
              <a:rPr lang="en-US" dirty="0" smtClean="0">
                <a:latin typeface="Andalus" pitchFamily="18" charset="-78"/>
                <a:cs typeface="Andalus" pitchFamily="18" charset="-78"/>
              </a:rPr>
              <a:t>become contaminated </a:t>
            </a:r>
            <a:r>
              <a:rPr lang="en-US" dirty="0">
                <a:latin typeface="Andalus" pitchFamily="18" charset="-78"/>
                <a:cs typeface="Andalus" pitchFamily="18" charset="-78"/>
              </a:rPr>
              <a:t>during harvesting or processing. </a:t>
            </a:r>
            <a:endParaRPr lang="en-US" dirty="0" smtClean="0">
              <a:latin typeface="Andalus" pitchFamily="18" charset="-78"/>
              <a:cs typeface="Andalus" pitchFamily="18" charset="-78"/>
            </a:endParaRPr>
          </a:p>
          <a:p>
            <a:pPr marL="0" indent="0" algn="just">
              <a:buNone/>
            </a:pPr>
            <a:r>
              <a:rPr lang="en-US" dirty="0" smtClean="0">
                <a:solidFill>
                  <a:srgbClr val="0070C0"/>
                </a:solidFill>
                <a:latin typeface="Andalus" pitchFamily="18" charset="-78"/>
                <a:cs typeface="Andalus" pitchFamily="18" charset="-78"/>
              </a:rPr>
              <a:t>However</a:t>
            </a:r>
            <a:r>
              <a:rPr lang="en-US" dirty="0">
                <a:solidFill>
                  <a:srgbClr val="0070C0"/>
                </a:solidFill>
                <a:latin typeface="Andalus" pitchFamily="18" charset="-78"/>
                <a:cs typeface="Andalus" pitchFamily="18" charset="-78"/>
              </a:rPr>
              <a:t>, several oat manufacturers in the United States produce oats in dedicated facilities and test the products to ensure that they are gluten free.</a:t>
            </a:r>
            <a:r>
              <a:rPr lang="en-US" sz="800" dirty="0">
                <a:solidFill>
                  <a:srgbClr val="0070C0"/>
                </a:solidFill>
                <a:latin typeface="Andalus" pitchFamily="18" charset="-78"/>
                <a:cs typeface="Andalus" pitchFamily="18" charset="-78"/>
              </a:rPr>
              <a:t> </a:t>
            </a:r>
            <a:endParaRPr lang="en-US" sz="800" dirty="0" smtClean="0">
              <a:solidFill>
                <a:srgbClr val="0070C0"/>
              </a:solidFill>
              <a:latin typeface="Andalus" pitchFamily="18" charset="-78"/>
              <a:cs typeface="Andalus" pitchFamily="18" charset="-78"/>
            </a:endParaRPr>
          </a:p>
          <a:p>
            <a:pPr marL="0" indent="0" algn="just">
              <a:buNone/>
            </a:pPr>
            <a:r>
              <a:rPr lang="en-US" dirty="0" smtClean="0">
                <a:solidFill>
                  <a:srgbClr val="FF0000"/>
                </a:solidFill>
                <a:latin typeface="Andalus" pitchFamily="18" charset="-78"/>
                <a:cs typeface="Andalus" pitchFamily="18" charset="-78"/>
              </a:rPr>
              <a:t>Individuals </a:t>
            </a:r>
            <a:r>
              <a:rPr lang="en-US" dirty="0">
                <a:solidFill>
                  <a:srgbClr val="FF0000"/>
                </a:solidFill>
                <a:latin typeface="Andalus" pitchFamily="18" charset="-78"/>
                <a:cs typeface="Andalus" pitchFamily="18" charset="-78"/>
              </a:rPr>
              <a:t>who wish to include oats in their diet should be advised to purchase only uncontaminated oats and to limit intakes to the amounts found to be safe (about </a:t>
            </a:r>
            <a:r>
              <a:rPr lang="en-US" sz="800" dirty="0">
                <a:solidFill>
                  <a:srgbClr val="FF0000"/>
                </a:solidFill>
                <a:latin typeface="Andalus" pitchFamily="18" charset="-78"/>
                <a:cs typeface="Andalus" pitchFamily="18" charset="-78"/>
              </a:rPr>
              <a:t>1</a:t>
            </a:r>
            <a:r>
              <a:rPr lang="en-US" dirty="0">
                <a:solidFill>
                  <a:srgbClr val="FF0000"/>
                </a:solidFill>
                <a:latin typeface="Andalus" pitchFamily="18" charset="-78"/>
                <a:cs typeface="Andalus" pitchFamily="18" charset="-78"/>
              </a:rPr>
              <a:t>/</a:t>
            </a:r>
            <a:r>
              <a:rPr lang="en-US" sz="800" dirty="0">
                <a:solidFill>
                  <a:srgbClr val="FF0000"/>
                </a:solidFill>
                <a:latin typeface="Andalus" pitchFamily="18" charset="-78"/>
                <a:cs typeface="Andalus" pitchFamily="18" charset="-78"/>
              </a:rPr>
              <a:t>2 </a:t>
            </a:r>
            <a:r>
              <a:rPr lang="en-US" dirty="0">
                <a:solidFill>
                  <a:srgbClr val="FF0000"/>
                </a:solidFill>
                <a:latin typeface="Andalus" pitchFamily="18" charset="-78"/>
                <a:cs typeface="Andalus" pitchFamily="18" charset="-78"/>
              </a:rPr>
              <a:t>cup of dry rolled oats per day).</a:t>
            </a:r>
            <a:endParaRPr lang="ar-YE" dirty="0">
              <a:solidFill>
                <a:srgbClr val="FF0000"/>
              </a:solidFill>
              <a:latin typeface="Andalus" pitchFamily="18" charset="-78"/>
              <a:cs typeface="Andalus" pitchFamily="18" charset="-78"/>
            </a:endParaRPr>
          </a:p>
          <a:p>
            <a:pPr marL="0" indent="0" algn="l">
              <a:buNone/>
            </a:pPr>
            <a:endParaRPr lang="en-US" sz="2800" dirty="0">
              <a:latin typeface="Andalus" pitchFamily="18" charset="-78"/>
              <a:cs typeface="Andalus" pitchFamily="18" charset="-78"/>
            </a:endParaRPr>
          </a:p>
          <a:p>
            <a:pPr marL="0" indent="0" algn="l">
              <a:buNone/>
            </a:pPr>
            <a:endParaRPr lang="en-US" sz="2800" dirty="0">
              <a:latin typeface="Andalus" pitchFamily="18" charset="-78"/>
              <a:cs typeface="Andalus" pitchFamily="18" charset="-78"/>
            </a:endParaRPr>
          </a:p>
          <a:p>
            <a:pPr marL="0" indent="0" algn="l">
              <a:buNone/>
            </a:pPr>
            <a:endParaRPr lang="en-US" sz="2800" dirty="0">
              <a:latin typeface="Andalus" pitchFamily="18" charset="-78"/>
              <a:cs typeface="Andalus" pitchFamily="18" charset="-78"/>
            </a:endParaRPr>
          </a:p>
          <a:p>
            <a:pPr marL="0" indent="0" algn="l">
              <a:buNone/>
            </a:pPr>
            <a:endParaRPr lang="en-US" sz="2800" dirty="0">
              <a:latin typeface="Andalus" pitchFamily="18" charset="-78"/>
              <a:cs typeface="Andalus" pitchFamily="18" charset="-78"/>
            </a:endParaRPr>
          </a:p>
          <a:p>
            <a:pPr marL="0" indent="0" algn="l">
              <a:buNone/>
            </a:pPr>
            <a:endParaRPr lang="en-US" sz="2800" dirty="0">
              <a:latin typeface="Andalus" pitchFamily="18" charset="-78"/>
              <a:cs typeface="Andalus" pitchFamily="18" charset="-78"/>
            </a:endParaRPr>
          </a:p>
        </p:txBody>
      </p:sp>
      <p:sp>
        <p:nvSpPr>
          <p:cNvPr id="4" name="عنصر نائب للتاريخ 3"/>
          <p:cNvSpPr>
            <a:spLocks noGrp="1"/>
          </p:cNvSpPr>
          <p:nvPr>
            <p:ph type="dt" sz="half" idx="10"/>
          </p:nvPr>
        </p:nvSpPr>
        <p:spPr/>
        <p:txBody>
          <a:bodyPr/>
          <a:lstStyle/>
          <a:p>
            <a:pPr>
              <a:defRPr/>
            </a:pPr>
            <a:fld id="{CD609100-CB4F-4A22-9AF8-E244EEFFAB71}" type="datetime1">
              <a:rPr lang="en-US" altLang="zh-CN" sz="1800" smtClean="0">
                <a:solidFill>
                  <a:srgbClr val="000000"/>
                </a:solidFill>
              </a:rPr>
              <a:t>7/12/2020</a:t>
            </a:fld>
            <a:endParaRPr lang="ar-YE" altLang="zh-CN" sz="1800">
              <a:solidFill>
                <a:srgbClr val="000000"/>
              </a:solidFill>
            </a:endParaRPr>
          </a:p>
        </p:txBody>
      </p:sp>
      <p:sp>
        <p:nvSpPr>
          <p:cNvPr id="5" name="عنصر نائب لرقم الشريحة 4"/>
          <p:cNvSpPr>
            <a:spLocks noGrp="1"/>
          </p:cNvSpPr>
          <p:nvPr>
            <p:ph type="sldNum" sz="quarter" idx="12"/>
          </p:nvPr>
        </p:nvSpPr>
        <p:spPr/>
        <p:txBody>
          <a:bodyPr/>
          <a:lstStyle/>
          <a:p>
            <a:pPr>
              <a:defRPr/>
            </a:pPr>
            <a:fld id="{867AA407-1569-41AD-A78B-7C8A8F1EACFA}" type="slidenum">
              <a:rPr lang="ar-YE" altLang="zh-CN" smtClean="0"/>
              <a:pPr>
                <a:defRPr/>
              </a:pPr>
              <a:t>49</a:t>
            </a:fld>
            <a:endParaRPr lang="ar-YE" altLang="zh-CN" sz="1800">
              <a:solidFill>
                <a:srgbClr val="000000"/>
              </a:solidFill>
            </a:endParaRPr>
          </a:p>
        </p:txBody>
      </p:sp>
      <p:sp>
        <p:nvSpPr>
          <p:cNvPr id="2" name="عنصر نائب للتذييل 1"/>
          <p:cNvSpPr>
            <a:spLocks noGrp="1"/>
          </p:cNvSpPr>
          <p:nvPr>
            <p:ph type="ftr" sz="quarter" idx="11"/>
          </p:nvPr>
        </p:nvSpPr>
        <p:spPr/>
        <p:txBody>
          <a:bodyPr/>
          <a:lstStyle/>
          <a:p>
            <a:pPr>
              <a:defRPr/>
            </a:pPr>
            <a:r>
              <a:rPr lang="en-US" smtClean="0"/>
              <a:t>Dr. Abdulaziz Abbas</a:t>
            </a:r>
            <a:endParaRPr lang="ar-YE"/>
          </a:p>
        </p:txBody>
      </p:sp>
    </p:spTree>
    <p:extLst>
      <p:ext uri="{BB962C8B-B14F-4D97-AF65-F5344CB8AC3E}">
        <p14:creationId xmlns:p14="http://schemas.microsoft.com/office/powerpoint/2010/main" val="1725257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260648"/>
            <a:ext cx="8784976" cy="6408712"/>
          </a:xfrm>
        </p:spPr>
        <p:txBody>
          <a:bodyPr>
            <a:normAutofit fontScale="77500" lnSpcReduction="20000"/>
          </a:bodyPr>
          <a:lstStyle/>
          <a:p>
            <a:pPr marL="0" indent="0" algn="just" rtl="0">
              <a:buNone/>
            </a:pPr>
            <a:r>
              <a:rPr lang="en-US" sz="4100" b="1" dirty="0">
                <a:solidFill>
                  <a:srgbClr val="FF0000"/>
                </a:solidFill>
                <a:latin typeface="Andalus" pitchFamily="18" charset="-78"/>
                <a:cs typeface="Andalus" pitchFamily="18" charset="-78"/>
              </a:rPr>
              <a:t>Treatment of Constipation </a:t>
            </a:r>
            <a:endParaRPr lang="en-US" sz="4100" b="1" dirty="0" smtClean="0">
              <a:solidFill>
                <a:srgbClr val="FF0000"/>
              </a:solidFill>
              <a:latin typeface="Andalus" pitchFamily="18" charset="-78"/>
              <a:cs typeface="Andalus" pitchFamily="18" charset="-78"/>
            </a:endParaRPr>
          </a:p>
          <a:p>
            <a:pPr marL="0" indent="0" algn="just" rtl="0">
              <a:buNone/>
            </a:pPr>
            <a:r>
              <a:rPr lang="en-US" dirty="0" smtClean="0">
                <a:solidFill>
                  <a:srgbClr val="0070C0"/>
                </a:solidFill>
                <a:latin typeface="Andalus" pitchFamily="18" charset="-78"/>
                <a:cs typeface="Andalus" pitchFamily="18" charset="-78"/>
              </a:rPr>
              <a:t>The </a:t>
            </a:r>
            <a:r>
              <a:rPr lang="en-US" dirty="0">
                <a:solidFill>
                  <a:srgbClr val="0070C0"/>
                </a:solidFill>
                <a:latin typeface="Andalus" pitchFamily="18" charset="-78"/>
                <a:cs typeface="Andalus" pitchFamily="18" charset="-78"/>
              </a:rPr>
              <a:t>primary treatment for constipation is a </a:t>
            </a:r>
            <a:r>
              <a:rPr lang="en-US" u="sng" dirty="0" smtClean="0">
                <a:solidFill>
                  <a:srgbClr val="0070C0"/>
                </a:solidFill>
                <a:latin typeface="Andalus" pitchFamily="18" charset="-78"/>
                <a:cs typeface="Andalus" pitchFamily="18" charset="-78"/>
              </a:rPr>
              <a:t>gradual increase </a:t>
            </a:r>
            <a:r>
              <a:rPr lang="en-US" u="sng" dirty="0">
                <a:solidFill>
                  <a:srgbClr val="0070C0"/>
                </a:solidFill>
                <a:latin typeface="Andalus" pitchFamily="18" charset="-78"/>
                <a:cs typeface="Andalus" pitchFamily="18" charset="-78"/>
              </a:rPr>
              <a:t>in fiber intake to about 25 grams per </a:t>
            </a:r>
            <a:r>
              <a:rPr lang="en-US" u="sng" dirty="0" smtClean="0">
                <a:solidFill>
                  <a:srgbClr val="0070C0"/>
                </a:solidFill>
                <a:latin typeface="Andalus" pitchFamily="18" charset="-78"/>
                <a:cs typeface="Andalus" pitchFamily="18" charset="-78"/>
              </a:rPr>
              <a:t>day</a:t>
            </a:r>
            <a:r>
              <a:rPr lang="en-US" dirty="0" smtClean="0">
                <a:solidFill>
                  <a:srgbClr val="0070C0"/>
                </a:solidFill>
                <a:latin typeface="Andalus" pitchFamily="18" charset="-78"/>
                <a:cs typeface="Andalus" pitchFamily="18" charset="-78"/>
              </a:rPr>
              <a:t>.</a:t>
            </a:r>
            <a:endParaRPr lang="en-US" sz="800" dirty="0" smtClean="0">
              <a:solidFill>
                <a:srgbClr val="0070C0"/>
              </a:solidFill>
              <a:latin typeface="Andalus" pitchFamily="18" charset="-78"/>
              <a:cs typeface="Andalus" pitchFamily="18" charset="-78"/>
            </a:endParaRPr>
          </a:p>
          <a:p>
            <a:pPr marL="0" indent="0" algn="just" rtl="0">
              <a:buNone/>
            </a:pPr>
            <a:r>
              <a:rPr lang="en-US" sz="800" dirty="0" smtClean="0">
                <a:solidFill>
                  <a:srgbClr val="000000"/>
                </a:solidFill>
                <a:latin typeface="Andalus" pitchFamily="18" charset="-78"/>
                <a:cs typeface="Andalus" pitchFamily="18" charset="-78"/>
              </a:rPr>
              <a:t> </a:t>
            </a:r>
            <a:r>
              <a:rPr lang="en-US" dirty="0" smtClean="0">
                <a:solidFill>
                  <a:srgbClr val="000000"/>
                </a:solidFill>
                <a:latin typeface="Andalus" pitchFamily="18" charset="-78"/>
                <a:cs typeface="Andalus" pitchFamily="18" charset="-78"/>
              </a:rPr>
              <a:t>High-fiber </a:t>
            </a:r>
            <a:r>
              <a:rPr lang="en-US" dirty="0">
                <a:solidFill>
                  <a:srgbClr val="000000"/>
                </a:solidFill>
                <a:latin typeface="Andalus" pitchFamily="18" charset="-78"/>
                <a:cs typeface="Andalus" pitchFamily="18" charset="-78"/>
              </a:rPr>
              <a:t>diets </a:t>
            </a:r>
            <a:r>
              <a:rPr lang="en-US" u="sng" dirty="0">
                <a:solidFill>
                  <a:srgbClr val="000000"/>
                </a:solidFill>
                <a:latin typeface="Andalus" pitchFamily="18" charset="-78"/>
                <a:cs typeface="Andalus" pitchFamily="18" charset="-78"/>
              </a:rPr>
              <a:t>increase stool weight and fecal water content and promote a more rapid transit of materials </a:t>
            </a:r>
            <a:r>
              <a:rPr lang="en-US" dirty="0">
                <a:solidFill>
                  <a:srgbClr val="000000"/>
                </a:solidFill>
                <a:latin typeface="Andalus" pitchFamily="18" charset="-78"/>
                <a:cs typeface="Andalus" pitchFamily="18" charset="-78"/>
              </a:rPr>
              <a:t>through the colon. </a:t>
            </a:r>
            <a:endParaRPr lang="en-US" dirty="0" smtClean="0">
              <a:solidFill>
                <a:srgbClr val="000000"/>
              </a:solidFill>
              <a:latin typeface="Andalus" pitchFamily="18" charset="-78"/>
              <a:cs typeface="Andalus" pitchFamily="18" charset="-78"/>
            </a:endParaRPr>
          </a:p>
          <a:p>
            <a:pPr marL="0" indent="0" algn="just" rtl="0">
              <a:buNone/>
            </a:pPr>
            <a:r>
              <a:rPr lang="en-US" u="sng" dirty="0" smtClean="0">
                <a:solidFill>
                  <a:srgbClr val="FF0000"/>
                </a:solidFill>
                <a:latin typeface="Andalus" pitchFamily="18" charset="-78"/>
                <a:cs typeface="Andalus" pitchFamily="18" charset="-78"/>
              </a:rPr>
              <a:t>Foods </a:t>
            </a:r>
            <a:r>
              <a:rPr lang="en-US" u="sng" dirty="0">
                <a:solidFill>
                  <a:srgbClr val="FF0000"/>
                </a:solidFill>
                <a:latin typeface="Andalus" pitchFamily="18" charset="-78"/>
                <a:cs typeface="Andalus" pitchFamily="18" charset="-78"/>
              </a:rPr>
              <a:t>that increase stool weight the most are wheat bran, fruits, and vegetables</a:t>
            </a:r>
            <a:r>
              <a:rPr lang="en-US" u="sng" dirty="0" smtClean="0">
                <a:solidFill>
                  <a:srgbClr val="FF0000"/>
                </a:solidFill>
                <a:latin typeface="Andalus" pitchFamily="18" charset="-78"/>
                <a:cs typeface="Andalus" pitchFamily="18" charset="-78"/>
              </a:rPr>
              <a:t>.</a:t>
            </a:r>
            <a:r>
              <a:rPr lang="en-US" sz="800" dirty="0" smtClean="0">
                <a:solidFill>
                  <a:srgbClr val="FF0000"/>
                </a:solidFill>
                <a:latin typeface="Andalus" pitchFamily="18" charset="-78"/>
                <a:cs typeface="Andalus" pitchFamily="18" charset="-78"/>
              </a:rPr>
              <a:t> </a:t>
            </a:r>
          </a:p>
          <a:p>
            <a:pPr marL="0" indent="0" algn="just" rtl="0">
              <a:buNone/>
            </a:pPr>
            <a:r>
              <a:rPr lang="en-US" dirty="0" smtClean="0">
                <a:solidFill>
                  <a:srgbClr val="FF0000"/>
                </a:solidFill>
                <a:latin typeface="Andalus" pitchFamily="18" charset="-78"/>
                <a:cs typeface="Andalus" pitchFamily="18" charset="-78"/>
              </a:rPr>
              <a:t>Bran </a:t>
            </a:r>
            <a:r>
              <a:rPr lang="en-US" dirty="0">
                <a:solidFill>
                  <a:srgbClr val="FF0000"/>
                </a:solidFill>
                <a:latin typeface="Andalus" pitchFamily="18" charset="-78"/>
                <a:cs typeface="Andalus" pitchFamily="18" charset="-78"/>
              </a:rPr>
              <a:t>intake can be increased by adding bran cereals and whole-wheat bread to the diet or by mixing bran powder with beverages or foods. </a:t>
            </a:r>
            <a:endParaRPr lang="en-US" dirty="0" smtClean="0">
              <a:solidFill>
                <a:srgbClr val="FF0000"/>
              </a:solidFill>
              <a:latin typeface="Andalus" pitchFamily="18" charset="-78"/>
              <a:cs typeface="Andalus" pitchFamily="18" charset="-78"/>
            </a:endParaRPr>
          </a:p>
          <a:p>
            <a:pPr marL="0" indent="0" algn="just" rtl="0">
              <a:buNone/>
            </a:pPr>
            <a:r>
              <a:rPr lang="en-US" dirty="0" smtClean="0">
                <a:solidFill>
                  <a:srgbClr val="00B050"/>
                </a:solidFill>
                <a:latin typeface="Andalus" pitchFamily="18" charset="-78"/>
                <a:cs typeface="Andalus" pitchFamily="18" charset="-78"/>
              </a:rPr>
              <a:t>The </a:t>
            </a:r>
            <a:r>
              <a:rPr lang="en-US" dirty="0">
                <a:solidFill>
                  <a:srgbClr val="00B050"/>
                </a:solidFill>
                <a:latin typeface="Andalus" pitchFamily="18" charset="-78"/>
                <a:cs typeface="Andalus" pitchFamily="18" charset="-78"/>
              </a:rPr>
              <a:t>transition to a </a:t>
            </a:r>
            <a:r>
              <a:rPr lang="en-US" u="sng" dirty="0">
                <a:solidFill>
                  <a:srgbClr val="00B050"/>
                </a:solidFill>
                <a:latin typeface="Andalus" pitchFamily="18" charset="-78"/>
                <a:cs typeface="Andalus" pitchFamily="18" charset="-78"/>
              </a:rPr>
              <a:t>high-fiber diet may be difficult for some people </a:t>
            </a:r>
            <a:r>
              <a:rPr lang="en-US" dirty="0">
                <a:solidFill>
                  <a:srgbClr val="00B050"/>
                </a:solidFill>
                <a:latin typeface="Andalus" pitchFamily="18" charset="-78"/>
                <a:cs typeface="Andalus" pitchFamily="18" charset="-78"/>
              </a:rPr>
              <a:t>because it </a:t>
            </a:r>
            <a:r>
              <a:rPr lang="en-US" u="sng" dirty="0">
                <a:solidFill>
                  <a:srgbClr val="00B050"/>
                </a:solidFill>
                <a:latin typeface="Andalus" pitchFamily="18" charset="-78"/>
                <a:cs typeface="Andalus" pitchFamily="18" charset="-78"/>
              </a:rPr>
              <a:t>can increase intestinal gas</a:t>
            </a:r>
            <a:r>
              <a:rPr lang="en-US" dirty="0">
                <a:solidFill>
                  <a:srgbClr val="00B050"/>
                </a:solidFill>
                <a:latin typeface="Andalus" pitchFamily="18" charset="-78"/>
                <a:cs typeface="Andalus" pitchFamily="18" charset="-78"/>
              </a:rPr>
              <a:t>, so high-fiber foods should be added gradually, as tolerated. </a:t>
            </a:r>
            <a:endParaRPr lang="en-US" dirty="0" smtClean="0">
              <a:solidFill>
                <a:srgbClr val="00B050"/>
              </a:solidFill>
              <a:latin typeface="Andalus" pitchFamily="18" charset="-78"/>
              <a:cs typeface="Andalus" pitchFamily="18" charset="-78"/>
            </a:endParaRPr>
          </a:p>
          <a:p>
            <a:pPr marL="0" indent="0" algn="just" rtl="0">
              <a:buNone/>
            </a:pPr>
            <a:r>
              <a:rPr lang="en-US" dirty="0" smtClean="0">
                <a:solidFill>
                  <a:srgbClr val="7030A0"/>
                </a:solidFill>
                <a:latin typeface="Andalus" pitchFamily="18" charset="-78"/>
                <a:cs typeface="Andalus" pitchFamily="18" charset="-78"/>
              </a:rPr>
              <a:t>Fiber </a:t>
            </a:r>
            <a:r>
              <a:rPr lang="en-US" dirty="0">
                <a:solidFill>
                  <a:srgbClr val="7030A0"/>
                </a:solidFill>
                <a:latin typeface="Andalus" pitchFamily="18" charset="-78"/>
                <a:cs typeface="Andalus" pitchFamily="18" charset="-78"/>
              </a:rPr>
              <a:t>supplements such as methylcellulose (Citrucel), </a:t>
            </a:r>
            <a:r>
              <a:rPr lang="en-US" dirty="0" err="1">
                <a:solidFill>
                  <a:srgbClr val="7030A0"/>
                </a:solidFill>
                <a:latin typeface="Andalus" pitchFamily="18" charset="-78"/>
                <a:cs typeface="Andalus" pitchFamily="18" charset="-78"/>
              </a:rPr>
              <a:t>psyllium</a:t>
            </a:r>
            <a:r>
              <a:rPr lang="en-US" dirty="0">
                <a:solidFill>
                  <a:srgbClr val="7030A0"/>
                </a:solidFill>
                <a:latin typeface="Andalus" pitchFamily="18" charset="-78"/>
                <a:cs typeface="Andalus" pitchFamily="18" charset="-78"/>
              </a:rPr>
              <a:t> (Metamucil, </a:t>
            </a:r>
            <a:r>
              <a:rPr lang="en-US" dirty="0" err="1">
                <a:solidFill>
                  <a:srgbClr val="7030A0"/>
                </a:solidFill>
                <a:latin typeface="Andalus" pitchFamily="18" charset="-78"/>
                <a:cs typeface="Andalus" pitchFamily="18" charset="-78"/>
              </a:rPr>
              <a:t>Fiberall</a:t>
            </a:r>
            <a:r>
              <a:rPr lang="en-US" dirty="0">
                <a:solidFill>
                  <a:srgbClr val="7030A0"/>
                </a:solidFill>
                <a:latin typeface="Andalus" pitchFamily="18" charset="-78"/>
                <a:cs typeface="Andalus" pitchFamily="18" charset="-78"/>
              </a:rPr>
              <a:t>), and </a:t>
            </a:r>
            <a:r>
              <a:rPr lang="en-US" dirty="0" err="1">
                <a:solidFill>
                  <a:srgbClr val="7030A0"/>
                </a:solidFill>
                <a:latin typeface="Andalus" pitchFamily="18" charset="-78"/>
                <a:cs typeface="Andalus" pitchFamily="18" charset="-78"/>
              </a:rPr>
              <a:t>polycarbophil</a:t>
            </a:r>
            <a:r>
              <a:rPr lang="en-US" dirty="0">
                <a:solidFill>
                  <a:srgbClr val="7030A0"/>
                </a:solidFill>
                <a:latin typeface="Andalus" pitchFamily="18" charset="-78"/>
                <a:cs typeface="Andalus" pitchFamily="18" charset="-78"/>
              </a:rPr>
              <a:t> (a synthetic fiber) are also </a:t>
            </a:r>
            <a:r>
              <a:rPr lang="en-US" dirty="0" smtClean="0">
                <a:solidFill>
                  <a:srgbClr val="7030A0"/>
                </a:solidFill>
                <a:latin typeface="Andalus" pitchFamily="18" charset="-78"/>
                <a:cs typeface="Andalus" pitchFamily="18" charset="-78"/>
              </a:rPr>
              <a:t>effective</a:t>
            </a:r>
            <a:r>
              <a:rPr lang="en-US" dirty="0">
                <a:solidFill>
                  <a:srgbClr val="7030A0"/>
                </a:solidFill>
                <a:latin typeface="Andalus" pitchFamily="18" charset="-78"/>
                <a:cs typeface="Andalus" pitchFamily="18" charset="-78"/>
              </a:rPr>
              <a:t>.</a:t>
            </a:r>
            <a:r>
              <a:rPr lang="en-US" dirty="0" smtClean="0">
                <a:solidFill>
                  <a:srgbClr val="7030A0"/>
                </a:solidFill>
                <a:latin typeface="Andalus" pitchFamily="18" charset="-78"/>
                <a:cs typeface="Andalus" pitchFamily="18" charset="-78"/>
              </a:rPr>
              <a:t> </a:t>
            </a:r>
          </a:p>
          <a:p>
            <a:pPr marL="0" indent="0" algn="just" rtl="0">
              <a:buNone/>
            </a:pPr>
            <a:r>
              <a:rPr lang="en-US" dirty="0" smtClean="0">
                <a:solidFill>
                  <a:srgbClr val="7030A0"/>
                </a:solidFill>
                <a:latin typeface="Andalus" pitchFamily="18" charset="-78"/>
                <a:cs typeface="Andalus" pitchFamily="18" charset="-78"/>
              </a:rPr>
              <a:t>Unlike </a:t>
            </a:r>
            <a:r>
              <a:rPr lang="en-US" dirty="0">
                <a:solidFill>
                  <a:srgbClr val="7030A0"/>
                </a:solidFill>
                <a:latin typeface="Andalus" pitchFamily="18" charset="-78"/>
                <a:cs typeface="Andalus" pitchFamily="18" charset="-78"/>
              </a:rPr>
              <a:t>other fibers, </a:t>
            </a:r>
            <a:r>
              <a:rPr lang="en-US" u="sng" dirty="0">
                <a:solidFill>
                  <a:srgbClr val="7030A0"/>
                </a:solidFill>
                <a:latin typeface="Andalus" pitchFamily="18" charset="-78"/>
                <a:cs typeface="Andalus" pitchFamily="18" charset="-78"/>
              </a:rPr>
              <a:t>methylcellulose</a:t>
            </a:r>
            <a:r>
              <a:rPr lang="en-US" dirty="0">
                <a:solidFill>
                  <a:srgbClr val="7030A0"/>
                </a:solidFill>
                <a:latin typeface="Andalus" pitchFamily="18" charset="-78"/>
                <a:cs typeface="Andalus" pitchFamily="18" charset="-78"/>
              </a:rPr>
              <a:t> and </a:t>
            </a:r>
            <a:r>
              <a:rPr lang="en-US" u="sng" dirty="0" err="1">
                <a:solidFill>
                  <a:srgbClr val="7030A0"/>
                </a:solidFill>
                <a:latin typeface="Andalus" pitchFamily="18" charset="-78"/>
                <a:cs typeface="Andalus" pitchFamily="18" charset="-78"/>
              </a:rPr>
              <a:t>polycarbophil</a:t>
            </a:r>
            <a:r>
              <a:rPr lang="en-US" dirty="0">
                <a:solidFill>
                  <a:srgbClr val="7030A0"/>
                </a:solidFill>
                <a:latin typeface="Andalus" pitchFamily="18" charset="-78"/>
                <a:cs typeface="Andalus" pitchFamily="18" charset="-78"/>
              </a:rPr>
              <a:t> </a:t>
            </a:r>
            <a:r>
              <a:rPr lang="en-US" u="sng" dirty="0">
                <a:solidFill>
                  <a:srgbClr val="7030A0"/>
                </a:solidFill>
                <a:latin typeface="Andalus" pitchFamily="18" charset="-78"/>
                <a:cs typeface="Andalus" pitchFamily="18" charset="-78"/>
              </a:rPr>
              <a:t>do not increase intestinal gas</a:t>
            </a:r>
            <a:r>
              <a:rPr lang="en-US" u="sng" dirty="0" smtClean="0">
                <a:solidFill>
                  <a:srgbClr val="7030A0"/>
                </a:solidFill>
                <a:latin typeface="Andalus" pitchFamily="18" charset="-78"/>
                <a:cs typeface="Andalus" pitchFamily="18" charset="-78"/>
              </a:rPr>
              <a:t>.</a:t>
            </a:r>
            <a:endParaRPr lang="en-US" u="sng" dirty="0">
              <a:solidFill>
                <a:srgbClr val="7030A0"/>
              </a:solidFill>
              <a:latin typeface="Andalus" pitchFamily="18" charset="-78"/>
              <a:cs typeface="Andalus" pitchFamily="18" charset="-78"/>
            </a:endParaRPr>
          </a:p>
          <a:p>
            <a:pPr marL="0" indent="0" algn="just" rtl="0">
              <a:buNone/>
            </a:pPr>
            <a:endParaRPr lang="ar-YE" dirty="0">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p:txBody>
      </p:sp>
      <p:sp>
        <p:nvSpPr>
          <p:cNvPr id="2" name="عنصر نائب للتاريخ 1"/>
          <p:cNvSpPr>
            <a:spLocks noGrp="1"/>
          </p:cNvSpPr>
          <p:nvPr>
            <p:ph type="dt" sz="half" idx="10"/>
          </p:nvPr>
        </p:nvSpPr>
        <p:spPr/>
        <p:txBody>
          <a:bodyPr/>
          <a:lstStyle/>
          <a:p>
            <a:fld id="{63562120-7C21-4E8D-9376-F2BFA17DF4AF}" type="datetime1">
              <a:rPr lang="en-US" smtClean="0"/>
              <a:t>7/12/2020</a:t>
            </a:fld>
            <a:endParaRPr lang="ar-SA"/>
          </a:p>
        </p:txBody>
      </p:sp>
      <p:sp>
        <p:nvSpPr>
          <p:cNvPr id="4" name="عنصر نائب للتذييل 3"/>
          <p:cNvSpPr>
            <a:spLocks noGrp="1"/>
          </p:cNvSpPr>
          <p:nvPr>
            <p:ph type="ftr" sz="quarter" idx="11"/>
          </p:nvPr>
        </p:nvSpPr>
        <p:spPr/>
        <p:txBody>
          <a:bodyPr/>
          <a:lstStyle/>
          <a:p>
            <a:r>
              <a:rPr lang="en-US" smtClean="0"/>
              <a:t>Dr. Abdulaziz Abbas</a:t>
            </a:r>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5</a:t>
            </a:fld>
            <a:endParaRPr lang="ar-SA"/>
          </a:p>
        </p:txBody>
      </p:sp>
    </p:spTree>
    <p:extLst>
      <p:ext uri="{BB962C8B-B14F-4D97-AF65-F5344CB8AC3E}">
        <p14:creationId xmlns:p14="http://schemas.microsoft.com/office/powerpoint/2010/main" val="1486350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692696"/>
            <a:ext cx="7200799" cy="5616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عنصر نائب للتاريخ 1"/>
          <p:cNvSpPr>
            <a:spLocks noGrp="1"/>
          </p:cNvSpPr>
          <p:nvPr>
            <p:ph type="dt" sz="half" idx="10"/>
          </p:nvPr>
        </p:nvSpPr>
        <p:spPr/>
        <p:txBody>
          <a:bodyPr/>
          <a:lstStyle/>
          <a:p>
            <a:fld id="{B9D9E45C-C21B-4339-8A53-D79F6A73D352}" type="datetime1">
              <a:rPr lang="en-US" smtClean="0"/>
              <a:t>7/12/2020</a:t>
            </a:fld>
            <a:endParaRPr lang="ar-SA"/>
          </a:p>
        </p:txBody>
      </p:sp>
      <p:sp>
        <p:nvSpPr>
          <p:cNvPr id="3" name="عنصر نائب للتذييل 2"/>
          <p:cNvSpPr>
            <a:spLocks noGrp="1"/>
          </p:cNvSpPr>
          <p:nvPr>
            <p:ph type="ftr" sz="quarter" idx="11"/>
          </p:nvPr>
        </p:nvSpPr>
        <p:spPr/>
        <p:txBody>
          <a:bodyPr/>
          <a:lstStyle/>
          <a:p>
            <a:r>
              <a:rPr lang="en-US" smtClean="0"/>
              <a:t>Dr. Abdulaziz Abbas</a:t>
            </a:r>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50</a:t>
            </a:fld>
            <a:endParaRPr lang="ar-SA"/>
          </a:p>
        </p:txBody>
      </p:sp>
    </p:spTree>
    <p:extLst>
      <p:ext uri="{BB962C8B-B14F-4D97-AF65-F5344CB8AC3E}">
        <p14:creationId xmlns:p14="http://schemas.microsoft.com/office/powerpoint/2010/main" val="975680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692696"/>
            <a:ext cx="8424936"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عنصر نائب للتاريخ 1"/>
          <p:cNvSpPr>
            <a:spLocks noGrp="1"/>
          </p:cNvSpPr>
          <p:nvPr>
            <p:ph type="dt" sz="half" idx="10"/>
          </p:nvPr>
        </p:nvSpPr>
        <p:spPr/>
        <p:txBody>
          <a:bodyPr/>
          <a:lstStyle/>
          <a:p>
            <a:fld id="{6BB24D38-4423-434B-B25B-E962CEDF958A}" type="datetime1">
              <a:rPr lang="en-US" smtClean="0"/>
              <a:t>7/12/2020</a:t>
            </a:fld>
            <a:endParaRPr lang="ar-SA"/>
          </a:p>
        </p:txBody>
      </p:sp>
      <p:sp>
        <p:nvSpPr>
          <p:cNvPr id="3" name="عنصر نائب للتذييل 2"/>
          <p:cNvSpPr>
            <a:spLocks noGrp="1"/>
          </p:cNvSpPr>
          <p:nvPr>
            <p:ph type="ftr" sz="quarter" idx="11"/>
          </p:nvPr>
        </p:nvSpPr>
        <p:spPr/>
        <p:txBody>
          <a:bodyPr/>
          <a:lstStyle/>
          <a:p>
            <a:r>
              <a:rPr lang="en-US" smtClean="0"/>
              <a:t>Dr. Abdulaziz Abbas</a:t>
            </a:r>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51</a:t>
            </a:fld>
            <a:endParaRPr lang="ar-SA"/>
          </a:p>
        </p:txBody>
      </p:sp>
    </p:spTree>
    <p:extLst>
      <p:ext uri="{BB962C8B-B14F-4D97-AF65-F5344CB8AC3E}">
        <p14:creationId xmlns:p14="http://schemas.microsoft.com/office/powerpoint/2010/main" val="19899822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692696"/>
            <a:ext cx="8856983"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عنصر نائب للتاريخ 1"/>
          <p:cNvSpPr>
            <a:spLocks noGrp="1"/>
          </p:cNvSpPr>
          <p:nvPr>
            <p:ph type="dt" sz="half" idx="10"/>
          </p:nvPr>
        </p:nvSpPr>
        <p:spPr/>
        <p:txBody>
          <a:bodyPr/>
          <a:lstStyle/>
          <a:p>
            <a:fld id="{7DC26345-8E16-45E8-A741-3770D7193D7A}" type="datetime1">
              <a:rPr lang="en-US" smtClean="0"/>
              <a:t>7/12/2020</a:t>
            </a:fld>
            <a:endParaRPr lang="ar-SA"/>
          </a:p>
        </p:txBody>
      </p:sp>
      <p:sp>
        <p:nvSpPr>
          <p:cNvPr id="3" name="عنصر نائب للتذييل 2"/>
          <p:cNvSpPr>
            <a:spLocks noGrp="1"/>
          </p:cNvSpPr>
          <p:nvPr>
            <p:ph type="ftr" sz="quarter" idx="11"/>
          </p:nvPr>
        </p:nvSpPr>
        <p:spPr/>
        <p:txBody>
          <a:bodyPr/>
          <a:lstStyle/>
          <a:p>
            <a:r>
              <a:rPr lang="en-US" smtClean="0"/>
              <a:t>Dr. Abdulaziz Abbas</a:t>
            </a:r>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52</a:t>
            </a:fld>
            <a:endParaRPr lang="ar-SA"/>
          </a:p>
        </p:txBody>
      </p:sp>
    </p:spTree>
    <p:extLst>
      <p:ext uri="{BB962C8B-B14F-4D97-AF65-F5344CB8AC3E}">
        <p14:creationId xmlns:p14="http://schemas.microsoft.com/office/powerpoint/2010/main" val="35990741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980728"/>
            <a:ext cx="8784975"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عنصر نائب للتاريخ 1"/>
          <p:cNvSpPr>
            <a:spLocks noGrp="1"/>
          </p:cNvSpPr>
          <p:nvPr>
            <p:ph type="dt" sz="half" idx="10"/>
          </p:nvPr>
        </p:nvSpPr>
        <p:spPr/>
        <p:txBody>
          <a:bodyPr/>
          <a:lstStyle/>
          <a:p>
            <a:fld id="{41D2D42F-67F1-42B6-91FD-04ECC8317FAB}" type="datetime1">
              <a:rPr lang="en-US" smtClean="0"/>
              <a:t>7/12/2020</a:t>
            </a:fld>
            <a:endParaRPr lang="ar-SA"/>
          </a:p>
        </p:txBody>
      </p:sp>
      <p:sp>
        <p:nvSpPr>
          <p:cNvPr id="3" name="عنصر نائب للتذييل 2"/>
          <p:cNvSpPr>
            <a:spLocks noGrp="1"/>
          </p:cNvSpPr>
          <p:nvPr>
            <p:ph type="ftr" sz="quarter" idx="11"/>
          </p:nvPr>
        </p:nvSpPr>
        <p:spPr/>
        <p:txBody>
          <a:bodyPr/>
          <a:lstStyle/>
          <a:p>
            <a:r>
              <a:rPr lang="en-US" smtClean="0"/>
              <a:t>Dr. Abdulaziz Abbas</a:t>
            </a:r>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53</a:t>
            </a:fld>
            <a:endParaRPr lang="ar-SA"/>
          </a:p>
        </p:txBody>
      </p:sp>
    </p:spTree>
    <p:extLst>
      <p:ext uri="{BB962C8B-B14F-4D97-AF65-F5344CB8AC3E}">
        <p14:creationId xmlns:p14="http://schemas.microsoft.com/office/powerpoint/2010/main" val="39563747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60648"/>
            <a:ext cx="6048671"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عنصر نائب للتاريخ 1"/>
          <p:cNvSpPr>
            <a:spLocks noGrp="1"/>
          </p:cNvSpPr>
          <p:nvPr>
            <p:ph type="dt" sz="half" idx="10"/>
          </p:nvPr>
        </p:nvSpPr>
        <p:spPr/>
        <p:txBody>
          <a:bodyPr/>
          <a:lstStyle/>
          <a:p>
            <a:fld id="{06B8D23C-2354-495E-9CF7-F01616C27E88}" type="datetime1">
              <a:rPr lang="en-US" smtClean="0"/>
              <a:t>7/12/2020</a:t>
            </a:fld>
            <a:endParaRPr lang="ar-SA"/>
          </a:p>
        </p:txBody>
      </p:sp>
      <p:sp>
        <p:nvSpPr>
          <p:cNvPr id="3" name="عنصر نائب للتذييل 2"/>
          <p:cNvSpPr>
            <a:spLocks noGrp="1"/>
          </p:cNvSpPr>
          <p:nvPr>
            <p:ph type="ftr" sz="quarter" idx="11"/>
          </p:nvPr>
        </p:nvSpPr>
        <p:spPr/>
        <p:txBody>
          <a:bodyPr/>
          <a:lstStyle/>
          <a:p>
            <a:r>
              <a:rPr lang="en-US" smtClean="0"/>
              <a:t>Dr. Abdulaziz Abbas</a:t>
            </a:r>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54</a:t>
            </a:fld>
            <a:endParaRPr lang="ar-SA"/>
          </a:p>
        </p:txBody>
      </p:sp>
    </p:spTree>
    <p:extLst>
      <p:ext uri="{BB962C8B-B14F-4D97-AF65-F5344CB8AC3E}">
        <p14:creationId xmlns:p14="http://schemas.microsoft.com/office/powerpoint/2010/main" val="8087158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260648"/>
            <a:ext cx="8784976" cy="6192688"/>
          </a:xfrm>
        </p:spPr>
        <p:txBody>
          <a:bodyPr>
            <a:normAutofit fontScale="85000" lnSpcReduction="10000"/>
          </a:bodyPr>
          <a:lstStyle/>
          <a:p>
            <a:pPr marL="0" indent="0" algn="ctr" rtl="0">
              <a:buNone/>
            </a:pPr>
            <a:r>
              <a:rPr lang="en-US" sz="4800" b="1" dirty="0">
                <a:solidFill>
                  <a:srgbClr val="FF0000"/>
                </a:solidFill>
                <a:latin typeface="Andalus" pitchFamily="18" charset="-78"/>
                <a:cs typeface="Andalus" pitchFamily="18" charset="-78"/>
              </a:rPr>
              <a:t>Inflammatory Bowel Diseases </a:t>
            </a:r>
            <a:endParaRPr lang="en-US" sz="4800" b="1" dirty="0" smtClean="0">
              <a:solidFill>
                <a:srgbClr val="FF0000"/>
              </a:solidFill>
              <a:latin typeface="Andalus" pitchFamily="18" charset="-78"/>
              <a:cs typeface="Andalus" pitchFamily="18" charset="-78"/>
            </a:endParaRPr>
          </a:p>
          <a:p>
            <a:pPr marL="0" indent="0" algn="just" rtl="0">
              <a:buNone/>
            </a:pPr>
            <a:r>
              <a:rPr lang="en-US" u="sng" dirty="0" smtClean="0">
                <a:solidFill>
                  <a:srgbClr val="000000"/>
                </a:solidFill>
                <a:latin typeface="Andalus" pitchFamily="18" charset="-78"/>
                <a:cs typeface="Andalus" pitchFamily="18" charset="-78"/>
              </a:rPr>
              <a:t>Inflammatory </a:t>
            </a:r>
            <a:r>
              <a:rPr lang="en-US" u="sng" dirty="0">
                <a:solidFill>
                  <a:srgbClr val="000000"/>
                </a:solidFill>
                <a:latin typeface="Andalus" pitchFamily="18" charset="-78"/>
                <a:cs typeface="Andalus" pitchFamily="18" charset="-78"/>
              </a:rPr>
              <a:t>bowel diseases </a:t>
            </a:r>
            <a:r>
              <a:rPr lang="en-US" u="sng" dirty="0" smtClean="0">
                <a:solidFill>
                  <a:srgbClr val="000000"/>
                </a:solidFill>
                <a:latin typeface="Andalus" pitchFamily="18" charset="-78"/>
                <a:cs typeface="Andalus" pitchFamily="18" charset="-78"/>
              </a:rPr>
              <a:t>are chronic </a:t>
            </a:r>
            <a:r>
              <a:rPr lang="en-US" u="sng" dirty="0">
                <a:solidFill>
                  <a:srgbClr val="000000"/>
                </a:solidFill>
                <a:latin typeface="Andalus" pitchFamily="18" charset="-78"/>
                <a:cs typeface="Andalus" pitchFamily="18" charset="-78"/>
              </a:rPr>
              <a:t>inflammatory illnesses </a:t>
            </a:r>
            <a:r>
              <a:rPr lang="en-US" dirty="0">
                <a:solidFill>
                  <a:srgbClr val="000000"/>
                </a:solidFill>
                <a:latin typeface="Andalus" pitchFamily="18" charset="-78"/>
                <a:cs typeface="Andalus" pitchFamily="18" charset="-78"/>
              </a:rPr>
              <a:t>characterized by </a:t>
            </a:r>
            <a:r>
              <a:rPr lang="en-US" u="sng" dirty="0">
                <a:solidFill>
                  <a:srgbClr val="000000"/>
                </a:solidFill>
                <a:latin typeface="Andalus" pitchFamily="18" charset="-78"/>
                <a:cs typeface="Andalus" pitchFamily="18" charset="-78"/>
              </a:rPr>
              <a:t>abnormal immune responses</a:t>
            </a:r>
            <a:r>
              <a:rPr lang="en-US" dirty="0">
                <a:solidFill>
                  <a:srgbClr val="000000"/>
                </a:solidFill>
                <a:latin typeface="Andalus" pitchFamily="18" charset="-78"/>
                <a:cs typeface="Andalus" pitchFamily="18" charset="-78"/>
              </a:rPr>
              <a:t> in the GI </a:t>
            </a:r>
            <a:r>
              <a:rPr lang="en-US" dirty="0" smtClean="0">
                <a:solidFill>
                  <a:srgbClr val="000000"/>
                </a:solidFill>
                <a:latin typeface="Andalus" pitchFamily="18" charset="-78"/>
                <a:cs typeface="Andalus" pitchFamily="18" charset="-78"/>
              </a:rPr>
              <a:t>tract.</a:t>
            </a:r>
            <a:endParaRPr lang="en-US" sz="800" dirty="0" smtClean="0">
              <a:solidFill>
                <a:srgbClr val="000000"/>
              </a:solidFill>
              <a:latin typeface="Andalus" pitchFamily="18" charset="-78"/>
              <a:cs typeface="Andalus" pitchFamily="18" charset="-78"/>
            </a:endParaRPr>
          </a:p>
          <a:p>
            <a:pPr marL="0" indent="0" algn="just" rtl="0">
              <a:buNone/>
            </a:pPr>
            <a:r>
              <a:rPr lang="en-US" dirty="0" smtClean="0">
                <a:solidFill>
                  <a:srgbClr val="0070C0"/>
                </a:solidFill>
                <a:latin typeface="Andalus" pitchFamily="18" charset="-78"/>
                <a:cs typeface="Andalus" pitchFamily="18" charset="-78"/>
              </a:rPr>
              <a:t>Both </a:t>
            </a:r>
            <a:r>
              <a:rPr lang="en-US" u="sng" dirty="0">
                <a:solidFill>
                  <a:srgbClr val="0070C0"/>
                </a:solidFill>
                <a:latin typeface="Andalus" pitchFamily="18" charset="-78"/>
                <a:cs typeface="Andalus" pitchFamily="18" charset="-78"/>
              </a:rPr>
              <a:t>genetic</a:t>
            </a:r>
            <a:r>
              <a:rPr lang="en-US" dirty="0">
                <a:solidFill>
                  <a:srgbClr val="0070C0"/>
                </a:solidFill>
                <a:latin typeface="Andalus" pitchFamily="18" charset="-78"/>
                <a:cs typeface="Andalus" pitchFamily="18" charset="-78"/>
              </a:rPr>
              <a:t> and </a:t>
            </a:r>
            <a:r>
              <a:rPr lang="en-US" u="sng" dirty="0">
                <a:solidFill>
                  <a:srgbClr val="0070C0"/>
                </a:solidFill>
                <a:latin typeface="Andalus" pitchFamily="18" charset="-78"/>
                <a:cs typeface="Andalus" pitchFamily="18" charset="-78"/>
              </a:rPr>
              <a:t>environmental factors </a:t>
            </a:r>
            <a:r>
              <a:rPr lang="en-US" dirty="0">
                <a:solidFill>
                  <a:srgbClr val="0070C0"/>
                </a:solidFill>
                <a:latin typeface="Andalus" pitchFamily="18" charset="-78"/>
                <a:cs typeface="Andalus" pitchFamily="18" charset="-78"/>
              </a:rPr>
              <a:t>are believed to contribute to the development of these </a:t>
            </a:r>
            <a:r>
              <a:rPr lang="en-US" dirty="0" smtClean="0">
                <a:solidFill>
                  <a:srgbClr val="0070C0"/>
                </a:solidFill>
                <a:latin typeface="Andalus" pitchFamily="18" charset="-78"/>
                <a:cs typeface="Andalus" pitchFamily="18" charset="-78"/>
              </a:rPr>
              <a:t>diseases.</a:t>
            </a:r>
          </a:p>
          <a:p>
            <a:pPr marL="0" indent="0" algn="just" rtl="0">
              <a:buNone/>
            </a:pPr>
            <a:r>
              <a:rPr lang="en-US" dirty="0" smtClean="0">
                <a:solidFill>
                  <a:srgbClr val="000000"/>
                </a:solidFill>
                <a:latin typeface="Andalus" pitchFamily="18" charset="-78"/>
                <a:cs typeface="Andalus" pitchFamily="18" charset="-78"/>
              </a:rPr>
              <a:t>Table </a:t>
            </a:r>
            <a:r>
              <a:rPr lang="en-US" dirty="0">
                <a:solidFill>
                  <a:srgbClr val="000000"/>
                </a:solidFill>
                <a:latin typeface="Andalus" pitchFamily="18" charset="-78"/>
                <a:cs typeface="Andalus" pitchFamily="18" charset="-78"/>
              </a:rPr>
              <a:t>24-7 compares the two major forms of inflammatory bowel disease, </a:t>
            </a:r>
            <a:r>
              <a:rPr lang="en-US" b="1" dirty="0" err="1">
                <a:solidFill>
                  <a:srgbClr val="000000"/>
                </a:solidFill>
                <a:latin typeface="Andalus" pitchFamily="18" charset="-78"/>
                <a:cs typeface="Andalus" pitchFamily="18" charset="-78"/>
              </a:rPr>
              <a:t>Crohn’s</a:t>
            </a:r>
            <a:r>
              <a:rPr lang="en-US" b="1" dirty="0">
                <a:solidFill>
                  <a:srgbClr val="000000"/>
                </a:solidFill>
                <a:latin typeface="Andalus" pitchFamily="18" charset="-78"/>
                <a:cs typeface="Andalus" pitchFamily="18" charset="-78"/>
              </a:rPr>
              <a:t> disease </a:t>
            </a:r>
            <a:r>
              <a:rPr lang="en-US" dirty="0">
                <a:solidFill>
                  <a:srgbClr val="000000"/>
                </a:solidFill>
                <a:latin typeface="Andalus" pitchFamily="18" charset="-78"/>
                <a:cs typeface="Andalus" pitchFamily="18" charset="-78"/>
              </a:rPr>
              <a:t>and </a:t>
            </a:r>
            <a:r>
              <a:rPr lang="en-US" b="1" dirty="0">
                <a:solidFill>
                  <a:srgbClr val="000000"/>
                </a:solidFill>
                <a:latin typeface="Andalus" pitchFamily="18" charset="-78"/>
                <a:cs typeface="Andalus" pitchFamily="18" charset="-78"/>
              </a:rPr>
              <a:t>ulcerative colitis</a:t>
            </a:r>
            <a:r>
              <a:rPr lang="en-US" dirty="0">
                <a:solidFill>
                  <a:srgbClr val="000000"/>
                </a:solidFill>
                <a:latin typeface="Andalus" pitchFamily="18" charset="-78"/>
                <a:cs typeface="Andalus" pitchFamily="18" charset="-78"/>
              </a:rPr>
              <a:t>. </a:t>
            </a:r>
            <a:endParaRPr lang="en-US" dirty="0" smtClean="0">
              <a:solidFill>
                <a:srgbClr val="000000"/>
              </a:solidFill>
              <a:latin typeface="Andalus" pitchFamily="18" charset="-78"/>
              <a:cs typeface="Andalus" pitchFamily="18" charset="-78"/>
            </a:endParaRPr>
          </a:p>
          <a:p>
            <a:pPr marL="0" indent="0" algn="just" rtl="0">
              <a:buNone/>
            </a:pPr>
            <a:r>
              <a:rPr lang="en-US" u="sng" dirty="0" err="1" smtClean="0">
                <a:solidFill>
                  <a:srgbClr val="FF0000"/>
                </a:solidFill>
                <a:latin typeface="Andalus" pitchFamily="18" charset="-78"/>
                <a:cs typeface="Andalus" pitchFamily="18" charset="-78"/>
              </a:rPr>
              <a:t>Crohn’s</a:t>
            </a:r>
            <a:r>
              <a:rPr lang="en-US" u="sng" dirty="0" smtClean="0">
                <a:solidFill>
                  <a:srgbClr val="FF0000"/>
                </a:solidFill>
                <a:latin typeface="Andalus" pitchFamily="18" charset="-78"/>
                <a:cs typeface="Andalus" pitchFamily="18" charset="-78"/>
              </a:rPr>
              <a:t> </a:t>
            </a:r>
            <a:r>
              <a:rPr lang="en-US" u="sng" dirty="0">
                <a:solidFill>
                  <a:srgbClr val="FF0000"/>
                </a:solidFill>
                <a:latin typeface="Andalus" pitchFamily="18" charset="-78"/>
                <a:cs typeface="Andalus" pitchFamily="18" charset="-78"/>
              </a:rPr>
              <a:t>disease usually involves the small intestine </a:t>
            </a:r>
            <a:r>
              <a:rPr lang="en-US" dirty="0">
                <a:solidFill>
                  <a:srgbClr val="FF0000"/>
                </a:solidFill>
                <a:latin typeface="Andalus" pitchFamily="18" charset="-78"/>
                <a:cs typeface="Andalus" pitchFamily="18" charset="-78"/>
              </a:rPr>
              <a:t>and may lead to </a:t>
            </a:r>
            <a:r>
              <a:rPr lang="en-US" u="sng" dirty="0">
                <a:solidFill>
                  <a:srgbClr val="FF0000"/>
                </a:solidFill>
                <a:latin typeface="Andalus" pitchFamily="18" charset="-78"/>
                <a:cs typeface="Andalus" pitchFamily="18" charset="-78"/>
              </a:rPr>
              <a:t>nutrient </a:t>
            </a:r>
            <a:r>
              <a:rPr lang="en-US" u="sng" dirty="0" err="1">
                <a:solidFill>
                  <a:srgbClr val="FF0000"/>
                </a:solidFill>
                <a:latin typeface="Andalus" pitchFamily="18" charset="-78"/>
                <a:cs typeface="Andalus" pitchFamily="18" charset="-78"/>
              </a:rPr>
              <a:t>malabsorption</a:t>
            </a:r>
            <a:r>
              <a:rPr lang="en-US" dirty="0">
                <a:solidFill>
                  <a:srgbClr val="FF0000"/>
                </a:solidFill>
                <a:latin typeface="Andalus" pitchFamily="18" charset="-78"/>
                <a:cs typeface="Andalus" pitchFamily="18" charset="-78"/>
              </a:rPr>
              <a:t>, whereas </a:t>
            </a:r>
            <a:r>
              <a:rPr lang="en-US" u="sng" dirty="0">
                <a:solidFill>
                  <a:srgbClr val="FF0000"/>
                </a:solidFill>
                <a:latin typeface="Andalus" pitchFamily="18" charset="-78"/>
                <a:cs typeface="Andalus" pitchFamily="18" charset="-78"/>
              </a:rPr>
              <a:t>ulcerative colitis </a:t>
            </a:r>
            <a:r>
              <a:rPr lang="en-US" dirty="0">
                <a:solidFill>
                  <a:srgbClr val="FF0000"/>
                </a:solidFill>
                <a:latin typeface="Andalus" pitchFamily="18" charset="-78"/>
                <a:cs typeface="Andalus" pitchFamily="18" charset="-78"/>
              </a:rPr>
              <a:t>affects the </a:t>
            </a:r>
            <a:r>
              <a:rPr lang="en-US" u="sng" dirty="0">
                <a:solidFill>
                  <a:srgbClr val="FF0000"/>
                </a:solidFill>
                <a:latin typeface="Andalus" pitchFamily="18" charset="-78"/>
                <a:cs typeface="Andalus" pitchFamily="18" charset="-78"/>
              </a:rPr>
              <a:t>large intestine</a:t>
            </a:r>
            <a:r>
              <a:rPr lang="en-US" dirty="0">
                <a:solidFill>
                  <a:srgbClr val="FF0000"/>
                </a:solidFill>
                <a:latin typeface="Andalus" pitchFamily="18" charset="-78"/>
                <a:cs typeface="Andalus" pitchFamily="18" charset="-78"/>
              </a:rPr>
              <a:t>, where </a:t>
            </a:r>
            <a:r>
              <a:rPr lang="en-US" u="sng" dirty="0">
                <a:solidFill>
                  <a:srgbClr val="FF0000"/>
                </a:solidFill>
                <a:latin typeface="Andalus" pitchFamily="18" charset="-78"/>
                <a:cs typeface="Andalus" pitchFamily="18" charset="-78"/>
              </a:rPr>
              <a:t>little nutrient absorption occurs. </a:t>
            </a:r>
            <a:endParaRPr lang="en-US" u="sng" dirty="0" smtClean="0">
              <a:solidFill>
                <a:srgbClr val="FF0000"/>
              </a:solidFill>
              <a:latin typeface="Andalus" pitchFamily="18" charset="-78"/>
              <a:cs typeface="Andalus" pitchFamily="18" charset="-78"/>
            </a:endParaRPr>
          </a:p>
          <a:p>
            <a:pPr marL="0" indent="0" algn="just" rtl="0">
              <a:buNone/>
            </a:pPr>
            <a:r>
              <a:rPr lang="en-US" dirty="0" smtClean="0">
                <a:solidFill>
                  <a:srgbClr val="7030A0"/>
                </a:solidFill>
                <a:latin typeface="Andalus" pitchFamily="18" charset="-78"/>
                <a:cs typeface="Andalus" pitchFamily="18" charset="-78"/>
              </a:rPr>
              <a:t>Nutrient </a:t>
            </a:r>
            <a:r>
              <a:rPr lang="en-US" dirty="0">
                <a:solidFill>
                  <a:srgbClr val="7030A0"/>
                </a:solidFill>
                <a:latin typeface="Andalus" pitchFamily="18" charset="-78"/>
                <a:cs typeface="Andalus" pitchFamily="18" charset="-78"/>
              </a:rPr>
              <a:t>losses can result from tissue damage, bleeding, and diarrhea</a:t>
            </a:r>
            <a:r>
              <a:rPr lang="en-US" dirty="0">
                <a:solidFill>
                  <a:srgbClr val="7030A0"/>
                </a:solidFill>
                <a:latin typeface="BerkeleyStd-Medium"/>
              </a:rPr>
              <a:t>.</a:t>
            </a:r>
            <a:endParaRPr lang="ar-YE" dirty="0">
              <a:solidFill>
                <a:srgbClr val="7030A0"/>
              </a:solidFill>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b="1"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smtClean="0">
              <a:solidFill>
                <a:srgbClr val="000000"/>
              </a:solidFill>
              <a:latin typeface="Andalus" pitchFamily="18" charset="-78"/>
              <a:cs typeface="Andalus" pitchFamily="18" charset="-78"/>
            </a:endParaRPr>
          </a:p>
        </p:txBody>
      </p:sp>
      <p:sp>
        <p:nvSpPr>
          <p:cNvPr id="2" name="عنصر نائب للتاريخ 1"/>
          <p:cNvSpPr>
            <a:spLocks noGrp="1"/>
          </p:cNvSpPr>
          <p:nvPr>
            <p:ph type="dt" sz="half" idx="10"/>
          </p:nvPr>
        </p:nvSpPr>
        <p:spPr/>
        <p:txBody>
          <a:bodyPr/>
          <a:lstStyle/>
          <a:p>
            <a:fld id="{771E2D78-FA27-45CF-9DF6-BD883F26606C}" type="datetime1">
              <a:rPr lang="en-US" smtClean="0"/>
              <a:t>7/12/2020</a:t>
            </a:fld>
            <a:endParaRPr lang="ar-SA"/>
          </a:p>
        </p:txBody>
      </p:sp>
      <p:sp>
        <p:nvSpPr>
          <p:cNvPr id="4" name="عنصر نائب للتذييل 3"/>
          <p:cNvSpPr>
            <a:spLocks noGrp="1"/>
          </p:cNvSpPr>
          <p:nvPr>
            <p:ph type="ftr" sz="quarter" idx="11"/>
          </p:nvPr>
        </p:nvSpPr>
        <p:spPr/>
        <p:txBody>
          <a:bodyPr/>
          <a:lstStyle/>
          <a:p>
            <a:r>
              <a:rPr lang="en-US" smtClean="0"/>
              <a:t>Dr. Abdulaziz Abbas</a:t>
            </a:r>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55</a:t>
            </a:fld>
            <a:endParaRPr lang="ar-SA"/>
          </a:p>
        </p:txBody>
      </p:sp>
    </p:spTree>
    <p:extLst>
      <p:ext uri="{BB962C8B-B14F-4D97-AF65-F5344CB8AC3E}">
        <p14:creationId xmlns:p14="http://schemas.microsoft.com/office/powerpoint/2010/main" val="3191431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332656"/>
            <a:ext cx="8640960" cy="6120680"/>
          </a:xfrm>
        </p:spPr>
        <p:txBody>
          <a:bodyPr>
            <a:normAutofit fontScale="77500" lnSpcReduction="20000"/>
          </a:bodyPr>
          <a:lstStyle/>
          <a:p>
            <a:pPr marL="0" indent="0" algn="ctr" rtl="0">
              <a:buNone/>
            </a:pPr>
            <a:r>
              <a:rPr lang="en-US" sz="4600" b="1" dirty="0">
                <a:solidFill>
                  <a:srgbClr val="FF0000"/>
                </a:solidFill>
                <a:latin typeface="Andalus" pitchFamily="18" charset="-78"/>
                <a:cs typeface="Andalus" pitchFamily="18" charset="-78"/>
              </a:rPr>
              <a:t>Complications of </a:t>
            </a:r>
            <a:r>
              <a:rPr lang="en-US" sz="4600" b="1" dirty="0" err="1" smtClean="0">
                <a:solidFill>
                  <a:srgbClr val="FF0000"/>
                </a:solidFill>
                <a:latin typeface="Andalus" pitchFamily="18" charset="-78"/>
                <a:cs typeface="Andalus" pitchFamily="18" charset="-78"/>
              </a:rPr>
              <a:t>Crohn’s</a:t>
            </a:r>
            <a:r>
              <a:rPr lang="en-US" sz="4600" b="1" dirty="0" smtClean="0">
                <a:solidFill>
                  <a:srgbClr val="FF0000"/>
                </a:solidFill>
                <a:latin typeface="Andalus" pitchFamily="18" charset="-78"/>
                <a:cs typeface="Andalus" pitchFamily="18" charset="-78"/>
              </a:rPr>
              <a:t>  </a:t>
            </a:r>
            <a:r>
              <a:rPr lang="en-US" sz="4600" b="1" dirty="0">
                <a:solidFill>
                  <a:srgbClr val="FF0000"/>
                </a:solidFill>
                <a:latin typeface="Andalus" pitchFamily="18" charset="-78"/>
                <a:cs typeface="Andalus" pitchFamily="18" charset="-78"/>
              </a:rPr>
              <a:t>Disease </a:t>
            </a:r>
            <a:endParaRPr lang="en-US" sz="4600" b="1" dirty="0" smtClean="0">
              <a:solidFill>
                <a:srgbClr val="FF0000"/>
              </a:solidFill>
              <a:latin typeface="Andalus" pitchFamily="18" charset="-78"/>
              <a:cs typeface="Andalus" pitchFamily="18" charset="-78"/>
            </a:endParaRPr>
          </a:p>
          <a:p>
            <a:pPr marL="0" indent="0" algn="just" rtl="0">
              <a:buNone/>
            </a:pPr>
            <a:r>
              <a:rPr lang="en-US" u="sng" dirty="0" err="1" smtClean="0">
                <a:solidFill>
                  <a:srgbClr val="000000"/>
                </a:solidFill>
                <a:latin typeface="Andalus" pitchFamily="18" charset="-78"/>
                <a:cs typeface="Andalus" pitchFamily="18" charset="-78"/>
              </a:rPr>
              <a:t>Crohn’s</a:t>
            </a:r>
            <a:r>
              <a:rPr lang="en-US" u="sng" dirty="0" smtClean="0">
                <a:solidFill>
                  <a:srgbClr val="000000"/>
                </a:solidFill>
                <a:latin typeface="Andalus" pitchFamily="18" charset="-78"/>
                <a:cs typeface="Andalus" pitchFamily="18" charset="-78"/>
              </a:rPr>
              <a:t> </a:t>
            </a:r>
            <a:r>
              <a:rPr lang="en-US" u="sng" dirty="0">
                <a:solidFill>
                  <a:srgbClr val="000000"/>
                </a:solidFill>
                <a:latin typeface="Andalus" pitchFamily="18" charset="-78"/>
                <a:cs typeface="Andalus" pitchFamily="18" charset="-78"/>
              </a:rPr>
              <a:t>disease may occur in any region </a:t>
            </a:r>
            <a:r>
              <a:rPr lang="en-US" u="sng" dirty="0" smtClean="0">
                <a:solidFill>
                  <a:srgbClr val="000000"/>
                </a:solidFill>
                <a:latin typeface="Andalus" pitchFamily="18" charset="-78"/>
                <a:cs typeface="Andalus" pitchFamily="18" charset="-78"/>
              </a:rPr>
              <a:t>of the </a:t>
            </a:r>
            <a:r>
              <a:rPr lang="en-US" u="sng" dirty="0">
                <a:solidFill>
                  <a:srgbClr val="000000"/>
                </a:solidFill>
                <a:latin typeface="Andalus" pitchFamily="18" charset="-78"/>
                <a:cs typeface="Andalus" pitchFamily="18" charset="-78"/>
              </a:rPr>
              <a:t>GI tract, but most cases involve the </a:t>
            </a:r>
            <a:r>
              <a:rPr lang="en-US" u="sng" dirty="0" smtClean="0">
                <a:solidFill>
                  <a:srgbClr val="000000"/>
                </a:solidFill>
                <a:latin typeface="Andalus" pitchFamily="18" charset="-78"/>
                <a:cs typeface="Andalus" pitchFamily="18" charset="-78"/>
              </a:rPr>
              <a:t>ileum. </a:t>
            </a:r>
            <a:r>
              <a:rPr lang="en-US" dirty="0" smtClean="0">
                <a:solidFill>
                  <a:srgbClr val="000000"/>
                </a:solidFill>
                <a:latin typeface="Andalus" pitchFamily="18" charset="-78"/>
                <a:cs typeface="Andalus" pitchFamily="18" charset="-78"/>
              </a:rPr>
              <a:t>Lesions </a:t>
            </a:r>
            <a:r>
              <a:rPr lang="en-US" dirty="0">
                <a:solidFill>
                  <a:srgbClr val="000000"/>
                </a:solidFill>
                <a:latin typeface="Andalus" pitchFamily="18" charset="-78"/>
                <a:cs typeface="Andalus" pitchFamily="18" charset="-78"/>
              </a:rPr>
              <a:t>may develop in different areas in the </a:t>
            </a:r>
            <a:r>
              <a:rPr lang="en-US" dirty="0" smtClean="0">
                <a:solidFill>
                  <a:srgbClr val="000000"/>
                </a:solidFill>
                <a:latin typeface="Andalus" pitchFamily="18" charset="-78"/>
                <a:cs typeface="Andalus" pitchFamily="18" charset="-78"/>
              </a:rPr>
              <a:t>intestine.</a:t>
            </a:r>
          </a:p>
          <a:p>
            <a:pPr marL="0" indent="0" algn="just" rtl="0">
              <a:buNone/>
            </a:pPr>
            <a:r>
              <a:rPr lang="en-US" dirty="0" smtClean="0">
                <a:solidFill>
                  <a:srgbClr val="00B050"/>
                </a:solidFill>
                <a:latin typeface="Andalus" pitchFamily="18" charset="-78"/>
                <a:cs typeface="Andalus" pitchFamily="18" charset="-78"/>
              </a:rPr>
              <a:t>During </a:t>
            </a:r>
            <a:r>
              <a:rPr lang="en-US" u="sng" dirty="0">
                <a:solidFill>
                  <a:srgbClr val="00B050"/>
                </a:solidFill>
                <a:latin typeface="Andalus" pitchFamily="18" charset="-78"/>
                <a:cs typeface="Andalus" pitchFamily="18" charset="-78"/>
              </a:rPr>
              <a:t>exacerbations, the inflammation may extend deeply into intestinal tissue </a:t>
            </a:r>
            <a:r>
              <a:rPr lang="en-US" dirty="0">
                <a:solidFill>
                  <a:srgbClr val="00B050"/>
                </a:solidFill>
                <a:latin typeface="Andalus" pitchFamily="18" charset="-78"/>
                <a:cs typeface="Andalus" pitchFamily="18" charset="-78"/>
              </a:rPr>
              <a:t>and be accompanied by </a:t>
            </a:r>
            <a:r>
              <a:rPr lang="en-US" u="sng" dirty="0">
                <a:solidFill>
                  <a:srgbClr val="00B050"/>
                </a:solidFill>
                <a:latin typeface="Andalus" pitchFamily="18" charset="-78"/>
                <a:cs typeface="Andalus" pitchFamily="18" charset="-78"/>
              </a:rPr>
              <a:t>ulcerations</a:t>
            </a:r>
            <a:r>
              <a:rPr lang="en-US" dirty="0">
                <a:solidFill>
                  <a:srgbClr val="00B050"/>
                </a:solidFill>
                <a:latin typeface="Andalus" pitchFamily="18" charset="-78"/>
                <a:cs typeface="Andalus" pitchFamily="18" charset="-78"/>
              </a:rPr>
              <a:t>, </a:t>
            </a:r>
            <a:r>
              <a:rPr lang="en-US" u="sng" dirty="0">
                <a:solidFill>
                  <a:srgbClr val="00B050"/>
                </a:solidFill>
                <a:latin typeface="Andalus" pitchFamily="18" charset="-78"/>
                <a:cs typeface="Andalus" pitchFamily="18" charset="-78"/>
              </a:rPr>
              <a:t>fissures</a:t>
            </a:r>
            <a:r>
              <a:rPr lang="en-US" dirty="0">
                <a:solidFill>
                  <a:srgbClr val="00B050"/>
                </a:solidFill>
                <a:latin typeface="Andalus" pitchFamily="18" charset="-78"/>
                <a:cs typeface="Andalus" pitchFamily="18" charset="-78"/>
              </a:rPr>
              <a:t>, and </a:t>
            </a:r>
            <a:r>
              <a:rPr lang="en-US" u="sng" dirty="0">
                <a:solidFill>
                  <a:srgbClr val="00B050"/>
                </a:solidFill>
                <a:latin typeface="Andalus" pitchFamily="18" charset="-78"/>
                <a:cs typeface="Andalus" pitchFamily="18" charset="-78"/>
              </a:rPr>
              <a:t>fistulas</a:t>
            </a:r>
            <a:r>
              <a:rPr lang="en-US" dirty="0" smtClean="0">
                <a:solidFill>
                  <a:srgbClr val="00B050"/>
                </a:solidFill>
                <a:latin typeface="Andalus" pitchFamily="18" charset="-78"/>
                <a:cs typeface="Andalus" pitchFamily="18" charset="-78"/>
              </a:rPr>
              <a:t>.</a:t>
            </a:r>
            <a:endParaRPr lang="en-US" dirty="0">
              <a:solidFill>
                <a:srgbClr val="00B050"/>
              </a:solidFill>
              <a:latin typeface="Andalus" pitchFamily="18" charset="-78"/>
              <a:cs typeface="Andalus" pitchFamily="18" charset="-78"/>
            </a:endParaRPr>
          </a:p>
          <a:p>
            <a:pPr marL="0" indent="0" algn="just" rtl="0">
              <a:buNone/>
            </a:pPr>
            <a:r>
              <a:rPr lang="en-US" u="sng" dirty="0" smtClean="0">
                <a:solidFill>
                  <a:srgbClr val="FF0000"/>
                </a:solidFill>
                <a:latin typeface="Andalus" pitchFamily="18" charset="-78"/>
                <a:cs typeface="Andalus" pitchFamily="18" charset="-78"/>
              </a:rPr>
              <a:t>Loops </a:t>
            </a:r>
            <a:r>
              <a:rPr lang="en-US" u="sng" dirty="0">
                <a:solidFill>
                  <a:srgbClr val="FF0000"/>
                </a:solidFill>
                <a:latin typeface="Andalus" pitchFamily="18" charset="-78"/>
                <a:cs typeface="Andalus" pitchFamily="18" charset="-78"/>
              </a:rPr>
              <a:t>of intestine may become matted together</a:t>
            </a:r>
            <a:r>
              <a:rPr lang="en-US" dirty="0">
                <a:solidFill>
                  <a:srgbClr val="0070C0"/>
                </a:solidFill>
                <a:latin typeface="Andalus" pitchFamily="18" charset="-78"/>
                <a:cs typeface="Andalus" pitchFamily="18" charset="-78"/>
              </a:rPr>
              <a:t>. </a:t>
            </a:r>
            <a:r>
              <a:rPr lang="en-US" u="sng" dirty="0">
                <a:solidFill>
                  <a:srgbClr val="0070C0"/>
                </a:solidFill>
                <a:latin typeface="Andalus" pitchFamily="18" charset="-78"/>
                <a:cs typeface="Andalus" pitchFamily="18" charset="-78"/>
              </a:rPr>
              <a:t>Scar tissue </a:t>
            </a:r>
            <a:r>
              <a:rPr lang="en-US" dirty="0" smtClean="0">
                <a:solidFill>
                  <a:srgbClr val="0070C0"/>
                </a:solidFill>
                <a:latin typeface="Andalus" pitchFamily="18" charset="-78"/>
                <a:cs typeface="Andalus" pitchFamily="18" charset="-78"/>
              </a:rPr>
              <a:t>eventually thickens </a:t>
            </a:r>
            <a:r>
              <a:rPr lang="en-US" dirty="0">
                <a:solidFill>
                  <a:srgbClr val="0070C0"/>
                </a:solidFill>
                <a:latin typeface="Andalus" pitchFamily="18" charset="-78"/>
                <a:cs typeface="Andalus" pitchFamily="18" charset="-78"/>
              </a:rPr>
              <a:t>and </a:t>
            </a:r>
            <a:r>
              <a:rPr lang="en-US" u="sng" dirty="0">
                <a:solidFill>
                  <a:srgbClr val="0070C0"/>
                </a:solidFill>
                <a:latin typeface="Andalus" pitchFamily="18" charset="-78"/>
                <a:cs typeface="Andalus" pitchFamily="18" charset="-78"/>
              </a:rPr>
              <a:t>stiffens the intestinal wall</a:t>
            </a:r>
            <a:r>
              <a:rPr lang="en-US" dirty="0">
                <a:solidFill>
                  <a:srgbClr val="0070C0"/>
                </a:solidFill>
                <a:latin typeface="Andalus" pitchFamily="18" charset="-78"/>
                <a:cs typeface="Andalus" pitchFamily="18" charset="-78"/>
              </a:rPr>
              <a:t>, narrowing the lumen and possibly </a:t>
            </a:r>
            <a:r>
              <a:rPr lang="en-US" u="sng" dirty="0">
                <a:solidFill>
                  <a:srgbClr val="0070C0"/>
                </a:solidFill>
                <a:latin typeface="Andalus" pitchFamily="18" charset="-78"/>
                <a:cs typeface="Andalus" pitchFamily="18" charset="-78"/>
              </a:rPr>
              <a:t>causing strictures or obstructions</a:t>
            </a:r>
            <a:r>
              <a:rPr lang="en-US" dirty="0">
                <a:solidFill>
                  <a:srgbClr val="0070C0"/>
                </a:solidFill>
                <a:latin typeface="Andalus" pitchFamily="18" charset="-78"/>
                <a:cs typeface="Andalus" pitchFamily="18" charset="-78"/>
              </a:rPr>
              <a:t>. </a:t>
            </a:r>
            <a:endParaRPr lang="en-US" dirty="0" smtClean="0">
              <a:solidFill>
                <a:srgbClr val="0070C0"/>
              </a:solidFill>
              <a:latin typeface="Andalus" pitchFamily="18" charset="-78"/>
              <a:cs typeface="Andalus" pitchFamily="18" charset="-78"/>
            </a:endParaRPr>
          </a:p>
          <a:p>
            <a:pPr marL="0" indent="0" algn="just" rtl="0">
              <a:buNone/>
            </a:pPr>
            <a:r>
              <a:rPr lang="en-US" dirty="0" smtClean="0">
                <a:solidFill>
                  <a:srgbClr val="7030A0"/>
                </a:solidFill>
                <a:latin typeface="Andalus" pitchFamily="18" charset="-78"/>
                <a:cs typeface="Andalus" pitchFamily="18" charset="-78"/>
              </a:rPr>
              <a:t>About </a:t>
            </a:r>
            <a:r>
              <a:rPr lang="en-US" u="sng" dirty="0">
                <a:solidFill>
                  <a:srgbClr val="7030A0"/>
                </a:solidFill>
                <a:latin typeface="Andalus" pitchFamily="18" charset="-78"/>
                <a:cs typeface="Andalus" pitchFamily="18" charset="-78"/>
              </a:rPr>
              <a:t>three fourths of patients require surgery within 20 years of </a:t>
            </a:r>
            <a:r>
              <a:rPr lang="en-US" u="sng" dirty="0" smtClean="0">
                <a:solidFill>
                  <a:srgbClr val="7030A0"/>
                </a:solidFill>
                <a:latin typeface="Andalus" pitchFamily="18" charset="-78"/>
                <a:cs typeface="Andalus" pitchFamily="18" charset="-78"/>
              </a:rPr>
              <a:t>diagnosis.</a:t>
            </a:r>
            <a:r>
              <a:rPr lang="en-US" sz="800" u="sng" dirty="0">
                <a:solidFill>
                  <a:srgbClr val="7030A0"/>
                </a:solidFill>
                <a:latin typeface="Andalus" pitchFamily="18" charset="-78"/>
                <a:cs typeface="Andalus" pitchFamily="18" charset="-78"/>
              </a:rPr>
              <a:t> </a:t>
            </a:r>
            <a:r>
              <a:rPr lang="en-US" dirty="0" smtClean="0">
                <a:solidFill>
                  <a:srgbClr val="7030A0"/>
                </a:solidFill>
                <a:latin typeface="Andalus" pitchFamily="18" charset="-78"/>
                <a:cs typeface="Andalus" pitchFamily="18" charset="-78"/>
              </a:rPr>
              <a:t>Patients </a:t>
            </a:r>
            <a:r>
              <a:rPr lang="en-US" dirty="0">
                <a:solidFill>
                  <a:srgbClr val="7030A0"/>
                </a:solidFill>
                <a:latin typeface="Andalus" pitchFamily="18" charset="-78"/>
                <a:cs typeface="Andalus" pitchFamily="18" charset="-78"/>
              </a:rPr>
              <a:t>with </a:t>
            </a:r>
            <a:r>
              <a:rPr lang="en-US" dirty="0" err="1">
                <a:solidFill>
                  <a:srgbClr val="7030A0"/>
                </a:solidFill>
                <a:latin typeface="Andalus" pitchFamily="18" charset="-78"/>
                <a:cs typeface="Andalus" pitchFamily="18" charset="-78"/>
              </a:rPr>
              <a:t>Crohn’s</a:t>
            </a:r>
            <a:r>
              <a:rPr lang="en-US" dirty="0">
                <a:solidFill>
                  <a:srgbClr val="7030A0"/>
                </a:solidFill>
                <a:latin typeface="Andalus" pitchFamily="18" charset="-78"/>
                <a:cs typeface="Andalus" pitchFamily="18" charset="-78"/>
              </a:rPr>
              <a:t> disease are also at increased risk of developing intestinal </a:t>
            </a:r>
            <a:r>
              <a:rPr lang="en-US" u="sng" dirty="0">
                <a:solidFill>
                  <a:srgbClr val="7030A0"/>
                </a:solidFill>
                <a:latin typeface="Andalus" pitchFamily="18" charset="-78"/>
                <a:cs typeface="Andalus" pitchFamily="18" charset="-78"/>
              </a:rPr>
              <a:t>cancers</a:t>
            </a:r>
            <a:r>
              <a:rPr lang="en-US" dirty="0" smtClean="0">
                <a:solidFill>
                  <a:srgbClr val="7030A0"/>
                </a:solidFill>
                <a:latin typeface="Andalus" pitchFamily="18" charset="-78"/>
                <a:cs typeface="Andalus" pitchFamily="18" charset="-78"/>
              </a:rPr>
              <a:t>.</a:t>
            </a:r>
            <a:endParaRPr lang="en-US" dirty="0">
              <a:solidFill>
                <a:srgbClr val="7030A0"/>
              </a:solidFill>
              <a:latin typeface="Andalus" pitchFamily="18" charset="-78"/>
              <a:cs typeface="Andalus" pitchFamily="18" charset="-78"/>
            </a:endParaRPr>
          </a:p>
          <a:p>
            <a:pPr marL="0" indent="0" algn="just" rtl="0">
              <a:buNone/>
            </a:pPr>
            <a:r>
              <a:rPr lang="en-US" u="sng" dirty="0" smtClean="0">
                <a:solidFill>
                  <a:srgbClr val="000000"/>
                </a:solidFill>
                <a:latin typeface="Andalus" pitchFamily="18" charset="-78"/>
                <a:cs typeface="Andalus" pitchFamily="18" charset="-78"/>
              </a:rPr>
              <a:t>Malnutrition</a:t>
            </a:r>
            <a:r>
              <a:rPr lang="en-US" dirty="0" smtClean="0">
                <a:solidFill>
                  <a:srgbClr val="000000"/>
                </a:solidFill>
                <a:latin typeface="Andalus" pitchFamily="18" charset="-78"/>
                <a:cs typeface="Andalus" pitchFamily="18" charset="-78"/>
              </a:rPr>
              <a:t> </a:t>
            </a:r>
            <a:r>
              <a:rPr lang="en-US" dirty="0">
                <a:solidFill>
                  <a:srgbClr val="000000"/>
                </a:solidFill>
                <a:latin typeface="Andalus" pitchFamily="18" charset="-78"/>
                <a:cs typeface="Andalus" pitchFamily="18" charset="-78"/>
              </a:rPr>
              <a:t>may result from </a:t>
            </a:r>
            <a:r>
              <a:rPr lang="en-US" u="sng" dirty="0" err="1">
                <a:solidFill>
                  <a:srgbClr val="000000"/>
                </a:solidFill>
                <a:latin typeface="Andalus" pitchFamily="18" charset="-78"/>
                <a:cs typeface="Andalus" pitchFamily="18" charset="-78"/>
              </a:rPr>
              <a:t>malabsorption</a:t>
            </a:r>
            <a:r>
              <a:rPr lang="en-US" u="sng" dirty="0">
                <a:solidFill>
                  <a:srgbClr val="000000"/>
                </a:solidFill>
                <a:latin typeface="Andalus" pitchFamily="18" charset="-78"/>
                <a:cs typeface="Andalus" pitchFamily="18" charset="-78"/>
              </a:rPr>
              <a:t>, nutrient losses (especially of protein) </a:t>
            </a:r>
            <a:r>
              <a:rPr lang="en-US" dirty="0">
                <a:solidFill>
                  <a:srgbClr val="000000"/>
                </a:solidFill>
                <a:latin typeface="Andalus" pitchFamily="18" charset="-78"/>
                <a:cs typeface="Andalus" pitchFamily="18" charset="-78"/>
              </a:rPr>
              <a:t>associated with the tissue damage, reduced food intake, and surgical </a:t>
            </a:r>
            <a:r>
              <a:rPr lang="en-US" u="sng" dirty="0">
                <a:solidFill>
                  <a:srgbClr val="000000"/>
                </a:solidFill>
                <a:latin typeface="Andalus" pitchFamily="18" charset="-78"/>
                <a:cs typeface="Andalus" pitchFamily="18" charset="-78"/>
              </a:rPr>
              <a:t>resections that shorten the small intestine. </a:t>
            </a:r>
          </a:p>
          <a:p>
            <a:pPr marL="0" indent="0" algn="l" rtl="0">
              <a:buNone/>
            </a:pPr>
            <a:endParaRPr lang="en-US" dirty="0">
              <a:solidFill>
                <a:srgbClr val="000000"/>
              </a:solidFill>
              <a:latin typeface="Andalus" pitchFamily="18" charset="-78"/>
              <a:cs typeface="Andalus" pitchFamily="18" charset="-78"/>
            </a:endParaRPr>
          </a:p>
        </p:txBody>
      </p:sp>
      <p:sp>
        <p:nvSpPr>
          <p:cNvPr id="2" name="عنصر نائب للتاريخ 1"/>
          <p:cNvSpPr>
            <a:spLocks noGrp="1"/>
          </p:cNvSpPr>
          <p:nvPr>
            <p:ph type="dt" sz="half" idx="10"/>
          </p:nvPr>
        </p:nvSpPr>
        <p:spPr/>
        <p:txBody>
          <a:bodyPr/>
          <a:lstStyle/>
          <a:p>
            <a:fld id="{34E5AF1C-2393-4D86-A57E-D3254AD32122}" type="datetime1">
              <a:rPr lang="en-US" smtClean="0"/>
              <a:t>7/12/2020</a:t>
            </a:fld>
            <a:endParaRPr lang="ar-SA"/>
          </a:p>
        </p:txBody>
      </p:sp>
      <p:sp>
        <p:nvSpPr>
          <p:cNvPr id="4" name="عنصر نائب للتذييل 3"/>
          <p:cNvSpPr>
            <a:spLocks noGrp="1"/>
          </p:cNvSpPr>
          <p:nvPr>
            <p:ph type="ftr" sz="quarter" idx="11"/>
          </p:nvPr>
        </p:nvSpPr>
        <p:spPr/>
        <p:txBody>
          <a:bodyPr/>
          <a:lstStyle/>
          <a:p>
            <a:r>
              <a:rPr lang="en-US" smtClean="0"/>
              <a:t>Dr. Abdulaziz Abbas</a:t>
            </a:r>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56</a:t>
            </a:fld>
            <a:endParaRPr lang="ar-SA"/>
          </a:p>
        </p:txBody>
      </p:sp>
    </p:spTree>
    <p:extLst>
      <p:ext uri="{BB962C8B-B14F-4D97-AF65-F5344CB8AC3E}">
        <p14:creationId xmlns:p14="http://schemas.microsoft.com/office/powerpoint/2010/main" val="16127144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260648"/>
            <a:ext cx="8640960" cy="6264696"/>
          </a:xfrm>
        </p:spPr>
        <p:txBody>
          <a:bodyPr>
            <a:normAutofit fontScale="92500" lnSpcReduction="10000"/>
          </a:bodyPr>
          <a:lstStyle/>
          <a:p>
            <a:pPr marL="0" indent="0" algn="just" rtl="0">
              <a:buNone/>
            </a:pPr>
            <a:r>
              <a:rPr lang="en-US" u="sng" dirty="0">
                <a:solidFill>
                  <a:srgbClr val="0070C0"/>
                </a:solidFill>
                <a:latin typeface="Andalus" pitchFamily="18" charset="-78"/>
                <a:cs typeface="Andalus" pitchFamily="18" charset="-78"/>
              </a:rPr>
              <a:t>If the ileum is affected, bile acids may become depleted</a:t>
            </a:r>
            <a:r>
              <a:rPr lang="en-US" dirty="0">
                <a:solidFill>
                  <a:srgbClr val="0070C0"/>
                </a:solidFill>
                <a:latin typeface="Andalus" pitchFamily="18" charset="-78"/>
                <a:cs typeface="Andalus" pitchFamily="18" charset="-78"/>
              </a:rPr>
              <a:t>, causing </a:t>
            </a:r>
            <a:r>
              <a:rPr lang="en-US" u="sng" dirty="0" err="1">
                <a:solidFill>
                  <a:srgbClr val="0070C0"/>
                </a:solidFill>
                <a:latin typeface="Andalus" pitchFamily="18" charset="-78"/>
                <a:cs typeface="Andalus" pitchFamily="18" charset="-78"/>
              </a:rPr>
              <a:t>malabsorption</a:t>
            </a:r>
            <a:r>
              <a:rPr lang="en-US" u="sng" dirty="0">
                <a:solidFill>
                  <a:srgbClr val="0070C0"/>
                </a:solidFill>
                <a:latin typeface="Andalus" pitchFamily="18" charset="-78"/>
                <a:cs typeface="Andalus" pitchFamily="18" charset="-78"/>
              </a:rPr>
              <a:t> of fat, fat-soluble vitamins, calcium, magnesium, and zinc </a:t>
            </a:r>
            <a:r>
              <a:rPr lang="en-US" dirty="0">
                <a:solidFill>
                  <a:srgbClr val="0070C0"/>
                </a:solidFill>
                <a:latin typeface="Andalus" pitchFamily="18" charset="-78"/>
                <a:cs typeface="Andalus" pitchFamily="18" charset="-78"/>
              </a:rPr>
              <a:t>(the minerals bind to the unabsorbed fatty acids). </a:t>
            </a:r>
            <a:endParaRPr lang="ar-YE" dirty="0">
              <a:solidFill>
                <a:srgbClr val="0070C0"/>
              </a:solidFill>
              <a:latin typeface="Andalus" pitchFamily="18" charset="-78"/>
              <a:cs typeface="Andalus" pitchFamily="18" charset="-78"/>
            </a:endParaRPr>
          </a:p>
          <a:p>
            <a:pPr marL="0" indent="0" algn="just" rtl="0">
              <a:buNone/>
            </a:pPr>
            <a:r>
              <a:rPr lang="en-US" dirty="0" smtClean="0">
                <a:solidFill>
                  <a:srgbClr val="000000"/>
                </a:solidFill>
                <a:latin typeface="Andalus" pitchFamily="18" charset="-78"/>
                <a:cs typeface="Andalus" pitchFamily="18" charset="-78"/>
              </a:rPr>
              <a:t>Because </a:t>
            </a:r>
            <a:r>
              <a:rPr lang="en-US" dirty="0">
                <a:solidFill>
                  <a:srgbClr val="000000"/>
                </a:solidFill>
                <a:latin typeface="Andalus" pitchFamily="18" charset="-78"/>
                <a:cs typeface="Andalus" pitchFamily="18" charset="-78"/>
              </a:rPr>
              <a:t>the </a:t>
            </a:r>
            <a:r>
              <a:rPr lang="en-US" u="sng" dirty="0">
                <a:solidFill>
                  <a:srgbClr val="000000"/>
                </a:solidFill>
                <a:latin typeface="Andalus" pitchFamily="18" charset="-78"/>
                <a:cs typeface="Andalus" pitchFamily="18" charset="-78"/>
              </a:rPr>
              <a:t>ileum is the site of vitamin B</a:t>
            </a:r>
            <a:r>
              <a:rPr lang="en-US" sz="1300" b="1" u="sng" dirty="0">
                <a:solidFill>
                  <a:srgbClr val="000000"/>
                </a:solidFill>
                <a:latin typeface="Andalus" pitchFamily="18" charset="-78"/>
                <a:cs typeface="Andalus" pitchFamily="18" charset="-78"/>
              </a:rPr>
              <a:t>12</a:t>
            </a:r>
            <a:r>
              <a:rPr lang="en-US" sz="800" u="sng" dirty="0">
                <a:solidFill>
                  <a:srgbClr val="000000"/>
                </a:solidFill>
                <a:latin typeface="Andalus" pitchFamily="18" charset="-78"/>
                <a:cs typeface="Andalus" pitchFamily="18" charset="-78"/>
              </a:rPr>
              <a:t> </a:t>
            </a:r>
            <a:r>
              <a:rPr lang="en-US" sz="800" u="sng" dirty="0" smtClean="0">
                <a:solidFill>
                  <a:srgbClr val="000000"/>
                </a:solidFill>
                <a:latin typeface="Andalus" pitchFamily="18" charset="-78"/>
                <a:cs typeface="Andalus" pitchFamily="18" charset="-78"/>
              </a:rPr>
              <a:t>   </a:t>
            </a:r>
            <a:r>
              <a:rPr lang="en-US" u="sng" dirty="0" smtClean="0">
                <a:solidFill>
                  <a:srgbClr val="000000"/>
                </a:solidFill>
                <a:latin typeface="Andalus" pitchFamily="18" charset="-78"/>
                <a:cs typeface="Andalus" pitchFamily="18" charset="-78"/>
              </a:rPr>
              <a:t>absorption</a:t>
            </a:r>
            <a:r>
              <a:rPr lang="en-US" dirty="0">
                <a:solidFill>
                  <a:srgbClr val="000000"/>
                </a:solidFill>
                <a:latin typeface="Andalus" pitchFamily="18" charset="-78"/>
                <a:cs typeface="Andalus" pitchFamily="18" charset="-78"/>
              </a:rPr>
              <a:t>, deficiency can develop unless the </a:t>
            </a:r>
            <a:r>
              <a:rPr lang="en-US" u="sng" dirty="0">
                <a:solidFill>
                  <a:srgbClr val="000000"/>
                </a:solidFill>
                <a:latin typeface="Andalus" pitchFamily="18" charset="-78"/>
                <a:cs typeface="Andalus" pitchFamily="18" charset="-78"/>
              </a:rPr>
              <a:t>patient is given vitamin B</a:t>
            </a:r>
            <a:r>
              <a:rPr lang="en-US" sz="800" b="1" u="sng" dirty="0">
                <a:solidFill>
                  <a:srgbClr val="000000"/>
                </a:solidFill>
                <a:latin typeface="Andalus" pitchFamily="18" charset="-78"/>
                <a:cs typeface="Andalus" pitchFamily="18" charset="-78"/>
              </a:rPr>
              <a:t>12</a:t>
            </a:r>
            <a:r>
              <a:rPr lang="en-US" sz="800" u="sng" dirty="0">
                <a:solidFill>
                  <a:srgbClr val="000000"/>
                </a:solidFill>
                <a:latin typeface="Andalus" pitchFamily="18" charset="-78"/>
                <a:cs typeface="Andalus" pitchFamily="18" charset="-78"/>
              </a:rPr>
              <a:t> </a:t>
            </a:r>
            <a:r>
              <a:rPr lang="en-US" u="sng" dirty="0">
                <a:solidFill>
                  <a:srgbClr val="000000"/>
                </a:solidFill>
                <a:latin typeface="Andalus" pitchFamily="18" charset="-78"/>
                <a:cs typeface="Andalus" pitchFamily="18" charset="-78"/>
              </a:rPr>
              <a:t>injections</a:t>
            </a:r>
            <a:r>
              <a:rPr lang="en-US" u="sng" dirty="0" smtClean="0">
                <a:solidFill>
                  <a:srgbClr val="000000"/>
                </a:solidFill>
                <a:latin typeface="Andalus" pitchFamily="18" charset="-78"/>
                <a:cs typeface="Andalus" pitchFamily="18" charset="-78"/>
              </a:rPr>
              <a:t>.</a:t>
            </a:r>
          </a:p>
          <a:p>
            <a:pPr marL="0" indent="0" algn="just" rtl="0">
              <a:buNone/>
            </a:pPr>
            <a:r>
              <a:rPr lang="en-US" dirty="0" smtClean="0">
                <a:solidFill>
                  <a:srgbClr val="FF0000"/>
                </a:solidFill>
                <a:latin typeface="Andalus" pitchFamily="18" charset="-78"/>
                <a:cs typeface="Andalus" pitchFamily="18" charset="-78"/>
              </a:rPr>
              <a:t> </a:t>
            </a:r>
            <a:r>
              <a:rPr lang="en-US" u="sng" dirty="0">
                <a:solidFill>
                  <a:srgbClr val="FF0000"/>
                </a:solidFill>
                <a:latin typeface="Andalus" pitchFamily="18" charset="-78"/>
                <a:cs typeface="Andalus" pitchFamily="18" charset="-78"/>
              </a:rPr>
              <a:t>Anemia</a:t>
            </a:r>
            <a:r>
              <a:rPr lang="en-US" dirty="0">
                <a:solidFill>
                  <a:srgbClr val="FF0000"/>
                </a:solidFill>
                <a:latin typeface="Andalus" pitchFamily="18" charset="-78"/>
                <a:cs typeface="Andalus" pitchFamily="18" charset="-78"/>
              </a:rPr>
              <a:t> may result from </a:t>
            </a:r>
            <a:r>
              <a:rPr lang="en-US" u="sng" dirty="0">
                <a:solidFill>
                  <a:srgbClr val="FF0000"/>
                </a:solidFill>
                <a:latin typeface="Andalus" pitchFamily="18" charset="-78"/>
                <a:cs typeface="Andalus" pitchFamily="18" charset="-78"/>
              </a:rPr>
              <a:t>bleeding</a:t>
            </a:r>
            <a:r>
              <a:rPr lang="en-US" dirty="0">
                <a:solidFill>
                  <a:srgbClr val="FF0000"/>
                </a:solidFill>
                <a:latin typeface="Andalus" pitchFamily="18" charset="-78"/>
                <a:cs typeface="Andalus" pitchFamily="18" charset="-78"/>
              </a:rPr>
              <a:t>, </a:t>
            </a:r>
            <a:r>
              <a:rPr lang="en-US" u="sng" dirty="0">
                <a:solidFill>
                  <a:srgbClr val="FF0000"/>
                </a:solidFill>
                <a:latin typeface="Andalus" pitchFamily="18" charset="-78"/>
                <a:cs typeface="Andalus" pitchFamily="18" charset="-78"/>
              </a:rPr>
              <a:t>inadequate absorption</a:t>
            </a:r>
            <a:r>
              <a:rPr lang="en-US" dirty="0">
                <a:solidFill>
                  <a:srgbClr val="FF0000"/>
                </a:solidFill>
                <a:latin typeface="Andalus" pitchFamily="18" charset="-78"/>
                <a:cs typeface="Andalus" pitchFamily="18" charset="-78"/>
              </a:rPr>
              <a:t> of the nutrients involved in blood cell formation, </a:t>
            </a:r>
            <a:r>
              <a:rPr lang="en-US" u="sng" dirty="0">
                <a:solidFill>
                  <a:srgbClr val="FF0000"/>
                </a:solidFill>
                <a:latin typeface="Andalus" pitchFamily="18" charset="-78"/>
                <a:cs typeface="Andalus" pitchFamily="18" charset="-78"/>
              </a:rPr>
              <a:t>or the metabolic effects of chronic </a:t>
            </a:r>
            <a:r>
              <a:rPr lang="en-US" u="sng" dirty="0" smtClean="0">
                <a:solidFill>
                  <a:srgbClr val="FF0000"/>
                </a:solidFill>
                <a:latin typeface="Andalus" pitchFamily="18" charset="-78"/>
                <a:cs typeface="Andalus" pitchFamily="18" charset="-78"/>
              </a:rPr>
              <a:t>illness</a:t>
            </a:r>
            <a:r>
              <a:rPr lang="en-US" dirty="0" smtClean="0">
                <a:solidFill>
                  <a:srgbClr val="FF0000"/>
                </a:solidFill>
                <a:latin typeface="Andalus" pitchFamily="18" charset="-78"/>
                <a:cs typeface="Andalus" pitchFamily="18" charset="-78"/>
              </a:rPr>
              <a:t>. </a:t>
            </a:r>
          </a:p>
          <a:p>
            <a:pPr marL="0" indent="0" algn="just" rtl="0">
              <a:buNone/>
            </a:pPr>
            <a:r>
              <a:rPr lang="en-US" u="sng" dirty="0" smtClean="0">
                <a:solidFill>
                  <a:srgbClr val="7030A0"/>
                </a:solidFill>
                <a:latin typeface="Andalus" pitchFamily="18" charset="-78"/>
                <a:cs typeface="Andalus" pitchFamily="18" charset="-78"/>
              </a:rPr>
              <a:t>Anorexia </a:t>
            </a:r>
            <a:r>
              <a:rPr lang="en-US" u="sng" dirty="0">
                <a:solidFill>
                  <a:srgbClr val="7030A0"/>
                </a:solidFill>
                <a:latin typeface="Andalus" pitchFamily="18" charset="-78"/>
                <a:cs typeface="Andalus" pitchFamily="18" charset="-78"/>
              </a:rPr>
              <a:t>often develops due to abdominal discomfort</a:t>
            </a:r>
            <a:r>
              <a:rPr lang="en-US" dirty="0">
                <a:solidFill>
                  <a:srgbClr val="7030A0"/>
                </a:solidFill>
                <a:latin typeface="Andalus" pitchFamily="18" charset="-78"/>
                <a:cs typeface="Andalus" pitchFamily="18" charset="-78"/>
              </a:rPr>
              <a:t> and the </a:t>
            </a:r>
            <a:r>
              <a:rPr lang="en-US" u="sng" dirty="0">
                <a:solidFill>
                  <a:srgbClr val="7030A0"/>
                </a:solidFill>
                <a:latin typeface="Andalus" pitchFamily="18" charset="-78"/>
                <a:cs typeface="Andalus" pitchFamily="18" charset="-78"/>
              </a:rPr>
              <a:t>effects of cytokines produced during the inflammatory process.</a:t>
            </a:r>
            <a:endParaRPr lang="ar-YE" u="sng" dirty="0">
              <a:solidFill>
                <a:srgbClr val="7030A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p:txBody>
      </p:sp>
      <p:sp>
        <p:nvSpPr>
          <p:cNvPr id="2" name="عنصر نائب للتاريخ 1"/>
          <p:cNvSpPr>
            <a:spLocks noGrp="1"/>
          </p:cNvSpPr>
          <p:nvPr>
            <p:ph type="dt" sz="half" idx="10"/>
          </p:nvPr>
        </p:nvSpPr>
        <p:spPr/>
        <p:txBody>
          <a:bodyPr/>
          <a:lstStyle/>
          <a:p>
            <a:fld id="{54DBBB3A-D046-43F3-A8DF-7D590E1FF8F8}" type="datetime1">
              <a:rPr lang="en-US" smtClean="0"/>
              <a:t>7/12/2020</a:t>
            </a:fld>
            <a:endParaRPr lang="ar-SA"/>
          </a:p>
        </p:txBody>
      </p:sp>
      <p:sp>
        <p:nvSpPr>
          <p:cNvPr id="4" name="عنصر نائب للتذييل 3"/>
          <p:cNvSpPr>
            <a:spLocks noGrp="1"/>
          </p:cNvSpPr>
          <p:nvPr>
            <p:ph type="ftr" sz="quarter" idx="11"/>
          </p:nvPr>
        </p:nvSpPr>
        <p:spPr/>
        <p:txBody>
          <a:bodyPr/>
          <a:lstStyle/>
          <a:p>
            <a:r>
              <a:rPr lang="en-US" smtClean="0"/>
              <a:t>Dr. Abdulaziz Abbas</a:t>
            </a:r>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57</a:t>
            </a:fld>
            <a:endParaRPr lang="ar-SA"/>
          </a:p>
        </p:txBody>
      </p:sp>
    </p:spTree>
    <p:extLst>
      <p:ext uri="{BB962C8B-B14F-4D97-AF65-F5344CB8AC3E}">
        <p14:creationId xmlns:p14="http://schemas.microsoft.com/office/powerpoint/2010/main" val="32413849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692696"/>
            <a:ext cx="8856983"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عنصر نائب للتاريخ 1"/>
          <p:cNvSpPr>
            <a:spLocks noGrp="1"/>
          </p:cNvSpPr>
          <p:nvPr>
            <p:ph type="dt" sz="half" idx="10"/>
          </p:nvPr>
        </p:nvSpPr>
        <p:spPr/>
        <p:txBody>
          <a:bodyPr/>
          <a:lstStyle/>
          <a:p>
            <a:fld id="{844E9FB4-A8E9-4CC3-B387-A5024080EA2F}" type="datetime1">
              <a:rPr lang="en-US" smtClean="0"/>
              <a:t>7/12/2020</a:t>
            </a:fld>
            <a:endParaRPr lang="ar-SA"/>
          </a:p>
        </p:txBody>
      </p:sp>
      <p:sp>
        <p:nvSpPr>
          <p:cNvPr id="3" name="عنصر نائب للتذييل 2"/>
          <p:cNvSpPr>
            <a:spLocks noGrp="1"/>
          </p:cNvSpPr>
          <p:nvPr>
            <p:ph type="ftr" sz="quarter" idx="11"/>
          </p:nvPr>
        </p:nvSpPr>
        <p:spPr/>
        <p:txBody>
          <a:bodyPr/>
          <a:lstStyle/>
          <a:p>
            <a:r>
              <a:rPr lang="en-US" smtClean="0"/>
              <a:t>Dr. Abdulaziz Abbas</a:t>
            </a:r>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58</a:t>
            </a:fld>
            <a:endParaRPr lang="ar-SA"/>
          </a:p>
        </p:txBody>
      </p:sp>
    </p:spTree>
    <p:extLst>
      <p:ext uri="{BB962C8B-B14F-4D97-AF65-F5344CB8AC3E}">
        <p14:creationId xmlns:p14="http://schemas.microsoft.com/office/powerpoint/2010/main" val="34426716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260648"/>
            <a:ext cx="8640960" cy="6336704"/>
          </a:xfrm>
        </p:spPr>
        <p:txBody>
          <a:bodyPr>
            <a:normAutofit fontScale="85000" lnSpcReduction="20000"/>
          </a:bodyPr>
          <a:lstStyle/>
          <a:p>
            <a:pPr marL="0" indent="0" algn="ctr" rtl="0">
              <a:buNone/>
            </a:pPr>
            <a:r>
              <a:rPr lang="en-US" sz="4600" b="1" dirty="0">
                <a:solidFill>
                  <a:srgbClr val="FF0000"/>
                </a:solidFill>
                <a:latin typeface="Andalus" pitchFamily="18" charset="-78"/>
                <a:cs typeface="Andalus" pitchFamily="18" charset="-78"/>
              </a:rPr>
              <a:t>Complications of Ulcerative Colitis </a:t>
            </a:r>
            <a:endParaRPr lang="en-US" sz="4600" b="1" dirty="0" smtClean="0">
              <a:solidFill>
                <a:srgbClr val="FF0000"/>
              </a:solidFill>
              <a:latin typeface="Andalus" pitchFamily="18" charset="-78"/>
              <a:cs typeface="Andalus" pitchFamily="18" charset="-78"/>
            </a:endParaRPr>
          </a:p>
          <a:p>
            <a:pPr marL="0" indent="0" algn="just" rtl="0">
              <a:buNone/>
            </a:pPr>
            <a:r>
              <a:rPr lang="en-US" dirty="0" smtClean="0">
                <a:solidFill>
                  <a:srgbClr val="000000"/>
                </a:solidFill>
                <a:latin typeface="Andalus" pitchFamily="18" charset="-78"/>
                <a:cs typeface="Andalus" pitchFamily="18" charset="-78"/>
              </a:rPr>
              <a:t>Ulcerative </a:t>
            </a:r>
            <a:r>
              <a:rPr lang="en-US" dirty="0">
                <a:solidFill>
                  <a:srgbClr val="000000"/>
                </a:solidFill>
                <a:latin typeface="Andalus" pitchFamily="18" charset="-78"/>
                <a:cs typeface="Andalus" pitchFamily="18" charset="-78"/>
              </a:rPr>
              <a:t>colitis always involves </a:t>
            </a:r>
            <a:r>
              <a:rPr lang="en-US" dirty="0" smtClean="0">
                <a:solidFill>
                  <a:srgbClr val="000000"/>
                </a:solidFill>
                <a:latin typeface="Andalus" pitchFamily="18" charset="-78"/>
                <a:cs typeface="Andalus" pitchFamily="18" charset="-78"/>
              </a:rPr>
              <a:t>the rectum </a:t>
            </a:r>
            <a:r>
              <a:rPr lang="en-US" dirty="0">
                <a:solidFill>
                  <a:srgbClr val="000000"/>
                </a:solidFill>
                <a:latin typeface="Andalus" pitchFamily="18" charset="-78"/>
                <a:cs typeface="Andalus" pitchFamily="18" charset="-78"/>
              </a:rPr>
              <a:t>and usually extends into the colon. Inflammation is continuous along the length of intestine affected, ending abruptly at the area where healthy tissue begins. </a:t>
            </a:r>
            <a:endParaRPr lang="en-US" dirty="0" smtClean="0">
              <a:solidFill>
                <a:srgbClr val="000000"/>
              </a:solidFill>
              <a:latin typeface="Andalus" pitchFamily="18" charset="-78"/>
              <a:cs typeface="Andalus" pitchFamily="18" charset="-78"/>
            </a:endParaRPr>
          </a:p>
          <a:p>
            <a:pPr marL="0" indent="0" algn="just" rtl="0">
              <a:buNone/>
            </a:pPr>
            <a:r>
              <a:rPr lang="en-US" dirty="0" smtClean="0">
                <a:solidFill>
                  <a:srgbClr val="7030A0"/>
                </a:solidFill>
                <a:latin typeface="Andalus" pitchFamily="18" charset="-78"/>
                <a:cs typeface="Andalus" pitchFamily="18" charset="-78"/>
              </a:rPr>
              <a:t>Tissue </a:t>
            </a:r>
            <a:r>
              <a:rPr lang="en-US" dirty="0">
                <a:solidFill>
                  <a:srgbClr val="7030A0"/>
                </a:solidFill>
                <a:latin typeface="Andalus" pitchFamily="18" charset="-78"/>
                <a:cs typeface="Andalus" pitchFamily="18" charset="-78"/>
              </a:rPr>
              <a:t>erosion or ulceration develops primarily in the mucosa and </a:t>
            </a:r>
            <a:r>
              <a:rPr lang="en-US" dirty="0" err="1">
                <a:solidFill>
                  <a:srgbClr val="7030A0"/>
                </a:solidFill>
                <a:latin typeface="Andalus" pitchFamily="18" charset="-78"/>
                <a:cs typeface="Andalus" pitchFamily="18" charset="-78"/>
              </a:rPr>
              <a:t>submucosa</a:t>
            </a:r>
            <a:r>
              <a:rPr lang="en-US" dirty="0">
                <a:solidFill>
                  <a:srgbClr val="7030A0"/>
                </a:solidFill>
                <a:latin typeface="Andalus" pitchFamily="18" charset="-78"/>
                <a:cs typeface="Andalus" pitchFamily="18" charset="-78"/>
              </a:rPr>
              <a:t> (the layers of intestinal tissue closest to the lumen). During active episodes, patients have frequent, urgent bowel movements that are small in volume. Stools are often streaked with blood and contain mucus</a:t>
            </a:r>
            <a:r>
              <a:rPr lang="en-US" dirty="0" smtClean="0">
                <a:solidFill>
                  <a:srgbClr val="7030A0"/>
                </a:solidFill>
                <a:latin typeface="Andalus" pitchFamily="18" charset="-78"/>
                <a:cs typeface="Andalus" pitchFamily="18" charset="-78"/>
              </a:rPr>
              <a:t>.</a:t>
            </a:r>
            <a:endParaRPr lang="en-US" dirty="0">
              <a:solidFill>
                <a:srgbClr val="7030A0"/>
              </a:solidFill>
              <a:latin typeface="Andalus" pitchFamily="18" charset="-78"/>
              <a:cs typeface="Andalus" pitchFamily="18" charset="-78"/>
            </a:endParaRPr>
          </a:p>
          <a:p>
            <a:pPr marL="0" indent="0" algn="just" rtl="0">
              <a:buNone/>
            </a:pPr>
            <a:r>
              <a:rPr lang="en-US" dirty="0" smtClean="0">
                <a:solidFill>
                  <a:srgbClr val="00B050"/>
                </a:solidFill>
                <a:latin typeface="Andalus" pitchFamily="18" charset="-78"/>
                <a:cs typeface="Andalus" pitchFamily="18" charset="-78"/>
              </a:rPr>
              <a:t>Although </a:t>
            </a:r>
            <a:r>
              <a:rPr lang="en-US" dirty="0">
                <a:solidFill>
                  <a:srgbClr val="00B050"/>
                </a:solidFill>
                <a:latin typeface="Andalus" pitchFamily="18" charset="-78"/>
                <a:cs typeface="Andalus" pitchFamily="18" charset="-78"/>
              </a:rPr>
              <a:t>mild disease may cause few complications, weight loss, fever, </a:t>
            </a:r>
            <a:r>
              <a:rPr lang="en-US" dirty="0" smtClean="0">
                <a:solidFill>
                  <a:srgbClr val="00B050"/>
                </a:solidFill>
                <a:latin typeface="Andalus" pitchFamily="18" charset="-78"/>
                <a:cs typeface="Andalus" pitchFamily="18" charset="-78"/>
              </a:rPr>
              <a:t>and weakness </a:t>
            </a:r>
            <a:r>
              <a:rPr lang="en-US" dirty="0">
                <a:solidFill>
                  <a:srgbClr val="00B050"/>
                </a:solidFill>
                <a:latin typeface="Andalus" pitchFamily="18" charset="-78"/>
                <a:cs typeface="Andalus" pitchFamily="18" charset="-78"/>
              </a:rPr>
              <a:t>are common when most of the colon is involved. </a:t>
            </a:r>
            <a:endParaRPr lang="en-US" dirty="0" smtClean="0">
              <a:solidFill>
                <a:srgbClr val="00B050"/>
              </a:solidFill>
              <a:latin typeface="Andalus" pitchFamily="18" charset="-78"/>
              <a:cs typeface="Andalus" pitchFamily="18" charset="-78"/>
            </a:endParaRPr>
          </a:p>
          <a:p>
            <a:pPr marL="0" indent="0" algn="just" rtl="0">
              <a:buNone/>
            </a:pPr>
            <a:r>
              <a:rPr lang="en-US" dirty="0" smtClean="0">
                <a:solidFill>
                  <a:srgbClr val="0070C0"/>
                </a:solidFill>
                <a:latin typeface="Andalus" pitchFamily="18" charset="-78"/>
                <a:cs typeface="Andalus" pitchFamily="18" charset="-78"/>
              </a:rPr>
              <a:t>Severe </a:t>
            </a:r>
            <a:r>
              <a:rPr lang="en-US" dirty="0">
                <a:solidFill>
                  <a:srgbClr val="0070C0"/>
                </a:solidFill>
                <a:latin typeface="Andalus" pitchFamily="18" charset="-78"/>
                <a:cs typeface="Andalus" pitchFamily="18" charset="-78"/>
              </a:rPr>
              <a:t>disease is often associated with anemia (due to blood loss), dehydration, and electrolyte imbalances. Protein losses from the inflamed tissue can be substantial. </a:t>
            </a:r>
            <a:endParaRPr lang="en-US" dirty="0" smtClean="0">
              <a:solidFill>
                <a:srgbClr val="0070C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p:txBody>
      </p:sp>
      <p:sp>
        <p:nvSpPr>
          <p:cNvPr id="2" name="عنصر نائب للتاريخ 1"/>
          <p:cNvSpPr>
            <a:spLocks noGrp="1"/>
          </p:cNvSpPr>
          <p:nvPr>
            <p:ph type="dt" sz="half" idx="10"/>
          </p:nvPr>
        </p:nvSpPr>
        <p:spPr/>
        <p:txBody>
          <a:bodyPr/>
          <a:lstStyle/>
          <a:p>
            <a:fld id="{9BA90E98-7EE7-4CB9-92D3-47BAFF0B195A}" type="datetime1">
              <a:rPr lang="en-US" smtClean="0"/>
              <a:t>7/12/2020</a:t>
            </a:fld>
            <a:endParaRPr lang="ar-SA"/>
          </a:p>
        </p:txBody>
      </p:sp>
      <p:sp>
        <p:nvSpPr>
          <p:cNvPr id="4" name="عنصر نائب للتذييل 3"/>
          <p:cNvSpPr>
            <a:spLocks noGrp="1"/>
          </p:cNvSpPr>
          <p:nvPr>
            <p:ph type="ftr" sz="quarter" idx="11"/>
          </p:nvPr>
        </p:nvSpPr>
        <p:spPr/>
        <p:txBody>
          <a:bodyPr/>
          <a:lstStyle/>
          <a:p>
            <a:r>
              <a:rPr lang="en-US" smtClean="0"/>
              <a:t>Dr. Abdulaziz Abbas</a:t>
            </a:r>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59</a:t>
            </a:fld>
            <a:endParaRPr lang="ar-SA"/>
          </a:p>
        </p:txBody>
      </p:sp>
    </p:spTree>
    <p:extLst>
      <p:ext uri="{BB962C8B-B14F-4D97-AF65-F5344CB8AC3E}">
        <p14:creationId xmlns:p14="http://schemas.microsoft.com/office/powerpoint/2010/main" val="3179977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260648"/>
            <a:ext cx="8712968" cy="6336704"/>
          </a:xfrm>
        </p:spPr>
        <p:txBody>
          <a:bodyPr/>
          <a:lstStyle/>
          <a:p>
            <a:pPr marL="0" lvl="0" indent="0" algn="just" rtl="0">
              <a:buNone/>
            </a:pPr>
            <a:r>
              <a:rPr lang="en-US" sz="2800" dirty="0" smtClean="0">
                <a:solidFill>
                  <a:srgbClr val="000000"/>
                </a:solidFill>
                <a:latin typeface="Andalus" pitchFamily="18" charset="-78"/>
                <a:cs typeface="Andalus" pitchFamily="18" charset="-78"/>
              </a:rPr>
              <a:t>Consuming </a:t>
            </a:r>
            <a:r>
              <a:rPr lang="en-US" sz="2800" u="sng" dirty="0">
                <a:solidFill>
                  <a:srgbClr val="000000"/>
                </a:solidFill>
                <a:latin typeface="Andalus" pitchFamily="18" charset="-78"/>
                <a:cs typeface="Andalus" pitchFamily="18" charset="-78"/>
              </a:rPr>
              <a:t>adequate fluid (usually 1.5 to 2 liters daily) helps to increase stool frequency </a:t>
            </a:r>
            <a:r>
              <a:rPr lang="en-US" sz="2800" dirty="0">
                <a:solidFill>
                  <a:srgbClr val="000000"/>
                </a:solidFill>
                <a:latin typeface="Andalus" pitchFamily="18" charset="-78"/>
                <a:cs typeface="Andalus" pitchFamily="18" charset="-78"/>
              </a:rPr>
              <a:t>in people who are already consuming a high-fiber diet.</a:t>
            </a:r>
          </a:p>
          <a:p>
            <a:pPr marL="0" lvl="0" indent="0" algn="just" rtl="0">
              <a:buNone/>
            </a:pPr>
            <a:r>
              <a:rPr lang="en-US" sz="2800" dirty="0">
                <a:solidFill>
                  <a:srgbClr val="7030A0"/>
                </a:solidFill>
                <a:latin typeface="Andalus" pitchFamily="18" charset="-78"/>
                <a:cs typeface="Andalus" pitchFamily="18" charset="-78"/>
              </a:rPr>
              <a:t>An appropriate </a:t>
            </a:r>
            <a:r>
              <a:rPr lang="en-US" sz="2800" u="sng" dirty="0">
                <a:solidFill>
                  <a:srgbClr val="7030A0"/>
                </a:solidFill>
                <a:latin typeface="Andalus" pitchFamily="18" charset="-78"/>
                <a:cs typeface="Andalus" pitchFamily="18" charset="-78"/>
              </a:rPr>
              <a:t>fluid intake prevents excessive reabsorption of water from the colon, </a:t>
            </a:r>
            <a:r>
              <a:rPr lang="en-US" sz="2800" dirty="0">
                <a:solidFill>
                  <a:srgbClr val="7030A0"/>
                </a:solidFill>
                <a:latin typeface="Andalus" pitchFamily="18" charset="-78"/>
                <a:cs typeface="Andalus" pitchFamily="18" charset="-78"/>
              </a:rPr>
              <a:t>resulting in wetter stools. </a:t>
            </a:r>
            <a:endParaRPr lang="en-US" sz="2800" dirty="0" smtClean="0">
              <a:solidFill>
                <a:srgbClr val="7030A0"/>
              </a:solidFill>
              <a:latin typeface="Andalus" pitchFamily="18" charset="-78"/>
              <a:cs typeface="Andalus" pitchFamily="18" charset="-78"/>
            </a:endParaRPr>
          </a:p>
          <a:p>
            <a:pPr marL="0" lvl="0" indent="0" algn="just" rtl="0">
              <a:buNone/>
            </a:pPr>
            <a:r>
              <a:rPr lang="en-US" sz="2800" u="sng" dirty="0" smtClean="0">
                <a:solidFill>
                  <a:srgbClr val="7030A0"/>
                </a:solidFill>
                <a:latin typeface="Andalus" pitchFamily="18" charset="-78"/>
                <a:cs typeface="Andalus" pitchFamily="18" charset="-78"/>
              </a:rPr>
              <a:t>Adding </a:t>
            </a:r>
            <a:r>
              <a:rPr lang="en-US" sz="2800" u="sng" dirty="0">
                <a:solidFill>
                  <a:srgbClr val="7030A0"/>
                </a:solidFill>
                <a:latin typeface="Andalus" pitchFamily="18" charset="-78"/>
                <a:cs typeface="Andalus" pitchFamily="18" charset="-78"/>
              </a:rPr>
              <a:t>prunes or prune juice to the diet </a:t>
            </a:r>
            <a:r>
              <a:rPr lang="en-US" sz="2800" dirty="0">
                <a:solidFill>
                  <a:srgbClr val="7030A0"/>
                </a:solidFill>
                <a:latin typeface="Andalus" pitchFamily="18" charset="-78"/>
                <a:cs typeface="Andalus" pitchFamily="18" charset="-78"/>
              </a:rPr>
              <a:t>is often recommended because </a:t>
            </a:r>
            <a:r>
              <a:rPr lang="en-US" sz="2800" u="sng" dirty="0">
                <a:solidFill>
                  <a:srgbClr val="00B050"/>
                </a:solidFill>
                <a:latin typeface="Andalus" pitchFamily="18" charset="-78"/>
                <a:cs typeface="Andalus" pitchFamily="18" charset="-78"/>
              </a:rPr>
              <a:t>prunes contain compounds that have a mild laxative effect.</a:t>
            </a:r>
          </a:p>
          <a:p>
            <a:pPr marL="0" lvl="0" indent="0" algn="just" rtl="0">
              <a:buNone/>
            </a:pPr>
            <a:r>
              <a:rPr lang="en-US" sz="2800" b="1" dirty="0">
                <a:solidFill>
                  <a:srgbClr val="FF0000"/>
                </a:solidFill>
                <a:latin typeface="Andalus" pitchFamily="18" charset="-78"/>
                <a:cs typeface="Andalus" pitchFamily="18" charset="-78"/>
              </a:rPr>
              <a:t>Laxatives</a:t>
            </a:r>
            <a:r>
              <a:rPr lang="en-US" sz="2800" b="1" dirty="0">
                <a:solidFill>
                  <a:srgbClr val="009AFF"/>
                </a:solidFill>
                <a:latin typeface="Andalus" pitchFamily="18" charset="-78"/>
                <a:cs typeface="Andalus" pitchFamily="18" charset="-78"/>
              </a:rPr>
              <a:t> </a:t>
            </a:r>
            <a:r>
              <a:rPr lang="en-US" sz="2800" dirty="0">
                <a:solidFill>
                  <a:srgbClr val="0070C0"/>
                </a:solidFill>
                <a:latin typeface="Andalus" pitchFamily="18" charset="-78"/>
                <a:cs typeface="Andalus" pitchFamily="18" charset="-78"/>
              </a:rPr>
              <a:t>Many laxatives can be purchased without prescription. They work by </a:t>
            </a:r>
            <a:r>
              <a:rPr lang="en-US" sz="2800" u="sng" dirty="0">
                <a:solidFill>
                  <a:srgbClr val="0070C0"/>
                </a:solidFill>
                <a:latin typeface="Andalus" pitchFamily="18" charset="-78"/>
                <a:cs typeface="Andalus" pitchFamily="18" charset="-78"/>
              </a:rPr>
              <a:t>increasing stool weight</a:t>
            </a:r>
            <a:r>
              <a:rPr lang="en-US" sz="2800" dirty="0">
                <a:solidFill>
                  <a:srgbClr val="0070C0"/>
                </a:solidFill>
                <a:latin typeface="Andalus" pitchFamily="18" charset="-78"/>
                <a:cs typeface="Andalus" pitchFamily="18" charset="-78"/>
              </a:rPr>
              <a:t>, </a:t>
            </a:r>
            <a:r>
              <a:rPr lang="en-US" sz="2800" u="sng" dirty="0">
                <a:solidFill>
                  <a:srgbClr val="0070C0"/>
                </a:solidFill>
                <a:latin typeface="Andalus" pitchFamily="18" charset="-78"/>
                <a:cs typeface="Andalus" pitchFamily="18" charset="-78"/>
              </a:rPr>
              <a:t>increasing the water content </a:t>
            </a:r>
            <a:r>
              <a:rPr lang="en-US" sz="2800" dirty="0">
                <a:solidFill>
                  <a:srgbClr val="0070C0"/>
                </a:solidFill>
                <a:latin typeface="Andalus" pitchFamily="18" charset="-78"/>
                <a:cs typeface="Andalus" pitchFamily="18" charset="-78"/>
              </a:rPr>
              <a:t>of the stool, or </a:t>
            </a:r>
            <a:r>
              <a:rPr lang="en-US" sz="2800" u="sng" dirty="0" smtClean="0">
                <a:solidFill>
                  <a:srgbClr val="0070C0"/>
                </a:solidFill>
                <a:latin typeface="Andalus" pitchFamily="18" charset="-78"/>
                <a:cs typeface="Andalus" pitchFamily="18" charset="-78"/>
              </a:rPr>
              <a:t>stimulating peristaltic </a:t>
            </a:r>
            <a:r>
              <a:rPr lang="en-US" sz="2800" u="sng" dirty="0">
                <a:solidFill>
                  <a:srgbClr val="0070C0"/>
                </a:solidFill>
                <a:latin typeface="Andalus" pitchFamily="18" charset="-78"/>
                <a:cs typeface="Andalus" pitchFamily="18" charset="-78"/>
              </a:rPr>
              <a:t>contractions. </a:t>
            </a:r>
          </a:p>
          <a:p>
            <a:endParaRPr lang="ar-YE" dirty="0"/>
          </a:p>
        </p:txBody>
      </p:sp>
      <p:sp>
        <p:nvSpPr>
          <p:cNvPr id="4" name="عنصر نائب للتاريخ 3"/>
          <p:cNvSpPr>
            <a:spLocks noGrp="1"/>
          </p:cNvSpPr>
          <p:nvPr>
            <p:ph type="dt" sz="half" idx="10"/>
          </p:nvPr>
        </p:nvSpPr>
        <p:spPr/>
        <p:txBody>
          <a:bodyPr/>
          <a:lstStyle/>
          <a:p>
            <a:fld id="{934D6D2F-62E1-4C0F-8DD2-5A10E9BDDB01}" type="datetime1">
              <a:rPr lang="en-US" smtClean="0"/>
              <a:t>7/12/2020</a:t>
            </a:fld>
            <a:endParaRPr lang="ar-SA"/>
          </a:p>
        </p:txBody>
      </p:sp>
      <p:sp>
        <p:nvSpPr>
          <p:cNvPr id="5" name="عنصر نائب للتذييل 4"/>
          <p:cNvSpPr>
            <a:spLocks noGrp="1"/>
          </p:cNvSpPr>
          <p:nvPr>
            <p:ph type="ftr" sz="quarter" idx="11"/>
          </p:nvPr>
        </p:nvSpPr>
        <p:spPr/>
        <p:txBody>
          <a:bodyPr/>
          <a:lstStyle/>
          <a:p>
            <a:r>
              <a:rPr lang="en-US" smtClean="0"/>
              <a:t>Dr. Abdulaziz Abbas</a:t>
            </a: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6</a:t>
            </a:fld>
            <a:endParaRPr lang="ar-SA"/>
          </a:p>
        </p:txBody>
      </p:sp>
    </p:spTree>
    <p:extLst>
      <p:ext uri="{BB962C8B-B14F-4D97-AF65-F5344CB8AC3E}">
        <p14:creationId xmlns:p14="http://schemas.microsoft.com/office/powerpoint/2010/main" val="14792441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260648"/>
            <a:ext cx="8784976" cy="6192688"/>
          </a:xfrm>
        </p:spPr>
        <p:txBody>
          <a:bodyPr>
            <a:normAutofit lnSpcReduction="10000"/>
          </a:bodyPr>
          <a:lstStyle/>
          <a:p>
            <a:pPr marL="0" indent="0" algn="ctr" rtl="0">
              <a:buNone/>
            </a:pPr>
            <a:r>
              <a:rPr lang="en-US" b="1" dirty="0">
                <a:solidFill>
                  <a:srgbClr val="FF0000"/>
                </a:solidFill>
                <a:latin typeface="Andalus" pitchFamily="18" charset="-78"/>
                <a:cs typeface="Andalus" pitchFamily="18" charset="-78"/>
              </a:rPr>
              <a:t>Drug Treatment of Inflammatory Bowel Diseases </a:t>
            </a:r>
            <a:endParaRPr lang="en-US" b="1" dirty="0" smtClean="0">
              <a:solidFill>
                <a:srgbClr val="FF0000"/>
              </a:solidFill>
              <a:latin typeface="Andalus" pitchFamily="18" charset="-78"/>
              <a:cs typeface="Andalus" pitchFamily="18" charset="-78"/>
            </a:endParaRPr>
          </a:p>
          <a:p>
            <a:pPr marL="0" indent="0" algn="just" rtl="0">
              <a:buNone/>
            </a:pPr>
            <a:r>
              <a:rPr lang="en-US" u="sng" dirty="0" smtClean="0">
                <a:solidFill>
                  <a:srgbClr val="000000"/>
                </a:solidFill>
                <a:latin typeface="Andalus" pitchFamily="18" charset="-78"/>
                <a:cs typeface="Andalus" pitchFamily="18" charset="-78"/>
              </a:rPr>
              <a:t>Medications</a:t>
            </a:r>
            <a:r>
              <a:rPr lang="en-US" dirty="0" smtClean="0">
                <a:solidFill>
                  <a:srgbClr val="000000"/>
                </a:solidFill>
                <a:latin typeface="Andalus" pitchFamily="18" charset="-78"/>
                <a:cs typeface="Andalus" pitchFamily="18" charset="-78"/>
              </a:rPr>
              <a:t> </a:t>
            </a:r>
            <a:r>
              <a:rPr lang="en-US" dirty="0">
                <a:solidFill>
                  <a:srgbClr val="000000"/>
                </a:solidFill>
                <a:latin typeface="Andalus" pitchFamily="18" charset="-78"/>
                <a:cs typeface="Andalus" pitchFamily="18" charset="-78"/>
              </a:rPr>
              <a:t>help </a:t>
            </a:r>
            <a:r>
              <a:rPr lang="en-US" dirty="0" smtClean="0">
                <a:solidFill>
                  <a:srgbClr val="000000"/>
                </a:solidFill>
                <a:latin typeface="Andalus" pitchFamily="18" charset="-78"/>
                <a:cs typeface="Andalus" pitchFamily="18" charset="-78"/>
              </a:rPr>
              <a:t>to control </a:t>
            </a:r>
            <a:r>
              <a:rPr lang="en-US" dirty="0">
                <a:solidFill>
                  <a:srgbClr val="000000"/>
                </a:solidFill>
                <a:latin typeface="Andalus" pitchFamily="18" charset="-78"/>
                <a:cs typeface="Andalus" pitchFamily="18" charset="-78"/>
              </a:rPr>
              <a:t>symptoms, reduce inflammation, and minimize complications. </a:t>
            </a:r>
            <a:r>
              <a:rPr lang="en-US" dirty="0">
                <a:solidFill>
                  <a:srgbClr val="7030A0"/>
                </a:solidFill>
                <a:latin typeface="Andalus" pitchFamily="18" charset="-78"/>
                <a:cs typeface="Andalus" pitchFamily="18" charset="-78"/>
              </a:rPr>
              <a:t>The drugs prescribed include </a:t>
            </a:r>
            <a:r>
              <a:rPr lang="en-US" u="sng" dirty="0">
                <a:solidFill>
                  <a:srgbClr val="7030A0"/>
                </a:solidFill>
                <a:latin typeface="Andalus" pitchFamily="18" charset="-78"/>
                <a:cs typeface="Andalus" pitchFamily="18" charset="-78"/>
              </a:rPr>
              <a:t>antidiarrheal</a:t>
            </a:r>
            <a:r>
              <a:rPr lang="en-US" dirty="0">
                <a:solidFill>
                  <a:srgbClr val="7030A0"/>
                </a:solidFill>
                <a:latin typeface="Andalus" pitchFamily="18" charset="-78"/>
                <a:cs typeface="Andalus" pitchFamily="18" charset="-78"/>
              </a:rPr>
              <a:t> agents, </a:t>
            </a:r>
            <a:r>
              <a:rPr lang="en-US" u="sng" dirty="0" err="1" smtClean="0">
                <a:solidFill>
                  <a:srgbClr val="7030A0"/>
                </a:solidFill>
                <a:latin typeface="Andalus" pitchFamily="18" charset="-78"/>
                <a:cs typeface="Andalus" pitchFamily="18" charset="-78"/>
              </a:rPr>
              <a:t>immuno</a:t>
            </a:r>
            <a:r>
              <a:rPr lang="en-US" u="sng" dirty="0" smtClean="0">
                <a:solidFill>
                  <a:srgbClr val="7030A0"/>
                </a:solidFill>
                <a:latin typeface="Andalus" pitchFamily="18" charset="-78"/>
                <a:cs typeface="Andalus" pitchFamily="18" charset="-78"/>
              </a:rPr>
              <a:t> suppressants</a:t>
            </a:r>
            <a:r>
              <a:rPr lang="en-US" dirty="0">
                <a:solidFill>
                  <a:srgbClr val="7030A0"/>
                </a:solidFill>
                <a:latin typeface="Andalus" pitchFamily="18" charset="-78"/>
                <a:cs typeface="Andalus" pitchFamily="18" charset="-78"/>
              </a:rPr>
              <a:t>, </a:t>
            </a:r>
            <a:r>
              <a:rPr lang="en-US" u="sng" dirty="0">
                <a:solidFill>
                  <a:srgbClr val="7030A0"/>
                </a:solidFill>
                <a:latin typeface="Andalus" pitchFamily="18" charset="-78"/>
                <a:cs typeface="Andalus" pitchFamily="18" charset="-78"/>
              </a:rPr>
              <a:t>anti-inflammatory</a:t>
            </a:r>
            <a:r>
              <a:rPr lang="en-US" dirty="0">
                <a:solidFill>
                  <a:srgbClr val="7030A0"/>
                </a:solidFill>
                <a:latin typeface="Andalus" pitchFamily="18" charset="-78"/>
                <a:cs typeface="Andalus" pitchFamily="18" charset="-78"/>
              </a:rPr>
              <a:t> drugs (usually corticosteroids and salicylates), and antibiotics. </a:t>
            </a:r>
            <a:endParaRPr lang="en-US" dirty="0" smtClean="0">
              <a:solidFill>
                <a:srgbClr val="7030A0"/>
              </a:solidFill>
              <a:latin typeface="Andalus" pitchFamily="18" charset="-78"/>
              <a:cs typeface="Andalus" pitchFamily="18" charset="-78"/>
            </a:endParaRPr>
          </a:p>
          <a:p>
            <a:pPr marL="0" indent="0" algn="just" rtl="0">
              <a:buNone/>
            </a:pPr>
            <a:r>
              <a:rPr lang="en-US" dirty="0" smtClean="0">
                <a:solidFill>
                  <a:srgbClr val="0070C0"/>
                </a:solidFill>
                <a:latin typeface="Andalus" pitchFamily="18" charset="-78"/>
                <a:cs typeface="Andalus" pitchFamily="18" charset="-78"/>
              </a:rPr>
              <a:t>Although </a:t>
            </a:r>
            <a:r>
              <a:rPr lang="en-US" dirty="0">
                <a:solidFill>
                  <a:srgbClr val="0070C0"/>
                </a:solidFill>
                <a:latin typeface="Andalus" pitchFamily="18" charset="-78"/>
                <a:cs typeface="Andalus" pitchFamily="18" charset="-78"/>
              </a:rPr>
              <a:t>these </a:t>
            </a:r>
            <a:r>
              <a:rPr lang="en-US" u="sng" dirty="0">
                <a:solidFill>
                  <a:srgbClr val="0070C0"/>
                </a:solidFill>
                <a:latin typeface="Andalus" pitchFamily="18" charset="-78"/>
                <a:cs typeface="Andalus" pitchFamily="18" charset="-78"/>
              </a:rPr>
              <a:t>medications may allow the patient to achieve and maintain remission</a:t>
            </a:r>
            <a:r>
              <a:rPr lang="en-US" dirty="0">
                <a:solidFill>
                  <a:srgbClr val="0070C0"/>
                </a:solidFill>
                <a:latin typeface="Andalus" pitchFamily="18" charset="-78"/>
                <a:cs typeface="Andalus" pitchFamily="18" charset="-78"/>
              </a:rPr>
              <a:t>, some may cause </a:t>
            </a:r>
            <a:r>
              <a:rPr lang="en-US" u="sng" dirty="0">
                <a:solidFill>
                  <a:srgbClr val="0070C0"/>
                </a:solidFill>
                <a:latin typeface="Andalus" pitchFamily="18" charset="-78"/>
                <a:cs typeface="Andalus" pitchFamily="18" charset="-78"/>
              </a:rPr>
              <a:t>side effects that are detrimental to nutrition status</a:t>
            </a:r>
            <a:r>
              <a:rPr lang="en-US" dirty="0">
                <a:solidFill>
                  <a:srgbClr val="0070C0"/>
                </a:solidFill>
                <a:latin typeface="Andalus" pitchFamily="18" charset="-78"/>
                <a:cs typeface="Andalus" pitchFamily="18" charset="-78"/>
              </a:rPr>
              <a:t>. </a:t>
            </a:r>
            <a:endParaRPr lang="en-US" dirty="0" smtClean="0">
              <a:solidFill>
                <a:srgbClr val="0070C0"/>
              </a:solidFill>
              <a:latin typeface="Andalus" pitchFamily="18" charset="-78"/>
              <a:cs typeface="Andalus" pitchFamily="18" charset="-78"/>
            </a:endParaRPr>
          </a:p>
          <a:p>
            <a:pPr marL="0" indent="0" algn="just" rtl="0">
              <a:buNone/>
            </a:pPr>
            <a:r>
              <a:rPr lang="en-US" dirty="0" smtClean="0">
                <a:solidFill>
                  <a:srgbClr val="00B050"/>
                </a:solidFill>
                <a:latin typeface="Andalus" pitchFamily="18" charset="-78"/>
                <a:cs typeface="Andalus" pitchFamily="18" charset="-78"/>
              </a:rPr>
              <a:t>The </a:t>
            </a:r>
            <a:r>
              <a:rPr lang="en-US" u="sng" dirty="0">
                <a:solidFill>
                  <a:srgbClr val="00B050"/>
                </a:solidFill>
                <a:latin typeface="Andalus" pitchFamily="18" charset="-78"/>
                <a:cs typeface="Andalus" pitchFamily="18" charset="-78"/>
              </a:rPr>
              <a:t>Diet-Drug Interactions feature lists some nutrition-related effects of the medications used in inflammatory bowel diseases</a:t>
            </a:r>
            <a:r>
              <a:rPr lang="en-US" u="sng" dirty="0">
                <a:solidFill>
                  <a:srgbClr val="00B050"/>
                </a:solidFill>
                <a:latin typeface="BerkeleyStd-Medium"/>
              </a:rPr>
              <a:t>.</a:t>
            </a:r>
            <a:endParaRPr lang="ar-YE" u="sng" dirty="0">
              <a:solidFill>
                <a:srgbClr val="00B050"/>
              </a:solidFill>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p:txBody>
      </p:sp>
      <p:sp>
        <p:nvSpPr>
          <p:cNvPr id="2" name="عنصر نائب للتاريخ 1"/>
          <p:cNvSpPr>
            <a:spLocks noGrp="1"/>
          </p:cNvSpPr>
          <p:nvPr>
            <p:ph type="dt" sz="half" idx="10"/>
          </p:nvPr>
        </p:nvSpPr>
        <p:spPr/>
        <p:txBody>
          <a:bodyPr/>
          <a:lstStyle/>
          <a:p>
            <a:fld id="{4DAAAB1B-0C6D-44AF-B14F-7F69BBA67F44}" type="datetime1">
              <a:rPr lang="en-US" smtClean="0"/>
              <a:t>7/12/2020</a:t>
            </a:fld>
            <a:endParaRPr lang="ar-SA"/>
          </a:p>
        </p:txBody>
      </p:sp>
      <p:sp>
        <p:nvSpPr>
          <p:cNvPr id="4" name="عنصر نائب للتذييل 3"/>
          <p:cNvSpPr>
            <a:spLocks noGrp="1"/>
          </p:cNvSpPr>
          <p:nvPr>
            <p:ph type="ftr" sz="quarter" idx="11"/>
          </p:nvPr>
        </p:nvSpPr>
        <p:spPr/>
        <p:txBody>
          <a:bodyPr/>
          <a:lstStyle/>
          <a:p>
            <a:r>
              <a:rPr lang="en-US" smtClean="0"/>
              <a:t>Dr. Abdulaziz Abbas</a:t>
            </a:r>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60</a:t>
            </a:fld>
            <a:endParaRPr lang="ar-SA"/>
          </a:p>
        </p:txBody>
      </p:sp>
    </p:spTree>
    <p:extLst>
      <p:ext uri="{BB962C8B-B14F-4D97-AF65-F5344CB8AC3E}">
        <p14:creationId xmlns:p14="http://schemas.microsoft.com/office/powerpoint/2010/main" val="33476990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260648"/>
            <a:ext cx="8640960" cy="6120680"/>
          </a:xfrm>
        </p:spPr>
        <p:txBody>
          <a:bodyPr>
            <a:normAutofit fontScale="92500" lnSpcReduction="20000"/>
          </a:bodyPr>
          <a:lstStyle/>
          <a:p>
            <a:pPr marL="0" indent="0" algn="ctr" rtl="0">
              <a:buNone/>
            </a:pPr>
            <a:r>
              <a:rPr lang="en-US" sz="4200" b="1" dirty="0">
                <a:solidFill>
                  <a:srgbClr val="FF0000"/>
                </a:solidFill>
                <a:latin typeface="Andalus" pitchFamily="18" charset="-78"/>
                <a:cs typeface="Andalus" pitchFamily="18" charset="-78"/>
              </a:rPr>
              <a:t>Nutrition Therapy for </a:t>
            </a:r>
            <a:r>
              <a:rPr lang="en-US" sz="4200" b="1" dirty="0" err="1">
                <a:solidFill>
                  <a:srgbClr val="FF0000"/>
                </a:solidFill>
                <a:latin typeface="Andalus" pitchFamily="18" charset="-78"/>
                <a:cs typeface="Andalus" pitchFamily="18" charset="-78"/>
              </a:rPr>
              <a:t>Crohn’s</a:t>
            </a:r>
            <a:r>
              <a:rPr lang="en-US" sz="4200" b="1" dirty="0">
                <a:solidFill>
                  <a:srgbClr val="FF0000"/>
                </a:solidFill>
                <a:latin typeface="Andalus" pitchFamily="18" charset="-78"/>
                <a:cs typeface="Andalus" pitchFamily="18" charset="-78"/>
              </a:rPr>
              <a:t> Disease </a:t>
            </a:r>
            <a:endParaRPr lang="en-US" sz="4200" b="1" dirty="0" smtClean="0">
              <a:solidFill>
                <a:srgbClr val="FF0000"/>
              </a:solidFill>
              <a:latin typeface="Andalus" pitchFamily="18" charset="-78"/>
              <a:cs typeface="Andalus" pitchFamily="18" charset="-78"/>
            </a:endParaRPr>
          </a:p>
          <a:p>
            <a:pPr marL="0" indent="0" algn="just" rtl="0">
              <a:buNone/>
            </a:pPr>
            <a:r>
              <a:rPr lang="en-US" u="sng" dirty="0" err="1" smtClean="0">
                <a:solidFill>
                  <a:srgbClr val="0070C0"/>
                </a:solidFill>
                <a:latin typeface="Andalus" pitchFamily="18" charset="-78"/>
                <a:cs typeface="Andalus" pitchFamily="18" charset="-78"/>
              </a:rPr>
              <a:t>Crohn’s</a:t>
            </a:r>
            <a:r>
              <a:rPr lang="en-US" u="sng" dirty="0" smtClean="0">
                <a:solidFill>
                  <a:srgbClr val="0070C0"/>
                </a:solidFill>
                <a:latin typeface="Andalus" pitchFamily="18" charset="-78"/>
                <a:cs typeface="Andalus" pitchFamily="18" charset="-78"/>
              </a:rPr>
              <a:t> </a:t>
            </a:r>
            <a:r>
              <a:rPr lang="en-US" u="sng" dirty="0">
                <a:solidFill>
                  <a:srgbClr val="0070C0"/>
                </a:solidFill>
                <a:latin typeface="Andalus" pitchFamily="18" charset="-78"/>
                <a:cs typeface="Andalus" pitchFamily="18" charset="-78"/>
              </a:rPr>
              <a:t>disease often requires </a:t>
            </a:r>
            <a:r>
              <a:rPr lang="en-US" u="sng" dirty="0" smtClean="0">
                <a:solidFill>
                  <a:srgbClr val="0070C0"/>
                </a:solidFill>
                <a:latin typeface="Andalus" pitchFamily="18" charset="-78"/>
                <a:cs typeface="Andalus" pitchFamily="18" charset="-78"/>
              </a:rPr>
              <a:t>aggressive dietary </a:t>
            </a:r>
            <a:r>
              <a:rPr lang="en-US" u="sng" dirty="0">
                <a:solidFill>
                  <a:srgbClr val="0070C0"/>
                </a:solidFill>
                <a:latin typeface="Andalus" pitchFamily="18" charset="-78"/>
                <a:cs typeface="Andalus" pitchFamily="18" charset="-78"/>
              </a:rPr>
              <a:t>management because it can lead to protein-energy malnutrition (PEM),</a:t>
            </a:r>
            <a:r>
              <a:rPr lang="en-US" dirty="0">
                <a:solidFill>
                  <a:srgbClr val="000000"/>
                </a:solidFill>
                <a:latin typeface="Andalus" pitchFamily="18" charset="-78"/>
                <a:cs typeface="Andalus" pitchFamily="18" charset="-78"/>
              </a:rPr>
              <a:t> nutrient deficiencies, and </a:t>
            </a:r>
            <a:r>
              <a:rPr lang="en-US" u="sng" dirty="0">
                <a:solidFill>
                  <a:srgbClr val="000000"/>
                </a:solidFill>
                <a:latin typeface="Andalus" pitchFamily="18" charset="-78"/>
                <a:cs typeface="Andalus" pitchFamily="18" charset="-78"/>
              </a:rPr>
              <a:t>growth failure in children. </a:t>
            </a:r>
            <a:endParaRPr lang="en-US" u="sng" dirty="0" smtClean="0">
              <a:solidFill>
                <a:srgbClr val="000000"/>
              </a:solidFill>
              <a:latin typeface="Andalus" pitchFamily="18" charset="-78"/>
              <a:cs typeface="Andalus" pitchFamily="18" charset="-78"/>
            </a:endParaRPr>
          </a:p>
          <a:p>
            <a:pPr marL="0" indent="0" algn="just" rtl="0">
              <a:buNone/>
            </a:pPr>
            <a:r>
              <a:rPr lang="en-US" dirty="0" smtClean="0">
                <a:solidFill>
                  <a:srgbClr val="00B050"/>
                </a:solidFill>
                <a:latin typeface="Andalus" pitchFamily="18" charset="-78"/>
                <a:cs typeface="Andalus" pitchFamily="18" charset="-78"/>
              </a:rPr>
              <a:t>During </a:t>
            </a:r>
            <a:r>
              <a:rPr lang="en-US" dirty="0">
                <a:solidFill>
                  <a:srgbClr val="00B050"/>
                </a:solidFill>
                <a:latin typeface="Andalus" pitchFamily="18" charset="-78"/>
                <a:cs typeface="Andalus" pitchFamily="18" charset="-78"/>
              </a:rPr>
              <a:t>disease exacerbations, a </a:t>
            </a:r>
            <a:r>
              <a:rPr lang="en-US" u="sng" dirty="0">
                <a:solidFill>
                  <a:srgbClr val="00B050"/>
                </a:solidFill>
                <a:latin typeface="Andalus" pitchFamily="18" charset="-78"/>
                <a:cs typeface="Andalus" pitchFamily="18" charset="-78"/>
              </a:rPr>
              <a:t>low-fiber</a:t>
            </a:r>
            <a:r>
              <a:rPr lang="en-US" dirty="0">
                <a:solidFill>
                  <a:srgbClr val="00B050"/>
                </a:solidFill>
                <a:latin typeface="Andalus" pitchFamily="18" charset="-78"/>
                <a:cs typeface="Andalus" pitchFamily="18" charset="-78"/>
              </a:rPr>
              <a:t>, </a:t>
            </a:r>
            <a:r>
              <a:rPr lang="en-US" u="sng" dirty="0">
                <a:solidFill>
                  <a:srgbClr val="00B050"/>
                </a:solidFill>
                <a:latin typeface="Andalus" pitchFamily="18" charset="-78"/>
                <a:cs typeface="Andalus" pitchFamily="18" charset="-78"/>
              </a:rPr>
              <a:t>low-fat diet </a:t>
            </a:r>
            <a:r>
              <a:rPr lang="en-US" dirty="0">
                <a:solidFill>
                  <a:srgbClr val="00B050"/>
                </a:solidFill>
                <a:latin typeface="Andalus" pitchFamily="18" charset="-78"/>
                <a:cs typeface="Andalus" pitchFamily="18" charset="-78"/>
              </a:rPr>
              <a:t>provided in </a:t>
            </a:r>
            <a:r>
              <a:rPr lang="en-US" u="sng" dirty="0">
                <a:solidFill>
                  <a:srgbClr val="00B050"/>
                </a:solidFill>
                <a:latin typeface="Andalus" pitchFamily="18" charset="-78"/>
                <a:cs typeface="Andalus" pitchFamily="18" charset="-78"/>
              </a:rPr>
              <a:t>small, </a:t>
            </a:r>
            <a:r>
              <a:rPr lang="en-US" u="sng" dirty="0" smtClean="0">
                <a:solidFill>
                  <a:srgbClr val="00B050"/>
                </a:solidFill>
                <a:latin typeface="Andalus" pitchFamily="18" charset="-78"/>
                <a:cs typeface="Andalus" pitchFamily="18" charset="-78"/>
              </a:rPr>
              <a:t>frequent </a:t>
            </a:r>
            <a:r>
              <a:rPr lang="en-US" dirty="0" smtClean="0">
                <a:solidFill>
                  <a:srgbClr val="00B050"/>
                </a:solidFill>
                <a:latin typeface="Andalus" pitchFamily="18" charset="-78"/>
                <a:cs typeface="Andalus" pitchFamily="18" charset="-78"/>
              </a:rPr>
              <a:t>feedings </a:t>
            </a:r>
            <a:r>
              <a:rPr lang="en-US" dirty="0">
                <a:solidFill>
                  <a:srgbClr val="00B050"/>
                </a:solidFill>
                <a:latin typeface="Andalus" pitchFamily="18" charset="-78"/>
                <a:cs typeface="Andalus" pitchFamily="18" charset="-78"/>
              </a:rPr>
              <a:t>can </a:t>
            </a:r>
            <a:r>
              <a:rPr lang="en-US" u="sng" dirty="0">
                <a:solidFill>
                  <a:srgbClr val="00B050"/>
                </a:solidFill>
                <a:latin typeface="Andalus" pitchFamily="18" charset="-78"/>
                <a:cs typeface="Andalus" pitchFamily="18" charset="-78"/>
              </a:rPr>
              <a:t>minimize stool output and reduce symptoms of </a:t>
            </a:r>
            <a:r>
              <a:rPr lang="en-US" u="sng" dirty="0" err="1">
                <a:solidFill>
                  <a:srgbClr val="00B050"/>
                </a:solidFill>
                <a:latin typeface="Andalus" pitchFamily="18" charset="-78"/>
                <a:cs typeface="Andalus" pitchFamily="18" charset="-78"/>
              </a:rPr>
              <a:t>malabsorption</a:t>
            </a:r>
            <a:r>
              <a:rPr lang="en-US" u="sng" dirty="0">
                <a:solidFill>
                  <a:srgbClr val="00B050"/>
                </a:solidFill>
                <a:latin typeface="Andalus" pitchFamily="18" charset="-78"/>
                <a:cs typeface="Andalus" pitchFamily="18" charset="-78"/>
              </a:rPr>
              <a:t>. </a:t>
            </a:r>
            <a:endParaRPr lang="en-US" u="sng" dirty="0" smtClean="0">
              <a:solidFill>
                <a:srgbClr val="00B050"/>
              </a:solidFill>
              <a:latin typeface="Andalus" pitchFamily="18" charset="-78"/>
              <a:cs typeface="Andalus" pitchFamily="18" charset="-78"/>
            </a:endParaRPr>
          </a:p>
          <a:p>
            <a:pPr marL="0" indent="0" algn="just" rtl="0">
              <a:buNone/>
            </a:pPr>
            <a:r>
              <a:rPr lang="en-US" u="sng" dirty="0" smtClean="0">
                <a:solidFill>
                  <a:srgbClr val="7030A0"/>
                </a:solidFill>
                <a:latin typeface="Andalus" pitchFamily="18" charset="-78"/>
                <a:cs typeface="Andalus" pitchFamily="18" charset="-78"/>
              </a:rPr>
              <a:t>High </a:t>
            </a:r>
            <a:r>
              <a:rPr lang="en-US" u="sng" dirty="0" err="1" smtClean="0">
                <a:solidFill>
                  <a:srgbClr val="7030A0"/>
                </a:solidFill>
                <a:latin typeface="Andalus" pitchFamily="18" charset="-78"/>
                <a:cs typeface="Andalus" pitchFamily="18" charset="-78"/>
              </a:rPr>
              <a:t>kcalorie</a:t>
            </a:r>
            <a:r>
              <a:rPr lang="en-US" u="sng" dirty="0">
                <a:solidFill>
                  <a:srgbClr val="7030A0"/>
                </a:solidFill>
                <a:latin typeface="Andalus" pitchFamily="18" charset="-78"/>
                <a:cs typeface="Andalus" pitchFamily="18" charset="-78"/>
              </a:rPr>
              <a:t>, high-protein diets may be prescribed to prevent or treat malnutrition or promote healing</a:t>
            </a:r>
            <a:r>
              <a:rPr lang="en-US" dirty="0">
                <a:solidFill>
                  <a:srgbClr val="000000"/>
                </a:solidFill>
                <a:latin typeface="Andalus" pitchFamily="18" charset="-78"/>
                <a:cs typeface="Andalus" pitchFamily="18" charset="-78"/>
              </a:rPr>
              <a:t>; </a:t>
            </a:r>
            <a:r>
              <a:rPr lang="en-US" dirty="0">
                <a:solidFill>
                  <a:srgbClr val="FF0000"/>
                </a:solidFill>
                <a:latin typeface="Andalus" pitchFamily="18" charset="-78"/>
                <a:cs typeface="Andalus" pitchFamily="18" charset="-78"/>
              </a:rPr>
              <a:t>protein needs may be 50 percent higher than DRI levels.</a:t>
            </a:r>
            <a:r>
              <a:rPr lang="en-US" dirty="0">
                <a:solidFill>
                  <a:srgbClr val="000000"/>
                </a:solidFill>
                <a:latin typeface="Andalus" pitchFamily="18" charset="-78"/>
                <a:cs typeface="Andalus" pitchFamily="18" charset="-78"/>
              </a:rPr>
              <a:t> </a:t>
            </a:r>
            <a:endParaRPr lang="en-US" dirty="0" smtClean="0">
              <a:solidFill>
                <a:srgbClr val="000000"/>
              </a:solidFill>
              <a:latin typeface="Andalus" pitchFamily="18" charset="-78"/>
              <a:cs typeface="Andalus" pitchFamily="18" charset="-78"/>
            </a:endParaRPr>
          </a:p>
          <a:p>
            <a:pPr marL="0" indent="0" algn="just" rtl="0">
              <a:buNone/>
            </a:pPr>
            <a:r>
              <a:rPr lang="en-US" dirty="0" smtClean="0">
                <a:solidFill>
                  <a:srgbClr val="0070C0"/>
                </a:solidFill>
                <a:latin typeface="Andalus" pitchFamily="18" charset="-78"/>
                <a:cs typeface="Andalus" pitchFamily="18" charset="-78"/>
              </a:rPr>
              <a:t>Liquid </a:t>
            </a:r>
            <a:r>
              <a:rPr lang="en-US" dirty="0">
                <a:solidFill>
                  <a:srgbClr val="0070C0"/>
                </a:solidFill>
                <a:latin typeface="Andalus" pitchFamily="18" charset="-78"/>
                <a:cs typeface="Andalus" pitchFamily="18" charset="-78"/>
              </a:rPr>
              <a:t>supplements may help to increase energy intake and improve weight gain. </a:t>
            </a:r>
            <a:endParaRPr lang="ar-YE" dirty="0">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p:txBody>
      </p:sp>
      <p:sp>
        <p:nvSpPr>
          <p:cNvPr id="2" name="عنصر نائب للتاريخ 1"/>
          <p:cNvSpPr>
            <a:spLocks noGrp="1"/>
          </p:cNvSpPr>
          <p:nvPr>
            <p:ph type="dt" sz="half" idx="10"/>
          </p:nvPr>
        </p:nvSpPr>
        <p:spPr/>
        <p:txBody>
          <a:bodyPr/>
          <a:lstStyle/>
          <a:p>
            <a:fld id="{A498681F-9227-44EA-933E-5C633799FC5E}" type="datetime1">
              <a:rPr lang="en-US" smtClean="0"/>
              <a:t>7/12/2020</a:t>
            </a:fld>
            <a:endParaRPr lang="ar-SA"/>
          </a:p>
        </p:txBody>
      </p:sp>
      <p:sp>
        <p:nvSpPr>
          <p:cNvPr id="4" name="عنصر نائب للتذييل 3"/>
          <p:cNvSpPr>
            <a:spLocks noGrp="1"/>
          </p:cNvSpPr>
          <p:nvPr>
            <p:ph type="ftr" sz="quarter" idx="11"/>
          </p:nvPr>
        </p:nvSpPr>
        <p:spPr/>
        <p:txBody>
          <a:bodyPr/>
          <a:lstStyle/>
          <a:p>
            <a:r>
              <a:rPr lang="en-US" smtClean="0"/>
              <a:t>Dr. Abdulaziz Abbas</a:t>
            </a:r>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61</a:t>
            </a:fld>
            <a:endParaRPr lang="ar-SA"/>
          </a:p>
        </p:txBody>
      </p:sp>
    </p:spTree>
    <p:extLst>
      <p:ext uri="{BB962C8B-B14F-4D97-AF65-F5344CB8AC3E}">
        <p14:creationId xmlns:p14="http://schemas.microsoft.com/office/powerpoint/2010/main" val="25514865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188640"/>
            <a:ext cx="8784976" cy="6264696"/>
          </a:xfrm>
        </p:spPr>
        <p:txBody>
          <a:bodyPr>
            <a:normAutofit fontScale="85000" lnSpcReduction="20000"/>
          </a:bodyPr>
          <a:lstStyle/>
          <a:p>
            <a:pPr marL="0" indent="0" algn="just" rtl="0">
              <a:buNone/>
            </a:pPr>
            <a:r>
              <a:rPr lang="en-US" u="sng" dirty="0">
                <a:solidFill>
                  <a:srgbClr val="0070C0"/>
                </a:solidFill>
                <a:latin typeface="Andalus" pitchFamily="18" charset="-78"/>
                <a:cs typeface="Andalus" pitchFamily="18" charset="-78"/>
              </a:rPr>
              <a:t>Vitamin</a:t>
            </a:r>
            <a:r>
              <a:rPr lang="en-US" sz="3900" u="sng" dirty="0">
                <a:solidFill>
                  <a:srgbClr val="0070C0"/>
                </a:solidFill>
                <a:latin typeface="Andalus" pitchFamily="18" charset="-78"/>
                <a:cs typeface="Andalus" pitchFamily="18" charset="-78"/>
              </a:rPr>
              <a:t> </a:t>
            </a:r>
            <a:r>
              <a:rPr lang="en-US" u="sng" dirty="0" smtClean="0">
                <a:solidFill>
                  <a:srgbClr val="0070C0"/>
                </a:solidFill>
                <a:latin typeface="Andalus" pitchFamily="18" charset="-78"/>
                <a:cs typeface="Andalus" pitchFamily="18" charset="-78"/>
              </a:rPr>
              <a:t>and </a:t>
            </a:r>
            <a:r>
              <a:rPr lang="en-US" u="sng" dirty="0">
                <a:solidFill>
                  <a:srgbClr val="0070C0"/>
                </a:solidFill>
                <a:latin typeface="Andalus" pitchFamily="18" charset="-78"/>
                <a:cs typeface="Andalus" pitchFamily="18" charset="-78"/>
              </a:rPr>
              <a:t>mineral supplements are usually necessary</a:t>
            </a:r>
            <a:r>
              <a:rPr lang="en-US" dirty="0">
                <a:solidFill>
                  <a:srgbClr val="0070C0"/>
                </a:solidFill>
                <a:latin typeface="Andalus" pitchFamily="18" charset="-78"/>
                <a:cs typeface="Andalus" pitchFamily="18" charset="-78"/>
              </a:rPr>
              <a:t>, especially if nutrient </a:t>
            </a:r>
            <a:r>
              <a:rPr lang="en-US" dirty="0" err="1" smtClean="0">
                <a:solidFill>
                  <a:srgbClr val="0070C0"/>
                </a:solidFill>
                <a:latin typeface="Andalus" pitchFamily="18" charset="-78"/>
                <a:cs typeface="Andalus" pitchFamily="18" charset="-78"/>
              </a:rPr>
              <a:t>malabsorption</a:t>
            </a:r>
            <a:r>
              <a:rPr lang="en-US" dirty="0" smtClean="0">
                <a:solidFill>
                  <a:srgbClr val="0070C0"/>
                </a:solidFill>
                <a:latin typeface="Andalus" pitchFamily="18" charset="-78"/>
                <a:cs typeface="Andalus" pitchFamily="18" charset="-78"/>
              </a:rPr>
              <a:t> is </a:t>
            </a:r>
            <a:r>
              <a:rPr lang="en-US" dirty="0">
                <a:solidFill>
                  <a:srgbClr val="0070C0"/>
                </a:solidFill>
                <a:latin typeface="Andalus" pitchFamily="18" charset="-78"/>
                <a:cs typeface="Andalus" pitchFamily="18" charset="-78"/>
              </a:rPr>
              <a:t>present; nutrients at risk include calcium, iron, magnesium, zinc, </a:t>
            </a:r>
            <a:r>
              <a:rPr lang="en-US" dirty="0" err="1">
                <a:solidFill>
                  <a:srgbClr val="0070C0"/>
                </a:solidFill>
                <a:latin typeface="Andalus" pitchFamily="18" charset="-78"/>
                <a:cs typeface="Andalus" pitchFamily="18" charset="-78"/>
              </a:rPr>
              <a:t>folate</a:t>
            </a:r>
            <a:r>
              <a:rPr lang="en-US" dirty="0">
                <a:solidFill>
                  <a:srgbClr val="0070C0"/>
                </a:solidFill>
                <a:latin typeface="Andalus" pitchFamily="18" charset="-78"/>
                <a:cs typeface="Andalus" pitchFamily="18" charset="-78"/>
              </a:rPr>
              <a:t>, vitamin B</a:t>
            </a:r>
            <a:r>
              <a:rPr lang="en-US" sz="800" dirty="0">
                <a:solidFill>
                  <a:srgbClr val="0070C0"/>
                </a:solidFill>
                <a:latin typeface="Andalus" pitchFamily="18" charset="-78"/>
                <a:cs typeface="Andalus" pitchFamily="18" charset="-78"/>
              </a:rPr>
              <a:t>12</a:t>
            </a:r>
            <a:r>
              <a:rPr lang="en-US" dirty="0">
                <a:solidFill>
                  <a:srgbClr val="0070C0"/>
                </a:solidFill>
                <a:latin typeface="Andalus" pitchFamily="18" charset="-78"/>
                <a:cs typeface="Andalus" pitchFamily="18" charset="-78"/>
              </a:rPr>
              <a:t>, and vitamin </a:t>
            </a:r>
            <a:r>
              <a:rPr lang="en-US" dirty="0" smtClean="0">
                <a:solidFill>
                  <a:srgbClr val="0070C0"/>
                </a:solidFill>
                <a:latin typeface="Andalus" pitchFamily="18" charset="-78"/>
                <a:cs typeface="Andalus" pitchFamily="18" charset="-78"/>
              </a:rPr>
              <a:t>D.</a:t>
            </a:r>
            <a:r>
              <a:rPr lang="en-US" sz="800" dirty="0" smtClean="0">
                <a:solidFill>
                  <a:srgbClr val="0070C0"/>
                </a:solidFill>
                <a:latin typeface="Andalus" pitchFamily="18" charset="-78"/>
                <a:cs typeface="Andalus" pitchFamily="18" charset="-78"/>
              </a:rPr>
              <a:t> </a:t>
            </a:r>
          </a:p>
          <a:p>
            <a:pPr marL="0" indent="0" algn="just" rtl="0">
              <a:buNone/>
            </a:pPr>
            <a:r>
              <a:rPr lang="en-US" u="sng" dirty="0" smtClean="0">
                <a:solidFill>
                  <a:srgbClr val="7030A0"/>
                </a:solidFill>
                <a:latin typeface="Andalus" pitchFamily="18" charset="-78"/>
                <a:cs typeface="Andalus" pitchFamily="18" charset="-78"/>
              </a:rPr>
              <a:t>In </a:t>
            </a:r>
            <a:r>
              <a:rPr lang="en-US" u="sng" dirty="0">
                <a:solidFill>
                  <a:srgbClr val="7030A0"/>
                </a:solidFill>
                <a:latin typeface="Andalus" pitchFamily="18" charset="-78"/>
                <a:cs typeface="Andalus" pitchFamily="18" charset="-78"/>
              </a:rPr>
              <a:t>some instances, tube feedings are used to supplement the diet</a:t>
            </a:r>
            <a:r>
              <a:rPr lang="en-US" dirty="0">
                <a:solidFill>
                  <a:srgbClr val="7030A0"/>
                </a:solidFill>
                <a:latin typeface="Andalus" pitchFamily="18" charset="-78"/>
                <a:cs typeface="Andalus" pitchFamily="18" charset="-78"/>
              </a:rPr>
              <a:t> or may be the sole means of providing nutrients; some patients may tolerate elemental formulas more easily than standard formulas. </a:t>
            </a:r>
            <a:endParaRPr lang="en-US" dirty="0" smtClean="0">
              <a:solidFill>
                <a:srgbClr val="7030A0"/>
              </a:solidFill>
              <a:latin typeface="Andalus" pitchFamily="18" charset="-78"/>
              <a:cs typeface="Andalus" pitchFamily="18" charset="-78"/>
            </a:endParaRPr>
          </a:p>
          <a:p>
            <a:pPr marL="0" indent="0" algn="just" rtl="0">
              <a:buNone/>
            </a:pPr>
            <a:r>
              <a:rPr lang="en-US" dirty="0" smtClean="0">
                <a:solidFill>
                  <a:srgbClr val="7030A0"/>
                </a:solidFill>
                <a:latin typeface="Andalus" pitchFamily="18" charset="-78"/>
                <a:cs typeface="Andalus" pitchFamily="18" charset="-78"/>
              </a:rPr>
              <a:t>Table </a:t>
            </a:r>
            <a:r>
              <a:rPr lang="en-US" dirty="0">
                <a:solidFill>
                  <a:srgbClr val="7030A0"/>
                </a:solidFill>
                <a:latin typeface="Andalus" pitchFamily="18" charset="-78"/>
                <a:cs typeface="Andalus" pitchFamily="18" charset="-78"/>
              </a:rPr>
              <a:t>24-8 includes examples of other dietary adjustments that may be beneficial for patients with </a:t>
            </a:r>
            <a:r>
              <a:rPr lang="en-US" dirty="0" err="1">
                <a:solidFill>
                  <a:srgbClr val="7030A0"/>
                </a:solidFill>
                <a:latin typeface="Andalus" pitchFamily="18" charset="-78"/>
                <a:cs typeface="Andalus" pitchFamily="18" charset="-78"/>
              </a:rPr>
              <a:t>Crohn’s</a:t>
            </a:r>
            <a:r>
              <a:rPr lang="en-US" dirty="0">
                <a:solidFill>
                  <a:srgbClr val="7030A0"/>
                </a:solidFill>
                <a:latin typeface="Andalus" pitchFamily="18" charset="-78"/>
                <a:cs typeface="Andalus" pitchFamily="18" charset="-78"/>
              </a:rPr>
              <a:t> disease</a:t>
            </a:r>
            <a:r>
              <a:rPr lang="en-US" dirty="0" smtClean="0">
                <a:solidFill>
                  <a:srgbClr val="7030A0"/>
                </a:solidFill>
                <a:latin typeface="Andalus" pitchFamily="18" charset="-78"/>
                <a:cs typeface="Andalus" pitchFamily="18" charset="-78"/>
              </a:rPr>
              <a:t>.</a:t>
            </a:r>
            <a:endParaRPr lang="en-US" dirty="0">
              <a:solidFill>
                <a:srgbClr val="7030A0"/>
              </a:solidFill>
              <a:latin typeface="Andalus" pitchFamily="18" charset="-78"/>
              <a:cs typeface="Andalus" pitchFamily="18" charset="-78"/>
            </a:endParaRPr>
          </a:p>
          <a:p>
            <a:pPr marL="0" indent="0" algn="just" rtl="0">
              <a:buNone/>
            </a:pPr>
            <a:r>
              <a:rPr lang="en-US" u="sng" dirty="0" smtClean="0">
                <a:solidFill>
                  <a:srgbClr val="FF0000"/>
                </a:solidFill>
                <a:latin typeface="Andalus" pitchFamily="18" charset="-78"/>
                <a:cs typeface="Andalus" pitchFamily="18" charset="-78"/>
              </a:rPr>
              <a:t>Adequate </a:t>
            </a:r>
            <a:r>
              <a:rPr lang="en-US" u="sng" dirty="0">
                <a:solidFill>
                  <a:srgbClr val="FF0000"/>
                </a:solidFill>
                <a:latin typeface="Andalus" pitchFamily="18" charset="-78"/>
                <a:cs typeface="Andalus" pitchFamily="18" charset="-78"/>
              </a:rPr>
              <a:t>fluid replacement should be encouraged </a:t>
            </a:r>
            <a:r>
              <a:rPr lang="en-US" dirty="0">
                <a:solidFill>
                  <a:srgbClr val="FF0000"/>
                </a:solidFill>
                <a:latin typeface="Andalus" pitchFamily="18" charset="-78"/>
                <a:cs typeface="Andalus" pitchFamily="18" charset="-78"/>
              </a:rPr>
              <a:t>in patients with diarrhea. Individuals with partial obstructions may need to restrict high-fiber foods. </a:t>
            </a:r>
            <a:endParaRPr lang="en-US" dirty="0" smtClean="0">
              <a:solidFill>
                <a:srgbClr val="FF0000"/>
              </a:solidFill>
              <a:latin typeface="Andalus" pitchFamily="18" charset="-78"/>
              <a:cs typeface="Andalus" pitchFamily="18" charset="-78"/>
            </a:endParaRPr>
          </a:p>
          <a:p>
            <a:pPr marL="0" indent="0" algn="just" rtl="0">
              <a:buNone/>
            </a:pPr>
            <a:r>
              <a:rPr lang="en-US" dirty="0" smtClean="0">
                <a:latin typeface="Andalus" pitchFamily="18" charset="-78"/>
                <a:cs typeface="Andalus" pitchFamily="18" charset="-78"/>
              </a:rPr>
              <a:t>Although </a:t>
            </a:r>
            <a:r>
              <a:rPr lang="en-US" dirty="0">
                <a:latin typeface="Andalus" pitchFamily="18" charset="-78"/>
                <a:cs typeface="Andalus" pitchFamily="18" charset="-78"/>
              </a:rPr>
              <a:t>research studies suggest that </a:t>
            </a:r>
            <a:r>
              <a:rPr lang="en-US" u="sng" dirty="0">
                <a:solidFill>
                  <a:srgbClr val="00B050"/>
                </a:solidFill>
                <a:latin typeface="Andalus" pitchFamily="18" charset="-78"/>
                <a:cs typeface="Andalus" pitchFamily="18" charset="-78"/>
              </a:rPr>
              <a:t>supplementation with omega-3 fatty acids, glutamine, or probiotics may be helpful</a:t>
            </a:r>
            <a:r>
              <a:rPr lang="en-US" dirty="0">
                <a:latin typeface="Andalus" pitchFamily="18" charset="-78"/>
                <a:cs typeface="Andalus" pitchFamily="18" charset="-78"/>
              </a:rPr>
              <a:t>, more research is necessary to confirm these benefits.</a:t>
            </a:r>
            <a:endParaRPr lang="ar-YE" dirty="0"/>
          </a:p>
          <a:p>
            <a:pPr marL="0" indent="0" algn="l" rtl="0">
              <a:buNone/>
            </a:pPr>
            <a:endParaRPr lang="en-US" dirty="0">
              <a:latin typeface="Andalus" pitchFamily="18" charset="-78"/>
              <a:cs typeface="Andalus" pitchFamily="18" charset="-78"/>
            </a:endParaRPr>
          </a:p>
          <a:p>
            <a:pPr marL="0" indent="0" algn="l" rtl="0">
              <a:buNone/>
            </a:pPr>
            <a:endParaRPr lang="en-US" dirty="0">
              <a:latin typeface="Andalus" pitchFamily="18" charset="-78"/>
              <a:cs typeface="Andalus" pitchFamily="18" charset="-78"/>
            </a:endParaRPr>
          </a:p>
          <a:p>
            <a:pPr marL="0" indent="0" algn="l" rtl="0">
              <a:buNone/>
            </a:pPr>
            <a:endParaRPr lang="en-US" dirty="0" smtClean="0">
              <a:latin typeface="Andalus" pitchFamily="18" charset="-78"/>
              <a:cs typeface="Andalus" pitchFamily="18" charset="-78"/>
            </a:endParaRPr>
          </a:p>
          <a:p>
            <a:pPr marL="0" indent="0" algn="l" rtl="0">
              <a:buNone/>
            </a:pPr>
            <a:endParaRPr lang="en-US" dirty="0">
              <a:latin typeface="Andalus" pitchFamily="18" charset="-78"/>
              <a:cs typeface="Andalus" pitchFamily="18" charset="-78"/>
            </a:endParaRPr>
          </a:p>
          <a:p>
            <a:pPr marL="0" indent="0" algn="l" rtl="0">
              <a:buNone/>
            </a:pPr>
            <a:endParaRPr lang="en-US" dirty="0">
              <a:latin typeface="Andalus" pitchFamily="18" charset="-78"/>
              <a:cs typeface="Andalus" pitchFamily="18" charset="-78"/>
            </a:endParaRPr>
          </a:p>
          <a:p>
            <a:pPr marL="0" indent="0" algn="l" rtl="0">
              <a:buNone/>
            </a:pPr>
            <a:endParaRPr lang="en-US" dirty="0">
              <a:latin typeface="Andalus" pitchFamily="18" charset="-78"/>
              <a:cs typeface="Andalus" pitchFamily="18" charset="-78"/>
            </a:endParaRPr>
          </a:p>
          <a:p>
            <a:pPr marL="0" indent="0" algn="l" rtl="0">
              <a:buNone/>
            </a:pPr>
            <a:endParaRPr lang="en-US" dirty="0">
              <a:latin typeface="Andalus" pitchFamily="18" charset="-78"/>
              <a:cs typeface="Andalus" pitchFamily="18" charset="-78"/>
            </a:endParaRPr>
          </a:p>
        </p:txBody>
      </p:sp>
      <p:sp>
        <p:nvSpPr>
          <p:cNvPr id="2" name="عنصر نائب للتاريخ 1"/>
          <p:cNvSpPr>
            <a:spLocks noGrp="1"/>
          </p:cNvSpPr>
          <p:nvPr>
            <p:ph type="dt" sz="half" idx="10"/>
          </p:nvPr>
        </p:nvSpPr>
        <p:spPr/>
        <p:txBody>
          <a:bodyPr/>
          <a:lstStyle/>
          <a:p>
            <a:fld id="{FA89D329-BB23-4554-A793-BB8AF1A782E3}" type="datetime1">
              <a:rPr lang="en-US" smtClean="0"/>
              <a:t>7/12/2020</a:t>
            </a:fld>
            <a:endParaRPr lang="ar-SA"/>
          </a:p>
        </p:txBody>
      </p:sp>
      <p:sp>
        <p:nvSpPr>
          <p:cNvPr id="4" name="عنصر نائب للتذييل 3"/>
          <p:cNvSpPr>
            <a:spLocks noGrp="1"/>
          </p:cNvSpPr>
          <p:nvPr>
            <p:ph type="ftr" sz="quarter" idx="11"/>
          </p:nvPr>
        </p:nvSpPr>
        <p:spPr/>
        <p:txBody>
          <a:bodyPr/>
          <a:lstStyle/>
          <a:p>
            <a:r>
              <a:rPr lang="en-US" smtClean="0"/>
              <a:t>Dr. Abdulaziz Abbas</a:t>
            </a:r>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62</a:t>
            </a:fld>
            <a:endParaRPr lang="ar-SA"/>
          </a:p>
        </p:txBody>
      </p:sp>
    </p:spTree>
    <p:extLst>
      <p:ext uri="{BB962C8B-B14F-4D97-AF65-F5344CB8AC3E}">
        <p14:creationId xmlns:p14="http://schemas.microsoft.com/office/powerpoint/2010/main" val="32163859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88640"/>
            <a:ext cx="7992888" cy="640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عنصر نائب للتاريخ 1"/>
          <p:cNvSpPr>
            <a:spLocks noGrp="1"/>
          </p:cNvSpPr>
          <p:nvPr>
            <p:ph type="dt" sz="half" idx="10"/>
          </p:nvPr>
        </p:nvSpPr>
        <p:spPr/>
        <p:txBody>
          <a:bodyPr/>
          <a:lstStyle/>
          <a:p>
            <a:fld id="{23D0E24D-1F74-4961-8513-3E1F2B55B678}" type="datetime1">
              <a:rPr lang="en-US" smtClean="0"/>
              <a:t>7/12/2020</a:t>
            </a:fld>
            <a:endParaRPr lang="ar-SA"/>
          </a:p>
        </p:txBody>
      </p:sp>
      <p:sp>
        <p:nvSpPr>
          <p:cNvPr id="3" name="عنصر نائب للتذييل 2"/>
          <p:cNvSpPr>
            <a:spLocks noGrp="1"/>
          </p:cNvSpPr>
          <p:nvPr>
            <p:ph type="ftr" sz="quarter" idx="11"/>
          </p:nvPr>
        </p:nvSpPr>
        <p:spPr/>
        <p:txBody>
          <a:bodyPr/>
          <a:lstStyle/>
          <a:p>
            <a:r>
              <a:rPr lang="en-US" smtClean="0"/>
              <a:t>Dr. Abdulaziz Abbas</a:t>
            </a:r>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63</a:t>
            </a:fld>
            <a:endParaRPr lang="ar-SA"/>
          </a:p>
        </p:txBody>
      </p:sp>
    </p:spTree>
    <p:extLst>
      <p:ext uri="{BB962C8B-B14F-4D97-AF65-F5344CB8AC3E}">
        <p14:creationId xmlns:p14="http://schemas.microsoft.com/office/powerpoint/2010/main" val="13172095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332656"/>
            <a:ext cx="8640960" cy="6120680"/>
          </a:xfrm>
        </p:spPr>
        <p:txBody>
          <a:bodyPr>
            <a:normAutofit fontScale="92500" lnSpcReduction="20000"/>
          </a:bodyPr>
          <a:lstStyle/>
          <a:p>
            <a:pPr marL="0" indent="0" algn="ctr" rtl="0">
              <a:buNone/>
            </a:pPr>
            <a:r>
              <a:rPr lang="en-US" sz="3900" b="1" dirty="0">
                <a:solidFill>
                  <a:srgbClr val="FF0000"/>
                </a:solidFill>
                <a:latin typeface="Andalus" pitchFamily="18" charset="-78"/>
                <a:cs typeface="Andalus" pitchFamily="18" charset="-78"/>
              </a:rPr>
              <a:t>Nutrition Therapy for Ulcerative Colitis </a:t>
            </a:r>
            <a:endParaRPr lang="en-US" sz="3900" b="1" dirty="0" smtClean="0">
              <a:solidFill>
                <a:srgbClr val="FF0000"/>
              </a:solidFill>
              <a:latin typeface="Andalus" pitchFamily="18" charset="-78"/>
              <a:cs typeface="Andalus" pitchFamily="18" charset="-78"/>
            </a:endParaRPr>
          </a:p>
          <a:p>
            <a:pPr marL="0" indent="0" algn="just" rtl="0">
              <a:buNone/>
            </a:pPr>
            <a:r>
              <a:rPr lang="en-US" dirty="0" smtClean="0">
                <a:solidFill>
                  <a:srgbClr val="0070C0"/>
                </a:solidFill>
                <a:latin typeface="Andalus" pitchFamily="18" charset="-78"/>
                <a:cs typeface="Andalus" pitchFamily="18" charset="-78"/>
              </a:rPr>
              <a:t>In </a:t>
            </a:r>
            <a:r>
              <a:rPr lang="en-US" dirty="0">
                <a:solidFill>
                  <a:srgbClr val="0070C0"/>
                </a:solidFill>
                <a:latin typeface="Andalus" pitchFamily="18" charset="-78"/>
                <a:cs typeface="Andalus" pitchFamily="18" charset="-78"/>
              </a:rPr>
              <a:t>most cases, the diet for </a:t>
            </a:r>
            <a:r>
              <a:rPr lang="en-US" dirty="0" smtClean="0">
                <a:solidFill>
                  <a:srgbClr val="0070C0"/>
                </a:solidFill>
                <a:latin typeface="Andalus" pitchFamily="18" charset="-78"/>
                <a:cs typeface="Andalus" pitchFamily="18" charset="-78"/>
              </a:rPr>
              <a:t>ulcerative colitis </a:t>
            </a:r>
            <a:r>
              <a:rPr lang="en-US" dirty="0">
                <a:solidFill>
                  <a:srgbClr val="0070C0"/>
                </a:solidFill>
                <a:latin typeface="Andalus" pitchFamily="18" charset="-78"/>
                <a:cs typeface="Andalus" pitchFamily="18" charset="-78"/>
              </a:rPr>
              <a:t>requires few adjustments. </a:t>
            </a:r>
            <a:endParaRPr lang="en-US" dirty="0" smtClean="0">
              <a:solidFill>
                <a:srgbClr val="0070C0"/>
              </a:solidFill>
              <a:latin typeface="Andalus" pitchFamily="18" charset="-78"/>
              <a:cs typeface="Andalus" pitchFamily="18" charset="-78"/>
            </a:endParaRPr>
          </a:p>
          <a:p>
            <a:pPr marL="0" indent="0" algn="just" rtl="0">
              <a:buNone/>
            </a:pPr>
            <a:r>
              <a:rPr lang="en-US" u="sng" dirty="0" smtClean="0">
                <a:solidFill>
                  <a:srgbClr val="000000"/>
                </a:solidFill>
                <a:latin typeface="Andalus" pitchFamily="18" charset="-78"/>
                <a:cs typeface="Andalus" pitchFamily="18" charset="-78"/>
              </a:rPr>
              <a:t>During </a:t>
            </a:r>
            <a:r>
              <a:rPr lang="en-US" u="sng" dirty="0">
                <a:solidFill>
                  <a:srgbClr val="000000"/>
                </a:solidFill>
                <a:latin typeface="Andalus" pitchFamily="18" charset="-78"/>
                <a:cs typeface="Andalus" pitchFamily="18" charset="-78"/>
              </a:rPr>
              <a:t>disease exacerbations, emphasis is given to restoring fluid and electrolyte balances and correcting deficiencies that result from protein and blood losses</a:t>
            </a:r>
            <a:r>
              <a:rPr lang="en-US" dirty="0">
                <a:solidFill>
                  <a:srgbClr val="000000"/>
                </a:solidFill>
                <a:latin typeface="Andalus" pitchFamily="18" charset="-78"/>
                <a:cs typeface="Andalus" pitchFamily="18" charset="-78"/>
              </a:rPr>
              <a:t>; dietary adjustments are based on the </a:t>
            </a:r>
            <a:r>
              <a:rPr lang="en-US" dirty="0">
                <a:solidFill>
                  <a:srgbClr val="0070C0"/>
                </a:solidFill>
                <a:latin typeface="Andalus" pitchFamily="18" charset="-78"/>
                <a:cs typeface="Andalus" pitchFamily="18" charset="-78"/>
              </a:rPr>
              <a:t>extent of bleeding and diarrhea output</a:t>
            </a:r>
            <a:r>
              <a:rPr lang="en-US" dirty="0">
                <a:solidFill>
                  <a:srgbClr val="000000"/>
                </a:solidFill>
                <a:latin typeface="Andalus" pitchFamily="18" charset="-78"/>
                <a:cs typeface="Andalus" pitchFamily="18" charset="-78"/>
              </a:rPr>
              <a:t>. </a:t>
            </a:r>
            <a:endParaRPr lang="en-US" dirty="0" smtClean="0">
              <a:solidFill>
                <a:srgbClr val="000000"/>
              </a:solidFill>
              <a:latin typeface="Andalus" pitchFamily="18" charset="-78"/>
              <a:cs typeface="Andalus" pitchFamily="18" charset="-78"/>
            </a:endParaRPr>
          </a:p>
          <a:p>
            <a:pPr marL="0" indent="0" algn="just" rtl="0">
              <a:buNone/>
            </a:pPr>
            <a:r>
              <a:rPr lang="en-US" dirty="0" smtClean="0">
                <a:solidFill>
                  <a:srgbClr val="FF0000"/>
                </a:solidFill>
                <a:latin typeface="Andalus" pitchFamily="18" charset="-78"/>
                <a:cs typeface="Andalus" pitchFamily="18" charset="-78"/>
              </a:rPr>
              <a:t>Thus</a:t>
            </a:r>
            <a:r>
              <a:rPr lang="en-US" dirty="0">
                <a:solidFill>
                  <a:srgbClr val="FF0000"/>
                </a:solidFill>
                <a:latin typeface="Andalus" pitchFamily="18" charset="-78"/>
                <a:cs typeface="Andalus" pitchFamily="18" charset="-78"/>
              </a:rPr>
              <a:t>, </a:t>
            </a:r>
            <a:r>
              <a:rPr lang="en-US" u="sng" dirty="0">
                <a:solidFill>
                  <a:srgbClr val="FF0000"/>
                </a:solidFill>
                <a:latin typeface="Andalus" pitchFamily="18" charset="-78"/>
                <a:cs typeface="Andalus" pitchFamily="18" charset="-78"/>
              </a:rPr>
              <a:t>adequate protein, energy, fluid, and electrolytes need to be provided.</a:t>
            </a:r>
            <a:r>
              <a:rPr lang="en-US" dirty="0">
                <a:solidFill>
                  <a:srgbClr val="FF0000"/>
                </a:solidFill>
                <a:latin typeface="Andalus" pitchFamily="18" charset="-78"/>
                <a:cs typeface="Andalus" pitchFamily="18" charset="-78"/>
              </a:rPr>
              <a:t> A </a:t>
            </a:r>
            <a:r>
              <a:rPr lang="en-US" u="sng" dirty="0">
                <a:solidFill>
                  <a:srgbClr val="FF0000"/>
                </a:solidFill>
                <a:latin typeface="Andalus" pitchFamily="18" charset="-78"/>
                <a:cs typeface="Andalus" pitchFamily="18" charset="-78"/>
              </a:rPr>
              <a:t>low-fiber diet may reduce irritation by minimizing fecal volume. </a:t>
            </a:r>
            <a:endParaRPr lang="en-US" u="sng" dirty="0" smtClean="0">
              <a:solidFill>
                <a:srgbClr val="FF0000"/>
              </a:solidFill>
              <a:latin typeface="Andalus" pitchFamily="18" charset="-78"/>
              <a:cs typeface="Andalus" pitchFamily="18" charset="-78"/>
            </a:endParaRPr>
          </a:p>
          <a:p>
            <a:pPr marL="0" indent="0" algn="just" rtl="0">
              <a:buNone/>
            </a:pPr>
            <a:r>
              <a:rPr lang="en-US" u="sng" dirty="0" smtClean="0">
                <a:solidFill>
                  <a:srgbClr val="00B050"/>
                </a:solidFill>
                <a:latin typeface="Andalus" pitchFamily="18" charset="-78"/>
                <a:cs typeface="Andalus" pitchFamily="18" charset="-78"/>
              </a:rPr>
              <a:t>If </a:t>
            </a:r>
            <a:r>
              <a:rPr lang="en-US" u="sng" dirty="0">
                <a:solidFill>
                  <a:srgbClr val="00B050"/>
                </a:solidFill>
                <a:latin typeface="Andalus" pitchFamily="18" charset="-78"/>
                <a:cs typeface="Andalus" pitchFamily="18" charset="-78"/>
              </a:rPr>
              <a:t>colon function becomes severely impaired, food and fluids may be withheld</a:t>
            </a:r>
            <a:r>
              <a:rPr lang="en-US" dirty="0">
                <a:solidFill>
                  <a:srgbClr val="00B050"/>
                </a:solidFill>
                <a:latin typeface="Andalus" pitchFamily="18" charset="-78"/>
                <a:cs typeface="Andalus" pitchFamily="18" charset="-78"/>
              </a:rPr>
              <a:t> and </a:t>
            </a:r>
            <a:r>
              <a:rPr lang="en-US" u="sng" dirty="0">
                <a:solidFill>
                  <a:srgbClr val="00B050"/>
                </a:solidFill>
                <a:latin typeface="Andalus" pitchFamily="18" charset="-78"/>
                <a:cs typeface="Andalus" pitchFamily="18" charset="-78"/>
              </a:rPr>
              <a:t>fluids and electrolytes supplied intravenously until colon function is restored.</a:t>
            </a:r>
            <a:endParaRPr lang="ar-YE" u="sng" dirty="0">
              <a:solidFill>
                <a:srgbClr val="00B05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p:txBody>
      </p:sp>
      <p:sp>
        <p:nvSpPr>
          <p:cNvPr id="2" name="عنصر نائب للتاريخ 1"/>
          <p:cNvSpPr>
            <a:spLocks noGrp="1"/>
          </p:cNvSpPr>
          <p:nvPr>
            <p:ph type="dt" sz="half" idx="10"/>
          </p:nvPr>
        </p:nvSpPr>
        <p:spPr/>
        <p:txBody>
          <a:bodyPr/>
          <a:lstStyle/>
          <a:p>
            <a:fld id="{B0E398A0-60E5-4D30-AF52-9E9BFB02A1A3}" type="datetime1">
              <a:rPr lang="en-US" smtClean="0"/>
              <a:t>7/12/2020</a:t>
            </a:fld>
            <a:endParaRPr lang="ar-SA"/>
          </a:p>
        </p:txBody>
      </p:sp>
      <p:sp>
        <p:nvSpPr>
          <p:cNvPr id="4" name="عنصر نائب للتذييل 3"/>
          <p:cNvSpPr>
            <a:spLocks noGrp="1"/>
          </p:cNvSpPr>
          <p:nvPr>
            <p:ph type="ftr" sz="quarter" idx="11"/>
          </p:nvPr>
        </p:nvSpPr>
        <p:spPr/>
        <p:txBody>
          <a:bodyPr/>
          <a:lstStyle/>
          <a:p>
            <a:r>
              <a:rPr lang="en-US" smtClean="0"/>
              <a:t>Dr. Abdulaziz Abbas</a:t>
            </a:r>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64</a:t>
            </a:fld>
            <a:endParaRPr lang="ar-SA"/>
          </a:p>
        </p:txBody>
      </p:sp>
    </p:spTree>
    <p:extLst>
      <p:ext uri="{BB962C8B-B14F-4D97-AF65-F5344CB8AC3E}">
        <p14:creationId xmlns:p14="http://schemas.microsoft.com/office/powerpoint/2010/main" val="8705813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24744"/>
            <a:ext cx="8640959" cy="5256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عنصر نائب للتاريخ 1"/>
          <p:cNvSpPr>
            <a:spLocks noGrp="1"/>
          </p:cNvSpPr>
          <p:nvPr>
            <p:ph type="dt" sz="half" idx="10"/>
          </p:nvPr>
        </p:nvSpPr>
        <p:spPr/>
        <p:txBody>
          <a:bodyPr/>
          <a:lstStyle/>
          <a:p>
            <a:fld id="{BE5AF569-1C8B-4A06-9545-86A3E1372981}" type="datetime1">
              <a:rPr lang="en-US" smtClean="0"/>
              <a:t>7/12/2020</a:t>
            </a:fld>
            <a:endParaRPr lang="ar-SA"/>
          </a:p>
        </p:txBody>
      </p:sp>
      <p:sp>
        <p:nvSpPr>
          <p:cNvPr id="3" name="عنصر نائب للتذييل 2"/>
          <p:cNvSpPr>
            <a:spLocks noGrp="1"/>
          </p:cNvSpPr>
          <p:nvPr>
            <p:ph type="ftr" sz="quarter" idx="11"/>
          </p:nvPr>
        </p:nvSpPr>
        <p:spPr/>
        <p:txBody>
          <a:bodyPr/>
          <a:lstStyle/>
          <a:p>
            <a:r>
              <a:rPr lang="en-US" smtClean="0"/>
              <a:t>Dr. Abdulaziz Abbas</a:t>
            </a:r>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65</a:t>
            </a:fld>
            <a:endParaRPr lang="ar-SA"/>
          </a:p>
        </p:txBody>
      </p:sp>
    </p:spTree>
    <p:extLst>
      <p:ext uri="{BB962C8B-B14F-4D97-AF65-F5344CB8AC3E}">
        <p14:creationId xmlns:p14="http://schemas.microsoft.com/office/powerpoint/2010/main" val="6094554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332656"/>
            <a:ext cx="8712968" cy="6048672"/>
          </a:xfrm>
        </p:spPr>
        <p:txBody>
          <a:bodyPr>
            <a:normAutofit fontScale="92500" lnSpcReduction="20000"/>
          </a:bodyPr>
          <a:lstStyle/>
          <a:p>
            <a:pPr marL="0" indent="0" algn="ctr" rtl="0">
              <a:buNone/>
            </a:pPr>
            <a:r>
              <a:rPr lang="en-US" sz="4800" dirty="0">
                <a:solidFill>
                  <a:srgbClr val="FF0000"/>
                </a:solidFill>
                <a:latin typeface="Andalus" pitchFamily="18" charset="-78"/>
                <a:cs typeface="Andalus" pitchFamily="18" charset="-78"/>
              </a:rPr>
              <a:t>Short Bowel Syndrome </a:t>
            </a:r>
            <a:endParaRPr lang="en-US" sz="4800" dirty="0" smtClean="0">
              <a:solidFill>
                <a:srgbClr val="FF0000"/>
              </a:solidFill>
              <a:latin typeface="Andalus" pitchFamily="18" charset="-78"/>
              <a:cs typeface="Andalus" pitchFamily="18" charset="-78"/>
            </a:endParaRPr>
          </a:p>
          <a:p>
            <a:pPr marL="0" lvl="0" indent="0" algn="just" rtl="0">
              <a:buNone/>
            </a:pPr>
            <a:r>
              <a:rPr lang="en-US" dirty="0" smtClean="0">
                <a:solidFill>
                  <a:srgbClr val="0070C0"/>
                </a:solidFill>
                <a:latin typeface="Andalus" pitchFamily="18" charset="-78"/>
                <a:cs typeface="Andalus" pitchFamily="18" charset="-78"/>
              </a:rPr>
              <a:t>The </a:t>
            </a:r>
            <a:r>
              <a:rPr lang="en-US" dirty="0">
                <a:solidFill>
                  <a:srgbClr val="0070C0"/>
                </a:solidFill>
                <a:latin typeface="Andalus" pitchFamily="18" charset="-78"/>
                <a:cs typeface="Andalus" pitchFamily="18" charset="-78"/>
              </a:rPr>
              <a:t>treatment of </a:t>
            </a:r>
            <a:r>
              <a:rPr lang="en-US" u="sng" dirty="0" err="1">
                <a:solidFill>
                  <a:srgbClr val="0070C0"/>
                </a:solidFill>
                <a:latin typeface="Andalus" pitchFamily="18" charset="-78"/>
                <a:cs typeface="Andalus" pitchFamily="18" charset="-78"/>
              </a:rPr>
              <a:t>Crohn’s</a:t>
            </a:r>
            <a:r>
              <a:rPr lang="en-US" u="sng" dirty="0">
                <a:solidFill>
                  <a:srgbClr val="0070C0"/>
                </a:solidFill>
                <a:latin typeface="Andalus" pitchFamily="18" charset="-78"/>
                <a:cs typeface="Andalus" pitchFamily="18" charset="-78"/>
              </a:rPr>
              <a:t> disease</a:t>
            </a:r>
            <a:r>
              <a:rPr lang="en-US" dirty="0">
                <a:solidFill>
                  <a:srgbClr val="0070C0"/>
                </a:solidFill>
                <a:latin typeface="Andalus" pitchFamily="18" charset="-78"/>
                <a:cs typeface="Andalus" pitchFamily="18" charset="-78"/>
              </a:rPr>
              <a:t>, </a:t>
            </a:r>
            <a:r>
              <a:rPr lang="en-US" u="sng" dirty="0">
                <a:solidFill>
                  <a:srgbClr val="0070C0"/>
                </a:solidFill>
                <a:latin typeface="Andalus" pitchFamily="18" charset="-78"/>
                <a:cs typeface="Andalus" pitchFamily="18" charset="-78"/>
              </a:rPr>
              <a:t>cancers</a:t>
            </a:r>
            <a:r>
              <a:rPr lang="en-US" dirty="0">
                <a:solidFill>
                  <a:srgbClr val="0070C0"/>
                </a:solidFill>
                <a:latin typeface="Andalus" pitchFamily="18" charset="-78"/>
                <a:cs typeface="Andalus" pitchFamily="18" charset="-78"/>
              </a:rPr>
              <a:t> of </a:t>
            </a:r>
            <a:r>
              <a:rPr lang="en-US" dirty="0" smtClean="0">
                <a:solidFill>
                  <a:srgbClr val="0070C0"/>
                </a:solidFill>
                <a:latin typeface="Andalus" pitchFamily="18" charset="-78"/>
                <a:cs typeface="Andalus" pitchFamily="18" charset="-78"/>
              </a:rPr>
              <a:t>the small </a:t>
            </a:r>
            <a:r>
              <a:rPr lang="en-US" dirty="0">
                <a:solidFill>
                  <a:srgbClr val="0070C0"/>
                </a:solidFill>
                <a:latin typeface="Andalus" pitchFamily="18" charset="-78"/>
                <a:cs typeface="Andalus" pitchFamily="18" charset="-78"/>
              </a:rPr>
              <a:t>intestine, and other </a:t>
            </a:r>
            <a:r>
              <a:rPr lang="en-US" u="sng" dirty="0">
                <a:solidFill>
                  <a:srgbClr val="0070C0"/>
                </a:solidFill>
                <a:latin typeface="Andalus" pitchFamily="18" charset="-78"/>
                <a:cs typeface="Andalus" pitchFamily="18" charset="-78"/>
              </a:rPr>
              <a:t>intestinal disorders </a:t>
            </a:r>
            <a:r>
              <a:rPr lang="en-US" dirty="0">
                <a:solidFill>
                  <a:srgbClr val="0070C0"/>
                </a:solidFill>
                <a:latin typeface="Andalus" pitchFamily="18" charset="-78"/>
                <a:cs typeface="Andalus" pitchFamily="18" charset="-78"/>
              </a:rPr>
              <a:t>may include the </a:t>
            </a:r>
            <a:r>
              <a:rPr lang="en-US" u="sng" dirty="0">
                <a:solidFill>
                  <a:srgbClr val="0070C0"/>
                </a:solidFill>
                <a:latin typeface="Andalus" pitchFamily="18" charset="-78"/>
                <a:cs typeface="Andalus" pitchFamily="18" charset="-78"/>
              </a:rPr>
              <a:t>surgical </a:t>
            </a:r>
            <a:r>
              <a:rPr lang="en-US" u="sng" dirty="0" smtClean="0">
                <a:solidFill>
                  <a:srgbClr val="0070C0"/>
                </a:solidFill>
                <a:latin typeface="Andalus" pitchFamily="18" charset="-78"/>
                <a:cs typeface="Andalus" pitchFamily="18" charset="-78"/>
              </a:rPr>
              <a:t>resection </a:t>
            </a:r>
            <a:r>
              <a:rPr lang="en-US" u="sng" dirty="0">
                <a:solidFill>
                  <a:srgbClr val="0070C0"/>
                </a:solidFill>
                <a:latin typeface="Andalus" pitchFamily="18" charset="-78"/>
                <a:cs typeface="Andalus" pitchFamily="18" charset="-78"/>
              </a:rPr>
              <a:t>of a major portion of the small intestine. </a:t>
            </a:r>
            <a:endParaRPr lang="en-US" u="sng" dirty="0" smtClean="0">
              <a:solidFill>
                <a:srgbClr val="0070C0"/>
              </a:solidFill>
              <a:latin typeface="Andalus" pitchFamily="18" charset="-78"/>
              <a:cs typeface="Andalus" pitchFamily="18" charset="-78"/>
            </a:endParaRPr>
          </a:p>
          <a:p>
            <a:pPr marL="0" lvl="0" indent="0" algn="just" rtl="0">
              <a:buNone/>
            </a:pPr>
            <a:r>
              <a:rPr lang="en-US" b="1" dirty="0" smtClean="0">
                <a:solidFill>
                  <a:prstClr val="black"/>
                </a:solidFill>
                <a:latin typeface="Andalus" pitchFamily="18" charset="-78"/>
                <a:cs typeface="Andalus" pitchFamily="18" charset="-78"/>
              </a:rPr>
              <a:t>Short </a:t>
            </a:r>
            <a:r>
              <a:rPr lang="en-US" b="1" dirty="0">
                <a:solidFill>
                  <a:prstClr val="black"/>
                </a:solidFill>
                <a:latin typeface="Andalus" pitchFamily="18" charset="-78"/>
                <a:cs typeface="Andalus" pitchFamily="18" charset="-78"/>
              </a:rPr>
              <a:t>bowel syndrome </a:t>
            </a:r>
            <a:r>
              <a:rPr lang="en-US" dirty="0">
                <a:solidFill>
                  <a:prstClr val="black"/>
                </a:solidFill>
                <a:latin typeface="Andalus" pitchFamily="18" charset="-78"/>
                <a:cs typeface="Andalus" pitchFamily="18" charset="-78"/>
              </a:rPr>
              <a:t>is the </a:t>
            </a:r>
            <a:r>
              <a:rPr lang="en-US" u="sng" dirty="0" err="1">
                <a:solidFill>
                  <a:srgbClr val="7030A0"/>
                </a:solidFill>
                <a:latin typeface="Andalus" pitchFamily="18" charset="-78"/>
                <a:cs typeface="Andalus" pitchFamily="18" charset="-78"/>
              </a:rPr>
              <a:t>malabsorption</a:t>
            </a:r>
            <a:r>
              <a:rPr lang="en-US" u="sng" dirty="0">
                <a:solidFill>
                  <a:srgbClr val="7030A0"/>
                </a:solidFill>
                <a:latin typeface="Andalus" pitchFamily="18" charset="-78"/>
                <a:cs typeface="Andalus" pitchFamily="18" charset="-78"/>
              </a:rPr>
              <a:t> syndrome </a:t>
            </a:r>
            <a:r>
              <a:rPr lang="en-US" dirty="0">
                <a:solidFill>
                  <a:srgbClr val="7030A0"/>
                </a:solidFill>
                <a:latin typeface="Andalus" pitchFamily="18" charset="-78"/>
                <a:cs typeface="Andalus" pitchFamily="18" charset="-78"/>
              </a:rPr>
              <a:t>that results when the absorptive capacity of the remaining intestine is insufficient for meeting nutritional needs.</a:t>
            </a:r>
            <a:r>
              <a:rPr lang="en-US" dirty="0">
                <a:solidFill>
                  <a:prstClr val="black"/>
                </a:solidFill>
                <a:latin typeface="Andalus" pitchFamily="18" charset="-78"/>
                <a:cs typeface="Andalus" pitchFamily="18" charset="-78"/>
              </a:rPr>
              <a:t> </a:t>
            </a:r>
            <a:endParaRPr lang="en-US" dirty="0" smtClean="0">
              <a:solidFill>
                <a:prstClr val="black"/>
              </a:solidFill>
              <a:latin typeface="Andalus" pitchFamily="18" charset="-78"/>
              <a:cs typeface="Andalus" pitchFamily="18" charset="-78"/>
            </a:endParaRPr>
          </a:p>
          <a:p>
            <a:pPr marL="0" lvl="0" indent="0" algn="just" rtl="0">
              <a:buNone/>
            </a:pPr>
            <a:r>
              <a:rPr lang="en-US" dirty="0" smtClean="0">
                <a:solidFill>
                  <a:prstClr val="black"/>
                </a:solidFill>
                <a:latin typeface="Andalus" pitchFamily="18" charset="-78"/>
                <a:cs typeface="Andalus" pitchFamily="18" charset="-78"/>
              </a:rPr>
              <a:t>Without </a:t>
            </a:r>
            <a:r>
              <a:rPr lang="en-US" dirty="0">
                <a:solidFill>
                  <a:prstClr val="black"/>
                </a:solidFill>
                <a:latin typeface="Andalus" pitchFamily="18" charset="-78"/>
                <a:cs typeface="Andalus" pitchFamily="18" charset="-78"/>
              </a:rPr>
              <a:t>appropriate dietary adjustments, short bowel syndrome can </a:t>
            </a:r>
            <a:r>
              <a:rPr lang="en-US" u="sng" dirty="0">
                <a:solidFill>
                  <a:srgbClr val="00B050"/>
                </a:solidFill>
                <a:latin typeface="Andalus" pitchFamily="18" charset="-78"/>
                <a:cs typeface="Andalus" pitchFamily="18" charset="-78"/>
              </a:rPr>
              <a:t>result in fluid and electrolyte imbalances and multiple nutrient deficiencies. </a:t>
            </a:r>
            <a:endParaRPr lang="en-US" u="sng" dirty="0" smtClean="0">
              <a:solidFill>
                <a:srgbClr val="00B050"/>
              </a:solidFill>
              <a:latin typeface="Andalus" pitchFamily="18" charset="-78"/>
              <a:cs typeface="Andalus" pitchFamily="18" charset="-78"/>
            </a:endParaRPr>
          </a:p>
          <a:p>
            <a:pPr marL="0" lvl="0" indent="0" algn="just" rtl="0">
              <a:buNone/>
            </a:pPr>
            <a:r>
              <a:rPr lang="en-US" dirty="0" smtClean="0">
                <a:solidFill>
                  <a:prstClr val="black"/>
                </a:solidFill>
                <a:latin typeface="Andalus" pitchFamily="18" charset="-78"/>
                <a:cs typeface="Andalus" pitchFamily="18" charset="-78"/>
              </a:rPr>
              <a:t>Symptoms </a:t>
            </a:r>
            <a:r>
              <a:rPr lang="en-US" dirty="0">
                <a:solidFill>
                  <a:prstClr val="black"/>
                </a:solidFill>
                <a:latin typeface="Andalus" pitchFamily="18" charset="-78"/>
                <a:cs typeface="Andalus" pitchFamily="18" charset="-78"/>
              </a:rPr>
              <a:t>include </a:t>
            </a:r>
            <a:r>
              <a:rPr lang="en-US" u="sng" dirty="0">
                <a:solidFill>
                  <a:srgbClr val="FF0000"/>
                </a:solidFill>
                <a:latin typeface="Andalus" pitchFamily="18" charset="-78"/>
                <a:cs typeface="Andalus" pitchFamily="18" charset="-78"/>
              </a:rPr>
              <a:t>diarrhea, </a:t>
            </a:r>
            <a:r>
              <a:rPr lang="en-US" u="sng" dirty="0" err="1">
                <a:solidFill>
                  <a:srgbClr val="FF0000"/>
                </a:solidFill>
                <a:latin typeface="Andalus" pitchFamily="18" charset="-78"/>
                <a:cs typeface="Andalus" pitchFamily="18" charset="-78"/>
              </a:rPr>
              <a:t>steatorrhea</a:t>
            </a:r>
            <a:r>
              <a:rPr lang="en-US" u="sng" dirty="0">
                <a:solidFill>
                  <a:srgbClr val="FF0000"/>
                </a:solidFill>
                <a:latin typeface="Andalus" pitchFamily="18" charset="-78"/>
                <a:cs typeface="Andalus" pitchFamily="18" charset="-78"/>
              </a:rPr>
              <a:t>, dehydration, weight loss, and growth impairment in children</a:t>
            </a:r>
            <a:r>
              <a:rPr lang="en-US" dirty="0">
                <a:solidFill>
                  <a:prstClr val="black"/>
                </a:solidFill>
                <a:latin typeface="BerkeleyStd-Medium"/>
              </a:rPr>
              <a:t>.</a:t>
            </a:r>
            <a:endParaRPr lang="ar-YE" dirty="0">
              <a:solidFill>
                <a:prstClr val="black"/>
              </a:solidFill>
            </a:endParaRPr>
          </a:p>
          <a:p>
            <a:pPr marL="0" indent="0" algn="just" rtl="0">
              <a:buNone/>
            </a:pPr>
            <a:endParaRPr lang="ar-YE" dirty="0">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p:txBody>
      </p:sp>
      <p:sp>
        <p:nvSpPr>
          <p:cNvPr id="2" name="عنصر نائب للتاريخ 1"/>
          <p:cNvSpPr>
            <a:spLocks noGrp="1"/>
          </p:cNvSpPr>
          <p:nvPr>
            <p:ph type="dt" sz="half" idx="10"/>
          </p:nvPr>
        </p:nvSpPr>
        <p:spPr/>
        <p:txBody>
          <a:bodyPr/>
          <a:lstStyle/>
          <a:p>
            <a:fld id="{255C522B-6FD9-4A44-9F0A-33101DD0D1C5}" type="datetime1">
              <a:rPr lang="en-US" smtClean="0"/>
              <a:t>7/12/2020</a:t>
            </a:fld>
            <a:endParaRPr lang="ar-SA"/>
          </a:p>
        </p:txBody>
      </p:sp>
      <p:sp>
        <p:nvSpPr>
          <p:cNvPr id="4" name="عنصر نائب للتذييل 3"/>
          <p:cNvSpPr>
            <a:spLocks noGrp="1"/>
          </p:cNvSpPr>
          <p:nvPr>
            <p:ph type="ftr" sz="quarter" idx="11"/>
          </p:nvPr>
        </p:nvSpPr>
        <p:spPr/>
        <p:txBody>
          <a:bodyPr/>
          <a:lstStyle/>
          <a:p>
            <a:r>
              <a:rPr lang="en-US" smtClean="0"/>
              <a:t>Dr. Abdulaziz Abbas</a:t>
            </a:r>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66</a:t>
            </a:fld>
            <a:endParaRPr lang="ar-SA"/>
          </a:p>
        </p:txBody>
      </p:sp>
    </p:spTree>
    <p:extLst>
      <p:ext uri="{BB962C8B-B14F-4D97-AF65-F5344CB8AC3E}">
        <p14:creationId xmlns:p14="http://schemas.microsoft.com/office/powerpoint/2010/main" val="40860730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332656"/>
            <a:ext cx="8712968" cy="6120680"/>
          </a:xfrm>
        </p:spPr>
        <p:txBody>
          <a:bodyPr>
            <a:normAutofit fontScale="92500"/>
          </a:bodyPr>
          <a:lstStyle/>
          <a:p>
            <a:pPr marL="0" indent="0" algn="ctr" rtl="0">
              <a:buNone/>
            </a:pPr>
            <a:r>
              <a:rPr lang="en-US" sz="4200" b="1" dirty="0">
                <a:solidFill>
                  <a:srgbClr val="FF0000"/>
                </a:solidFill>
                <a:latin typeface="Andalus" pitchFamily="18" charset="-78"/>
                <a:cs typeface="Andalus" pitchFamily="18" charset="-78"/>
              </a:rPr>
              <a:t>Consequences of Short Bowel Syndrome </a:t>
            </a:r>
            <a:endParaRPr lang="en-US" sz="4200" b="1" dirty="0" smtClean="0">
              <a:solidFill>
                <a:srgbClr val="FF0000"/>
              </a:solidFill>
              <a:latin typeface="Andalus" pitchFamily="18" charset="-78"/>
              <a:cs typeface="Andalus" pitchFamily="18" charset="-78"/>
            </a:endParaRPr>
          </a:p>
          <a:p>
            <a:pPr marL="0" indent="0" algn="just" rtl="0">
              <a:buNone/>
            </a:pPr>
            <a:r>
              <a:rPr lang="en-US" dirty="0" smtClean="0">
                <a:solidFill>
                  <a:srgbClr val="000000"/>
                </a:solidFill>
                <a:latin typeface="Andalus" pitchFamily="18" charset="-78"/>
                <a:cs typeface="Andalus" pitchFamily="18" charset="-78"/>
              </a:rPr>
              <a:t>Generally</a:t>
            </a:r>
            <a:r>
              <a:rPr lang="en-US" dirty="0">
                <a:solidFill>
                  <a:srgbClr val="000000"/>
                </a:solidFill>
                <a:latin typeface="Andalus" pitchFamily="18" charset="-78"/>
                <a:cs typeface="Andalus" pitchFamily="18" charset="-78"/>
              </a:rPr>
              <a:t>, up to </a:t>
            </a:r>
            <a:r>
              <a:rPr lang="en-US" u="sng" dirty="0">
                <a:solidFill>
                  <a:srgbClr val="000000"/>
                </a:solidFill>
                <a:latin typeface="Andalus" pitchFamily="18" charset="-78"/>
                <a:cs typeface="Andalus" pitchFamily="18" charset="-78"/>
              </a:rPr>
              <a:t>50 percent of the small intestine can be resected without serious nutritional </a:t>
            </a:r>
            <a:r>
              <a:rPr lang="en-US" dirty="0" smtClean="0">
                <a:solidFill>
                  <a:srgbClr val="000000"/>
                </a:solidFill>
                <a:latin typeface="Andalus" pitchFamily="18" charset="-78"/>
                <a:cs typeface="Andalus" pitchFamily="18" charset="-78"/>
              </a:rPr>
              <a:t>consequences.</a:t>
            </a:r>
            <a:r>
              <a:rPr lang="en-US" sz="800" dirty="0" smtClean="0">
                <a:solidFill>
                  <a:srgbClr val="000000"/>
                </a:solidFill>
                <a:latin typeface="Andalus" pitchFamily="18" charset="-78"/>
                <a:cs typeface="Andalus" pitchFamily="18" charset="-78"/>
              </a:rPr>
              <a:t> </a:t>
            </a:r>
          </a:p>
          <a:p>
            <a:pPr marL="0" indent="0" algn="just" rtl="0">
              <a:buNone/>
            </a:pPr>
            <a:r>
              <a:rPr lang="en-US" u="sng" dirty="0" smtClean="0">
                <a:solidFill>
                  <a:srgbClr val="0070C0"/>
                </a:solidFill>
                <a:latin typeface="Andalus" pitchFamily="18" charset="-78"/>
                <a:cs typeface="Andalus" pitchFamily="18" charset="-78"/>
              </a:rPr>
              <a:t>More </a:t>
            </a:r>
            <a:r>
              <a:rPr lang="en-US" u="sng" dirty="0">
                <a:solidFill>
                  <a:srgbClr val="0070C0"/>
                </a:solidFill>
                <a:latin typeface="Andalus" pitchFamily="18" charset="-78"/>
                <a:cs typeface="Andalus" pitchFamily="18" charset="-78"/>
              </a:rPr>
              <a:t>extensive resections lead to generalized </a:t>
            </a:r>
            <a:r>
              <a:rPr lang="en-US" u="sng" dirty="0" err="1">
                <a:solidFill>
                  <a:srgbClr val="0070C0"/>
                </a:solidFill>
                <a:latin typeface="Andalus" pitchFamily="18" charset="-78"/>
                <a:cs typeface="Andalus" pitchFamily="18" charset="-78"/>
              </a:rPr>
              <a:t>malabsorption</a:t>
            </a:r>
            <a:r>
              <a:rPr lang="en-US" dirty="0">
                <a:solidFill>
                  <a:srgbClr val="0070C0"/>
                </a:solidFill>
                <a:latin typeface="Andalus" pitchFamily="18" charset="-78"/>
                <a:cs typeface="Andalus" pitchFamily="18" charset="-78"/>
              </a:rPr>
              <a:t>, and patients may </a:t>
            </a:r>
            <a:r>
              <a:rPr lang="en-US" u="sng" dirty="0">
                <a:solidFill>
                  <a:srgbClr val="0070C0"/>
                </a:solidFill>
                <a:latin typeface="Andalus" pitchFamily="18" charset="-78"/>
                <a:cs typeface="Andalus" pitchFamily="18" charset="-78"/>
              </a:rPr>
              <a:t>need lifelong parenteral nutrition to supplement</a:t>
            </a:r>
            <a:r>
              <a:rPr lang="en-US" dirty="0">
                <a:solidFill>
                  <a:srgbClr val="0070C0"/>
                </a:solidFill>
                <a:latin typeface="Andalus" pitchFamily="18" charset="-78"/>
                <a:cs typeface="Andalus" pitchFamily="18" charset="-78"/>
              </a:rPr>
              <a:t> oral intakes. </a:t>
            </a:r>
            <a:endParaRPr lang="en-US" dirty="0" smtClean="0">
              <a:solidFill>
                <a:srgbClr val="0070C0"/>
              </a:solidFill>
              <a:latin typeface="Andalus" pitchFamily="18" charset="-78"/>
              <a:cs typeface="Andalus" pitchFamily="18" charset="-78"/>
            </a:endParaRPr>
          </a:p>
          <a:p>
            <a:pPr marL="0" indent="0" algn="just" rtl="0">
              <a:buNone/>
            </a:pPr>
            <a:r>
              <a:rPr lang="en-US" dirty="0" smtClean="0">
                <a:solidFill>
                  <a:srgbClr val="7030A0"/>
                </a:solidFill>
                <a:latin typeface="Andalus" pitchFamily="18" charset="-78"/>
                <a:cs typeface="Andalus" pitchFamily="18" charset="-78"/>
              </a:rPr>
              <a:t>Other </a:t>
            </a:r>
            <a:r>
              <a:rPr lang="en-US" dirty="0">
                <a:solidFill>
                  <a:srgbClr val="7030A0"/>
                </a:solidFill>
                <a:latin typeface="Andalus" pitchFamily="18" charset="-78"/>
                <a:cs typeface="Andalus" pitchFamily="18" charset="-78"/>
              </a:rPr>
              <a:t>problems that may develop include </a:t>
            </a:r>
            <a:r>
              <a:rPr lang="en-US" u="sng" dirty="0">
                <a:solidFill>
                  <a:srgbClr val="7030A0"/>
                </a:solidFill>
                <a:latin typeface="Andalus" pitchFamily="18" charset="-78"/>
                <a:cs typeface="Andalus" pitchFamily="18" charset="-78"/>
              </a:rPr>
              <a:t>kidney stones</a:t>
            </a:r>
            <a:r>
              <a:rPr lang="en-US" dirty="0">
                <a:solidFill>
                  <a:srgbClr val="7030A0"/>
                </a:solidFill>
                <a:latin typeface="Andalus" pitchFamily="18" charset="-78"/>
                <a:cs typeface="Andalus" pitchFamily="18" charset="-78"/>
              </a:rPr>
              <a:t> (due to the effects of fat </a:t>
            </a:r>
            <a:r>
              <a:rPr lang="en-US" dirty="0" err="1">
                <a:solidFill>
                  <a:srgbClr val="7030A0"/>
                </a:solidFill>
                <a:latin typeface="Andalus" pitchFamily="18" charset="-78"/>
                <a:cs typeface="Andalus" pitchFamily="18" charset="-78"/>
              </a:rPr>
              <a:t>malabsorption</a:t>
            </a:r>
            <a:r>
              <a:rPr lang="en-US" dirty="0">
                <a:solidFill>
                  <a:srgbClr val="7030A0"/>
                </a:solidFill>
                <a:latin typeface="Andalus" pitchFamily="18" charset="-78"/>
                <a:cs typeface="Andalus" pitchFamily="18" charset="-78"/>
              </a:rPr>
              <a:t> on urinary </a:t>
            </a:r>
            <a:r>
              <a:rPr lang="en-US" u="sng" dirty="0">
                <a:solidFill>
                  <a:srgbClr val="7030A0"/>
                </a:solidFill>
                <a:latin typeface="Andalus" pitchFamily="18" charset="-78"/>
                <a:cs typeface="Andalus" pitchFamily="18" charset="-78"/>
              </a:rPr>
              <a:t>oxalate </a:t>
            </a:r>
            <a:r>
              <a:rPr lang="en-US" u="sng" dirty="0" smtClean="0">
                <a:solidFill>
                  <a:srgbClr val="7030A0"/>
                </a:solidFill>
                <a:latin typeface="Andalus" pitchFamily="18" charset="-78"/>
                <a:cs typeface="Andalus" pitchFamily="18" charset="-78"/>
              </a:rPr>
              <a:t>levels</a:t>
            </a:r>
            <a:r>
              <a:rPr lang="en-US" dirty="0" smtClean="0">
                <a:solidFill>
                  <a:srgbClr val="7030A0"/>
                </a:solidFill>
                <a:latin typeface="Andalus" pitchFamily="18" charset="-78"/>
                <a:cs typeface="Andalus" pitchFamily="18" charset="-78"/>
              </a:rPr>
              <a:t>, and </a:t>
            </a:r>
            <a:r>
              <a:rPr lang="en-US" u="sng" dirty="0">
                <a:solidFill>
                  <a:srgbClr val="7030A0"/>
                </a:solidFill>
                <a:latin typeface="Andalus" pitchFamily="18" charset="-78"/>
                <a:cs typeface="Andalus" pitchFamily="18" charset="-78"/>
              </a:rPr>
              <a:t>gallstones</a:t>
            </a:r>
            <a:r>
              <a:rPr lang="en-US" dirty="0">
                <a:solidFill>
                  <a:srgbClr val="7030A0"/>
                </a:solidFill>
                <a:latin typeface="Andalus" pitchFamily="18" charset="-78"/>
                <a:cs typeface="Andalus" pitchFamily="18" charset="-78"/>
              </a:rPr>
              <a:t> (</a:t>
            </a:r>
            <a:r>
              <a:rPr lang="en-US" u="sng" dirty="0">
                <a:solidFill>
                  <a:srgbClr val="FF0000"/>
                </a:solidFill>
                <a:latin typeface="Andalus" pitchFamily="18" charset="-78"/>
                <a:cs typeface="Andalus" pitchFamily="18" charset="-78"/>
              </a:rPr>
              <a:t>due to bile </a:t>
            </a:r>
            <a:r>
              <a:rPr lang="en-US" u="sng" dirty="0" err="1">
                <a:solidFill>
                  <a:srgbClr val="FF0000"/>
                </a:solidFill>
                <a:latin typeface="Andalus" pitchFamily="18" charset="-78"/>
                <a:cs typeface="Andalus" pitchFamily="18" charset="-78"/>
              </a:rPr>
              <a:t>malabsorption</a:t>
            </a:r>
            <a:r>
              <a:rPr lang="en-US" u="sng" dirty="0">
                <a:solidFill>
                  <a:srgbClr val="FF0000"/>
                </a:solidFill>
                <a:latin typeface="Andalus" pitchFamily="18" charset="-78"/>
                <a:cs typeface="Andalus" pitchFamily="18" charset="-78"/>
              </a:rPr>
              <a:t> and the subsequent imbalance between bile acid and cholesterol concentrations in </a:t>
            </a:r>
            <a:r>
              <a:rPr lang="en-US" u="sng" dirty="0" smtClean="0">
                <a:solidFill>
                  <a:srgbClr val="FF0000"/>
                </a:solidFill>
                <a:latin typeface="Andalus" pitchFamily="18" charset="-78"/>
                <a:cs typeface="Andalus" pitchFamily="18" charset="-78"/>
              </a:rPr>
              <a:t>bile</a:t>
            </a:r>
            <a:r>
              <a:rPr lang="en-US" dirty="0" smtClean="0">
                <a:solidFill>
                  <a:srgbClr val="7030A0"/>
                </a:solidFill>
                <a:latin typeface="Andalus" pitchFamily="18" charset="-78"/>
                <a:cs typeface="Andalus" pitchFamily="18" charset="-78"/>
              </a:rPr>
              <a:t>.</a:t>
            </a: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p:txBody>
      </p:sp>
      <p:sp>
        <p:nvSpPr>
          <p:cNvPr id="2" name="عنصر نائب للتاريخ 1"/>
          <p:cNvSpPr>
            <a:spLocks noGrp="1"/>
          </p:cNvSpPr>
          <p:nvPr>
            <p:ph type="dt" sz="half" idx="10"/>
          </p:nvPr>
        </p:nvSpPr>
        <p:spPr/>
        <p:txBody>
          <a:bodyPr/>
          <a:lstStyle/>
          <a:p>
            <a:fld id="{B7E1C384-3C30-480F-8F46-2CD048E0AFD1}" type="datetime1">
              <a:rPr lang="en-US" smtClean="0"/>
              <a:t>7/12/2020</a:t>
            </a:fld>
            <a:endParaRPr lang="ar-SA"/>
          </a:p>
        </p:txBody>
      </p:sp>
      <p:sp>
        <p:nvSpPr>
          <p:cNvPr id="4" name="عنصر نائب للتذييل 3"/>
          <p:cNvSpPr>
            <a:spLocks noGrp="1"/>
          </p:cNvSpPr>
          <p:nvPr>
            <p:ph type="ftr" sz="quarter" idx="11"/>
          </p:nvPr>
        </p:nvSpPr>
        <p:spPr/>
        <p:txBody>
          <a:bodyPr/>
          <a:lstStyle/>
          <a:p>
            <a:r>
              <a:rPr lang="en-US" smtClean="0"/>
              <a:t>Dr. Abdulaziz Abbas</a:t>
            </a:r>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67</a:t>
            </a:fld>
            <a:endParaRPr lang="ar-SA"/>
          </a:p>
        </p:txBody>
      </p:sp>
    </p:spTree>
    <p:extLst>
      <p:ext uri="{BB962C8B-B14F-4D97-AF65-F5344CB8AC3E}">
        <p14:creationId xmlns:p14="http://schemas.microsoft.com/office/powerpoint/2010/main" val="19741289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260648"/>
            <a:ext cx="8712968" cy="6264696"/>
          </a:xfrm>
        </p:spPr>
        <p:txBody>
          <a:bodyPr>
            <a:normAutofit fontScale="85000" lnSpcReduction="10000"/>
          </a:bodyPr>
          <a:lstStyle/>
          <a:p>
            <a:pPr marL="0" indent="0" algn="ctr" rtl="0">
              <a:buNone/>
            </a:pPr>
            <a:r>
              <a:rPr lang="en-US" sz="4600" b="1" dirty="0">
                <a:solidFill>
                  <a:srgbClr val="FF0000"/>
                </a:solidFill>
                <a:latin typeface="Andalus" pitchFamily="18" charset="-78"/>
                <a:cs typeface="Andalus" pitchFamily="18" charset="-78"/>
              </a:rPr>
              <a:t>Intestinal Adaptation </a:t>
            </a:r>
            <a:endParaRPr lang="en-US" sz="4600" b="1" dirty="0" smtClean="0">
              <a:solidFill>
                <a:srgbClr val="FF0000"/>
              </a:solidFill>
              <a:latin typeface="Andalus" pitchFamily="18" charset="-78"/>
              <a:cs typeface="Andalus" pitchFamily="18" charset="-78"/>
            </a:endParaRPr>
          </a:p>
          <a:p>
            <a:pPr marL="0" indent="0" algn="just" rtl="0">
              <a:buNone/>
            </a:pPr>
            <a:r>
              <a:rPr lang="en-US" u="sng" dirty="0" smtClean="0">
                <a:solidFill>
                  <a:srgbClr val="0070C0"/>
                </a:solidFill>
                <a:latin typeface="Andalus" pitchFamily="18" charset="-78"/>
                <a:cs typeface="Andalus" pitchFamily="18" charset="-78"/>
              </a:rPr>
              <a:t>After </a:t>
            </a:r>
            <a:r>
              <a:rPr lang="en-US" u="sng" dirty="0">
                <a:solidFill>
                  <a:srgbClr val="0070C0"/>
                </a:solidFill>
                <a:latin typeface="Andalus" pitchFamily="18" charset="-78"/>
                <a:cs typeface="Andalus" pitchFamily="18" charset="-78"/>
              </a:rPr>
              <a:t>an intestinal resection, the remaining </a:t>
            </a:r>
            <a:r>
              <a:rPr lang="en-US" u="sng" dirty="0" smtClean="0">
                <a:solidFill>
                  <a:srgbClr val="0070C0"/>
                </a:solidFill>
                <a:latin typeface="Andalus" pitchFamily="18" charset="-78"/>
                <a:cs typeface="Andalus" pitchFamily="18" charset="-78"/>
              </a:rPr>
              <a:t>intestine undergoes </a:t>
            </a:r>
            <a:r>
              <a:rPr lang="en-US" b="1" u="sng" dirty="0">
                <a:solidFill>
                  <a:srgbClr val="0070C0"/>
                </a:solidFill>
                <a:latin typeface="Andalus" pitchFamily="18" charset="-78"/>
                <a:cs typeface="Andalus" pitchFamily="18" charset="-78"/>
              </a:rPr>
              <a:t>intestinal adaptation</a:t>
            </a:r>
            <a:r>
              <a:rPr lang="en-US" dirty="0">
                <a:solidFill>
                  <a:srgbClr val="0070C0"/>
                </a:solidFill>
                <a:latin typeface="Andalus" pitchFamily="18" charset="-78"/>
                <a:cs typeface="Andalus" pitchFamily="18" charset="-78"/>
              </a:rPr>
              <a:t>, an adaptive response that dramatically improves the intestine’s absorptive capacity. </a:t>
            </a:r>
            <a:endParaRPr lang="en-US" dirty="0" smtClean="0">
              <a:solidFill>
                <a:srgbClr val="0070C0"/>
              </a:solidFill>
              <a:latin typeface="Andalus" pitchFamily="18" charset="-78"/>
              <a:cs typeface="Andalus" pitchFamily="18" charset="-78"/>
            </a:endParaRPr>
          </a:p>
          <a:p>
            <a:pPr marL="0" indent="0" algn="just" rtl="0">
              <a:buNone/>
            </a:pPr>
            <a:r>
              <a:rPr lang="en-US" dirty="0" smtClean="0">
                <a:solidFill>
                  <a:srgbClr val="00B050"/>
                </a:solidFill>
                <a:latin typeface="Andalus" pitchFamily="18" charset="-78"/>
                <a:cs typeface="Andalus" pitchFamily="18" charset="-78"/>
              </a:rPr>
              <a:t>Adaptation </a:t>
            </a:r>
            <a:r>
              <a:rPr lang="en-US" dirty="0">
                <a:solidFill>
                  <a:srgbClr val="00B050"/>
                </a:solidFill>
                <a:latin typeface="Andalus" pitchFamily="18" charset="-78"/>
                <a:cs typeface="Andalus" pitchFamily="18" charset="-78"/>
              </a:rPr>
              <a:t>depends on the presence of nutrients and GI secretions in the lumen, and </a:t>
            </a:r>
            <a:r>
              <a:rPr lang="en-US" u="sng" dirty="0">
                <a:solidFill>
                  <a:srgbClr val="00B050"/>
                </a:solidFill>
                <a:latin typeface="Andalus" pitchFamily="18" charset="-78"/>
                <a:cs typeface="Andalus" pitchFamily="18" charset="-78"/>
              </a:rPr>
              <a:t>therefore oral intakes are begun as soon as possible after surgery to stimulate the growth of intestinal tissue</a:t>
            </a:r>
            <a:r>
              <a:rPr lang="en-US" u="sng" dirty="0" smtClean="0">
                <a:solidFill>
                  <a:srgbClr val="00B050"/>
                </a:solidFill>
                <a:latin typeface="Andalus" pitchFamily="18" charset="-78"/>
                <a:cs typeface="Andalus" pitchFamily="18" charset="-78"/>
              </a:rPr>
              <a:t>.</a:t>
            </a:r>
          </a:p>
          <a:p>
            <a:pPr marL="0" indent="0" algn="just" rtl="0">
              <a:buNone/>
            </a:pPr>
            <a:r>
              <a:rPr lang="en-US" dirty="0" smtClean="0">
                <a:solidFill>
                  <a:srgbClr val="7030A0"/>
                </a:solidFill>
                <a:latin typeface="Andalus" pitchFamily="18" charset="-78"/>
                <a:cs typeface="Andalus" pitchFamily="18" charset="-78"/>
              </a:rPr>
              <a:t>During this period</a:t>
            </a:r>
            <a:r>
              <a:rPr lang="en-US" dirty="0">
                <a:solidFill>
                  <a:srgbClr val="7030A0"/>
                </a:solidFill>
                <a:latin typeface="Andalus" pitchFamily="18" charset="-78"/>
                <a:cs typeface="Andalus" pitchFamily="18" charset="-78"/>
              </a:rPr>
              <a:t>, </a:t>
            </a:r>
            <a:r>
              <a:rPr lang="en-US" u="sng" dirty="0">
                <a:solidFill>
                  <a:srgbClr val="7030A0"/>
                </a:solidFill>
                <a:latin typeface="Andalus" pitchFamily="18" charset="-78"/>
                <a:cs typeface="Andalus" pitchFamily="18" charset="-78"/>
              </a:rPr>
              <a:t>the remaining section of intestine develops taller villi and deeper crypts and also grows in length and diameter; </a:t>
            </a:r>
            <a:r>
              <a:rPr lang="en-US" dirty="0">
                <a:solidFill>
                  <a:srgbClr val="7030A0"/>
                </a:solidFill>
                <a:latin typeface="Andalus" pitchFamily="18" charset="-78"/>
                <a:cs typeface="Andalus" pitchFamily="18" charset="-78"/>
              </a:rPr>
              <a:t>these changes dramatically </a:t>
            </a:r>
            <a:r>
              <a:rPr lang="en-US" u="sng" dirty="0">
                <a:solidFill>
                  <a:srgbClr val="FF0000"/>
                </a:solidFill>
                <a:latin typeface="Andalus" pitchFamily="18" charset="-78"/>
                <a:cs typeface="Andalus" pitchFamily="18" charset="-78"/>
              </a:rPr>
              <a:t>increase the absorptive surface area of the remaining intestine. </a:t>
            </a:r>
            <a:endParaRPr lang="en-US" u="sng" dirty="0" smtClean="0">
              <a:solidFill>
                <a:srgbClr val="FF0000"/>
              </a:solidFill>
              <a:latin typeface="Andalus" pitchFamily="18" charset="-78"/>
              <a:cs typeface="Andalus" pitchFamily="18" charset="-78"/>
            </a:endParaRPr>
          </a:p>
          <a:p>
            <a:pPr marL="0" indent="0" algn="just" rtl="0">
              <a:buNone/>
            </a:pPr>
            <a:r>
              <a:rPr lang="en-US" dirty="0" smtClean="0">
                <a:solidFill>
                  <a:srgbClr val="000000"/>
                </a:solidFill>
                <a:latin typeface="Andalus" pitchFamily="18" charset="-78"/>
                <a:cs typeface="Andalus" pitchFamily="18" charset="-78"/>
              </a:rPr>
              <a:t>The </a:t>
            </a:r>
            <a:r>
              <a:rPr lang="en-US" u="sng" dirty="0">
                <a:solidFill>
                  <a:srgbClr val="000000"/>
                </a:solidFill>
                <a:latin typeface="Andalus" pitchFamily="18" charset="-78"/>
                <a:cs typeface="Andalus" pitchFamily="18" charset="-78"/>
              </a:rPr>
              <a:t>ileum has a greater capacity for adaptation than the jejunum;</a:t>
            </a:r>
            <a:r>
              <a:rPr lang="en-US" dirty="0">
                <a:solidFill>
                  <a:srgbClr val="000000"/>
                </a:solidFill>
                <a:latin typeface="Andalus" pitchFamily="18" charset="-78"/>
                <a:cs typeface="Andalus" pitchFamily="18" charset="-78"/>
              </a:rPr>
              <a:t> thus, </a:t>
            </a:r>
            <a:r>
              <a:rPr lang="en-US" dirty="0">
                <a:solidFill>
                  <a:srgbClr val="FF0000"/>
                </a:solidFill>
                <a:latin typeface="Andalus" pitchFamily="18" charset="-78"/>
                <a:cs typeface="Andalus" pitchFamily="18" charset="-78"/>
              </a:rPr>
              <a:t>removal of the ileum has more severe consequences than removal of the jejunum. </a:t>
            </a:r>
            <a:endParaRPr lang="en-US" dirty="0" smtClean="0">
              <a:solidFill>
                <a:srgbClr val="FF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p:txBody>
      </p:sp>
      <p:sp>
        <p:nvSpPr>
          <p:cNvPr id="2" name="عنصر نائب للتاريخ 1"/>
          <p:cNvSpPr>
            <a:spLocks noGrp="1"/>
          </p:cNvSpPr>
          <p:nvPr>
            <p:ph type="dt" sz="half" idx="10"/>
          </p:nvPr>
        </p:nvSpPr>
        <p:spPr/>
        <p:txBody>
          <a:bodyPr/>
          <a:lstStyle/>
          <a:p>
            <a:fld id="{DF04FEAD-038A-4F67-A872-C8D4A902328D}" type="datetime1">
              <a:rPr lang="en-US" smtClean="0"/>
              <a:t>7/12/2020</a:t>
            </a:fld>
            <a:endParaRPr lang="ar-SA"/>
          </a:p>
        </p:txBody>
      </p:sp>
      <p:sp>
        <p:nvSpPr>
          <p:cNvPr id="4" name="عنصر نائب للتذييل 3"/>
          <p:cNvSpPr>
            <a:spLocks noGrp="1"/>
          </p:cNvSpPr>
          <p:nvPr>
            <p:ph type="ftr" sz="quarter" idx="11"/>
          </p:nvPr>
        </p:nvSpPr>
        <p:spPr/>
        <p:txBody>
          <a:bodyPr/>
          <a:lstStyle/>
          <a:p>
            <a:r>
              <a:rPr lang="en-US" smtClean="0"/>
              <a:t>Dr. Abdulaziz Abbas</a:t>
            </a:r>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68</a:t>
            </a:fld>
            <a:endParaRPr lang="ar-SA"/>
          </a:p>
        </p:txBody>
      </p:sp>
    </p:spTree>
    <p:extLst>
      <p:ext uri="{BB962C8B-B14F-4D97-AF65-F5344CB8AC3E}">
        <p14:creationId xmlns:p14="http://schemas.microsoft.com/office/powerpoint/2010/main" val="36193216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260648"/>
            <a:ext cx="8640960" cy="6120680"/>
          </a:xfrm>
        </p:spPr>
        <p:txBody>
          <a:bodyPr>
            <a:normAutofit lnSpcReduction="10000"/>
          </a:bodyPr>
          <a:lstStyle/>
          <a:p>
            <a:pPr marL="0" indent="0" algn="just" rtl="0">
              <a:buNone/>
            </a:pPr>
            <a:r>
              <a:rPr lang="en-US" u="sng" dirty="0">
                <a:solidFill>
                  <a:srgbClr val="7030A0"/>
                </a:solidFill>
                <a:latin typeface="Andalus" pitchFamily="18" charset="-78"/>
                <a:cs typeface="Andalus" pitchFamily="18" charset="-78"/>
              </a:rPr>
              <a:t>Loss of the ileum permanently disrupts </a:t>
            </a:r>
            <a:r>
              <a:rPr lang="en-US" u="sng" dirty="0" smtClean="0">
                <a:solidFill>
                  <a:srgbClr val="7030A0"/>
                </a:solidFill>
                <a:latin typeface="Andalus" pitchFamily="18" charset="-78"/>
                <a:cs typeface="Andalus" pitchFamily="18" charset="-78"/>
              </a:rPr>
              <a:t>both vitamin </a:t>
            </a:r>
            <a:r>
              <a:rPr lang="en-US" u="sng" dirty="0">
                <a:solidFill>
                  <a:srgbClr val="7030A0"/>
                </a:solidFill>
                <a:latin typeface="Andalus" pitchFamily="18" charset="-78"/>
                <a:cs typeface="Andalus" pitchFamily="18" charset="-78"/>
              </a:rPr>
              <a:t>B</a:t>
            </a:r>
            <a:r>
              <a:rPr lang="en-US" sz="1100" b="1" u="sng" dirty="0">
                <a:solidFill>
                  <a:srgbClr val="7030A0"/>
                </a:solidFill>
                <a:latin typeface="Andalus" pitchFamily="18" charset="-78"/>
                <a:cs typeface="Andalus" pitchFamily="18" charset="-78"/>
              </a:rPr>
              <a:t>12</a:t>
            </a:r>
            <a:r>
              <a:rPr lang="en-US" sz="800" u="sng" dirty="0">
                <a:solidFill>
                  <a:srgbClr val="7030A0"/>
                </a:solidFill>
                <a:latin typeface="Andalus" pitchFamily="18" charset="-78"/>
                <a:cs typeface="Andalus" pitchFamily="18" charset="-78"/>
              </a:rPr>
              <a:t> </a:t>
            </a:r>
            <a:r>
              <a:rPr lang="en-US" sz="800" u="sng" dirty="0" smtClean="0">
                <a:solidFill>
                  <a:srgbClr val="7030A0"/>
                </a:solidFill>
                <a:latin typeface="Andalus" pitchFamily="18" charset="-78"/>
                <a:cs typeface="Andalus" pitchFamily="18" charset="-78"/>
              </a:rPr>
              <a:t> </a:t>
            </a:r>
            <a:r>
              <a:rPr lang="en-US" u="sng" dirty="0" smtClean="0">
                <a:solidFill>
                  <a:srgbClr val="7030A0"/>
                </a:solidFill>
                <a:latin typeface="Andalus" pitchFamily="18" charset="-78"/>
                <a:cs typeface="Andalus" pitchFamily="18" charset="-78"/>
              </a:rPr>
              <a:t>and </a:t>
            </a:r>
            <a:r>
              <a:rPr lang="en-US" u="sng" dirty="0">
                <a:solidFill>
                  <a:srgbClr val="7030A0"/>
                </a:solidFill>
                <a:latin typeface="Andalus" pitchFamily="18" charset="-78"/>
                <a:cs typeface="Andalus" pitchFamily="18" charset="-78"/>
              </a:rPr>
              <a:t>bile acid absorption</a:t>
            </a:r>
            <a:r>
              <a:rPr lang="en-US" dirty="0">
                <a:solidFill>
                  <a:srgbClr val="7030A0"/>
                </a:solidFill>
                <a:latin typeface="Andalus" pitchFamily="18" charset="-78"/>
                <a:cs typeface="Andalus" pitchFamily="18" charset="-78"/>
              </a:rPr>
              <a:t>. </a:t>
            </a:r>
            <a:endParaRPr lang="en-US" dirty="0" smtClean="0">
              <a:solidFill>
                <a:srgbClr val="7030A0"/>
              </a:solidFill>
              <a:latin typeface="Andalus" pitchFamily="18" charset="-78"/>
              <a:cs typeface="Andalus" pitchFamily="18" charset="-78"/>
            </a:endParaRPr>
          </a:p>
          <a:p>
            <a:pPr marL="0" indent="0" algn="just" rtl="0">
              <a:buNone/>
            </a:pPr>
            <a:r>
              <a:rPr lang="en-US" u="sng" dirty="0" smtClean="0">
                <a:latin typeface="Andalus" pitchFamily="18" charset="-78"/>
                <a:cs typeface="Andalus" pitchFamily="18" charset="-78"/>
              </a:rPr>
              <a:t>Depletion </a:t>
            </a:r>
            <a:r>
              <a:rPr lang="en-US" u="sng" dirty="0">
                <a:latin typeface="Andalus" pitchFamily="18" charset="-78"/>
                <a:cs typeface="Andalus" pitchFamily="18" charset="-78"/>
              </a:rPr>
              <a:t>of bile acids exacerbates fat </a:t>
            </a:r>
            <a:r>
              <a:rPr lang="en-US" u="sng" dirty="0" err="1">
                <a:latin typeface="Andalus" pitchFamily="18" charset="-78"/>
                <a:cs typeface="Andalus" pitchFamily="18" charset="-78"/>
              </a:rPr>
              <a:t>malabsorption</a:t>
            </a:r>
            <a:r>
              <a:rPr lang="en-US" dirty="0">
                <a:latin typeface="Andalus" pitchFamily="18" charset="-78"/>
                <a:cs typeface="Andalus" pitchFamily="18" charset="-78"/>
              </a:rPr>
              <a:t>, and the </a:t>
            </a:r>
            <a:r>
              <a:rPr lang="en-US" u="sng" dirty="0">
                <a:latin typeface="Andalus" pitchFamily="18" charset="-78"/>
                <a:cs typeface="Andalus" pitchFamily="18" charset="-78"/>
              </a:rPr>
              <a:t>unabsorbed bile acids irritate the colon walls and can worsen diarrhea</a:t>
            </a:r>
            <a:r>
              <a:rPr lang="en-US" dirty="0">
                <a:latin typeface="Andalus" pitchFamily="18" charset="-78"/>
                <a:cs typeface="Andalus" pitchFamily="18" charset="-78"/>
              </a:rPr>
              <a:t>. </a:t>
            </a:r>
            <a:endParaRPr lang="en-US" dirty="0" smtClean="0">
              <a:latin typeface="Andalus" pitchFamily="18" charset="-78"/>
              <a:cs typeface="Andalus" pitchFamily="18" charset="-78"/>
            </a:endParaRPr>
          </a:p>
          <a:p>
            <a:pPr marL="0" indent="0" algn="just" rtl="0">
              <a:buNone/>
            </a:pPr>
            <a:r>
              <a:rPr lang="en-US" u="sng" dirty="0" smtClean="0">
                <a:solidFill>
                  <a:srgbClr val="0070C0"/>
                </a:solidFill>
                <a:latin typeface="Andalus" pitchFamily="18" charset="-78"/>
                <a:cs typeface="Andalus" pitchFamily="18" charset="-78"/>
              </a:rPr>
              <a:t>Adaptation </a:t>
            </a:r>
            <a:r>
              <a:rPr lang="en-US" u="sng" dirty="0">
                <a:solidFill>
                  <a:srgbClr val="0070C0"/>
                </a:solidFill>
                <a:latin typeface="Andalus" pitchFamily="18" charset="-78"/>
                <a:cs typeface="Andalus" pitchFamily="18" charset="-78"/>
              </a:rPr>
              <a:t>is achieved more easily if the colon is present</a:t>
            </a:r>
            <a:r>
              <a:rPr lang="en-US" dirty="0">
                <a:solidFill>
                  <a:srgbClr val="0070C0"/>
                </a:solidFill>
                <a:latin typeface="Andalus" pitchFamily="18" charset="-78"/>
                <a:cs typeface="Andalus" pitchFamily="18" charset="-78"/>
              </a:rPr>
              <a:t>, because the </a:t>
            </a:r>
            <a:r>
              <a:rPr lang="en-US" u="sng" dirty="0">
                <a:solidFill>
                  <a:srgbClr val="0070C0"/>
                </a:solidFill>
                <a:latin typeface="Andalus" pitchFamily="18" charset="-78"/>
                <a:cs typeface="Andalus" pitchFamily="18" charset="-78"/>
              </a:rPr>
              <a:t>colon’s resident bacteria can metabolize unabsorbed carbohydrates </a:t>
            </a:r>
            <a:r>
              <a:rPr lang="en-US" dirty="0">
                <a:solidFill>
                  <a:srgbClr val="0070C0"/>
                </a:solidFill>
                <a:latin typeface="Andalus" pitchFamily="18" charset="-78"/>
                <a:cs typeface="Andalus" pitchFamily="18" charset="-78"/>
              </a:rPr>
              <a:t>and </a:t>
            </a:r>
            <a:r>
              <a:rPr lang="en-US" dirty="0">
                <a:solidFill>
                  <a:srgbClr val="00B050"/>
                </a:solidFill>
                <a:latin typeface="Andalus" pitchFamily="18" charset="-78"/>
                <a:cs typeface="Andalus" pitchFamily="18" charset="-78"/>
              </a:rPr>
              <a:t>produce some usable nutrients (such as short-chain fatty acids). </a:t>
            </a:r>
            <a:endParaRPr lang="en-US" dirty="0" smtClean="0">
              <a:solidFill>
                <a:srgbClr val="00B050"/>
              </a:solidFill>
              <a:latin typeface="Andalus" pitchFamily="18" charset="-78"/>
              <a:cs typeface="Andalus" pitchFamily="18" charset="-78"/>
            </a:endParaRPr>
          </a:p>
          <a:p>
            <a:pPr marL="0" indent="0" algn="just" rtl="0">
              <a:buNone/>
            </a:pPr>
            <a:r>
              <a:rPr lang="en-US" dirty="0" smtClean="0">
                <a:solidFill>
                  <a:srgbClr val="FF0000"/>
                </a:solidFill>
                <a:latin typeface="Andalus" pitchFamily="18" charset="-78"/>
                <a:cs typeface="Andalus" pitchFamily="18" charset="-78"/>
              </a:rPr>
              <a:t>An </a:t>
            </a:r>
            <a:r>
              <a:rPr lang="en-US" dirty="0">
                <a:solidFill>
                  <a:srgbClr val="FF0000"/>
                </a:solidFill>
                <a:latin typeface="Andalus" pitchFamily="18" charset="-78"/>
                <a:cs typeface="Andalus" pitchFamily="18" charset="-78"/>
              </a:rPr>
              <a:t>intact colon also helps to reduce losses of fluids and electrolytes</a:t>
            </a:r>
            <a:r>
              <a:rPr lang="en-US" dirty="0">
                <a:solidFill>
                  <a:srgbClr val="FF0000"/>
                </a:solidFill>
                <a:latin typeface="BerkeleyStd-Medium"/>
              </a:rPr>
              <a:t>.</a:t>
            </a:r>
            <a:endParaRPr lang="ar-YE" dirty="0">
              <a:solidFill>
                <a:srgbClr val="FF0000"/>
              </a:solidFill>
            </a:endParaRPr>
          </a:p>
          <a:p>
            <a:pPr marL="0" lvl="0" indent="0" algn="just" rtl="0">
              <a:buNone/>
            </a:pPr>
            <a:endParaRPr lang="ar-YE" dirty="0">
              <a:latin typeface="Andalus" pitchFamily="18" charset="-78"/>
              <a:cs typeface="Andalus" pitchFamily="18" charset="-78"/>
            </a:endParaRPr>
          </a:p>
          <a:p>
            <a:pPr marL="0" indent="0" algn="just" rtl="0">
              <a:buNone/>
            </a:pPr>
            <a:endParaRPr lang="en-US" dirty="0" smtClean="0">
              <a:latin typeface="Andalus" pitchFamily="18" charset="-78"/>
              <a:cs typeface="Andalus" pitchFamily="18" charset="-78"/>
            </a:endParaRPr>
          </a:p>
          <a:p>
            <a:pPr marL="0" indent="0" algn="l" rtl="0">
              <a:buNone/>
            </a:pPr>
            <a:endParaRPr lang="en-US" dirty="0">
              <a:latin typeface="Andalus" pitchFamily="18" charset="-78"/>
              <a:cs typeface="Andalus" pitchFamily="18" charset="-78"/>
            </a:endParaRPr>
          </a:p>
          <a:p>
            <a:pPr marL="0" indent="0" algn="l" rtl="0">
              <a:buNone/>
            </a:pPr>
            <a:endParaRPr lang="en-US" dirty="0">
              <a:latin typeface="Andalus" pitchFamily="18" charset="-78"/>
              <a:cs typeface="Andalus" pitchFamily="18" charset="-78"/>
            </a:endParaRPr>
          </a:p>
          <a:p>
            <a:pPr marL="0" indent="0" algn="l" rtl="0">
              <a:buNone/>
            </a:pPr>
            <a:endParaRPr lang="en-US" dirty="0">
              <a:latin typeface="Andalus" pitchFamily="18" charset="-78"/>
              <a:cs typeface="Andalus" pitchFamily="18" charset="-78"/>
            </a:endParaRPr>
          </a:p>
          <a:p>
            <a:pPr marL="0" indent="0" algn="l" rtl="0">
              <a:buNone/>
            </a:pPr>
            <a:endParaRPr lang="en-US" dirty="0">
              <a:latin typeface="Andalus" pitchFamily="18" charset="-78"/>
              <a:cs typeface="Andalus" pitchFamily="18" charset="-78"/>
            </a:endParaRPr>
          </a:p>
          <a:p>
            <a:pPr marL="0" indent="0" algn="l" rtl="0">
              <a:buNone/>
            </a:pPr>
            <a:endParaRPr lang="en-US" dirty="0">
              <a:latin typeface="Andalus" pitchFamily="18" charset="-78"/>
              <a:cs typeface="Andalus" pitchFamily="18" charset="-78"/>
            </a:endParaRPr>
          </a:p>
        </p:txBody>
      </p:sp>
      <p:sp>
        <p:nvSpPr>
          <p:cNvPr id="2" name="عنصر نائب للتاريخ 1"/>
          <p:cNvSpPr>
            <a:spLocks noGrp="1"/>
          </p:cNvSpPr>
          <p:nvPr>
            <p:ph type="dt" sz="half" idx="10"/>
          </p:nvPr>
        </p:nvSpPr>
        <p:spPr/>
        <p:txBody>
          <a:bodyPr/>
          <a:lstStyle/>
          <a:p>
            <a:fld id="{98C2F8C2-2EE1-499E-A642-4CFDF92B136A}" type="datetime1">
              <a:rPr lang="en-US" smtClean="0"/>
              <a:t>7/12/2020</a:t>
            </a:fld>
            <a:endParaRPr lang="ar-SA"/>
          </a:p>
        </p:txBody>
      </p:sp>
      <p:sp>
        <p:nvSpPr>
          <p:cNvPr id="4" name="عنصر نائب للتذييل 3"/>
          <p:cNvSpPr>
            <a:spLocks noGrp="1"/>
          </p:cNvSpPr>
          <p:nvPr>
            <p:ph type="ftr" sz="quarter" idx="11"/>
          </p:nvPr>
        </p:nvSpPr>
        <p:spPr/>
        <p:txBody>
          <a:bodyPr/>
          <a:lstStyle/>
          <a:p>
            <a:r>
              <a:rPr lang="en-US" smtClean="0"/>
              <a:t>Dr. Abdulaziz Abbas</a:t>
            </a:r>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69</a:t>
            </a:fld>
            <a:endParaRPr lang="ar-SA"/>
          </a:p>
        </p:txBody>
      </p:sp>
    </p:spTree>
    <p:extLst>
      <p:ext uri="{BB962C8B-B14F-4D97-AF65-F5344CB8AC3E}">
        <p14:creationId xmlns:p14="http://schemas.microsoft.com/office/powerpoint/2010/main" val="1686343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23528" y="260648"/>
            <a:ext cx="8640960" cy="6264696"/>
          </a:xfrm>
        </p:spPr>
        <p:txBody>
          <a:bodyPr>
            <a:normAutofit/>
          </a:bodyPr>
          <a:lstStyle/>
          <a:p>
            <a:pPr marL="0" indent="0" algn="ctr" rtl="0">
              <a:buNone/>
            </a:pPr>
            <a:r>
              <a:rPr lang="en-US" sz="3600" b="1" dirty="0" smtClean="0">
                <a:solidFill>
                  <a:srgbClr val="009AFF"/>
                </a:solidFill>
                <a:latin typeface="Andalus" pitchFamily="18" charset="-78"/>
                <a:cs typeface="Andalus" pitchFamily="18" charset="-78"/>
              </a:rPr>
              <a:t>Medical </a:t>
            </a:r>
            <a:r>
              <a:rPr lang="en-US" sz="3600" b="1" dirty="0">
                <a:solidFill>
                  <a:srgbClr val="009AFF"/>
                </a:solidFill>
                <a:latin typeface="Andalus" pitchFamily="18" charset="-78"/>
                <a:cs typeface="Andalus" pitchFamily="18" charset="-78"/>
              </a:rPr>
              <a:t>Interventions </a:t>
            </a:r>
            <a:endParaRPr lang="en-US" sz="3600" b="1" dirty="0" smtClean="0">
              <a:solidFill>
                <a:srgbClr val="009AFF"/>
              </a:solidFill>
              <a:latin typeface="Andalus" pitchFamily="18" charset="-78"/>
              <a:cs typeface="Andalus" pitchFamily="18" charset="-78"/>
            </a:endParaRPr>
          </a:p>
          <a:p>
            <a:pPr marL="0" indent="0" algn="just" rtl="0">
              <a:buNone/>
            </a:pPr>
            <a:r>
              <a:rPr lang="en-US" dirty="0" smtClean="0">
                <a:solidFill>
                  <a:srgbClr val="000000"/>
                </a:solidFill>
                <a:latin typeface="Andalus" pitchFamily="18" charset="-78"/>
                <a:cs typeface="Andalus" pitchFamily="18" charset="-78"/>
              </a:rPr>
              <a:t>For </a:t>
            </a:r>
            <a:r>
              <a:rPr lang="en-US" dirty="0">
                <a:solidFill>
                  <a:srgbClr val="000000"/>
                </a:solidFill>
                <a:latin typeface="Andalus" pitchFamily="18" charset="-78"/>
                <a:cs typeface="Andalus" pitchFamily="18" charset="-78"/>
              </a:rPr>
              <a:t>patients with severe constipation who do not </a:t>
            </a:r>
            <a:r>
              <a:rPr lang="en-US" dirty="0" smtClean="0">
                <a:solidFill>
                  <a:srgbClr val="000000"/>
                </a:solidFill>
                <a:latin typeface="Andalus" pitchFamily="18" charset="-78"/>
                <a:cs typeface="Andalus" pitchFamily="18" charset="-78"/>
              </a:rPr>
              <a:t>respond to </a:t>
            </a:r>
            <a:r>
              <a:rPr lang="en-US" dirty="0">
                <a:solidFill>
                  <a:srgbClr val="000000"/>
                </a:solidFill>
                <a:latin typeface="Andalus" pitchFamily="18" charset="-78"/>
                <a:cs typeface="Andalus" pitchFamily="18" charset="-78"/>
              </a:rPr>
              <a:t>dietary or laxative treatments, </a:t>
            </a:r>
            <a:r>
              <a:rPr lang="en-US" dirty="0">
                <a:solidFill>
                  <a:srgbClr val="FF0000"/>
                </a:solidFill>
                <a:latin typeface="Andalus" pitchFamily="18" charset="-78"/>
                <a:cs typeface="Andalus" pitchFamily="18" charset="-78"/>
              </a:rPr>
              <a:t>physicians may prescribe </a:t>
            </a:r>
            <a:r>
              <a:rPr lang="en-US" u="sng" dirty="0">
                <a:solidFill>
                  <a:srgbClr val="FF0000"/>
                </a:solidFill>
                <a:latin typeface="Andalus" pitchFamily="18" charset="-78"/>
                <a:cs typeface="Andalus" pitchFamily="18" charset="-78"/>
              </a:rPr>
              <a:t>medications that stimulate colonic contractions</a:t>
            </a:r>
            <a:r>
              <a:rPr lang="en-US" u="sng" dirty="0">
                <a:solidFill>
                  <a:srgbClr val="000000"/>
                </a:solidFill>
                <a:latin typeface="Andalus" pitchFamily="18" charset="-78"/>
                <a:cs typeface="Andalus" pitchFamily="18" charset="-78"/>
              </a:rPr>
              <a:t>. </a:t>
            </a:r>
            <a:endParaRPr lang="en-US" u="sng" dirty="0" smtClean="0">
              <a:solidFill>
                <a:srgbClr val="000000"/>
              </a:solidFill>
              <a:latin typeface="Andalus" pitchFamily="18" charset="-78"/>
              <a:cs typeface="Andalus" pitchFamily="18" charset="-78"/>
            </a:endParaRPr>
          </a:p>
          <a:p>
            <a:pPr marL="0" indent="0" algn="just" rtl="0">
              <a:buNone/>
            </a:pPr>
            <a:r>
              <a:rPr lang="en-US" u="sng" dirty="0" smtClean="0">
                <a:solidFill>
                  <a:srgbClr val="7030A0"/>
                </a:solidFill>
                <a:latin typeface="Andalus" pitchFamily="18" charset="-78"/>
                <a:cs typeface="Andalus" pitchFamily="18" charset="-78"/>
              </a:rPr>
              <a:t>Physical </a:t>
            </a:r>
            <a:r>
              <a:rPr lang="en-US" u="sng" dirty="0">
                <a:solidFill>
                  <a:srgbClr val="7030A0"/>
                </a:solidFill>
                <a:latin typeface="Andalus" pitchFamily="18" charset="-78"/>
                <a:cs typeface="Andalus" pitchFamily="18" charset="-78"/>
              </a:rPr>
              <a:t>therapy </a:t>
            </a:r>
            <a:r>
              <a:rPr lang="en-US" dirty="0" smtClean="0">
                <a:solidFill>
                  <a:srgbClr val="7030A0"/>
                </a:solidFill>
                <a:latin typeface="Andalus" pitchFamily="18" charset="-78"/>
                <a:cs typeface="Andalus" pitchFamily="18" charset="-78"/>
              </a:rPr>
              <a:t>are </a:t>
            </a:r>
            <a:r>
              <a:rPr lang="en-US" dirty="0">
                <a:solidFill>
                  <a:srgbClr val="7030A0"/>
                </a:solidFill>
                <a:latin typeface="Andalus" pitchFamily="18" charset="-78"/>
                <a:cs typeface="Andalus" pitchFamily="18" charset="-78"/>
              </a:rPr>
              <a:t>sometimes successful in training patients to </a:t>
            </a:r>
            <a:r>
              <a:rPr lang="en-US" u="sng" dirty="0">
                <a:solidFill>
                  <a:srgbClr val="7030A0"/>
                </a:solidFill>
                <a:latin typeface="Andalus" pitchFamily="18" charset="-78"/>
                <a:cs typeface="Andalus" pitchFamily="18" charset="-78"/>
              </a:rPr>
              <a:t>relax their pelvic muscles </a:t>
            </a:r>
            <a:r>
              <a:rPr lang="en-US" dirty="0">
                <a:solidFill>
                  <a:srgbClr val="7030A0"/>
                </a:solidFill>
                <a:latin typeface="Andalus" pitchFamily="18" charset="-78"/>
                <a:cs typeface="Andalus" pitchFamily="18" charset="-78"/>
              </a:rPr>
              <a:t>more effectively</a:t>
            </a:r>
            <a:r>
              <a:rPr lang="en-US" dirty="0" smtClean="0">
                <a:solidFill>
                  <a:srgbClr val="7030A0"/>
                </a:solidFill>
                <a:latin typeface="Andalus" pitchFamily="18" charset="-78"/>
                <a:cs typeface="Andalus" pitchFamily="18" charset="-78"/>
              </a:rPr>
              <a:t>.</a:t>
            </a:r>
            <a:endParaRPr lang="en-US" dirty="0">
              <a:solidFill>
                <a:srgbClr val="7030A0"/>
              </a:solidFill>
              <a:latin typeface="Andalus" pitchFamily="18" charset="-78"/>
              <a:cs typeface="Andalus" pitchFamily="18" charset="-78"/>
            </a:endParaRPr>
          </a:p>
          <a:p>
            <a:pPr marL="0" indent="0" algn="just" rtl="0">
              <a:buNone/>
            </a:pPr>
            <a:r>
              <a:rPr lang="en-US" u="sng" dirty="0" smtClean="0">
                <a:solidFill>
                  <a:srgbClr val="000000"/>
                </a:solidFill>
                <a:latin typeface="Andalus" pitchFamily="18" charset="-78"/>
                <a:cs typeface="Andalus" pitchFamily="18" charset="-78"/>
              </a:rPr>
              <a:t>Surgical </a:t>
            </a:r>
            <a:r>
              <a:rPr lang="en-US" u="sng" dirty="0">
                <a:solidFill>
                  <a:srgbClr val="000000"/>
                </a:solidFill>
                <a:latin typeface="Andalus" pitchFamily="18" charset="-78"/>
                <a:cs typeface="Andalus" pitchFamily="18" charset="-78"/>
              </a:rPr>
              <a:t>interventions are a last resort </a:t>
            </a:r>
            <a:r>
              <a:rPr lang="en-US" dirty="0">
                <a:solidFill>
                  <a:srgbClr val="000000"/>
                </a:solidFill>
                <a:latin typeface="Andalus" pitchFamily="18" charset="-78"/>
                <a:cs typeface="Andalus" pitchFamily="18" charset="-78"/>
              </a:rPr>
              <a:t>and include </a:t>
            </a:r>
            <a:r>
              <a:rPr lang="en-US" u="sng" dirty="0">
                <a:solidFill>
                  <a:srgbClr val="0070C0"/>
                </a:solidFill>
                <a:latin typeface="Andalus" pitchFamily="18" charset="-78"/>
                <a:cs typeface="Andalus" pitchFamily="18" charset="-78"/>
              </a:rPr>
              <a:t>colonic resections and </a:t>
            </a:r>
            <a:r>
              <a:rPr lang="en-US" u="sng" dirty="0" smtClean="0">
                <a:solidFill>
                  <a:srgbClr val="0070C0"/>
                </a:solidFill>
                <a:latin typeface="Andalus" pitchFamily="18" charset="-78"/>
                <a:cs typeface="Andalus" pitchFamily="18" charset="-78"/>
              </a:rPr>
              <a:t>colostomy operations</a:t>
            </a:r>
            <a:r>
              <a:rPr lang="en-US" dirty="0" smtClean="0">
                <a:solidFill>
                  <a:srgbClr val="000000"/>
                </a:solidFill>
                <a:latin typeface="BerkeleyStd-Medium"/>
              </a:rPr>
              <a:t>.</a:t>
            </a:r>
            <a:endParaRPr lang="ar-YE" dirty="0"/>
          </a:p>
          <a:p>
            <a:pPr marL="0" indent="0" algn="l" rtl="0">
              <a:buNone/>
            </a:pPr>
            <a:endParaRPr lang="en-US" dirty="0">
              <a:solidFill>
                <a:srgbClr val="000000"/>
              </a:solidFill>
              <a:latin typeface="Andalus" pitchFamily="18" charset="-78"/>
              <a:cs typeface="Andalus" pitchFamily="18" charset="-78"/>
            </a:endParaRPr>
          </a:p>
        </p:txBody>
      </p:sp>
      <p:sp>
        <p:nvSpPr>
          <p:cNvPr id="2" name="عنصر نائب للتاريخ 1"/>
          <p:cNvSpPr>
            <a:spLocks noGrp="1"/>
          </p:cNvSpPr>
          <p:nvPr>
            <p:ph type="dt" sz="half" idx="10"/>
          </p:nvPr>
        </p:nvSpPr>
        <p:spPr/>
        <p:txBody>
          <a:bodyPr/>
          <a:lstStyle/>
          <a:p>
            <a:fld id="{92032E1D-8616-4411-A5CC-446B9CF4B948}" type="datetime1">
              <a:rPr lang="en-US" smtClean="0"/>
              <a:t>7/12/2020</a:t>
            </a:fld>
            <a:endParaRPr lang="ar-SA"/>
          </a:p>
        </p:txBody>
      </p:sp>
      <p:sp>
        <p:nvSpPr>
          <p:cNvPr id="4" name="عنصر نائب للتذييل 3"/>
          <p:cNvSpPr>
            <a:spLocks noGrp="1"/>
          </p:cNvSpPr>
          <p:nvPr>
            <p:ph type="ftr" sz="quarter" idx="11"/>
          </p:nvPr>
        </p:nvSpPr>
        <p:spPr/>
        <p:txBody>
          <a:bodyPr/>
          <a:lstStyle/>
          <a:p>
            <a:r>
              <a:rPr lang="en-US" smtClean="0"/>
              <a:t>Dr. Abdulaziz Abbas</a:t>
            </a:r>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7</a:t>
            </a:fld>
            <a:endParaRPr lang="ar-SA"/>
          </a:p>
        </p:txBody>
      </p:sp>
    </p:spTree>
    <p:extLst>
      <p:ext uri="{BB962C8B-B14F-4D97-AF65-F5344CB8AC3E}">
        <p14:creationId xmlns:p14="http://schemas.microsoft.com/office/powerpoint/2010/main" val="423399313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260648"/>
            <a:ext cx="8712968" cy="6192688"/>
          </a:xfrm>
        </p:spPr>
        <p:txBody>
          <a:bodyPr>
            <a:normAutofit fontScale="77500" lnSpcReduction="20000"/>
          </a:bodyPr>
          <a:lstStyle/>
          <a:p>
            <a:pPr marL="0" indent="0" algn="ctr" rtl="0">
              <a:buNone/>
            </a:pPr>
            <a:r>
              <a:rPr lang="en-US" sz="4100" b="1" dirty="0">
                <a:solidFill>
                  <a:srgbClr val="FF0000"/>
                </a:solidFill>
                <a:latin typeface="Andalus" pitchFamily="18" charset="-78"/>
                <a:cs typeface="Andalus" pitchFamily="18" charset="-78"/>
              </a:rPr>
              <a:t>Nutrition Therapy for Short Bowel Syndrome </a:t>
            </a:r>
            <a:endParaRPr lang="en-US" sz="4100" b="1" dirty="0" smtClean="0">
              <a:solidFill>
                <a:srgbClr val="FF0000"/>
              </a:solidFill>
              <a:latin typeface="Andalus" pitchFamily="18" charset="-78"/>
              <a:cs typeface="Andalus" pitchFamily="18" charset="-78"/>
            </a:endParaRPr>
          </a:p>
          <a:p>
            <a:pPr marL="0" indent="0" algn="just" rtl="0">
              <a:buNone/>
            </a:pPr>
            <a:r>
              <a:rPr lang="en-US" dirty="0" smtClean="0">
                <a:solidFill>
                  <a:srgbClr val="00B0F0"/>
                </a:solidFill>
                <a:latin typeface="Andalus" pitchFamily="18" charset="-78"/>
                <a:cs typeface="Andalus" pitchFamily="18" charset="-78"/>
              </a:rPr>
              <a:t>Immediately </a:t>
            </a:r>
            <a:r>
              <a:rPr lang="en-US" dirty="0">
                <a:solidFill>
                  <a:srgbClr val="00B0F0"/>
                </a:solidFill>
                <a:latin typeface="Andalus" pitchFamily="18" charset="-78"/>
                <a:cs typeface="Andalus" pitchFamily="18" charset="-78"/>
              </a:rPr>
              <a:t>after a resection, </a:t>
            </a:r>
            <a:r>
              <a:rPr lang="en-US" u="sng" dirty="0">
                <a:solidFill>
                  <a:srgbClr val="00B0F0"/>
                </a:solidFill>
                <a:latin typeface="Andalus" pitchFamily="18" charset="-78"/>
                <a:cs typeface="Andalus" pitchFamily="18" charset="-78"/>
              </a:rPr>
              <a:t>fluids and electrolytes must be supplied intravenously</a:t>
            </a:r>
            <a:r>
              <a:rPr lang="en-US" dirty="0">
                <a:solidFill>
                  <a:srgbClr val="00B0F0"/>
                </a:solidFill>
                <a:latin typeface="Andalus" pitchFamily="18" charset="-78"/>
                <a:cs typeface="Andalus" pitchFamily="18" charset="-78"/>
              </a:rPr>
              <a:t>. </a:t>
            </a:r>
            <a:r>
              <a:rPr lang="en-US" dirty="0">
                <a:solidFill>
                  <a:srgbClr val="00B050"/>
                </a:solidFill>
                <a:latin typeface="Andalus" pitchFamily="18" charset="-78"/>
                <a:cs typeface="Andalus" pitchFamily="18" charset="-78"/>
              </a:rPr>
              <a:t>In the </a:t>
            </a:r>
            <a:r>
              <a:rPr lang="en-US" u="sng" dirty="0">
                <a:solidFill>
                  <a:srgbClr val="00B050"/>
                </a:solidFill>
                <a:latin typeface="Andalus" pitchFamily="18" charset="-78"/>
                <a:cs typeface="Andalus" pitchFamily="18" charset="-78"/>
              </a:rPr>
              <a:t>first few weeks after surgery</a:t>
            </a:r>
            <a:r>
              <a:rPr lang="en-US" dirty="0">
                <a:solidFill>
                  <a:srgbClr val="00B050"/>
                </a:solidFill>
                <a:latin typeface="Andalus" pitchFamily="18" charset="-78"/>
                <a:cs typeface="Andalus" pitchFamily="18" charset="-78"/>
              </a:rPr>
              <a:t>, the </a:t>
            </a:r>
            <a:r>
              <a:rPr lang="en-US" u="sng" dirty="0">
                <a:solidFill>
                  <a:srgbClr val="00B050"/>
                </a:solidFill>
                <a:latin typeface="Andalus" pitchFamily="18" charset="-78"/>
                <a:cs typeface="Andalus" pitchFamily="18" charset="-78"/>
              </a:rPr>
              <a:t>fluid losses from diarrhea can be substantial</a:t>
            </a:r>
            <a:r>
              <a:rPr lang="en-US" dirty="0">
                <a:solidFill>
                  <a:srgbClr val="00B050"/>
                </a:solidFill>
                <a:latin typeface="Andalus" pitchFamily="18" charset="-78"/>
                <a:cs typeface="Andalus" pitchFamily="18" charset="-78"/>
              </a:rPr>
              <a:t>, so appropriate rehydration therapy is critical to recovery. </a:t>
            </a:r>
            <a:endParaRPr lang="en-US" dirty="0" smtClean="0">
              <a:solidFill>
                <a:srgbClr val="00B050"/>
              </a:solidFill>
              <a:latin typeface="Andalus" pitchFamily="18" charset="-78"/>
              <a:cs typeface="Andalus" pitchFamily="18" charset="-78"/>
            </a:endParaRPr>
          </a:p>
          <a:p>
            <a:pPr marL="0" indent="0" algn="just" rtl="0">
              <a:buNone/>
            </a:pPr>
            <a:r>
              <a:rPr lang="en-US" u="sng" dirty="0" smtClean="0">
                <a:solidFill>
                  <a:srgbClr val="FF0000"/>
                </a:solidFill>
                <a:latin typeface="Andalus" pitchFamily="18" charset="-78"/>
                <a:cs typeface="Andalus" pitchFamily="18" charset="-78"/>
              </a:rPr>
              <a:t>Antidiarrheal </a:t>
            </a:r>
            <a:r>
              <a:rPr lang="en-US" u="sng" dirty="0">
                <a:solidFill>
                  <a:srgbClr val="FF0000"/>
                </a:solidFill>
                <a:latin typeface="Andalus" pitchFamily="18" charset="-78"/>
                <a:cs typeface="Andalus" pitchFamily="18" charset="-78"/>
              </a:rPr>
              <a:t>medications may be needed to limit losses</a:t>
            </a:r>
            <a:r>
              <a:rPr lang="en-US" dirty="0">
                <a:solidFill>
                  <a:srgbClr val="FF0000"/>
                </a:solidFill>
                <a:latin typeface="Andalus" pitchFamily="18" charset="-78"/>
                <a:cs typeface="Andalus" pitchFamily="18" charset="-78"/>
              </a:rPr>
              <a:t>. </a:t>
            </a:r>
            <a:endParaRPr lang="en-US" dirty="0" smtClean="0">
              <a:solidFill>
                <a:srgbClr val="FF0000"/>
              </a:solidFill>
              <a:latin typeface="Andalus" pitchFamily="18" charset="-78"/>
              <a:cs typeface="Andalus" pitchFamily="18" charset="-78"/>
            </a:endParaRPr>
          </a:p>
          <a:p>
            <a:pPr marL="0" indent="0" algn="just" rtl="0">
              <a:buNone/>
            </a:pPr>
            <a:r>
              <a:rPr lang="en-US" u="sng" dirty="0" smtClean="0">
                <a:solidFill>
                  <a:srgbClr val="7030A0"/>
                </a:solidFill>
                <a:latin typeface="Andalus" pitchFamily="18" charset="-78"/>
                <a:cs typeface="Andalus" pitchFamily="18" charset="-78"/>
              </a:rPr>
              <a:t>Total </a:t>
            </a:r>
            <a:r>
              <a:rPr lang="en-US" u="sng" dirty="0">
                <a:solidFill>
                  <a:srgbClr val="7030A0"/>
                </a:solidFill>
                <a:latin typeface="Andalus" pitchFamily="18" charset="-78"/>
                <a:cs typeface="Andalus" pitchFamily="18" charset="-78"/>
              </a:rPr>
              <a:t>parenteral nutrition meets nutrient needs after surgery and is gradually reduced as oral feedings increase</a:t>
            </a:r>
            <a:r>
              <a:rPr lang="en-US" dirty="0">
                <a:solidFill>
                  <a:srgbClr val="7030A0"/>
                </a:solidFill>
                <a:latin typeface="Andalus" pitchFamily="18" charset="-78"/>
                <a:cs typeface="Andalus" pitchFamily="18" charset="-78"/>
              </a:rPr>
              <a:t>. </a:t>
            </a:r>
            <a:r>
              <a:rPr lang="en-US" dirty="0">
                <a:solidFill>
                  <a:srgbClr val="FF0000"/>
                </a:solidFill>
                <a:latin typeface="Andalus" pitchFamily="18" charset="-78"/>
                <a:cs typeface="Andalus" pitchFamily="18" charset="-78"/>
              </a:rPr>
              <a:t>To promote intestinal adaptation, oral feedings may be started within a week after </a:t>
            </a:r>
            <a:r>
              <a:rPr lang="en-US" dirty="0" smtClean="0">
                <a:solidFill>
                  <a:srgbClr val="FF0000"/>
                </a:solidFill>
                <a:latin typeface="Andalus" pitchFamily="18" charset="-78"/>
                <a:cs typeface="Andalus" pitchFamily="18" charset="-78"/>
              </a:rPr>
              <a:t>surgery.</a:t>
            </a:r>
          </a:p>
          <a:p>
            <a:pPr marL="0" indent="0" algn="just" rtl="0">
              <a:buNone/>
            </a:pPr>
            <a:r>
              <a:rPr lang="en-US" dirty="0" smtClean="0">
                <a:solidFill>
                  <a:srgbClr val="000000"/>
                </a:solidFill>
                <a:latin typeface="Andalus" pitchFamily="18" charset="-78"/>
                <a:cs typeface="Andalus" pitchFamily="18" charset="-78"/>
              </a:rPr>
              <a:t>Initial </a:t>
            </a:r>
            <a:r>
              <a:rPr lang="en-US" dirty="0">
                <a:solidFill>
                  <a:srgbClr val="000000"/>
                </a:solidFill>
                <a:latin typeface="Andalus" pitchFamily="18" charset="-78"/>
                <a:cs typeface="Andalus" pitchFamily="18" charset="-78"/>
              </a:rPr>
              <a:t>oral intake may consist of </a:t>
            </a:r>
            <a:r>
              <a:rPr lang="en-US" u="sng" dirty="0" smtClean="0">
                <a:solidFill>
                  <a:srgbClr val="000000"/>
                </a:solidFill>
                <a:latin typeface="Andalus" pitchFamily="18" charset="-78"/>
                <a:cs typeface="Andalus" pitchFamily="18" charset="-78"/>
              </a:rPr>
              <a:t>sips </a:t>
            </a:r>
            <a:r>
              <a:rPr lang="en-US" u="sng" dirty="0">
                <a:solidFill>
                  <a:srgbClr val="000000"/>
                </a:solidFill>
                <a:latin typeface="Andalus" pitchFamily="18" charset="-78"/>
                <a:cs typeface="Andalus" pitchFamily="18" charset="-78"/>
              </a:rPr>
              <a:t>of clear, sugar-free liquids</a:t>
            </a:r>
            <a:r>
              <a:rPr lang="en-US" dirty="0">
                <a:solidFill>
                  <a:srgbClr val="000000"/>
                </a:solidFill>
                <a:latin typeface="Andalus" pitchFamily="18" charset="-78"/>
                <a:cs typeface="Andalus" pitchFamily="18" charset="-78"/>
              </a:rPr>
              <a:t>, progressing to </a:t>
            </a:r>
            <a:r>
              <a:rPr lang="en-US" u="sng" dirty="0">
                <a:solidFill>
                  <a:srgbClr val="000000"/>
                </a:solidFill>
                <a:latin typeface="Andalus" pitchFamily="18" charset="-78"/>
                <a:cs typeface="Andalus" pitchFamily="18" charset="-78"/>
              </a:rPr>
              <a:t>larger amounts of liquid formulas </a:t>
            </a:r>
            <a:r>
              <a:rPr lang="en-US" dirty="0">
                <a:solidFill>
                  <a:srgbClr val="000000"/>
                </a:solidFill>
                <a:latin typeface="Andalus" pitchFamily="18" charset="-78"/>
                <a:cs typeface="Andalus" pitchFamily="18" charset="-78"/>
              </a:rPr>
              <a:t>and then to </a:t>
            </a:r>
            <a:r>
              <a:rPr lang="en-US" u="sng" dirty="0">
                <a:solidFill>
                  <a:srgbClr val="000000"/>
                </a:solidFill>
                <a:latin typeface="Andalus" pitchFamily="18" charset="-78"/>
                <a:cs typeface="Andalus" pitchFamily="18" charset="-78"/>
              </a:rPr>
              <a:t>solid foods</a:t>
            </a:r>
            <a:r>
              <a:rPr lang="en-US" dirty="0">
                <a:solidFill>
                  <a:srgbClr val="000000"/>
                </a:solidFill>
                <a:latin typeface="Andalus" pitchFamily="18" charset="-78"/>
                <a:cs typeface="Andalus" pitchFamily="18" charset="-78"/>
              </a:rPr>
              <a:t>, as tolerated. </a:t>
            </a:r>
            <a:endParaRPr lang="en-US" dirty="0" smtClean="0">
              <a:solidFill>
                <a:srgbClr val="000000"/>
              </a:solidFill>
              <a:latin typeface="Andalus" pitchFamily="18" charset="-78"/>
              <a:cs typeface="Andalus" pitchFamily="18" charset="-78"/>
            </a:endParaRPr>
          </a:p>
          <a:p>
            <a:pPr marL="0" indent="0" algn="just" rtl="0">
              <a:buNone/>
            </a:pPr>
            <a:r>
              <a:rPr lang="en-US" u="sng" dirty="0" smtClean="0">
                <a:solidFill>
                  <a:srgbClr val="0070C0"/>
                </a:solidFill>
                <a:latin typeface="Andalus" pitchFamily="18" charset="-78"/>
                <a:cs typeface="Andalus" pitchFamily="18" charset="-78"/>
              </a:rPr>
              <a:t>Very </a:t>
            </a:r>
            <a:r>
              <a:rPr lang="en-US" u="sng" dirty="0">
                <a:solidFill>
                  <a:srgbClr val="0070C0"/>
                </a:solidFill>
                <a:latin typeface="Andalus" pitchFamily="18" charset="-78"/>
                <a:cs typeface="Andalus" pitchFamily="18" charset="-78"/>
              </a:rPr>
              <a:t>small, frequent feedings </a:t>
            </a:r>
            <a:r>
              <a:rPr lang="en-US" dirty="0">
                <a:solidFill>
                  <a:srgbClr val="0070C0"/>
                </a:solidFill>
                <a:latin typeface="Andalus" pitchFamily="18" charset="-78"/>
                <a:cs typeface="Andalus" pitchFamily="18" charset="-78"/>
              </a:rPr>
              <a:t>can utilize the remaining intestine most efficiently. </a:t>
            </a:r>
            <a:endParaRPr lang="en-US" dirty="0" smtClean="0">
              <a:solidFill>
                <a:srgbClr val="0070C0"/>
              </a:solidFill>
              <a:latin typeface="Andalus" pitchFamily="18" charset="-78"/>
              <a:cs typeface="Andalus" pitchFamily="18" charset="-78"/>
            </a:endParaRPr>
          </a:p>
          <a:p>
            <a:pPr marL="0" indent="0" algn="just" rtl="0">
              <a:buNone/>
            </a:pPr>
            <a:r>
              <a:rPr lang="en-US" dirty="0" smtClean="0">
                <a:solidFill>
                  <a:srgbClr val="000000"/>
                </a:solidFill>
                <a:latin typeface="Andalus" pitchFamily="18" charset="-78"/>
                <a:cs typeface="Andalus" pitchFamily="18" charset="-78"/>
              </a:rPr>
              <a:t>Some </a:t>
            </a:r>
            <a:r>
              <a:rPr lang="en-US" dirty="0">
                <a:solidFill>
                  <a:srgbClr val="000000"/>
                </a:solidFill>
                <a:latin typeface="Andalus" pitchFamily="18" charset="-78"/>
                <a:cs typeface="Andalus" pitchFamily="18" charset="-78"/>
              </a:rPr>
              <a:t>patients require </a:t>
            </a:r>
            <a:r>
              <a:rPr lang="en-US" u="sng" dirty="0">
                <a:solidFill>
                  <a:srgbClr val="000000"/>
                </a:solidFill>
                <a:latin typeface="Andalus" pitchFamily="18" charset="-78"/>
                <a:cs typeface="Andalus" pitchFamily="18" charset="-78"/>
              </a:rPr>
              <a:t>tube feedings in addition to oral feedings </a:t>
            </a:r>
            <a:r>
              <a:rPr lang="en-US" dirty="0">
                <a:solidFill>
                  <a:srgbClr val="000000"/>
                </a:solidFill>
                <a:latin typeface="Andalus" pitchFamily="18" charset="-78"/>
                <a:cs typeface="Andalus" pitchFamily="18" charset="-78"/>
              </a:rPr>
              <a:t>to successfully meet nutrient needs</a:t>
            </a:r>
            <a:r>
              <a:rPr lang="en-US" dirty="0">
                <a:solidFill>
                  <a:srgbClr val="000000"/>
                </a:solidFill>
                <a:latin typeface="BerkeleyStd-Medium"/>
              </a:rPr>
              <a:t>.</a:t>
            </a:r>
            <a:endParaRPr lang="ar-YE" dirty="0"/>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p:txBody>
      </p:sp>
      <p:sp>
        <p:nvSpPr>
          <p:cNvPr id="2" name="عنصر نائب للتاريخ 1"/>
          <p:cNvSpPr>
            <a:spLocks noGrp="1"/>
          </p:cNvSpPr>
          <p:nvPr>
            <p:ph type="dt" sz="half" idx="10"/>
          </p:nvPr>
        </p:nvSpPr>
        <p:spPr/>
        <p:txBody>
          <a:bodyPr/>
          <a:lstStyle/>
          <a:p>
            <a:fld id="{B8AF001E-9E09-411E-83B0-4DE54BC57C33}" type="datetime1">
              <a:rPr lang="en-US" smtClean="0"/>
              <a:t>7/12/2020</a:t>
            </a:fld>
            <a:endParaRPr lang="ar-SA"/>
          </a:p>
        </p:txBody>
      </p:sp>
      <p:sp>
        <p:nvSpPr>
          <p:cNvPr id="4" name="عنصر نائب للتذييل 3"/>
          <p:cNvSpPr>
            <a:spLocks noGrp="1"/>
          </p:cNvSpPr>
          <p:nvPr>
            <p:ph type="ftr" sz="quarter" idx="11"/>
          </p:nvPr>
        </p:nvSpPr>
        <p:spPr/>
        <p:txBody>
          <a:bodyPr/>
          <a:lstStyle/>
          <a:p>
            <a:r>
              <a:rPr lang="en-US" smtClean="0"/>
              <a:t>Dr. Abdulaziz Abbas</a:t>
            </a:r>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70</a:t>
            </a:fld>
            <a:endParaRPr lang="ar-SA"/>
          </a:p>
        </p:txBody>
      </p:sp>
    </p:spTree>
    <p:extLst>
      <p:ext uri="{BB962C8B-B14F-4D97-AF65-F5344CB8AC3E}">
        <p14:creationId xmlns:p14="http://schemas.microsoft.com/office/powerpoint/2010/main" val="350461053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23528" y="260648"/>
            <a:ext cx="8568952" cy="6120680"/>
          </a:xfrm>
        </p:spPr>
        <p:txBody>
          <a:bodyPr>
            <a:normAutofit fontScale="92500" lnSpcReduction="20000"/>
          </a:bodyPr>
          <a:lstStyle/>
          <a:p>
            <a:pPr marL="0" indent="0" algn="just" rtl="0">
              <a:buNone/>
            </a:pPr>
            <a:r>
              <a:rPr lang="en-US" dirty="0">
                <a:solidFill>
                  <a:srgbClr val="0070C0"/>
                </a:solidFill>
                <a:latin typeface="Andalus" pitchFamily="18" charset="-78"/>
                <a:cs typeface="Andalus" pitchFamily="18" charset="-78"/>
              </a:rPr>
              <a:t>The exact </a:t>
            </a:r>
            <a:r>
              <a:rPr lang="en-US" u="sng" dirty="0">
                <a:solidFill>
                  <a:srgbClr val="0070C0"/>
                </a:solidFill>
                <a:latin typeface="Andalus" pitchFamily="18" charset="-78"/>
                <a:cs typeface="Andalus" pitchFamily="18" charset="-78"/>
              </a:rPr>
              <a:t>diet prescribed for short bowel syndrome </a:t>
            </a:r>
            <a:r>
              <a:rPr lang="en-US" u="sng" dirty="0">
                <a:solidFill>
                  <a:srgbClr val="FF0000"/>
                </a:solidFill>
                <a:latin typeface="Andalus" pitchFamily="18" charset="-78"/>
                <a:cs typeface="Andalus" pitchFamily="18" charset="-78"/>
              </a:rPr>
              <a:t>depends on the portion </a:t>
            </a:r>
            <a:r>
              <a:rPr lang="en-US" u="sng" dirty="0" smtClean="0">
                <a:solidFill>
                  <a:srgbClr val="FF0000"/>
                </a:solidFill>
                <a:latin typeface="Andalus" pitchFamily="18" charset="-78"/>
                <a:cs typeface="Andalus" pitchFamily="18" charset="-78"/>
              </a:rPr>
              <a:t>of intestine </a:t>
            </a:r>
            <a:r>
              <a:rPr lang="en-US" u="sng" dirty="0">
                <a:solidFill>
                  <a:srgbClr val="FF0000"/>
                </a:solidFill>
                <a:latin typeface="Andalus" pitchFamily="18" charset="-78"/>
                <a:cs typeface="Andalus" pitchFamily="18" charset="-78"/>
              </a:rPr>
              <a:t>removed, the length of remaining intestine,</a:t>
            </a:r>
            <a:r>
              <a:rPr lang="en-US" dirty="0">
                <a:solidFill>
                  <a:srgbClr val="0070C0"/>
                </a:solidFill>
                <a:latin typeface="Andalus" pitchFamily="18" charset="-78"/>
                <a:cs typeface="Andalus" pitchFamily="18" charset="-78"/>
              </a:rPr>
              <a:t> and whether the colon is still </a:t>
            </a:r>
            <a:r>
              <a:rPr lang="en-US" dirty="0" smtClean="0">
                <a:solidFill>
                  <a:srgbClr val="0070C0"/>
                </a:solidFill>
                <a:latin typeface="Andalus" pitchFamily="18" charset="-78"/>
                <a:cs typeface="Andalus" pitchFamily="18" charset="-78"/>
              </a:rPr>
              <a:t>intact.</a:t>
            </a:r>
          </a:p>
          <a:p>
            <a:pPr marL="0" indent="0" algn="just" rtl="0">
              <a:buNone/>
            </a:pPr>
            <a:r>
              <a:rPr lang="en-US" dirty="0" smtClean="0">
                <a:solidFill>
                  <a:srgbClr val="7030A0"/>
                </a:solidFill>
                <a:latin typeface="Andalus" pitchFamily="18" charset="-78"/>
                <a:cs typeface="Andalus" pitchFamily="18" charset="-78"/>
              </a:rPr>
              <a:t>A </a:t>
            </a:r>
            <a:r>
              <a:rPr lang="en-US" u="sng" dirty="0">
                <a:solidFill>
                  <a:srgbClr val="7030A0"/>
                </a:solidFill>
                <a:latin typeface="Andalus" pitchFamily="18" charset="-78"/>
                <a:cs typeface="Andalus" pitchFamily="18" charset="-78"/>
              </a:rPr>
              <a:t>high-</a:t>
            </a:r>
            <a:r>
              <a:rPr lang="en-US" u="sng" dirty="0" err="1">
                <a:solidFill>
                  <a:srgbClr val="7030A0"/>
                </a:solidFill>
                <a:latin typeface="Andalus" pitchFamily="18" charset="-78"/>
                <a:cs typeface="Andalus" pitchFamily="18" charset="-78"/>
              </a:rPr>
              <a:t>kcalorie</a:t>
            </a:r>
            <a:r>
              <a:rPr lang="en-US" u="sng" dirty="0">
                <a:solidFill>
                  <a:srgbClr val="7030A0"/>
                </a:solidFill>
                <a:latin typeface="Andalus" pitchFamily="18" charset="-78"/>
                <a:cs typeface="Andalus" pitchFamily="18" charset="-78"/>
              </a:rPr>
              <a:t> diet </a:t>
            </a:r>
            <a:r>
              <a:rPr lang="en-US" dirty="0">
                <a:solidFill>
                  <a:srgbClr val="7030A0"/>
                </a:solidFill>
                <a:latin typeface="Andalus" pitchFamily="18" charset="-78"/>
                <a:cs typeface="Andalus" pitchFamily="18" charset="-78"/>
              </a:rPr>
              <a:t>is typically recommended to compensate for </a:t>
            </a:r>
            <a:r>
              <a:rPr lang="en-US" dirty="0" err="1">
                <a:solidFill>
                  <a:srgbClr val="7030A0"/>
                </a:solidFill>
                <a:latin typeface="Andalus" pitchFamily="18" charset="-78"/>
                <a:cs typeface="Andalus" pitchFamily="18" charset="-78"/>
              </a:rPr>
              <a:t>malabsorption</a:t>
            </a:r>
            <a:r>
              <a:rPr lang="en-US" dirty="0">
                <a:solidFill>
                  <a:srgbClr val="7030A0"/>
                </a:solidFill>
                <a:latin typeface="Andalus" pitchFamily="18" charset="-78"/>
                <a:cs typeface="Andalus" pitchFamily="18" charset="-78"/>
              </a:rPr>
              <a:t>; thus, a </a:t>
            </a:r>
            <a:r>
              <a:rPr lang="en-US" u="sng" dirty="0">
                <a:solidFill>
                  <a:srgbClr val="7030A0"/>
                </a:solidFill>
                <a:latin typeface="Andalus" pitchFamily="18" charset="-78"/>
                <a:cs typeface="Andalus" pitchFamily="18" charset="-78"/>
              </a:rPr>
              <a:t>high-fat, low-carbohydrate diet may be recommended if the fat is sufficiently tolerated</a:t>
            </a:r>
            <a:r>
              <a:rPr lang="en-US" u="sng" dirty="0" smtClean="0">
                <a:solidFill>
                  <a:srgbClr val="7030A0"/>
                </a:solidFill>
                <a:latin typeface="Andalus" pitchFamily="18" charset="-78"/>
                <a:cs typeface="Andalus" pitchFamily="18" charset="-78"/>
              </a:rPr>
              <a:t>.</a:t>
            </a:r>
          </a:p>
          <a:p>
            <a:pPr marL="0" lvl="0" indent="0" algn="just" rtl="0">
              <a:buNone/>
            </a:pPr>
            <a:r>
              <a:rPr lang="en-US" dirty="0" smtClean="0">
                <a:latin typeface="Andalus" pitchFamily="18" charset="-78"/>
                <a:cs typeface="Andalus" pitchFamily="18" charset="-78"/>
              </a:rPr>
              <a:t> </a:t>
            </a:r>
            <a:r>
              <a:rPr lang="en-US" dirty="0">
                <a:latin typeface="Andalus" pitchFamily="18" charset="-78"/>
                <a:cs typeface="Andalus" pitchFamily="18" charset="-78"/>
              </a:rPr>
              <a:t>Conversely, a </a:t>
            </a:r>
            <a:r>
              <a:rPr lang="en-US" u="sng" dirty="0">
                <a:solidFill>
                  <a:srgbClr val="00B050"/>
                </a:solidFill>
                <a:latin typeface="Andalus" pitchFamily="18" charset="-78"/>
                <a:cs typeface="Andalus" pitchFamily="18" charset="-78"/>
              </a:rPr>
              <a:t>high-complex-carbohydrate, low-fat diet may be suggested for patients who have an intact colon,</a:t>
            </a:r>
            <a:r>
              <a:rPr lang="en-US" dirty="0">
                <a:latin typeface="Andalus" pitchFamily="18" charset="-78"/>
                <a:cs typeface="Andalus" pitchFamily="18" charset="-78"/>
              </a:rPr>
              <a:t> because the </a:t>
            </a:r>
            <a:r>
              <a:rPr lang="en-US" u="sng" dirty="0">
                <a:latin typeface="Andalus" pitchFamily="18" charset="-78"/>
                <a:cs typeface="Andalus" pitchFamily="18" charset="-78"/>
              </a:rPr>
              <a:t>colon bacteria can metabolize the unabsorbed carbohydrate and produce short-chain fatty acids</a:t>
            </a:r>
            <a:r>
              <a:rPr lang="en-US" dirty="0">
                <a:latin typeface="Andalus" pitchFamily="18" charset="-78"/>
                <a:cs typeface="Andalus" pitchFamily="18" charset="-78"/>
              </a:rPr>
              <a:t> (contributing an additional 310 to 1170 </a:t>
            </a:r>
            <a:r>
              <a:rPr lang="en-US" dirty="0" err="1">
                <a:latin typeface="Andalus" pitchFamily="18" charset="-78"/>
                <a:cs typeface="Andalus" pitchFamily="18" charset="-78"/>
              </a:rPr>
              <a:t>kcalories</a:t>
            </a:r>
            <a:r>
              <a:rPr lang="en-US" dirty="0">
                <a:latin typeface="Andalus" pitchFamily="18" charset="-78"/>
                <a:cs typeface="Andalus" pitchFamily="18" charset="-78"/>
              </a:rPr>
              <a:t> </a:t>
            </a:r>
            <a:r>
              <a:rPr lang="en-US" dirty="0" smtClean="0">
                <a:latin typeface="Andalus" pitchFamily="18" charset="-78"/>
                <a:cs typeface="Andalus" pitchFamily="18" charset="-78"/>
              </a:rPr>
              <a:t>daily), </a:t>
            </a:r>
            <a:r>
              <a:rPr lang="en-US" dirty="0">
                <a:latin typeface="Andalus" pitchFamily="18" charset="-78"/>
                <a:cs typeface="Andalus" pitchFamily="18" charset="-78"/>
              </a:rPr>
              <a:t>and the </a:t>
            </a:r>
            <a:r>
              <a:rPr lang="en-US" u="sng" dirty="0">
                <a:solidFill>
                  <a:srgbClr val="FF0000"/>
                </a:solidFill>
                <a:latin typeface="Andalus" pitchFamily="18" charset="-78"/>
                <a:cs typeface="Andalus" pitchFamily="18" charset="-78"/>
              </a:rPr>
              <a:t>low fat intake </a:t>
            </a:r>
            <a:r>
              <a:rPr lang="en-US" u="sng" dirty="0" smtClean="0">
                <a:solidFill>
                  <a:srgbClr val="FF0000"/>
                </a:solidFill>
                <a:latin typeface="Andalus" pitchFamily="18" charset="-78"/>
                <a:cs typeface="Andalus" pitchFamily="18" charset="-78"/>
              </a:rPr>
              <a:t>can </a:t>
            </a:r>
            <a:r>
              <a:rPr lang="en-US" u="sng" dirty="0">
                <a:solidFill>
                  <a:srgbClr val="FF0000"/>
                </a:solidFill>
                <a:latin typeface="Andalus" pitchFamily="18" charset="-78"/>
                <a:cs typeface="Andalus" pitchFamily="18" charset="-78"/>
              </a:rPr>
              <a:t>improve </a:t>
            </a:r>
            <a:r>
              <a:rPr lang="en-US" u="sng" dirty="0" err="1">
                <a:solidFill>
                  <a:srgbClr val="FF0000"/>
                </a:solidFill>
                <a:latin typeface="Andalus" pitchFamily="18" charset="-78"/>
                <a:cs typeface="Andalus" pitchFamily="18" charset="-78"/>
              </a:rPr>
              <a:t>steatorrhea</a:t>
            </a:r>
            <a:r>
              <a:rPr lang="en-US" u="sng" dirty="0">
                <a:solidFill>
                  <a:srgbClr val="FF0000"/>
                </a:solidFill>
                <a:latin typeface="Andalus" pitchFamily="18" charset="-78"/>
                <a:cs typeface="Andalus" pitchFamily="18" charset="-78"/>
              </a:rPr>
              <a:t>. </a:t>
            </a:r>
          </a:p>
          <a:p>
            <a:pPr marL="0" indent="0" algn="just" rtl="0">
              <a:buNone/>
            </a:pPr>
            <a:endParaRPr lang="ar-YE" dirty="0">
              <a:latin typeface="Andalus" pitchFamily="18" charset="-78"/>
              <a:cs typeface="Andalus" pitchFamily="18" charset="-78"/>
            </a:endParaRPr>
          </a:p>
          <a:p>
            <a:pPr marL="0" indent="0" algn="l" rtl="0">
              <a:buNone/>
            </a:pPr>
            <a:endParaRPr lang="en-US" dirty="0">
              <a:latin typeface="Andalus" pitchFamily="18" charset="-78"/>
              <a:cs typeface="Andalus" pitchFamily="18" charset="-78"/>
            </a:endParaRPr>
          </a:p>
          <a:p>
            <a:pPr marL="0" indent="0" algn="l" rtl="0">
              <a:buNone/>
            </a:pPr>
            <a:endParaRPr lang="en-US" dirty="0">
              <a:latin typeface="Andalus" pitchFamily="18" charset="-78"/>
              <a:cs typeface="Andalus" pitchFamily="18" charset="-78"/>
            </a:endParaRPr>
          </a:p>
          <a:p>
            <a:pPr marL="0" indent="0" algn="l" rtl="0">
              <a:buNone/>
            </a:pPr>
            <a:endParaRPr lang="en-US" dirty="0">
              <a:latin typeface="Andalus" pitchFamily="18" charset="-78"/>
              <a:cs typeface="Andalus" pitchFamily="18" charset="-78"/>
            </a:endParaRPr>
          </a:p>
          <a:p>
            <a:pPr marL="0" indent="0" algn="l" rtl="0">
              <a:buNone/>
            </a:pPr>
            <a:endParaRPr lang="en-US" dirty="0">
              <a:latin typeface="Andalus" pitchFamily="18" charset="-78"/>
              <a:cs typeface="Andalus" pitchFamily="18" charset="-78"/>
            </a:endParaRPr>
          </a:p>
          <a:p>
            <a:pPr marL="0" indent="0" algn="l" rtl="0">
              <a:buNone/>
            </a:pPr>
            <a:endParaRPr lang="en-US" dirty="0">
              <a:latin typeface="Andalus" pitchFamily="18" charset="-78"/>
              <a:cs typeface="Andalus" pitchFamily="18" charset="-78"/>
            </a:endParaRPr>
          </a:p>
          <a:p>
            <a:pPr marL="0" indent="0" algn="l" rtl="0">
              <a:buNone/>
            </a:pPr>
            <a:endParaRPr lang="en-US" dirty="0">
              <a:latin typeface="Andalus" pitchFamily="18" charset="-78"/>
              <a:cs typeface="Andalus" pitchFamily="18" charset="-78"/>
            </a:endParaRPr>
          </a:p>
          <a:p>
            <a:pPr marL="0" indent="0" algn="l" rtl="0">
              <a:buNone/>
            </a:pPr>
            <a:endParaRPr lang="en-US" dirty="0">
              <a:latin typeface="Andalus" pitchFamily="18" charset="-78"/>
              <a:cs typeface="Andalus" pitchFamily="18" charset="-78"/>
            </a:endParaRPr>
          </a:p>
          <a:p>
            <a:pPr marL="0" indent="0" algn="l" rtl="0">
              <a:buNone/>
            </a:pPr>
            <a:endParaRPr lang="en-US" dirty="0">
              <a:latin typeface="Andalus" pitchFamily="18" charset="-78"/>
              <a:cs typeface="Andalus" pitchFamily="18" charset="-78"/>
            </a:endParaRPr>
          </a:p>
        </p:txBody>
      </p:sp>
      <p:sp>
        <p:nvSpPr>
          <p:cNvPr id="2" name="عنصر نائب للتاريخ 1"/>
          <p:cNvSpPr>
            <a:spLocks noGrp="1"/>
          </p:cNvSpPr>
          <p:nvPr>
            <p:ph type="dt" sz="half" idx="10"/>
          </p:nvPr>
        </p:nvSpPr>
        <p:spPr/>
        <p:txBody>
          <a:bodyPr/>
          <a:lstStyle/>
          <a:p>
            <a:fld id="{B8372FBC-27F7-4DE5-AC6A-3784B85416A6}" type="datetime1">
              <a:rPr lang="en-US" smtClean="0"/>
              <a:t>7/12/2020</a:t>
            </a:fld>
            <a:endParaRPr lang="ar-SA"/>
          </a:p>
        </p:txBody>
      </p:sp>
      <p:sp>
        <p:nvSpPr>
          <p:cNvPr id="4" name="عنصر نائب للتذييل 3"/>
          <p:cNvSpPr>
            <a:spLocks noGrp="1"/>
          </p:cNvSpPr>
          <p:nvPr>
            <p:ph type="ftr" sz="quarter" idx="11"/>
          </p:nvPr>
        </p:nvSpPr>
        <p:spPr/>
        <p:txBody>
          <a:bodyPr/>
          <a:lstStyle/>
          <a:p>
            <a:r>
              <a:rPr lang="en-US" smtClean="0"/>
              <a:t>Dr. Abdulaziz Abbas</a:t>
            </a:r>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71</a:t>
            </a:fld>
            <a:endParaRPr lang="ar-SA"/>
          </a:p>
        </p:txBody>
      </p:sp>
    </p:spTree>
    <p:extLst>
      <p:ext uri="{BB962C8B-B14F-4D97-AF65-F5344CB8AC3E}">
        <p14:creationId xmlns:p14="http://schemas.microsoft.com/office/powerpoint/2010/main" val="315077606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260648"/>
            <a:ext cx="8712968" cy="6192688"/>
          </a:xfrm>
        </p:spPr>
        <p:txBody>
          <a:bodyPr>
            <a:normAutofit/>
          </a:bodyPr>
          <a:lstStyle/>
          <a:p>
            <a:pPr marL="0" indent="0" algn="just" rtl="0">
              <a:buNone/>
            </a:pPr>
            <a:r>
              <a:rPr lang="en-US" dirty="0" smtClean="0">
                <a:latin typeface="Andalus" pitchFamily="18" charset="-78"/>
                <a:cs typeface="Andalus" pitchFamily="18" charset="-78"/>
              </a:rPr>
              <a:t>In </a:t>
            </a:r>
            <a:r>
              <a:rPr lang="en-US" dirty="0">
                <a:latin typeface="Andalus" pitchFamily="18" charset="-78"/>
                <a:cs typeface="Andalus" pitchFamily="18" charset="-78"/>
              </a:rPr>
              <a:t>some cases, </a:t>
            </a:r>
            <a:r>
              <a:rPr lang="en-US" u="sng" dirty="0">
                <a:latin typeface="Andalus" pitchFamily="18" charset="-78"/>
                <a:cs typeface="Andalus" pitchFamily="18" charset="-78"/>
              </a:rPr>
              <a:t>medium-chain triglycerides </a:t>
            </a:r>
            <a:r>
              <a:rPr lang="en-US" dirty="0">
                <a:latin typeface="Andalus" pitchFamily="18" charset="-78"/>
                <a:cs typeface="Andalus" pitchFamily="18" charset="-78"/>
              </a:rPr>
              <a:t>may be added </a:t>
            </a:r>
            <a:r>
              <a:rPr lang="en-US" dirty="0" smtClean="0">
                <a:latin typeface="Andalus" pitchFamily="18" charset="-78"/>
                <a:cs typeface="Andalus" pitchFamily="18" charset="-78"/>
              </a:rPr>
              <a:t>as an </a:t>
            </a:r>
            <a:r>
              <a:rPr lang="en-US" dirty="0">
                <a:latin typeface="Andalus" pitchFamily="18" charset="-78"/>
                <a:cs typeface="Andalus" pitchFamily="18" charset="-78"/>
              </a:rPr>
              <a:t>energy source. </a:t>
            </a:r>
            <a:endParaRPr lang="en-US" dirty="0" smtClean="0">
              <a:latin typeface="Andalus" pitchFamily="18" charset="-78"/>
              <a:cs typeface="Andalus" pitchFamily="18" charset="-78"/>
            </a:endParaRPr>
          </a:p>
          <a:p>
            <a:pPr marL="0" indent="0" algn="just" rtl="0">
              <a:buNone/>
            </a:pPr>
            <a:r>
              <a:rPr lang="en-US" dirty="0" smtClean="0">
                <a:solidFill>
                  <a:srgbClr val="0070C0"/>
                </a:solidFill>
                <a:latin typeface="Andalus" pitchFamily="18" charset="-78"/>
                <a:cs typeface="Andalus" pitchFamily="18" charset="-78"/>
              </a:rPr>
              <a:t>Patients </a:t>
            </a:r>
            <a:r>
              <a:rPr lang="en-US" dirty="0">
                <a:solidFill>
                  <a:srgbClr val="0070C0"/>
                </a:solidFill>
                <a:latin typeface="Andalus" pitchFamily="18" charset="-78"/>
                <a:cs typeface="Andalus" pitchFamily="18" charset="-78"/>
              </a:rPr>
              <a:t>should </a:t>
            </a:r>
            <a:r>
              <a:rPr lang="en-US" u="sng" dirty="0">
                <a:solidFill>
                  <a:srgbClr val="0070C0"/>
                </a:solidFill>
                <a:latin typeface="Andalus" pitchFamily="18" charset="-78"/>
                <a:cs typeface="Andalus" pitchFamily="18" charset="-78"/>
              </a:rPr>
              <a:t>avoid concentrated sweets</a:t>
            </a:r>
            <a:r>
              <a:rPr lang="en-US" dirty="0">
                <a:solidFill>
                  <a:srgbClr val="0070C0"/>
                </a:solidFill>
                <a:latin typeface="Andalus" pitchFamily="18" charset="-78"/>
                <a:cs typeface="Andalus" pitchFamily="18" charset="-78"/>
              </a:rPr>
              <a:t>, which </a:t>
            </a:r>
            <a:r>
              <a:rPr lang="en-US" u="sng" dirty="0">
                <a:solidFill>
                  <a:srgbClr val="0070C0"/>
                </a:solidFill>
                <a:latin typeface="Andalus" pitchFamily="18" charset="-78"/>
                <a:cs typeface="Andalus" pitchFamily="18" charset="-78"/>
              </a:rPr>
              <a:t>draw fluid into the intestines</a:t>
            </a:r>
            <a:r>
              <a:rPr lang="en-US" dirty="0">
                <a:solidFill>
                  <a:srgbClr val="0070C0"/>
                </a:solidFill>
                <a:latin typeface="Andalus" pitchFamily="18" charset="-78"/>
                <a:cs typeface="Andalus" pitchFamily="18" charset="-78"/>
              </a:rPr>
              <a:t>, if they cause additional diarrhea. </a:t>
            </a:r>
            <a:endParaRPr lang="en-US" dirty="0" smtClean="0">
              <a:solidFill>
                <a:srgbClr val="0070C0"/>
              </a:solidFill>
              <a:latin typeface="Andalus" pitchFamily="18" charset="-78"/>
              <a:cs typeface="Andalus" pitchFamily="18" charset="-78"/>
            </a:endParaRPr>
          </a:p>
          <a:p>
            <a:pPr marL="0" indent="0" algn="just" rtl="0">
              <a:buNone/>
            </a:pPr>
            <a:r>
              <a:rPr lang="en-US" dirty="0" smtClean="0">
                <a:solidFill>
                  <a:srgbClr val="FF0000"/>
                </a:solidFill>
                <a:latin typeface="Andalus" pitchFamily="18" charset="-78"/>
                <a:cs typeface="Andalus" pitchFamily="18" charset="-78"/>
              </a:rPr>
              <a:t>Some </a:t>
            </a:r>
            <a:r>
              <a:rPr lang="en-US" dirty="0">
                <a:solidFill>
                  <a:srgbClr val="FF0000"/>
                </a:solidFill>
                <a:latin typeface="Andalus" pitchFamily="18" charset="-78"/>
                <a:cs typeface="Andalus" pitchFamily="18" charset="-78"/>
              </a:rPr>
              <a:t>patients may be </a:t>
            </a:r>
            <a:r>
              <a:rPr lang="en-US" u="sng" dirty="0">
                <a:solidFill>
                  <a:srgbClr val="FF0000"/>
                </a:solidFill>
                <a:latin typeface="Andalus" pitchFamily="18" charset="-78"/>
                <a:cs typeface="Andalus" pitchFamily="18" charset="-78"/>
              </a:rPr>
              <a:t>lactose intolerant</a:t>
            </a:r>
            <a:r>
              <a:rPr lang="en-US" dirty="0">
                <a:solidFill>
                  <a:srgbClr val="FF0000"/>
                </a:solidFill>
                <a:latin typeface="Andalus" pitchFamily="18" charset="-78"/>
                <a:cs typeface="Andalus" pitchFamily="18" charset="-78"/>
              </a:rPr>
              <a:t>, but they can minimize symptoms by consuming </a:t>
            </a:r>
            <a:r>
              <a:rPr lang="en-US" u="sng" dirty="0">
                <a:solidFill>
                  <a:srgbClr val="FF0000"/>
                </a:solidFill>
                <a:latin typeface="Andalus" pitchFamily="18" charset="-78"/>
                <a:cs typeface="Andalus" pitchFamily="18" charset="-78"/>
              </a:rPr>
              <a:t>limited amounts of milk at one time. </a:t>
            </a:r>
            <a:endParaRPr lang="en-US" u="sng" dirty="0" smtClean="0">
              <a:solidFill>
                <a:srgbClr val="FF0000"/>
              </a:solidFill>
              <a:latin typeface="Andalus" pitchFamily="18" charset="-78"/>
              <a:cs typeface="Andalus" pitchFamily="18" charset="-78"/>
            </a:endParaRPr>
          </a:p>
          <a:p>
            <a:pPr marL="0" indent="0" algn="just" rtl="0">
              <a:buNone/>
            </a:pPr>
            <a:r>
              <a:rPr lang="en-US" dirty="0" smtClean="0">
                <a:solidFill>
                  <a:srgbClr val="7030A0"/>
                </a:solidFill>
                <a:latin typeface="Andalus" pitchFamily="18" charset="-78"/>
                <a:cs typeface="Andalus" pitchFamily="18" charset="-78"/>
              </a:rPr>
              <a:t>Due </a:t>
            </a:r>
            <a:r>
              <a:rPr lang="en-US" dirty="0">
                <a:solidFill>
                  <a:srgbClr val="7030A0"/>
                </a:solidFill>
                <a:latin typeface="Andalus" pitchFamily="18" charset="-78"/>
                <a:cs typeface="Andalus" pitchFamily="18" charset="-78"/>
              </a:rPr>
              <a:t>to the high risk of developing </a:t>
            </a:r>
            <a:r>
              <a:rPr lang="en-US" u="sng" dirty="0">
                <a:solidFill>
                  <a:srgbClr val="7030A0"/>
                </a:solidFill>
                <a:latin typeface="Andalus" pitchFamily="18" charset="-78"/>
                <a:cs typeface="Andalus" pitchFamily="18" charset="-78"/>
              </a:rPr>
              <a:t>kidney stones </a:t>
            </a:r>
            <a:r>
              <a:rPr lang="en-US" dirty="0">
                <a:solidFill>
                  <a:srgbClr val="7030A0"/>
                </a:solidFill>
                <a:latin typeface="Andalus" pitchFamily="18" charset="-78"/>
                <a:cs typeface="Andalus" pitchFamily="18" charset="-78"/>
              </a:rPr>
              <a:t>as a result of calcium </a:t>
            </a:r>
            <a:r>
              <a:rPr lang="en-US" dirty="0" err="1">
                <a:solidFill>
                  <a:srgbClr val="7030A0"/>
                </a:solidFill>
                <a:latin typeface="Andalus" pitchFamily="18" charset="-78"/>
                <a:cs typeface="Andalus" pitchFamily="18" charset="-78"/>
              </a:rPr>
              <a:t>malabsorption</a:t>
            </a:r>
            <a:r>
              <a:rPr lang="en-US" dirty="0">
                <a:solidFill>
                  <a:srgbClr val="7030A0"/>
                </a:solidFill>
                <a:latin typeface="Andalus" pitchFamily="18" charset="-78"/>
                <a:cs typeface="Andalus" pitchFamily="18" charset="-78"/>
              </a:rPr>
              <a:t>, a </a:t>
            </a:r>
            <a:r>
              <a:rPr lang="en-US" u="sng" dirty="0">
                <a:solidFill>
                  <a:srgbClr val="7030A0"/>
                </a:solidFill>
                <a:latin typeface="Andalus" pitchFamily="18" charset="-78"/>
                <a:cs typeface="Andalus" pitchFamily="18" charset="-78"/>
              </a:rPr>
              <a:t>low-oxalate diet may be </a:t>
            </a:r>
            <a:r>
              <a:rPr lang="en-US" u="sng" dirty="0" smtClean="0">
                <a:solidFill>
                  <a:srgbClr val="7030A0"/>
                </a:solidFill>
                <a:latin typeface="Andalus" pitchFamily="18" charset="-78"/>
                <a:cs typeface="Andalus" pitchFamily="18" charset="-78"/>
              </a:rPr>
              <a:t>recommended.</a:t>
            </a:r>
          </a:p>
          <a:p>
            <a:pPr marL="0" indent="0" algn="l" rtl="0">
              <a:buNone/>
            </a:pPr>
            <a:endParaRPr lang="en-US" dirty="0">
              <a:latin typeface="Andalus" pitchFamily="18" charset="-78"/>
              <a:cs typeface="Andalus" pitchFamily="18" charset="-78"/>
            </a:endParaRPr>
          </a:p>
          <a:p>
            <a:pPr marL="0" indent="0" algn="l" rtl="0">
              <a:buNone/>
            </a:pPr>
            <a:endParaRPr lang="en-US" dirty="0">
              <a:latin typeface="Andalus" pitchFamily="18" charset="-78"/>
              <a:cs typeface="Andalus" pitchFamily="18" charset="-78"/>
            </a:endParaRPr>
          </a:p>
          <a:p>
            <a:pPr marL="0" indent="0" algn="l" rtl="0">
              <a:buNone/>
            </a:pPr>
            <a:endParaRPr lang="en-US" dirty="0">
              <a:latin typeface="Andalus" pitchFamily="18" charset="-78"/>
              <a:cs typeface="Andalus" pitchFamily="18" charset="-78"/>
            </a:endParaRPr>
          </a:p>
          <a:p>
            <a:pPr marL="0" indent="0" algn="l" rtl="0">
              <a:buNone/>
            </a:pPr>
            <a:endParaRPr lang="en-US" dirty="0">
              <a:latin typeface="Andalus" pitchFamily="18" charset="-78"/>
              <a:cs typeface="Andalus" pitchFamily="18" charset="-78"/>
            </a:endParaRPr>
          </a:p>
          <a:p>
            <a:pPr marL="0" indent="0" algn="l" rtl="0">
              <a:buNone/>
            </a:pPr>
            <a:endParaRPr lang="en-US" dirty="0">
              <a:latin typeface="Andalus" pitchFamily="18" charset="-78"/>
              <a:cs typeface="Andalus" pitchFamily="18" charset="-78"/>
            </a:endParaRPr>
          </a:p>
          <a:p>
            <a:pPr marL="0" indent="0" algn="l" rtl="0">
              <a:buNone/>
            </a:pPr>
            <a:endParaRPr lang="en-US" dirty="0">
              <a:latin typeface="Andalus" pitchFamily="18" charset="-78"/>
              <a:cs typeface="Andalus" pitchFamily="18" charset="-78"/>
            </a:endParaRPr>
          </a:p>
          <a:p>
            <a:pPr marL="0" indent="0" algn="l" rtl="0">
              <a:buNone/>
            </a:pPr>
            <a:endParaRPr lang="en-US" dirty="0">
              <a:latin typeface="Andalus" pitchFamily="18" charset="-78"/>
              <a:cs typeface="Andalus" pitchFamily="18" charset="-78"/>
            </a:endParaRPr>
          </a:p>
        </p:txBody>
      </p:sp>
      <p:sp>
        <p:nvSpPr>
          <p:cNvPr id="2" name="عنصر نائب للتاريخ 1"/>
          <p:cNvSpPr>
            <a:spLocks noGrp="1"/>
          </p:cNvSpPr>
          <p:nvPr>
            <p:ph type="dt" sz="half" idx="10"/>
          </p:nvPr>
        </p:nvSpPr>
        <p:spPr/>
        <p:txBody>
          <a:bodyPr/>
          <a:lstStyle/>
          <a:p>
            <a:fld id="{3222B2E1-34F0-4320-9482-70AC7FEFC271}" type="datetime1">
              <a:rPr lang="en-US" smtClean="0"/>
              <a:t>7/12/2020</a:t>
            </a:fld>
            <a:endParaRPr lang="ar-SA"/>
          </a:p>
        </p:txBody>
      </p:sp>
      <p:sp>
        <p:nvSpPr>
          <p:cNvPr id="4" name="عنصر نائب للتذييل 3"/>
          <p:cNvSpPr>
            <a:spLocks noGrp="1"/>
          </p:cNvSpPr>
          <p:nvPr>
            <p:ph type="ftr" sz="quarter" idx="11"/>
          </p:nvPr>
        </p:nvSpPr>
        <p:spPr/>
        <p:txBody>
          <a:bodyPr/>
          <a:lstStyle/>
          <a:p>
            <a:r>
              <a:rPr lang="en-US" smtClean="0"/>
              <a:t>Dr. Abdulaziz Abbas</a:t>
            </a:r>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72</a:t>
            </a:fld>
            <a:endParaRPr lang="ar-SA"/>
          </a:p>
        </p:txBody>
      </p:sp>
    </p:spTree>
    <p:extLst>
      <p:ext uri="{BB962C8B-B14F-4D97-AF65-F5344CB8AC3E}">
        <p14:creationId xmlns:p14="http://schemas.microsoft.com/office/powerpoint/2010/main" val="230551070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260648"/>
            <a:ext cx="8712968" cy="6192688"/>
          </a:xfrm>
        </p:spPr>
        <p:txBody>
          <a:bodyPr>
            <a:normAutofit/>
          </a:bodyPr>
          <a:lstStyle/>
          <a:p>
            <a:pPr marL="0" indent="0" algn="just" rtl="0">
              <a:buNone/>
            </a:pPr>
            <a:r>
              <a:rPr lang="en-US" dirty="0">
                <a:solidFill>
                  <a:srgbClr val="7030A0"/>
                </a:solidFill>
                <a:latin typeface="Andalus" pitchFamily="18" charset="-78"/>
                <a:cs typeface="Andalus" pitchFamily="18" charset="-78"/>
              </a:rPr>
              <a:t>Vitamin and mineral supplements can prevent deficiencies from developing </a:t>
            </a:r>
            <a:r>
              <a:rPr lang="en-US" dirty="0" smtClean="0">
                <a:solidFill>
                  <a:srgbClr val="7030A0"/>
                </a:solidFill>
                <a:latin typeface="Andalus" pitchFamily="18" charset="-78"/>
                <a:cs typeface="Andalus" pitchFamily="18" charset="-78"/>
              </a:rPr>
              <a:t>due to </a:t>
            </a:r>
            <a:r>
              <a:rPr lang="en-US" dirty="0" err="1">
                <a:solidFill>
                  <a:srgbClr val="7030A0"/>
                </a:solidFill>
                <a:latin typeface="Andalus" pitchFamily="18" charset="-78"/>
                <a:cs typeface="Andalus" pitchFamily="18" charset="-78"/>
              </a:rPr>
              <a:t>malabsorption</a:t>
            </a:r>
            <a:r>
              <a:rPr lang="en-US" dirty="0">
                <a:solidFill>
                  <a:srgbClr val="7030A0"/>
                </a:solidFill>
                <a:latin typeface="Andalus" pitchFamily="18" charset="-78"/>
                <a:cs typeface="Andalus" pitchFamily="18" charset="-78"/>
              </a:rPr>
              <a:t>. If fat is </a:t>
            </a:r>
            <a:r>
              <a:rPr lang="en-US" dirty="0" err="1">
                <a:solidFill>
                  <a:srgbClr val="7030A0"/>
                </a:solidFill>
                <a:latin typeface="Andalus" pitchFamily="18" charset="-78"/>
                <a:cs typeface="Andalus" pitchFamily="18" charset="-78"/>
              </a:rPr>
              <a:t>malabsorbed</a:t>
            </a:r>
            <a:r>
              <a:rPr lang="en-US" dirty="0">
                <a:solidFill>
                  <a:srgbClr val="7030A0"/>
                </a:solidFill>
                <a:latin typeface="Andalus" pitchFamily="18" charset="-78"/>
                <a:cs typeface="Andalus" pitchFamily="18" charset="-78"/>
              </a:rPr>
              <a:t>, patients may need supplements of </a:t>
            </a:r>
            <a:r>
              <a:rPr lang="en-US" u="sng" dirty="0">
                <a:solidFill>
                  <a:srgbClr val="7030A0"/>
                </a:solidFill>
                <a:latin typeface="Andalus" pitchFamily="18" charset="-78"/>
                <a:cs typeface="Andalus" pitchFamily="18" charset="-78"/>
              </a:rPr>
              <a:t>fat-soluble vitamins, calcium, magnesium, and zinc</a:t>
            </a:r>
            <a:r>
              <a:rPr lang="en-US" dirty="0">
                <a:solidFill>
                  <a:srgbClr val="7030A0"/>
                </a:solidFill>
                <a:latin typeface="Andalus" pitchFamily="18" charset="-78"/>
                <a:cs typeface="Andalus" pitchFamily="18" charset="-78"/>
              </a:rPr>
              <a:t>. </a:t>
            </a:r>
            <a:endParaRPr lang="en-US" dirty="0" smtClean="0">
              <a:solidFill>
                <a:srgbClr val="7030A0"/>
              </a:solidFill>
              <a:latin typeface="Andalus" pitchFamily="18" charset="-78"/>
              <a:cs typeface="Andalus" pitchFamily="18" charset="-78"/>
            </a:endParaRPr>
          </a:p>
          <a:p>
            <a:pPr marL="0" indent="0" algn="just" rtl="0">
              <a:buNone/>
            </a:pPr>
            <a:r>
              <a:rPr lang="en-US" dirty="0" smtClean="0">
                <a:solidFill>
                  <a:srgbClr val="0070C0"/>
                </a:solidFill>
                <a:latin typeface="Andalus" pitchFamily="18" charset="-78"/>
                <a:cs typeface="Andalus" pitchFamily="18" charset="-78"/>
              </a:rPr>
              <a:t>If </a:t>
            </a:r>
            <a:r>
              <a:rPr lang="en-US" dirty="0">
                <a:solidFill>
                  <a:srgbClr val="0070C0"/>
                </a:solidFill>
                <a:latin typeface="Andalus" pitchFamily="18" charset="-78"/>
                <a:cs typeface="Andalus" pitchFamily="18" charset="-78"/>
              </a:rPr>
              <a:t>a large portion of the ileum has been removed, </a:t>
            </a:r>
            <a:r>
              <a:rPr lang="en-US" u="sng" dirty="0">
                <a:solidFill>
                  <a:srgbClr val="0070C0"/>
                </a:solidFill>
                <a:latin typeface="Andalus" pitchFamily="18" charset="-78"/>
                <a:cs typeface="Andalus" pitchFamily="18" charset="-78"/>
              </a:rPr>
              <a:t>vitamin </a:t>
            </a:r>
            <a:r>
              <a:rPr lang="en-US" u="sng" dirty="0" smtClean="0">
                <a:solidFill>
                  <a:srgbClr val="0070C0"/>
                </a:solidFill>
                <a:latin typeface="Andalus" pitchFamily="18" charset="-78"/>
                <a:cs typeface="Andalus" pitchFamily="18" charset="-78"/>
              </a:rPr>
              <a:t>B</a:t>
            </a:r>
            <a:r>
              <a:rPr lang="en-US" sz="1300" b="1" u="sng" dirty="0" smtClean="0">
                <a:solidFill>
                  <a:srgbClr val="0070C0"/>
                </a:solidFill>
                <a:latin typeface="Andalus" pitchFamily="18" charset="-78"/>
                <a:cs typeface="Andalus" pitchFamily="18" charset="-78"/>
              </a:rPr>
              <a:t>12</a:t>
            </a:r>
            <a:r>
              <a:rPr lang="en-US" sz="800" u="sng" dirty="0" smtClean="0">
                <a:solidFill>
                  <a:srgbClr val="0070C0"/>
                </a:solidFill>
                <a:latin typeface="Andalus" pitchFamily="18" charset="-78"/>
                <a:cs typeface="Andalus" pitchFamily="18" charset="-78"/>
              </a:rPr>
              <a:t>  </a:t>
            </a:r>
            <a:r>
              <a:rPr lang="en-US" dirty="0">
                <a:solidFill>
                  <a:srgbClr val="0070C0"/>
                </a:solidFill>
                <a:latin typeface="Andalus" pitchFamily="18" charset="-78"/>
                <a:cs typeface="Andalus" pitchFamily="18" charset="-78"/>
              </a:rPr>
              <a:t>must be injected. Iron absorption is likely to be compromised only if upper portions of the small intestine have been removed. </a:t>
            </a:r>
            <a:endParaRPr lang="en-US" dirty="0" smtClean="0">
              <a:solidFill>
                <a:srgbClr val="0070C0"/>
              </a:solidFill>
              <a:latin typeface="Andalus" pitchFamily="18" charset="-78"/>
              <a:cs typeface="Andalus" pitchFamily="18" charset="-78"/>
            </a:endParaRPr>
          </a:p>
          <a:p>
            <a:pPr marL="0" indent="0" algn="just" rtl="0">
              <a:buNone/>
            </a:pPr>
            <a:r>
              <a:rPr lang="en-US" dirty="0" smtClean="0">
                <a:solidFill>
                  <a:srgbClr val="FF0000"/>
                </a:solidFill>
                <a:latin typeface="Andalus" pitchFamily="18" charset="-78"/>
                <a:cs typeface="Andalus" pitchFamily="18" charset="-78"/>
              </a:rPr>
              <a:t>Individuals </a:t>
            </a:r>
            <a:r>
              <a:rPr lang="en-US" dirty="0">
                <a:solidFill>
                  <a:srgbClr val="FF0000"/>
                </a:solidFill>
                <a:latin typeface="Andalus" pitchFamily="18" charset="-78"/>
                <a:cs typeface="Andalus" pitchFamily="18" charset="-78"/>
              </a:rPr>
              <a:t>with f</a:t>
            </a:r>
            <a:r>
              <a:rPr lang="en-US" u="sng" dirty="0">
                <a:solidFill>
                  <a:srgbClr val="FF0000"/>
                </a:solidFill>
                <a:latin typeface="Andalus" pitchFamily="18" charset="-78"/>
                <a:cs typeface="Andalus" pitchFamily="18" charset="-78"/>
              </a:rPr>
              <a:t>ewer than 100 centimeters </a:t>
            </a:r>
            <a:r>
              <a:rPr lang="en-US" u="sng" dirty="0" smtClean="0">
                <a:solidFill>
                  <a:srgbClr val="FF0000"/>
                </a:solidFill>
                <a:latin typeface="Andalus" pitchFamily="18" charset="-78"/>
                <a:cs typeface="Andalus" pitchFamily="18" charset="-78"/>
              </a:rPr>
              <a:t>of </a:t>
            </a:r>
            <a:r>
              <a:rPr lang="en-US" u="sng" dirty="0">
                <a:solidFill>
                  <a:srgbClr val="FF0000"/>
                </a:solidFill>
                <a:latin typeface="Andalus" pitchFamily="18" charset="-78"/>
                <a:cs typeface="Andalus" pitchFamily="18" charset="-78"/>
              </a:rPr>
              <a:t>jejunum</a:t>
            </a:r>
            <a:r>
              <a:rPr lang="en-US" dirty="0">
                <a:solidFill>
                  <a:srgbClr val="FF0000"/>
                </a:solidFill>
                <a:latin typeface="Andalus" pitchFamily="18" charset="-78"/>
                <a:cs typeface="Andalus" pitchFamily="18" charset="-78"/>
              </a:rPr>
              <a:t> and no colon usually </a:t>
            </a:r>
            <a:r>
              <a:rPr lang="en-US" u="sng" dirty="0">
                <a:solidFill>
                  <a:srgbClr val="FF0000"/>
                </a:solidFill>
                <a:latin typeface="Andalus" pitchFamily="18" charset="-78"/>
                <a:cs typeface="Andalus" pitchFamily="18" charset="-78"/>
              </a:rPr>
              <a:t>require intravenous fluids and parenteral nutrition to survive.</a:t>
            </a:r>
            <a:endParaRPr lang="en-US" sz="800" u="sng" dirty="0">
              <a:solidFill>
                <a:srgbClr val="FF0000"/>
              </a:solidFill>
              <a:latin typeface="Andalus" pitchFamily="18" charset="-78"/>
              <a:cs typeface="Andalus" pitchFamily="18" charset="-78"/>
            </a:endParaRPr>
          </a:p>
          <a:p>
            <a:pPr marL="0" indent="0" algn="l" rtl="0">
              <a:buNone/>
            </a:pPr>
            <a:endParaRPr lang="en-US" dirty="0">
              <a:latin typeface="Andalus" pitchFamily="18" charset="-78"/>
              <a:cs typeface="Andalus" pitchFamily="18" charset="-78"/>
            </a:endParaRPr>
          </a:p>
          <a:p>
            <a:pPr marL="0" indent="0" algn="l" rtl="0">
              <a:buNone/>
            </a:pPr>
            <a:endParaRPr lang="en-US" dirty="0">
              <a:latin typeface="Andalus" pitchFamily="18" charset="-78"/>
              <a:cs typeface="Andalus" pitchFamily="18" charset="-78"/>
            </a:endParaRPr>
          </a:p>
        </p:txBody>
      </p:sp>
      <p:sp>
        <p:nvSpPr>
          <p:cNvPr id="2" name="عنصر نائب للتاريخ 1"/>
          <p:cNvSpPr>
            <a:spLocks noGrp="1"/>
          </p:cNvSpPr>
          <p:nvPr>
            <p:ph type="dt" sz="half" idx="10"/>
          </p:nvPr>
        </p:nvSpPr>
        <p:spPr/>
        <p:txBody>
          <a:bodyPr/>
          <a:lstStyle/>
          <a:p>
            <a:fld id="{5425F6D2-CBA3-428C-AC6E-4EBCF7C6D557}" type="datetime1">
              <a:rPr lang="en-US" smtClean="0"/>
              <a:t>7/12/2020</a:t>
            </a:fld>
            <a:endParaRPr lang="ar-SA"/>
          </a:p>
        </p:txBody>
      </p:sp>
      <p:sp>
        <p:nvSpPr>
          <p:cNvPr id="4" name="عنصر نائب للتذييل 3"/>
          <p:cNvSpPr>
            <a:spLocks noGrp="1"/>
          </p:cNvSpPr>
          <p:nvPr>
            <p:ph type="ftr" sz="quarter" idx="11"/>
          </p:nvPr>
        </p:nvSpPr>
        <p:spPr/>
        <p:txBody>
          <a:bodyPr/>
          <a:lstStyle/>
          <a:p>
            <a:r>
              <a:rPr lang="en-US" smtClean="0"/>
              <a:t>Dr. Abdulaziz Abbas</a:t>
            </a:r>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73</a:t>
            </a:fld>
            <a:endParaRPr lang="ar-SA"/>
          </a:p>
        </p:txBody>
      </p:sp>
    </p:spTree>
    <p:extLst>
      <p:ext uri="{BB962C8B-B14F-4D97-AF65-F5344CB8AC3E}">
        <p14:creationId xmlns:p14="http://schemas.microsoft.com/office/powerpoint/2010/main" val="169856348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0648"/>
            <a:ext cx="8640959"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عنصر نائب للتاريخ 1"/>
          <p:cNvSpPr>
            <a:spLocks noGrp="1"/>
          </p:cNvSpPr>
          <p:nvPr>
            <p:ph type="dt" sz="half" idx="10"/>
          </p:nvPr>
        </p:nvSpPr>
        <p:spPr/>
        <p:txBody>
          <a:bodyPr/>
          <a:lstStyle/>
          <a:p>
            <a:fld id="{95307C65-0C51-458B-AADA-A862F18B34EB}" type="datetime1">
              <a:rPr lang="en-US" smtClean="0"/>
              <a:t>7/12/2020</a:t>
            </a:fld>
            <a:endParaRPr lang="ar-SA"/>
          </a:p>
        </p:txBody>
      </p:sp>
      <p:sp>
        <p:nvSpPr>
          <p:cNvPr id="3" name="عنصر نائب للتذييل 2"/>
          <p:cNvSpPr>
            <a:spLocks noGrp="1"/>
          </p:cNvSpPr>
          <p:nvPr>
            <p:ph type="ftr" sz="quarter" idx="11"/>
          </p:nvPr>
        </p:nvSpPr>
        <p:spPr/>
        <p:txBody>
          <a:bodyPr/>
          <a:lstStyle/>
          <a:p>
            <a:r>
              <a:rPr lang="en-US" smtClean="0"/>
              <a:t>Dr. Abdulaziz Abbas</a:t>
            </a:r>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74</a:t>
            </a:fld>
            <a:endParaRPr lang="ar-SA"/>
          </a:p>
        </p:txBody>
      </p:sp>
    </p:spTree>
    <p:extLst>
      <p:ext uri="{BB962C8B-B14F-4D97-AF65-F5344CB8AC3E}">
        <p14:creationId xmlns:p14="http://schemas.microsoft.com/office/powerpoint/2010/main" val="41621640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332656"/>
            <a:ext cx="8712968" cy="6192688"/>
          </a:xfrm>
        </p:spPr>
        <p:txBody>
          <a:bodyPr>
            <a:normAutofit fontScale="70000" lnSpcReduction="20000"/>
          </a:bodyPr>
          <a:lstStyle/>
          <a:p>
            <a:pPr marL="0" indent="0" algn="l" rtl="0">
              <a:buNone/>
            </a:pPr>
            <a:r>
              <a:rPr lang="en-US" sz="6000" b="1" dirty="0" smtClean="0">
                <a:solidFill>
                  <a:srgbClr val="0070C0"/>
                </a:solidFill>
                <a:latin typeface="Andalus" pitchFamily="18" charset="-78"/>
                <a:cs typeface="Andalus" pitchFamily="18" charset="-78"/>
              </a:rPr>
              <a:t>the </a:t>
            </a:r>
            <a:r>
              <a:rPr lang="en-US" sz="6000" b="1" dirty="0">
                <a:solidFill>
                  <a:srgbClr val="0070C0"/>
                </a:solidFill>
                <a:latin typeface="Andalus" pitchFamily="18" charset="-78"/>
                <a:cs typeface="Andalus" pitchFamily="18" charset="-78"/>
              </a:rPr>
              <a:t>Large Intestine</a:t>
            </a:r>
          </a:p>
          <a:p>
            <a:pPr marL="0" indent="0" algn="just" rtl="0">
              <a:buNone/>
            </a:pPr>
            <a:r>
              <a:rPr lang="en-US" dirty="0">
                <a:solidFill>
                  <a:srgbClr val="FF0000"/>
                </a:solidFill>
                <a:latin typeface="Andalus" pitchFamily="18" charset="-78"/>
                <a:cs typeface="Andalus" pitchFamily="18" charset="-78"/>
              </a:rPr>
              <a:t>In the large intestine, the </a:t>
            </a:r>
            <a:r>
              <a:rPr lang="en-US" u="sng" dirty="0">
                <a:solidFill>
                  <a:srgbClr val="FF0000"/>
                </a:solidFill>
                <a:latin typeface="Andalus" pitchFamily="18" charset="-78"/>
                <a:cs typeface="Andalus" pitchFamily="18" charset="-78"/>
              </a:rPr>
              <a:t>colon moves undigested materials to the rectum </a:t>
            </a:r>
            <a:r>
              <a:rPr lang="en-US" dirty="0">
                <a:solidFill>
                  <a:srgbClr val="FF0000"/>
                </a:solidFill>
                <a:latin typeface="Andalus" pitchFamily="18" charset="-78"/>
                <a:cs typeface="Andalus" pitchFamily="18" charset="-78"/>
              </a:rPr>
              <a:t>and </a:t>
            </a:r>
            <a:r>
              <a:rPr lang="en-US" dirty="0" smtClean="0">
                <a:solidFill>
                  <a:srgbClr val="FF0000"/>
                </a:solidFill>
                <a:latin typeface="Andalus" pitchFamily="18" charset="-78"/>
                <a:cs typeface="Andalus" pitchFamily="18" charset="-78"/>
              </a:rPr>
              <a:t>has a </a:t>
            </a:r>
            <a:r>
              <a:rPr lang="en-US" dirty="0">
                <a:solidFill>
                  <a:srgbClr val="FF0000"/>
                </a:solidFill>
                <a:latin typeface="Andalus" pitchFamily="18" charset="-78"/>
                <a:cs typeface="Andalus" pitchFamily="18" charset="-78"/>
              </a:rPr>
              <a:t>central role in </a:t>
            </a:r>
            <a:r>
              <a:rPr lang="en-US" u="sng" dirty="0">
                <a:solidFill>
                  <a:srgbClr val="FF0000"/>
                </a:solidFill>
                <a:latin typeface="Andalus" pitchFamily="18" charset="-78"/>
                <a:cs typeface="Andalus" pitchFamily="18" charset="-78"/>
              </a:rPr>
              <a:t>maintaining fluid and electrolyte balances</a:t>
            </a:r>
            <a:r>
              <a:rPr lang="en-US" dirty="0" smtClean="0">
                <a:solidFill>
                  <a:srgbClr val="FF0000"/>
                </a:solidFill>
                <a:latin typeface="Andalus" pitchFamily="18" charset="-78"/>
                <a:cs typeface="Andalus" pitchFamily="18" charset="-78"/>
              </a:rPr>
              <a:t>.</a:t>
            </a:r>
          </a:p>
          <a:p>
            <a:pPr marL="0" indent="0" algn="just" rtl="0">
              <a:buNone/>
            </a:pPr>
            <a:r>
              <a:rPr lang="en-US" dirty="0" smtClean="0">
                <a:solidFill>
                  <a:srgbClr val="000000"/>
                </a:solidFill>
                <a:latin typeface="Andalus" pitchFamily="18" charset="-78"/>
                <a:cs typeface="Andalus" pitchFamily="18" charset="-78"/>
              </a:rPr>
              <a:t> </a:t>
            </a:r>
            <a:r>
              <a:rPr lang="en-US" dirty="0">
                <a:solidFill>
                  <a:srgbClr val="000000"/>
                </a:solidFill>
                <a:latin typeface="Andalus" pitchFamily="18" charset="-78"/>
                <a:cs typeface="Andalus" pitchFamily="18" charset="-78"/>
              </a:rPr>
              <a:t>Its bacterial population ferments undigested nutrients and produces </a:t>
            </a:r>
            <a:r>
              <a:rPr lang="en-US" u="sng" dirty="0">
                <a:solidFill>
                  <a:srgbClr val="000000"/>
                </a:solidFill>
                <a:latin typeface="Andalus" pitchFamily="18" charset="-78"/>
                <a:cs typeface="Andalus" pitchFamily="18" charset="-78"/>
              </a:rPr>
              <a:t>short-chain fatty acids and some vitamins that our bodies can absorb and use. </a:t>
            </a:r>
            <a:endParaRPr lang="en-US" u="sng" dirty="0" smtClean="0">
              <a:solidFill>
                <a:srgbClr val="000000"/>
              </a:solidFill>
              <a:latin typeface="Andalus" pitchFamily="18" charset="-78"/>
              <a:cs typeface="Andalus" pitchFamily="18" charset="-78"/>
            </a:endParaRPr>
          </a:p>
          <a:p>
            <a:pPr marL="0" indent="0" algn="just" rtl="0">
              <a:buNone/>
            </a:pPr>
            <a:r>
              <a:rPr lang="en-US" sz="4800" b="1" dirty="0" smtClean="0">
                <a:solidFill>
                  <a:srgbClr val="00B050"/>
                </a:solidFill>
                <a:latin typeface="Andalus" pitchFamily="18" charset="-78"/>
                <a:cs typeface="Andalus" pitchFamily="18" charset="-78"/>
              </a:rPr>
              <a:t>Irritable </a:t>
            </a:r>
            <a:r>
              <a:rPr lang="en-US" sz="4800" b="1" dirty="0">
                <a:solidFill>
                  <a:srgbClr val="00B050"/>
                </a:solidFill>
                <a:latin typeface="Andalus" pitchFamily="18" charset="-78"/>
                <a:cs typeface="Andalus" pitchFamily="18" charset="-78"/>
              </a:rPr>
              <a:t>Bowel Syndrome</a:t>
            </a:r>
            <a:r>
              <a:rPr lang="en-US" sz="4800" dirty="0">
                <a:solidFill>
                  <a:srgbClr val="C00000"/>
                </a:solidFill>
                <a:latin typeface="Andalus" pitchFamily="18" charset="-78"/>
                <a:cs typeface="Andalus" pitchFamily="18" charset="-78"/>
              </a:rPr>
              <a:t> </a:t>
            </a:r>
            <a:endParaRPr lang="en-US" sz="4800" dirty="0" smtClean="0">
              <a:solidFill>
                <a:srgbClr val="C00000"/>
              </a:solidFill>
              <a:latin typeface="Andalus" pitchFamily="18" charset="-78"/>
              <a:cs typeface="Andalus" pitchFamily="18" charset="-78"/>
            </a:endParaRPr>
          </a:p>
          <a:p>
            <a:pPr marL="0" indent="0" algn="just" rtl="0">
              <a:buNone/>
            </a:pPr>
            <a:r>
              <a:rPr lang="en-US" sz="3400" dirty="0" smtClean="0">
                <a:solidFill>
                  <a:srgbClr val="000000"/>
                </a:solidFill>
                <a:latin typeface="Andalus" pitchFamily="18" charset="-78"/>
                <a:cs typeface="Andalus" pitchFamily="18" charset="-78"/>
              </a:rPr>
              <a:t>People </a:t>
            </a:r>
            <a:r>
              <a:rPr lang="en-US" sz="3400" dirty="0">
                <a:solidFill>
                  <a:srgbClr val="000000"/>
                </a:solidFill>
                <a:latin typeface="Andalus" pitchFamily="18" charset="-78"/>
                <a:cs typeface="Andalus" pitchFamily="18" charset="-78"/>
              </a:rPr>
              <a:t>with </a:t>
            </a:r>
            <a:r>
              <a:rPr lang="en-US" sz="3400" b="1" dirty="0">
                <a:solidFill>
                  <a:srgbClr val="000000"/>
                </a:solidFill>
                <a:latin typeface="Andalus" pitchFamily="18" charset="-78"/>
                <a:cs typeface="Andalus" pitchFamily="18" charset="-78"/>
              </a:rPr>
              <a:t>irritable bowel syndrome </a:t>
            </a:r>
            <a:r>
              <a:rPr lang="en-US" sz="3400" u="sng" dirty="0" smtClean="0">
                <a:solidFill>
                  <a:srgbClr val="000000"/>
                </a:solidFill>
                <a:latin typeface="Andalus" pitchFamily="18" charset="-78"/>
                <a:cs typeface="Andalus" pitchFamily="18" charset="-78"/>
              </a:rPr>
              <a:t>experience </a:t>
            </a:r>
            <a:r>
              <a:rPr lang="en-US" sz="3400" u="sng" dirty="0">
                <a:solidFill>
                  <a:srgbClr val="000000"/>
                </a:solidFill>
                <a:latin typeface="Andalus" pitchFamily="18" charset="-78"/>
                <a:cs typeface="Andalus" pitchFamily="18" charset="-78"/>
              </a:rPr>
              <a:t>chronic and recurring intestinal symptoms that cannot be explained by specific physical abnormalities. </a:t>
            </a:r>
            <a:endParaRPr lang="en-US" sz="3400" u="sng" dirty="0" smtClean="0">
              <a:solidFill>
                <a:srgbClr val="000000"/>
              </a:solidFill>
              <a:latin typeface="Andalus" pitchFamily="18" charset="-78"/>
              <a:cs typeface="Andalus" pitchFamily="18" charset="-78"/>
            </a:endParaRPr>
          </a:p>
          <a:p>
            <a:pPr marL="0" indent="0" algn="just" rtl="0">
              <a:buNone/>
            </a:pPr>
            <a:r>
              <a:rPr lang="en-US" sz="3400" dirty="0" smtClean="0">
                <a:solidFill>
                  <a:srgbClr val="FF0000"/>
                </a:solidFill>
                <a:latin typeface="Andalus" pitchFamily="18" charset="-78"/>
                <a:cs typeface="Andalus" pitchFamily="18" charset="-78"/>
              </a:rPr>
              <a:t>The </a:t>
            </a:r>
            <a:r>
              <a:rPr lang="en-US" sz="3400" u="sng" dirty="0">
                <a:solidFill>
                  <a:srgbClr val="FF0000"/>
                </a:solidFill>
                <a:latin typeface="Andalus" pitchFamily="18" charset="-78"/>
                <a:cs typeface="Andalus" pitchFamily="18" charset="-78"/>
              </a:rPr>
              <a:t>symptoms</a:t>
            </a:r>
            <a:r>
              <a:rPr lang="en-US" sz="3400" dirty="0">
                <a:solidFill>
                  <a:srgbClr val="FF0000"/>
                </a:solidFill>
                <a:latin typeface="Andalus" pitchFamily="18" charset="-78"/>
                <a:cs typeface="Andalus" pitchFamily="18" charset="-78"/>
              </a:rPr>
              <a:t> usually include </a:t>
            </a:r>
            <a:r>
              <a:rPr lang="en-US" sz="3400" u="sng" dirty="0">
                <a:solidFill>
                  <a:srgbClr val="FF0000"/>
                </a:solidFill>
                <a:latin typeface="Andalus" pitchFamily="18" charset="-78"/>
                <a:cs typeface="Andalus" pitchFamily="18" charset="-78"/>
              </a:rPr>
              <a:t>disturbed defecation </a:t>
            </a:r>
            <a:r>
              <a:rPr lang="en-US" sz="3400" dirty="0">
                <a:solidFill>
                  <a:srgbClr val="FF0000"/>
                </a:solidFill>
                <a:latin typeface="Andalus" pitchFamily="18" charset="-78"/>
                <a:cs typeface="Andalus" pitchFamily="18" charset="-78"/>
              </a:rPr>
              <a:t>(diarrhea and/or constipation), </a:t>
            </a:r>
            <a:r>
              <a:rPr lang="en-US" sz="3400" u="sng" dirty="0">
                <a:solidFill>
                  <a:srgbClr val="FF0000"/>
                </a:solidFill>
                <a:latin typeface="Andalus" pitchFamily="18" charset="-78"/>
                <a:cs typeface="Andalus" pitchFamily="18" charset="-78"/>
              </a:rPr>
              <a:t>flatulence</a:t>
            </a:r>
            <a:r>
              <a:rPr lang="en-US" sz="3400" dirty="0">
                <a:solidFill>
                  <a:srgbClr val="FF0000"/>
                </a:solidFill>
                <a:latin typeface="Andalus" pitchFamily="18" charset="-78"/>
                <a:cs typeface="Andalus" pitchFamily="18" charset="-78"/>
              </a:rPr>
              <a:t>, and </a:t>
            </a:r>
            <a:r>
              <a:rPr lang="en-US" sz="3400" u="sng" dirty="0">
                <a:solidFill>
                  <a:srgbClr val="FF0000"/>
                </a:solidFill>
                <a:latin typeface="Andalus" pitchFamily="18" charset="-78"/>
                <a:cs typeface="Andalus" pitchFamily="18" charset="-78"/>
              </a:rPr>
              <a:t>abdominal discomfort or pain</a:t>
            </a:r>
            <a:r>
              <a:rPr lang="en-US" sz="3400" dirty="0">
                <a:solidFill>
                  <a:srgbClr val="FF0000"/>
                </a:solidFill>
                <a:latin typeface="Andalus" pitchFamily="18" charset="-78"/>
                <a:cs typeface="Andalus" pitchFamily="18" charset="-78"/>
              </a:rPr>
              <a:t>; the </a:t>
            </a:r>
            <a:r>
              <a:rPr lang="en-US" sz="3400" dirty="0">
                <a:solidFill>
                  <a:srgbClr val="00B050"/>
                </a:solidFill>
                <a:latin typeface="Andalus" pitchFamily="18" charset="-78"/>
                <a:cs typeface="Andalus" pitchFamily="18" charset="-78"/>
              </a:rPr>
              <a:t>pain is often </a:t>
            </a:r>
            <a:r>
              <a:rPr lang="en-US" sz="3400" u="sng" dirty="0">
                <a:solidFill>
                  <a:srgbClr val="00B050"/>
                </a:solidFill>
                <a:latin typeface="Andalus" pitchFamily="18" charset="-78"/>
                <a:cs typeface="Andalus" pitchFamily="18" charset="-78"/>
              </a:rPr>
              <a:t>aggravated</a:t>
            </a:r>
            <a:r>
              <a:rPr lang="en-US" sz="3400" dirty="0">
                <a:solidFill>
                  <a:srgbClr val="00B050"/>
                </a:solidFill>
                <a:latin typeface="Andalus" pitchFamily="18" charset="-78"/>
                <a:cs typeface="Andalus" pitchFamily="18" charset="-78"/>
              </a:rPr>
              <a:t> by </a:t>
            </a:r>
            <a:r>
              <a:rPr lang="en-US" sz="3400" u="sng" dirty="0">
                <a:solidFill>
                  <a:srgbClr val="00B050"/>
                </a:solidFill>
                <a:latin typeface="Andalus" pitchFamily="18" charset="-78"/>
                <a:cs typeface="Andalus" pitchFamily="18" charset="-78"/>
              </a:rPr>
              <a:t>eating</a:t>
            </a:r>
            <a:r>
              <a:rPr lang="en-US" sz="3400" dirty="0">
                <a:solidFill>
                  <a:srgbClr val="00B050"/>
                </a:solidFill>
                <a:latin typeface="Andalus" pitchFamily="18" charset="-78"/>
                <a:cs typeface="Andalus" pitchFamily="18" charset="-78"/>
              </a:rPr>
              <a:t> and </a:t>
            </a:r>
            <a:r>
              <a:rPr lang="en-US" sz="3400" u="sng" dirty="0">
                <a:solidFill>
                  <a:srgbClr val="00B050"/>
                </a:solidFill>
                <a:latin typeface="Andalus" pitchFamily="18" charset="-78"/>
                <a:cs typeface="Andalus" pitchFamily="18" charset="-78"/>
              </a:rPr>
              <a:t>relieved</a:t>
            </a:r>
            <a:r>
              <a:rPr lang="en-US" sz="3400" dirty="0">
                <a:solidFill>
                  <a:srgbClr val="00B050"/>
                </a:solidFill>
                <a:latin typeface="Andalus" pitchFamily="18" charset="-78"/>
                <a:cs typeface="Andalus" pitchFamily="18" charset="-78"/>
              </a:rPr>
              <a:t> by </a:t>
            </a:r>
            <a:r>
              <a:rPr lang="en-US" sz="3400" u="sng" dirty="0">
                <a:solidFill>
                  <a:srgbClr val="00B050"/>
                </a:solidFill>
                <a:latin typeface="Andalus" pitchFamily="18" charset="-78"/>
                <a:cs typeface="Andalus" pitchFamily="18" charset="-78"/>
              </a:rPr>
              <a:t>defecation</a:t>
            </a:r>
            <a:r>
              <a:rPr lang="en-US" sz="3400" dirty="0" smtClean="0">
                <a:solidFill>
                  <a:srgbClr val="FF0000"/>
                </a:solidFill>
                <a:latin typeface="Andalus" pitchFamily="18" charset="-78"/>
                <a:cs typeface="Andalus" pitchFamily="18" charset="-78"/>
              </a:rPr>
              <a:t>.</a:t>
            </a:r>
          </a:p>
          <a:p>
            <a:pPr marL="0" indent="0" algn="just" rtl="0">
              <a:buNone/>
            </a:pPr>
            <a:r>
              <a:rPr lang="en-US" sz="3400" dirty="0" smtClean="0">
                <a:solidFill>
                  <a:srgbClr val="7030A0"/>
                </a:solidFill>
                <a:latin typeface="Andalus" pitchFamily="18" charset="-78"/>
                <a:cs typeface="Andalus" pitchFamily="18" charset="-78"/>
              </a:rPr>
              <a:t> </a:t>
            </a:r>
            <a:r>
              <a:rPr lang="en-US" sz="3400" dirty="0">
                <a:solidFill>
                  <a:srgbClr val="7030A0"/>
                </a:solidFill>
                <a:latin typeface="Andalus" pitchFamily="18" charset="-78"/>
                <a:cs typeface="Andalus" pitchFamily="18" charset="-78"/>
              </a:rPr>
              <a:t>In some patients</a:t>
            </a:r>
            <a:r>
              <a:rPr lang="en-US" sz="3400" dirty="0" smtClean="0">
                <a:solidFill>
                  <a:srgbClr val="7030A0"/>
                </a:solidFill>
                <a:latin typeface="Andalus" pitchFamily="18" charset="-78"/>
                <a:cs typeface="Andalus" pitchFamily="18" charset="-78"/>
              </a:rPr>
              <a:t>,</a:t>
            </a:r>
            <a:r>
              <a:rPr lang="en-US" sz="3400" dirty="0">
                <a:solidFill>
                  <a:srgbClr val="7030A0"/>
                </a:solidFill>
                <a:latin typeface="Andalus" pitchFamily="18" charset="-78"/>
                <a:cs typeface="Andalus" pitchFamily="18" charset="-78"/>
              </a:rPr>
              <a:t> symptoms are </a:t>
            </a:r>
            <a:r>
              <a:rPr lang="en-US" sz="3400" u="sng" dirty="0">
                <a:solidFill>
                  <a:srgbClr val="7030A0"/>
                </a:solidFill>
                <a:latin typeface="Andalus" pitchFamily="18" charset="-78"/>
                <a:cs typeface="Andalus" pitchFamily="18" charset="-78"/>
              </a:rPr>
              <a:t>mild</a:t>
            </a:r>
            <a:r>
              <a:rPr lang="en-US" sz="3400" dirty="0">
                <a:solidFill>
                  <a:srgbClr val="7030A0"/>
                </a:solidFill>
                <a:latin typeface="Andalus" pitchFamily="18" charset="-78"/>
                <a:cs typeface="Andalus" pitchFamily="18" charset="-78"/>
              </a:rPr>
              <a:t>; in others, the disturbances in colonic function can </a:t>
            </a:r>
            <a:r>
              <a:rPr lang="en-US" sz="3400" u="sng" dirty="0">
                <a:solidFill>
                  <a:srgbClr val="7030A0"/>
                </a:solidFill>
                <a:latin typeface="Andalus" pitchFamily="18" charset="-78"/>
                <a:cs typeface="Andalus" pitchFamily="18" charset="-78"/>
              </a:rPr>
              <a:t>interfere with work and social activities </a:t>
            </a:r>
            <a:r>
              <a:rPr lang="en-US" sz="3400" dirty="0">
                <a:solidFill>
                  <a:srgbClr val="7030A0"/>
                </a:solidFill>
                <a:latin typeface="Andalus" pitchFamily="18" charset="-78"/>
                <a:cs typeface="Andalus" pitchFamily="18" charset="-78"/>
              </a:rPr>
              <a:t>enough to dramatically alter the person’s lifestyle and sense of well-being.</a:t>
            </a:r>
            <a:endParaRPr lang="ar-YE" sz="3400" dirty="0">
              <a:solidFill>
                <a:srgbClr val="7030A0"/>
              </a:solidFill>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9AFF"/>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smtClean="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p:txBody>
      </p:sp>
      <p:sp>
        <p:nvSpPr>
          <p:cNvPr id="2" name="عنصر نائب للتاريخ 1"/>
          <p:cNvSpPr>
            <a:spLocks noGrp="1"/>
          </p:cNvSpPr>
          <p:nvPr>
            <p:ph type="dt" sz="half" idx="10"/>
          </p:nvPr>
        </p:nvSpPr>
        <p:spPr/>
        <p:txBody>
          <a:bodyPr/>
          <a:lstStyle/>
          <a:p>
            <a:fld id="{C52CFF48-8C5C-4BD5-8C93-2687578D1B18}" type="datetime1">
              <a:rPr lang="en-US" smtClean="0"/>
              <a:t>7/12/2020</a:t>
            </a:fld>
            <a:endParaRPr lang="ar-SA"/>
          </a:p>
        </p:txBody>
      </p:sp>
      <p:sp>
        <p:nvSpPr>
          <p:cNvPr id="4" name="عنصر نائب للتذييل 3"/>
          <p:cNvSpPr>
            <a:spLocks noGrp="1"/>
          </p:cNvSpPr>
          <p:nvPr>
            <p:ph type="ftr" sz="quarter" idx="11"/>
          </p:nvPr>
        </p:nvSpPr>
        <p:spPr/>
        <p:txBody>
          <a:bodyPr/>
          <a:lstStyle/>
          <a:p>
            <a:r>
              <a:rPr lang="en-US" smtClean="0"/>
              <a:t>Dr. Abdulaziz Abbas</a:t>
            </a:r>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75</a:t>
            </a:fld>
            <a:endParaRPr lang="ar-SA"/>
          </a:p>
        </p:txBody>
      </p:sp>
    </p:spTree>
    <p:extLst>
      <p:ext uri="{BB962C8B-B14F-4D97-AF65-F5344CB8AC3E}">
        <p14:creationId xmlns:p14="http://schemas.microsoft.com/office/powerpoint/2010/main" val="270413807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260648"/>
            <a:ext cx="8784976" cy="6264696"/>
          </a:xfrm>
        </p:spPr>
        <p:txBody>
          <a:bodyPr>
            <a:normAutofit/>
          </a:bodyPr>
          <a:lstStyle/>
          <a:p>
            <a:pPr marL="0" indent="0" algn="just" rtl="0">
              <a:buNone/>
            </a:pPr>
            <a:r>
              <a:rPr lang="en-US" dirty="0">
                <a:solidFill>
                  <a:srgbClr val="0070C0"/>
                </a:solidFill>
                <a:latin typeface="Andalus" pitchFamily="18" charset="-78"/>
                <a:cs typeface="Andalus" pitchFamily="18" charset="-78"/>
              </a:rPr>
              <a:t>Although the </a:t>
            </a:r>
            <a:r>
              <a:rPr lang="en-US" u="sng" dirty="0">
                <a:solidFill>
                  <a:srgbClr val="0070C0"/>
                </a:solidFill>
                <a:latin typeface="Andalus" pitchFamily="18" charset="-78"/>
                <a:cs typeface="Andalus" pitchFamily="18" charset="-78"/>
              </a:rPr>
              <a:t>causes of irritable bowel syndrome </a:t>
            </a:r>
            <a:r>
              <a:rPr lang="en-US" dirty="0">
                <a:solidFill>
                  <a:srgbClr val="0070C0"/>
                </a:solidFill>
                <a:latin typeface="Andalus" pitchFamily="18" charset="-78"/>
                <a:cs typeface="Andalus" pitchFamily="18" charset="-78"/>
              </a:rPr>
              <a:t>remain </a:t>
            </a:r>
            <a:r>
              <a:rPr lang="en-US" u="sng" dirty="0">
                <a:solidFill>
                  <a:srgbClr val="0070C0"/>
                </a:solidFill>
                <a:latin typeface="Andalus" pitchFamily="18" charset="-78"/>
                <a:cs typeface="Andalus" pitchFamily="18" charset="-78"/>
              </a:rPr>
              <a:t>elusive</a:t>
            </a:r>
            <a:r>
              <a:rPr lang="en-US" dirty="0">
                <a:solidFill>
                  <a:srgbClr val="0070C0"/>
                </a:solidFill>
                <a:latin typeface="Andalus" pitchFamily="18" charset="-78"/>
                <a:cs typeface="Andalus" pitchFamily="18" charset="-78"/>
              </a:rPr>
              <a:t>, people </a:t>
            </a:r>
            <a:r>
              <a:rPr lang="en-US" dirty="0" smtClean="0">
                <a:solidFill>
                  <a:srgbClr val="0070C0"/>
                </a:solidFill>
                <a:latin typeface="Andalus" pitchFamily="18" charset="-78"/>
                <a:cs typeface="Andalus" pitchFamily="18" charset="-78"/>
              </a:rPr>
              <a:t>with the </a:t>
            </a:r>
            <a:r>
              <a:rPr lang="en-US" dirty="0">
                <a:solidFill>
                  <a:srgbClr val="0070C0"/>
                </a:solidFill>
                <a:latin typeface="Andalus" pitchFamily="18" charset="-78"/>
                <a:cs typeface="Andalus" pitchFamily="18" charset="-78"/>
              </a:rPr>
              <a:t>disorder tend to have </a:t>
            </a:r>
            <a:r>
              <a:rPr lang="en-US" u="sng" dirty="0">
                <a:solidFill>
                  <a:srgbClr val="0070C0"/>
                </a:solidFill>
                <a:latin typeface="Andalus" pitchFamily="18" charset="-78"/>
                <a:cs typeface="Andalus" pitchFamily="18" charset="-78"/>
              </a:rPr>
              <a:t>excessive colonic responses to meals</a:t>
            </a:r>
            <a:r>
              <a:rPr lang="en-US" dirty="0">
                <a:solidFill>
                  <a:srgbClr val="0070C0"/>
                </a:solidFill>
                <a:latin typeface="Andalus" pitchFamily="18" charset="-78"/>
                <a:cs typeface="Andalus" pitchFamily="18" charset="-78"/>
              </a:rPr>
              <a:t>, </a:t>
            </a:r>
            <a:r>
              <a:rPr lang="en-US" u="sng" dirty="0">
                <a:solidFill>
                  <a:srgbClr val="0070C0"/>
                </a:solidFill>
                <a:latin typeface="Andalus" pitchFamily="18" charset="-78"/>
                <a:cs typeface="Andalus" pitchFamily="18" charset="-78"/>
              </a:rPr>
              <a:t>GI hormones</a:t>
            </a:r>
            <a:r>
              <a:rPr lang="en-US" dirty="0">
                <a:solidFill>
                  <a:srgbClr val="0070C0"/>
                </a:solidFill>
                <a:latin typeface="Andalus" pitchFamily="18" charset="-78"/>
                <a:cs typeface="Andalus" pitchFamily="18" charset="-78"/>
              </a:rPr>
              <a:t>, and </a:t>
            </a:r>
            <a:r>
              <a:rPr lang="en-US" u="sng" dirty="0">
                <a:solidFill>
                  <a:srgbClr val="0070C0"/>
                </a:solidFill>
                <a:latin typeface="Andalus" pitchFamily="18" charset="-78"/>
                <a:cs typeface="Andalus" pitchFamily="18" charset="-78"/>
              </a:rPr>
              <a:t>stress</a:t>
            </a:r>
            <a:r>
              <a:rPr lang="en-US" dirty="0">
                <a:solidFill>
                  <a:srgbClr val="0070C0"/>
                </a:solidFill>
                <a:latin typeface="Andalus" pitchFamily="18" charset="-78"/>
                <a:cs typeface="Andalus" pitchFamily="18" charset="-78"/>
              </a:rPr>
              <a:t>. </a:t>
            </a:r>
            <a:endParaRPr lang="en-US" dirty="0" smtClean="0">
              <a:solidFill>
                <a:srgbClr val="0070C0"/>
              </a:solidFill>
              <a:latin typeface="Andalus" pitchFamily="18" charset="-78"/>
              <a:cs typeface="Andalus" pitchFamily="18" charset="-78"/>
            </a:endParaRPr>
          </a:p>
          <a:p>
            <a:pPr marL="0" indent="0" algn="just" rtl="0">
              <a:buNone/>
            </a:pPr>
            <a:r>
              <a:rPr lang="en-US" u="sng" dirty="0" smtClean="0">
                <a:latin typeface="Andalus" pitchFamily="18" charset="-78"/>
                <a:cs typeface="Andalus" pitchFamily="18" charset="-78"/>
              </a:rPr>
              <a:t>Intestinal </a:t>
            </a:r>
            <a:r>
              <a:rPr lang="en-US" u="sng" dirty="0">
                <a:latin typeface="Andalus" pitchFamily="18" charset="-78"/>
                <a:cs typeface="Andalus" pitchFamily="18" charset="-78"/>
              </a:rPr>
              <a:t>motility after meals </a:t>
            </a:r>
            <a:r>
              <a:rPr lang="en-US" dirty="0">
                <a:latin typeface="Andalus" pitchFamily="18" charset="-78"/>
                <a:cs typeface="Andalus" pitchFamily="18" charset="-78"/>
              </a:rPr>
              <a:t>may be excessive, leading to </a:t>
            </a:r>
            <a:r>
              <a:rPr lang="en-US" u="sng" dirty="0">
                <a:latin typeface="Andalus" pitchFamily="18" charset="-78"/>
                <a:cs typeface="Andalus" pitchFamily="18" charset="-78"/>
              </a:rPr>
              <a:t>diarrhea</a:t>
            </a:r>
            <a:r>
              <a:rPr lang="en-US" dirty="0">
                <a:latin typeface="Andalus" pitchFamily="18" charset="-78"/>
                <a:cs typeface="Andalus" pitchFamily="18" charset="-78"/>
              </a:rPr>
              <a:t>, or be reduced, causing </a:t>
            </a:r>
            <a:r>
              <a:rPr lang="en-US" u="sng" dirty="0">
                <a:latin typeface="Andalus" pitchFamily="18" charset="-78"/>
                <a:cs typeface="Andalus" pitchFamily="18" charset="-78"/>
              </a:rPr>
              <a:t>constipation</a:t>
            </a:r>
            <a:r>
              <a:rPr lang="en-US" dirty="0">
                <a:latin typeface="Andalus" pitchFamily="18" charset="-78"/>
                <a:cs typeface="Andalus" pitchFamily="18" charset="-78"/>
              </a:rPr>
              <a:t>. </a:t>
            </a:r>
            <a:endParaRPr lang="en-US" dirty="0" smtClean="0">
              <a:latin typeface="Andalus" pitchFamily="18" charset="-78"/>
              <a:cs typeface="Andalus" pitchFamily="18" charset="-78"/>
            </a:endParaRPr>
          </a:p>
          <a:p>
            <a:pPr marL="0" indent="0" algn="just" rtl="0">
              <a:buNone/>
            </a:pPr>
            <a:r>
              <a:rPr lang="en-US" dirty="0" smtClean="0">
                <a:solidFill>
                  <a:srgbClr val="FF0000"/>
                </a:solidFill>
                <a:latin typeface="Andalus" pitchFamily="18" charset="-78"/>
                <a:cs typeface="Andalus" pitchFamily="18" charset="-78"/>
              </a:rPr>
              <a:t>Some </a:t>
            </a:r>
            <a:r>
              <a:rPr lang="en-US" dirty="0">
                <a:solidFill>
                  <a:srgbClr val="FF0000"/>
                </a:solidFill>
                <a:latin typeface="Andalus" pitchFamily="18" charset="-78"/>
                <a:cs typeface="Andalus" pitchFamily="18" charset="-78"/>
              </a:rPr>
              <a:t>patients may have had a bacterial infection that initiated their GI problems; </a:t>
            </a:r>
            <a:r>
              <a:rPr lang="en-US" dirty="0">
                <a:solidFill>
                  <a:srgbClr val="7030A0"/>
                </a:solidFill>
                <a:latin typeface="Andalus" pitchFamily="18" charset="-78"/>
                <a:cs typeface="Andalus" pitchFamily="18" charset="-78"/>
              </a:rPr>
              <a:t>other show signs of low-grade </a:t>
            </a:r>
            <a:r>
              <a:rPr lang="en-US" u="sng" dirty="0">
                <a:solidFill>
                  <a:srgbClr val="7030A0"/>
                </a:solidFill>
                <a:latin typeface="Andalus" pitchFamily="18" charset="-78"/>
                <a:cs typeface="Andalus" pitchFamily="18" charset="-78"/>
              </a:rPr>
              <a:t>intestinal inflammation </a:t>
            </a:r>
            <a:r>
              <a:rPr lang="en-US" dirty="0">
                <a:solidFill>
                  <a:srgbClr val="7030A0"/>
                </a:solidFill>
                <a:latin typeface="Andalus" pitchFamily="18" charset="-78"/>
                <a:cs typeface="Andalus" pitchFamily="18" charset="-78"/>
              </a:rPr>
              <a:t>of uncertain </a:t>
            </a:r>
            <a:r>
              <a:rPr lang="en-US" dirty="0" smtClean="0">
                <a:solidFill>
                  <a:srgbClr val="7030A0"/>
                </a:solidFill>
                <a:latin typeface="Andalus" pitchFamily="18" charset="-78"/>
                <a:cs typeface="Andalus" pitchFamily="18" charset="-78"/>
              </a:rPr>
              <a:t>cause. </a:t>
            </a:r>
            <a:r>
              <a:rPr lang="en-US" dirty="0" smtClean="0">
                <a:solidFill>
                  <a:srgbClr val="00B050"/>
                </a:solidFill>
                <a:latin typeface="Andalus" pitchFamily="18" charset="-78"/>
                <a:cs typeface="Andalus" pitchFamily="18" charset="-78"/>
              </a:rPr>
              <a:t>Symptoms </a:t>
            </a:r>
            <a:r>
              <a:rPr lang="en-US" dirty="0">
                <a:solidFill>
                  <a:srgbClr val="00B050"/>
                </a:solidFill>
                <a:latin typeface="Andalus" pitchFamily="18" charset="-78"/>
                <a:cs typeface="Andalus" pitchFamily="18" charset="-78"/>
              </a:rPr>
              <a:t>often worsen during periods of psychological stress</a:t>
            </a:r>
            <a:r>
              <a:rPr lang="en-US" dirty="0" smtClean="0">
                <a:solidFill>
                  <a:srgbClr val="7030A0"/>
                </a:solidFill>
                <a:latin typeface="Andalus" pitchFamily="18" charset="-78"/>
                <a:cs typeface="Andalus" pitchFamily="18" charset="-78"/>
              </a:rPr>
              <a:t>.</a:t>
            </a:r>
            <a:endParaRPr lang="en-US" dirty="0">
              <a:solidFill>
                <a:srgbClr val="7030A0"/>
              </a:solidFill>
              <a:latin typeface="Andalus" pitchFamily="18" charset="-78"/>
              <a:cs typeface="Andalus" pitchFamily="18" charset="-78"/>
            </a:endParaRPr>
          </a:p>
          <a:p>
            <a:pPr marL="0" indent="0" algn="l" rtl="0">
              <a:buNone/>
            </a:pPr>
            <a:endParaRPr lang="en-US" dirty="0">
              <a:latin typeface="Andalus" pitchFamily="18" charset="-78"/>
              <a:cs typeface="Andalus" pitchFamily="18" charset="-78"/>
            </a:endParaRPr>
          </a:p>
          <a:p>
            <a:pPr marL="0" indent="0" algn="l" rtl="0">
              <a:buNone/>
            </a:pPr>
            <a:endParaRPr lang="en-US" dirty="0">
              <a:latin typeface="Andalus" pitchFamily="18" charset="-78"/>
              <a:cs typeface="Andalus" pitchFamily="18" charset="-78"/>
            </a:endParaRPr>
          </a:p>
          <a:p>
            <a:pPr marL="0" indent="0" algn="l" rtl="0">
              <a:buNone/>
            </a:pPr>
            <a:endParaRPr lang="en-US" dirty="0">
              <a:latin typeface="Andalus" pitchFamily="18" charset="-78"/>
              <a:cs typeface="Andalus" pitchFamily="18" charset="-78"/>
            </a:endParaRPr>
          </a:p>
          <a:p>
            <a:pPr marL="0" indent="0" algn="l" rtl="0">
              <a:buNone/>
            </a:pPr>
            <a:endParaRPr lang="en-US" dirty="0">
              <a:latin typeface="Andalus" pitchFamily="18" charset="-78"/>
              <a:cs typeface="Andalus" pitchFamily="18" charset="-78"/>
            </a:endParaRPr>
          </a:p>
          <a:p>
            <a:pPr marL="0" indent="0" algn="l" rtl="0">
              <a:buNone/>
            </a:pPr>
            <a:endParaRPr lang="en-US" dirty="0">
              <a:latin typeface="Andalus" pitchFamily="18" charset="-78"/>
              <a:cs typeface="Andalus" pitchFamily="18" charset="-78"/>
            </a:endParaRPr>
          </a:p>
        </p:txBody>
      </p:sp>
      <p:sp>
        <p:nvSpPr>
          <p:cNvPr id="2" name="عنصر نائب للتاريخ 1"/>
          <p:cNvSpPr>
            <a:spLocks noGrp="1"/>
          </p:cNvSpPr>
          <p:nvPr>
            <p:ph type="dt" sz="half" idx="10"/>
          </p:nvPr>
        </p:nvSpPr>
        <p:spPr/>
        <p:txBody>
          <a:bodyPr/>
          <a:lstStyle/>
          <a:p>
            <a:fld id="{6AB1C1FE-27B4-4617-9EBD-BF6F8867658E}" type="datetime1">
              <a:rPr lang="en-US" smtClean="0"/>
              <a:t>7/12/2020</a:t>
            </a:fld>
            <a:endParaRPr lang="ar-SA"/>
          </a:p>
        </p:txBody>
      </p:sp>
      <p:sp>
        <p:nvSpPr>
          <p:cNvPr id="4" name="عنصر نائب للتذييل 3"/>
          <p:cNvSpPr>
            <a:spLocks noGrp="1"/>
          </p:cNvSpPr>
          <p:nvPr>
            <p:ph type="ftr" sz="quarter" idx="11"/>
          </p:nvPr>
        </p:nvSpPr>
        <p:spPr/>
        <p:txBody>
          <a:bodyPr/>
          <a:lstStyle/>
          <a:p>
            <a:r>
              <a:rPr lang="en-US" smtClean="0"/>
              <a:t>Dr. Abdulaziz Abbas</a:t>
            </a:r>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76</a:t>
            </a:fld>
            <a:endParaRPr lang="ar-SA"/>
          </a:p>
        </p:txBody>
      </p:sp>
    </p:spTree>
    <p:extLst>
      <p:ext uri="{BB962C8B-B14F-4D97-AF65-F5344CB8AC3E}">
        <p14:creationId xmlns:p14="http://schemas.microsoft.com/office/powerpoint/2010/main" val="119686159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404664"/>
            <a:ext cx="8712968" cy="6192688"/>
          </a:xfrm>
        </p:spPr>
        <p:txBody>
          <a:bodyPr>
            <a:normAutofit fontScale="92500" lnSpcReduction="10000"/>
          </a:bodyPr>
          <a:lstStyle/>
          <a:p>
            <a:pPr marL="0" lvl="0" indent="0" algn="just" rtl="0">
              <a:buNone/>
            </a:pPr>
            <a:r>
              <a:rPr lang="en-US" u="sng" dirty="0">
                <a:solidFill>
                  <a:srgbClr val="FF0000"/>
                </a:solidFill>
                <a:latin typeface="Andalus" pitchFamily="18" charset="-78"/>
                <a:cs typeface="Andalus" pitchFamily="18" charset="-78"/>
              </a:rPr>
              <a:t>Diagnosing irritable bowel syndrome is often difficult </a:t>
            </a:r>
            <a:r>
              <a:rPr lang="en-US" dirty="0">
                <a:solidFill>
                  <a:srgbClr val="FF0000"/>
                </a:solidFill>
                <a:latin typeface="Andalus" pitchFamily="18" charset="-78"/>
                <a:cs typeface="Andalus" pitchFamily="18" charset="-78"/>
              </a:rPr>
              <a:t>because its </a:t>
            </a:r>
            <a:r>
              <a:rPr lang="en-US" dirty="0">
                <a:solidFill>
                  <a:srgbClr val="00B050"/>
                </a:solidFill>
                <a:latin typeface="Andalus" pitchFamily="18" charset="-78"/>
                <a:cs typeface="Andalus" pitchFamily="18" charset="-78"/>
              </a:rPr>
              <a:t>symptoms are typical of other GI disorders </a:t>
            </a:r>
            <a:r>
              <a:rPr lang="en-US" dirty="0">
                <a:solidFill>
                  <a:srgbClr val="FF0000"/>
                </a:solidFill>
                <a:latin typeface="Andalus" pitchFamily="18" charset="-78"/>
                <a:cs typeface="Andalus" pitchFamily="18" charset="-78"/>
              </a:rPr>
              <a:t>and </a:t>
            </a:r>
            <a:r>
              <a:rPr lang="en-US" u="sng" dirty="0">
                <a:solidFill>
                  <a:srgbClr val="FF0000"/>
                </a:solidFill>
                <a:latin typeface="Andalus" pitchFamily="18" charset="-78"/>
                <a:cs typeface="Andalus" pitchFamily="18" charset="-78"/>
              </a:rPr>
              <a:t>laboratory tests for the condition are nonexistent</a:t>
            </a:r>
            <a:r>
              <a:rPr lang="en-US" dirty="0">
                <a:solidFill>
                  <a:srgbClr val="FF0000"/>
                </a:solidFill>
                <a:latin typeface="Andalus" pitchFamily="18" charset="-78"/>
                <a:cs typeface="Andalus" pitchFamily="18" charset="-78"/>
              </a:rPr>
              <a:t>.</a:t>
            </a:r>
          </a:p>
          <a:p>
            <a:pPr marL="0" lvl="0" indent="0" algn="just" rtl="0">
              <a:buNone/>
            </a:pPr>
            <a:r>
              <a:rPr lang="en-US" dirty="0">
                <a:solidFill>
                  <a:srgbClr val="0070C0"/>
                </a:solidFill>
                <a:latin typeface="Andalus" pitchFamily="18" charset="-78"/>
                <a:cs typeface="Andalus" pitchFamily="18" charset="-78"/>
              </a:rPr>
              <a:t>Up to </a:t>
            </a:r>
            <a:r>
              <a:rPr lang="en-US" u="sng" dirty="0">
                <a:solidFill>
                  <a:srgbClr val="0070C0"/>
                </a:solidFill>
                <a:latin typeface="Andalus" pitchFamily="18" charset="-78"/>
                <a:cs typeface="Andalus" pitchFamily="18" charset="-78"/>
              </a:rPr>
              <a:t>5 percent of patients with symptoms of irritable bowel syndrome</a:t>
            </a:r>
            <a:r>
              <a:rPr lang="en-US" dirty="0">
                <a:solidFill>
                  <a:srgbClr val="0070C0"/>
                </a:solidFill>
                <a:latin typeface="Andalus" pitchFamily="18" charset="-78"/>
                <a:cs typeface="Andalus" pitchFamily="18" charset="-78"/>
              </a:rPr>
              <a:t> are found to have </a:t>
            </a:r>
            <a:r>
              <a:rPr lang="en-US" u="sng" dirty="0">
                <a:solidFill>
                  <a:srgbClr val="0070C0"/>
                </a:solidFill>
                <a:latin typeface="Andalus" pitchFamily="18" charset="-78"/>
                <a:cs typeface="Andalus" pitchFamily="18" charset="-78"/>
              </a:rPr>
              <a:t>celiac disease</a:t>
            </a:r>
            <a:r>
              <a:rPr lang="en-US" dirty="0">
                <a:solidFill>
                  <a:srgbClr val="0070C0"/>
                </a:solidFill>
                <a:latin typeface="Andalus" pitchFamily="18" charset="-78"/>
                <a:cs typeface="Andalus" pitchFamily="18" charset="-78"/>
              </a:rPr>
              <a:t>.</a:t>
            </a:r>
            <a:endParaRPr lang="en-US" sz="800" dirty="0">
              <a:solidFill>
                <a:srgbClr val="0070C0"/>
              </a:solidFill>
              <a:latin typeface="Andalus" pitchFamily="18" charset="-78"/>
              <a:cs typeface="Andalus" pitchFamily="18" charset="-78"/>
            </a:endParaRPr>
          </a:p>
          <a:p>
            <a:pPr marL="0" lvl="0" indent="0" algn="just" rtl="0">
              <a:buNone/>
            </a:pPr>
            <a:r>
              <a:rPr lang="en-US" sz="800" dirty="0">
                <a:solidFill>
                  <a:prstClr val="black"/>
                </a:solidFill>
                <a:latin typeface="Andalus" pitchFamily="18" charset="-78"/>
                <a:cs typeface="Andalus" pitchFamily="18" charset="-78"/>
              </a:rPr>
              <a:t> </a:t>
            </a:r>
            <a:r>
              <a:rPr lang="en-US" u="sng" dirty="0">
                <a:solidFill>
                  <a:prstClr val="black"/>
                </a:solidFill>
                <a:latin typeface="Andalus" pitchFamily="18" charset="-78"/>
                <a:cs typeface="Andalus" pitchFamily="18" charset="-78"/>
              </a:rPr>
              <a:t>Other GI disturbances that may cause similar symptoms</a:t>
            </a:r>
            <a:r>
              <a:rPr lang="en-US" dirty="0">
                <a:solidFill>
                  <a:prstClr val="black"/>
                </a:solidFill>
                <a:latin typeface="Andalus" pitchFamily="18" charset="-78"/>
                <a:cs typeface="Andalus" pitchFamily="18" charset="-78"/>
              </a:rPr>
              <a:t> include </a:t>
            </a:r>
            <a:r>
              <a:rPr lang="en-US" u="sng" dirty="0">
                <a:solidFill>
                  <a:prstClr val="black"/>
                </a:solidFill>
                <a:latin typeface="Andalus" pitchFamily="18" charset="-78"/>
                <a:cs typeface="Andalus" pitchFamily="18" charset="-78"/>
              </a:rPr>
              <a:t>inflammatory bowel diseases</a:t>
            </a:r>
            <a:r>
              <a:rPr lang="en-US" dirty="0">
                <a:solidFill>
                  <a:prstClr val="black"/>
                </a:solidFill>
                <a:latin typeface="Andalus" pitchFamily="18" charset="-78"/>
                <a:cs typeface="Andalus" pitchFamily="18" charset="-78"/>
              </a:rPr>
              <a:t>, </a:t>
            </a:r>
            <a:r>
              <a:rPr lang="en-US" u="sng" dirty="0">
                <a:solidFill>
                  <a:prstClr val="black"/>
                </a:solidFill>
                <a:latin typeface="Andalus" pitchFamily="18" charset="-78"/>
                <a:cs typeface="Andalus" pitchFamily="18" charset="-78"/>
              </a:rPr>
              <a:t>lactose intolerance</a:t>
            </a:r>
            <a:r>
              <a:rPr lang="en-US" dirty="0">
                <a:solidFill>
                  <a:prstClr val="black"/>
                </a:solidFill>
                <a:latin typeface="Andalus" pitchFamily="18" charset="-78"/>
                <a:cs typeface="Andalus" pitchFamily="18" charset="-78"/>
              </a:rPr>
              <a:t>, </a:t>
            </a:r>
            <a:r>
              <a:rPr lang="en-US" u="sng" dirty="0">
                <a:solidFill>
                  <a:prstClr val="black"/>
                </a:solidFill>
                <a:latin typeface="Andalus" pitchFamily="18" charset="-78"/>
                <a:cs typeface="Andalus" pitchFamily="18" charset="-78"/>
              </a:rPr>
              <a:t>hypothyroidism</a:t>
            </a:r>
            <a:r>
              <a:rPr lang="en-US" dirty="0">
                <a:solidFill>
                  <a:prstClr val="black"/>
                </a:solidFill>
                <a:latin typeface="Andalus" pitchFamily="18" charset="-78"/>
                <a:cs typeface="Andalus" pitchFamily="18" charset="-78"/>
              </a:rPr>
              <a:t> or </a:t>
            </a:r>
            <a:r>
              <a:rPr lang="en-US" u="sng" dirty="0">
                <a:solidFill>
                  <a:prstClr val="black"/>
                </a:solidFill>
                <a:latin typeface="Andalus" pitchFamily="18" charset="-78"/>
                <a:cs typeface="Andalus" pitchFamily="18" charset="-78"/>
              </a:rPr>
              <a:t>hyperthyroidism</a:t>
            </a:r>
            <a:r>
              <a:rPr lang="en-US" dirty="0">
                <a:solidFill>
                  <a:prstClr val="black"/>
                </a:solidFill>
                <a:latin typeface="Andalus" pitchFamily="18" charset="-78"/>
                <a:cs typeface="Andalus" pitchFamily="18" charset="-78"/>
              </a:rPr>
              <a:t>, </a:t>
            </a:r>
            <a:r>
              <a:rPr lang="en-US" u="sng" dirty="0">
                <a:solidFill>
                  <a:prstClr val="black"/>
                </a:solidFill>
                <a:latin typeface="Andalus" pitchFamily="18" charset="-78"/>
                <a:cs typeface="Andalus" pitchFamily="18" charset="-78"/>
              </a:rPr>
              <a:t>GI infections</a:t>
            </a:r>
            <a:r>
              <a:rPr lang="en-US" dirty="0">
                <a:solidFill>
                  <a:prstClr val="black"/>
                </a:solidFill>
                <a:latin typeface="Andalus" pitchFamily="18" charset="-78"/>
                <a:cs typeface="Andalus" pitchFamily="18" charset="-78"/>
              </a:rPr>
              <a:t>, and </a:t>
            </a:r>
            <a:r>
              <a:rPr lang="en-US" u="sng" dirty="0">
                <a:solidFill>
                  <a:prstClr val="black"/>
                </a:solidFill>
                <a:latin typeface="Andalus" pitchFamily="18" charset="-78"/>
                <a:cs typeface="Andalus" pitchFamily="18" charset="-78"/>
              </a:rPr>
              <a:t>intestinal cancers</a:t>
            </a:r>
            <a:r>
              <a:rPr lang="en-US" dirty="0">
                <a:solidFill>
                  <a:prstClr val="black"/>
                </a:solidFill>
                <a:latin typeface="Andalus" pitchFamily="18" charset="-78"/>
                <a:cs typeface="Andalus" pitchFamily="18" charset="-78"/>
              </a:rPr>
              <a:t>. </a:t>
            </a:r>
            <a:endParaRPr lang="en-US" dirty="0" smtClean="0">
              <a:solidFill>
                <a:prstClr val="black"/>
              </a:solidFill>
              <a:latin typeface="Andalus" pitchFamily="18" charset="-78"/>
              <a:cs typeface="Andalus" pitchFamily="18" charset="-78"/>
            </a:endParaRPr>
          </a:p>
          <a:p>
            <a:pPr marL="0" lvl="0" indent="0" algn="just" rtl="0">
              <a:buNone/>
            </a:pPr>
            <a:r>
              <a:rPr lang="en-US" dirty="0" smtClean="0">
                <a:solidFill>
                  <a:srgbClr val="7030A0"/>
                </a:solidFill>
                <a:latin typeface="Andalus" pitchFamily="18" charset="-78"/>
                <a:cs typeface="Andalus" pitchFamily="18" charset="-78"/>
              </a:rPr>
              <a:t>Between </a:t>
            </a:r>
            <a:r>
              <a:rPr lang="en-US" dirty="0">
                <a:solidFill>
                  <a:srgbClr val="00B050"/>
                </a:solidFill>
                <a:latin typeface="Andalus" pitchFamily="18" charset="-78"/>
                <a:cs typeface="Andalus" pitchFamily="18" charset="-78"/>
              </a:rPr>
              <a:t>40 and 94 percent of patients diagnosed with irritable bowel syndrome </a:t>
            </a:r>
            <a:r>
              <a:rPr lang="en-US" dirty="0">
                <a:solidFill>
                  <a:srgbClr val="7030A0"/>
                </a:solidFill>
                <a:latin typeface="Andalus" pitchFamily="18" charset="-78"/>
                <a:cs typeface="Andalus" pitchFamily="18" charset="-78"/>
              </a:rPr>
              <a:t>have coexisting </a:t>
            </a:r>
            <a:r>
              <a:rPr lang="en-US" u="sng" dirty="0">
                <a:solidFill>
                  <a:srgbClr val="7030A0"/>
                </a:solidFill>
                <a:latin typeface="Andalus" pitchFamily="18" charset="-78"/>
                <a:cs typeface="Andalus" pitchFamily="18" charset="-78"/>
              </a:rPr>
              <a:t>psychiatric illnesses, such as anxiety and depression</a:t>
            </a:r>
            <a:r>
              <a:rPr lang="en-US" dirty="0">
                <a:solidFill>
                  <a:srgbClr val="7030A0"/>
                </a:solidFill>
                <a:latin typeface="Andalus" pitchFamily="18" charset="-78"/>
                <a:cs typeface="Andalus" pitchFamily="18" charset="-78"/>
              </a:rPr>
              <a:t>, which can </a:t>
            </a:r>
            <a:r>
              <a:rPr lang="en-US" u="sng" dirty="0">
                <a:solidFill>
                  <a:srgbClr val="7030A0"/>
                </a:solidFill>
                <a:latin typeface="Andalus" pitchFamily="18" charset="-78"/>
                <a:cs typeface="Andalus" pitchFamily="18" charset="-78"/>
              </a:rPr>
              <a:t>exacerbate symptoms</a:t>
            </a:r>
            <a:r>
              <a:rPr lang="en-US" dirty="0">
                <a:solidFill>
                  <a:srgbClr val="7030A0"/>
                </a:solidFill>
                <a:latin typeface="Andalus" pitchFamily="18" charset="-78"/>
                <a:cs typeface="Andalus" pitchFamily="18" charset="-78"/>
              </a:rPr>
              <a:t>.</a:t>
            </a:r>
            <a:endParaRPr lang="ar-YE" dirty="0">
              <a:solidFill>
                <a:srgbClr val="7030A0"/>
              </a:solidFill>
              <a:latin typeface="Andalus" pitchFamily="18" charset="-78"/>
              <a:cs typeface="Andalus" pitchFamily="18" charset="-78"/>
            </a:endParaRPr>
          </a:p>
          <a:p>
            <a:pPr marL="0" lvl="0" indent="0" algn="l" rtl="0">
              <a:buNone/>
            </a:pPr>
            <a:endParaRPr lang="en-US" sz="2000" dirty="0">
              <a:solidFill>
                <a:prstClr val="black"/>
              </a:solidFill>
              <a:latin typeface="Andalus" pitchFamily="18" charset="-78"/>
              <a:cs typeface="Andalus" pitchFamily="18" charset="-78"/>
            </a:endParaRPr>
          </a:p>
          <a:p>
            <a:endParaRPr lang="ar-YE" dirty="0"/>
          </a:p>
        </p:txBody>
      </p:sp>
      <p:sp>
        <p:nvSpPr>
          <p:cNvPr id="4" name="عنصر نائب للتاريخ 3"/>
          <p:cNvSpPr>
            <a:spLocks noGrp="1"/>
          </p:cNvSpPr>
          <p:nvPr>
            <p:ph type="dt" sz="half" idx="10"/>
          </p:nvPr>
        </p:nvSpPr>
        <p:spPr/>
        <p:txBody>
          <a:bodyPr/>
          <a:lstStyle/>
          <a:p>
            <a:fld id="{4340B7B1-5ED9-4AE7-8627-88964288976E}" type="datetime1">
              <a:rPr lang="en-US" smtClean="0"/>
              <a:t>7/12/2020</a:t>
            </a:fld>
            <a:endParaRPr lang="ar-SA"/>
          </a:p>
        </p:txBody>
      </p:sp>
      <p:sp>
        <p:nvSpPr>
          <p:cNvPr id="5" name="عنصر نائب للتذييل 4"/>
          <p:cNvSpPr>
            <a:spLocks noGrp="1"/>
          </p:cNvSpPr>
          <p:nvPr>
            <p:ph type="ftr" sz="quarter" idx="11"/>
          </p:nvPr>
        </p:nvSpPr>
        <p:spPr/>
        <p:txBody>
          <a:bodyPr/>
          <a:lstStyle/>
          <a:p>
            <a:r>
              <a:rPr lang="en-US" smtClean="0"/>
              <a:t>Dr. Abdulaziz Abbas</a:t>
            </a: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77</a:t>
            </a:fld>
            <a:endParaRPr lang="ar-SA"/>
          </a:p>
        </p:txBody>
      </p:sp>
    </p:spTree>
    <p:extLst>
      <p:ext uri="{BB962C8B-B14F-4D97-AF65-F5344CB8AC3E}">
        <p14:creationId xmlns:p14="http://schemas.microsoft.com/office/powerpoint/2010/main" val="354012126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332656"/>
            <a:ext cx="8712968" cy="6336704"/>
          </a:xfrm>
        </p:spPr>
        <p:txBody>
          <a:bodyPr>
            <a:normAutofit fontScale="62500" lnSpcReduction="20000"/>
          </a:bodyPr>
          <a:lstStyle/>
          <a:p>
            <a:pPr marL="0" indent="0" algn="l" rtl="0">
              <a:buNone/>
            </a:pPr>
            <a:r>
              <a:rPr lang="en-US" sz="5100" b="1" dirty="0">
                <a:solidFill>
                  <a:srgbClr val="FF0000"/>
                </a:solidFill>
                <a:latin typeface="Andalus" pitchFamily="18" charset="-78"/>
                <a:cs typeface="Andalus" pitchFamily="18" charset="-78"/>
              </a:rPr>
              <a:t>Treatment of Irritable Bowel Syndrome </a:t>
            </a:r>
            <a:endParaRPr lang="en-US" sz="5100" b="1" dirty="0" smtClean="0">
              <a:solidFill>
                <a:srgbClr val="FF0000"/>
              </a:solidFill>
              <a:latin typeface="Andalus" pitchFamily="18" charset="-78"/>
              <a:cs typeface="Andalus" pitchFamily="18" charset="-78"/>
            </a:endParaRPr>
          </a:p>
          <a:p>
            <a:pPr marL="0" indent="0" algn="just" rtl="0">
              <a:buNone/>
            </a:pPr>
            <a:r>
              <a:rPr lang="en-US" sz="5100" dirty="0" smtClean="0">
                <a:solidFill>
                  <a:srgbClr val="7030A0"/>
                </a:solidFill>
                <a:latin typeface="Andalus" pitchFamily="18" charset="-78"/>
                <a:cs typeface="Andalus" pitchFamily="18" charset="-78"/>
              </a:rPr>
              <a:t>Medical </a:t>
            </a:r>
            <a:r>
              <a:rPr lang="en-US" sz="5100" dirty="0">
                <a:solidFill>
                  <a:srgbClr val="7030A0"/>
                </a:solidFill>
                <a:latin typeface="Andalus" pitchFamily="18" charset="-78"/>
                <a:cs typeface="Andalus" pitchFamily="18" charset="-78"/>
              </a:rPr>
              <a:t>treatment of irritable </a:t>
            </a:r>
            <a:r>
              <a:rPr lang="en-US" sz="5100" dirty="0" smtClean="0">
                <a:solidFill>
                  <a:srgbClr val="7030A0"/>
                </a:solidFill>
                <a:latin typeface="Andalus" pitchFamily="18" charset="-78"/>
                <a:cs typeface="Andalus" pitchFamily="18" charset="-78"/>
              </a:rPr>
              <a:t>bowel syndrome </a:t>
            </a:r>
            <a:r>
              <a:rPr lang="en-US" sz="5100" dirty="0">
                <a:solidFill>
                  <a:srgbClr val="7030A0"/>
                </a:solidFill>
                <a:latin typeface="Andalus" pitchFamily="18" charset="-78"/>
                <a:cs typeface="Andalus" pitchFamily="18" charset="-78"/>
              </a:rPr>
              <a:t>often includes </a:t>
            </a:r>
            <a:r>
              <a:rPr lang="en-US" sz="5100" u="sng" dirty="0">
                <a:solidFill>
                  <a:srgbClr val="00B050"/>
                </a:solidFill>
                <a:latin typeface="Andalus" pitchFamily="18" charset="-78"/>
                <a:cs typeface="Andalus" pitchFamily="18" charset="-78"/>
              </a:rPr>
              <a:t>dietary adjustments, stress management, and </a:t>
            </a:r>
            <a:r>
              <a:rPr lang="en-US" sz="5100" u="sng" dirty="0" smtClean="0">
                <a:solidFill>
                  <a:srgbClr val="00B050"/>
                </a:solidFill>
                <a:latin typeface="Andalus" pitchFamily="18" charset="-78"/>
                <a:cs typeface="Andalus" pitchFamily="18" charset="-78"/>
              </a:rPr>
              <a:t>behavioral therapies</a:t>
            </a:r>
            <a:r>
              <a:rPr lang="en-US" sz="5100" u="sng" dirty="0">
                <a:solidFill>
                  <a:srgbClr val="00B050"/>
                </a:solidFill>
                <a:latin typeface="Andalus" pitchFamily="18" charset="-78"/>
                <a:cs typeface="Andalus" pitchFamily="18" charset="-78"/>
              </a:rPr>
              <a:t>. </a:t>
            </a:r>
            <a:r>
              <a:rPr lang="en-US" sz="5100" u="sng" dirty="0">
                <a:solidFill>
                  <a:srgbClr val="7030A0"/>
                </a:solidFill>
                <a:latin typeface="Andalus" pitchFamily="18" charset="-78"/>
                <a:cs typeface="Andalus" pitchFamily="18" charset="-78"/>
              </a:rPr>
              <a:t>Medications may be prescribed to manage symptoms,</a:t>
            </a:r>
            <a:r>
              <a:rPr lang="en-US" sz="5100" dirty="0">
                <a:solidFill>
                  <a:srgbClr val="7030A0"/>
                </a:solidFill>
                <a:latin typeface="Andalus" pitchFamily="18" charset="-78"/>
                <a:cs typeface="Andalus" pitchFamily="18" charset="-78"/>
              </a:rPr>
              <a:t> although </a:t>
            </a:r>
            <a:r>
              <a:rPr lang="en-US" sz="5100" u="sng" dirty="0">
                <a:solidFill>
                  <a:srgbClr val="7030A0"/>
                </a:solidFill>
                <a:latin typeface="Andalus" pitchFamily="18" charset="-78"/>
                <a:cs typeface="Andalus" pitchFamily="18" charset="-78"/>
              </a:rPr>
              <a:t>they are not always helpful</a:t>
            </a:r>
            <a:r>
              <a:rPr lang="en-US" sz="5100" dirty="0">
                <a:solidFill>
                  <a:srgbClr val="7030A0"/>
                </a:solidFill>
                <a:latin typeface="Andalus" pitchFamily="18" charset="-78"/>
                <a:cs typeface="Andalus" pitchFamily="18" charset="-78"/>
              </a:rPr>
              <a:t>. The drugs prescribed may include </a:t>
            </a:r>
            <a:r>
              <a:rPr lang="en-US" sz="5100" u="sng" dirty="0">
                <a:solidFill>
                  <a:srgbClr val="7030A0"/>
                </a:solidFill>
                <a:latin typeface="Andalus" pitchFamily="18" charset="-78"/>
                <a:cs typeface="Andalus" pitchFamily="18" charset="-78"/>
              </a:rPr>
              <a:t>antidiarrheal</a:t>
            </a:r>
            <a:r>
              <a:rPr lang="en-US" sz="5100" dirty="0">
                <a:solidFill>
                  <a:srgbClr val="7030A0"/>
                </a:solidFill>
                <a:latin typeface="Andalus" pitchFamily="18" charset="-78"/>
                <a:cs typeface="Andalus" pitchFamily="18" charset="-78"/>
              </a:rPr>
              <a:t> drugs, </a:t>
            </a:r>
            <a:r>
              <a:rPr lang="en-US" sz="5100" u="sng" dirty="0" smtClean="0">
                <a:solidFill>
                  <a:srgbClr val="7030A0"/>
                </a:solidFill>
                <a:latin typeface="Andalus" pitchFamily="18" charset="-78"/>
                <a:cs typeface="Andalus" pitchFamily="18" charset="-78"/>
              </a:rPr>
              <a:t>antidepressants</a:t>
            </a:r>
            <a:r>
              <a:rPr lang="en-US" sz="5100" dirty="0">
                <a:solidFill>
                  <a:srgbClr val="7030A0"/>
                </a:solidFill>
                <a:latin typeface="Andalus" pitchFamily="18" charset="-78"/>
                <a:cs typeface="Andalus" pitchFamily="18" charset="-78"/>
              </a:rPr>
              <a:t>, and </a:t>
            </a:r>
            <a:r>
              <a:rPr lang="en-US" sz="5100" u="sng" dirty="0">
                <a:solidFill>
                  <a:srgbClr val="7030A0"/>
                </a:solidFill>
                <a:latin typeface="Andalus" pitchFamily="18" charset="-78"/>
                <a:cs typeface="Andalus" pitchFamily="18" charset="-78"/>
              </a:rPr>
              <a:t>laxatives</a:t>
            </a:r>
            <a:r>
              <a:rPr lang="en-US" sz="5100" dirty="0" smtClean="0">
                <a:solidFill>
                  <a:srgbClr val="7030A0"/>
                </a:solidFill>
                <a:latin typeface="Andalus" pitchFamily="18" charset="-78"/>
                <a:cs typeface="Andalus" pitchFamily="18" charset="-78"/>
              </a:rPr>
              <a:t>.</a:t>
            </a:r>
            <a:endParaRPr lang="en-US" sz="5100" dirty="0">
              <a:solidFill>
                <a:srgbClr val="7030A0"/>
              </a:solidFill>
              <a:latin typeface="Andalus" pitchFamily="18" charset="-78"/>
              <a:cs typeface="Andalus" pitchFamily="18" charset="-78"/>
            </a:endParaRPr>
          </a:p>
          <a:p>
            <a:pPr marL="0" indent="0" algn="just" rtl="0">
              <a:buNone/>
            </a:pPr>
            <a:r>
              <a:rPr lang="en-US" sz="4500" b="1" dirty="0" smtClean="0">
                <a:solidFill>
                  <a:srgbClr val="FF0000"/>
                </a:solidFill>
                <a:latin typeface="Andalus" pitchFamily="18" charset="-78"/>
                <a:cs typeface="Andalus" pitchFamily="18" charset="-78"/>
              </a:rPr>
              <a:t>Nutrition </a:t>
            </a:r>
            <a:r>
              <a:rPr lang="en-US" sz="4500" b="1" dirty="0">
                <a:solidFill>
                  <a:srgbClr val="FF0000"/>
                </a:solidFill>
                <a:latin typeface="Andalus" pitchFamily="18" charset="-78"/>
                <a:cs typeface="Andalus" pitchFamily="18" charset="-78"/>
              </a:rPr>
              <a:t>Therapy for Irritable Bowel Syndrome </a:t>
            </a:r>
            <a:endParaRPr lang="en-US" sz="4500" b="1" dirty="0" smtClean="0">
              <a:solidFill>
                <a:srgbClr val="FF0000"/>
              </a:solidFill>
              <a:latin typeface="Andalus" pitchFamily="18" charset="-78"/>
              <a:cs typeface="Andalus" pitchFamily="18" charset="-78"/>
            </a:endParaRPr>
          </a:p>
          <a:p>
            <a:pPr marL="0" indent="0" algn="just" rtl="0">
              <a:buNone/>
            </a:pPr>
            <a:r>
              <a:rPr lang="en-US" sz="5100" dirty="0" smtClean="0">
                <a:solidFill>
                  <a:srgbClr val="0070C0"/>
                </a:solidFill>
                <a:latin typeface="Andalus" pitchFamily="18" charset="-78"/>
                <a:cs typeface="Andalus" pitchFamily="18" charset="-78"/>
              </a:rPr>
              <a:t>The </a:t>
            </a:r>
            <a:r>
              <a:rPr lang="en-US" sz="5100" dirty="0">
                <a:solidFill>
                  <a:srgbClr val="0070C0"/>
                </a:solidFill>
                <a:latin typeface="Andalus" pitchFamily="18" charset="-78"/>
                <a:cs typeface="Andalus" pitchFamily="18" charset="-78"/>
              </a:rPr>
              <a:t>most common recommendation is to gradually </a:t>
            </a:r>
            <a:r>
              <a:rPr lang="en-US" sz="5100" u="sng" dirty="0">
                <a:solidFill>
                  <a:srgbClr val="0070C0"/>
                </a:solidFill>
                <a:latin typeface="Andalus" pitchFamily="18" charset="-78"/>
                <a:cs typeface="Andalus" pitchFamily="18" charset="-78"/>
              </a:rPr>
              <a:t>increase fiber intake from food or supplements to relieve constipation and improve stool bulk. </a:t>
            </a:r>
            <a:endParaRPr lang="en-US" sz="5100" u="sng" dirty="0" smtClean="0">
              <a:solidFill>
                <a:srgbClr val="0070C0"/>
              </a:solidFill>
              <a:latin typeface="Andalus" pitchFamily="18" charset="-78"/>
              <a:cs typeface="Andalus" pitchFamily="18" charset="-78"/>
            </a:endParaRPr>
          </a:p>
          <a:p>
            <a:pPr marL="0" indent="0" algn="just" rtl="0">
              <a:buNone/>
            </a:pPr>
            <a:r>
              <a:rPr lang="en-US" sz="5100" dirty="0" smtClean="0">
                <a:solidFill>
                  <a:srgbClr val="000000"/>
                </a:solidFill>
                <a:latin typeface="Andalus" pitchFamily="18" charset="-78"/>
                <a:cs typeface="Andalus" pitchFamily="18" charset="-78"/>
              </a:rPr>
              <a:t>However</a:t>
            </a:r>
            <a:r>
              <a:rPr lang="en-US" sz="5100" dirty="0">
                <a:solidFill>
                  <a:srgbClr val="000000"/>
                </a:solidFill>
                <a:latin typeface="Andalus" pitchFamily="18" charset="-78"/>
                <a:cs typeface="Andalus" pitchFamily="18" charset="-78"/>
              </a:rPr>
              <a:t>, </a:t>
            </a:r>
            <a:r>
              <a:rPr lang="en-US" sz="5100" u="sng" dirty="0">
                <a:solidFill>
                  <a:srgbClr val="000000"/>
                </a:solidFill>
                <a:latin typeface="Andalus" pitchFamily="18" charset="-78"/>
                <a:cs typeface="Andalus" pitchFamily="18" charset="-78"/>
              </a:rPr>
              <a:t>clinical studies </a:t>
            </a:r>
            <a:r>
              <a:rPr lang="en-US" sz="5100" dirty="0">
                <a:solidFill>
                  <a:srgbClr val="000000"/>
                </a:solidFill>
                <a:latin typeface="Andalus" pitchFamily="18" charset="-78"/>
                <a:cs typeface="Andalus" pitchFamily="18" charset="-78"/>
              </a:rPr>
              <a:t>suggest that additional fiber </a:t>
            </a:r>
            <a:r>
              <a:rPr lang="en-US" sz="5100" u="sng" dirty="0">
                <a:solidFill>
                  <a:srgbClr val="000000"/>
                </a:solidFill>
                <a:latin typeface="Andalus" pitchFamily="18" charset="-78"/>
                <a:cs typeface="Andalus" pitchFamily="18" charset="-78"/>
              </a:rPr>
              <a:t>has only marginal effectiveness </a:t>
            </a:r>
            <a:r>
              <a:rPr lang="en-US" sz="5100" dirty="0">
                <a:solidFill>
                  <a:srgbClr val="000000"/>
                </a:solidFill>
                <a:latin typeface="Andalus" pitchFamily="18" charset="-78"/>
                <a:cs typeface="Andalus" pitchFamily="18" charset="-78"/>
              </a:rPr>
              <a:t>in improving symptoms and may </a:t>
            </a:r>
            <a:r>
              <a:rPr lang="en-US" sz="5100" u="sng" dirty="0">
                <a:solidFill>
                  <a:srgbClr val="000000"/>
                </a:solidFill>
                <a:latin typeface="Andalus" pitchFamily="18" charset="-78"/>
                <a:cs typeface="Andalus" pitchFamily="18" charset="-78"/>
              </a:rPr>
              <a:t>worsen </a:t>
            </a:r>
            <a:r>
              <a:rPr lang="en-US" sz="5100" u="sng" dirty="0" smtClean="0">
                <a:solidFill>
                  <a:srgbClr val="000000"/>
                </a:solidFill>
                <a:latin typeface="Andalus" pitchFamily="18" charset="-78"/>
                <a:cs typeface="Andalus" pitchFamily="18" charset="-78"/>
              </a:rPr>
              <a:t>flatulence</a:t>
            </a:r>
            <a:r>
              <a:rPr lang="en-US" sz="4500" dirty="0" smtClean="0">
                <a:solidFill>
                  <a:srgbClr val="000000"/>
                </a:solidFill>
                <a:latin typeface="Andalus" pitchFamily="18" charset="-78"/>
                <a:cs typeface="Andalus" pitchFamily="18" charset="-78"/>
              </a:rPr>
              <a:t>.</a:t>
            </a:r>
            <a:endParaRPr lang="en-US" sz="1300" dirty="0" smtClean="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p:txBody>
      </p:sp>
      <p:sp>
        <p:nvSpPr>
          <p:cNvPr id="2" name="عنصر نائب للتاريخ 1"/>
          <p:cNvSpPr>
            <a:spLocks noGrp="1"/>
          </p:cNvSpPr>
          <p:nvPr>
            <p:ph type="dt" sz="half" idx="10"/>
          </p:nvPr>
        </p:nvSpPr>
        <p:spPr/>
        <p:txBody>
          <a:bodyPr/>
          <a:lstStyle/>
          <a:p>
            <a:fld id="{E8273EB6-3E57-4A28-B19E-9237941A1A98}" type="datetime1">
              <a:rPr lang="en-US" smtClean="0"/>
              <a:t>7/12/2020</a:t>
            </a:fld>
            <a:endParaRPr lang="ar-SA"/>
          </a:p>
        </p:txBody>
      </p:sp>
      <p:sp>
        <p:nvSpPr>
          <p:cNvPr id="4" name="عنصر نائب للتذييل 3"/>
          <p:cNvSpPr>
            <a:spLocks noGrp="1"/>
          </p:cNvSpPr>
          <p:nvPr>
            <p:ph type="ftr" sz="quarter" idx="11"/>
          </p:nvPr>
        </p:nvSpPr>
        <p:spPr/>
        <p:txBody>
          <a:bodyPr/>
          <a:lstStyle/>
          <a:p>
            <a:r>
              <a:rPr lang="en-US" smtClean="0"/>
              <a:t>Dr. Abdulaziz Abbas</a:t>
            </a:r>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78</a:t>
            </a:fld>
            <a:endParaRPr lang="ar-SA"/>
          </a:p>
        </p:txBody>
      </p:sp>
    </p:spTree>
    <p:extLst>
      <p:ext uri="{BB962C8B-B14F-4D97-AF65-F5344CB8AC3E}">
        <p14:creationId xmlns:p14="http://schemas.microsoft.com/office/powerpoint/2010/main" val="415544189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260648"/>
            <a:ext cx="8712968" cy="6264696"/>
          </a:xfrm>
        </p:spPr>
        <p:txBody>
          <a:bodyPr>
            <a:normAutofit fontScale="92500" lnSpcReduction="10000"/>
          </a:bodyPr>
          <a:lstStyle/>
          <a:p>
            <a:pPr marL="0" lvl="0" indent="0" algn="just" rtl="0">
              <a:buNone/>
            </a:pPr>
            <a:endParaRPr lang="en-US" sz="2800" dirty="0" smtClean="0">
              <a:solidFill>
                <a:srgbClr val="0070C0"/>
              </a:solidFill>
              <a:latin typeface="Andalus" pitchFamily="18" charset="-78"/>
              <a:cs typeface="Andalus" pitchFamily="18" charset="-78"/>
            </a:endParaRPr>
          </a:p>
          <a:p>
            <a:pPr marL="0" lvl="0" indent="0" algn="just" rtl="0">
              <a:buNone/>
            </a:pPr>
            <a:r>
              <a:rPr lang="en-US" sz="2800" dirty="0" smtClean="0">
                <a:solidFill>
                  <a:srgbClr val="FF0000"/>
                </a:solidFill>
                <a:latin typeface="Andalus" pitchFamily="18" charset="-78"/>
                <a:cs typeface="Andalus" pitchFamily="18" charset="-78"/>
              </a:rPr>
              <a:t>Foods </a:t>
            </a:r>
            <a:r>
              <a:rPr lang="en-US" sz="2800" dirty="0">
                <a:solidFill>
                  <a:srgbClr val="FF0000"/>
                </a:solidFill>
                <a:latin typeface="Andalus" pitchFamily="18" charset="-78"/>
                <a:cs typeface="Andalus" pitchFamily="18" charset="-78"/>
              </a:rPr>
              <a:t>that aggravate symptoms </a:t>
            </a:r>
            <a:r>
              <a:rPr lang="en-US" sz="2800" dirty="0">
                <a:solidFill>
                  <a:srgbClr val="0070C0"/>
                </a:solidFill>
                <a:latin typeface="Andalus" pitchFamily="18" charset="-78"/>
                <a:cs typeface="Andalus" pitchFamily="18" charset="-78"/>
              </a:rPr>
              <a:t>may include </a:t>
            </a:r>
            <a:r>
              <a:rPr lang="en-US" sz="2800" u="sng" dirty="0">
                <a:solidFill>
                  <a:srgbClr val="0070C0"/>
                </a:solidFill>
                <a:latin typeface="Andalus" pitchFamily="18" charset="-78"/>
                <a:cs typeface="Andalus" pitchFamily="18" charset="-78"/>
              </a:rPr>
              <a:t>fried or fatty </a:t>
            </a:r>
            <a:r>
              <a:rPr lang="en-US" sz="2800" dirty="0">
                <a:solidFill>
                  <a:srgbClr val="0070C0"/>
                </a:solidFill>
                <a:latin typeface="Andalus" pitchFamily="18" charset="-78"/>
                <a:cs typeface="Andalus" pitchFamily="18" charset="-78"/>
              </a:rPr>
              <a:t>foods, </a:t>
            </a:r>
            <a:r>
              <a:rPr lang="en-US" sz="2800" u="sng" dirty="0">
                <a:solidFill>
                  <a:srgbClr val="0070C0"/>
                </a:solidFill>
                <a:latin typeface="Andalus" pitchFamily="18" charset="-78"/>
                <a:cs typeface="Andalus" pitchFamily="18" charset="-78"/>
              </a:rPr>
              <a:t>gas-producing </a:t>
            </a:r>
            <a:r>
              <a:rPr lang="en-US" sz="2800" u="sng" dirty="0" smtClean="0">
                <a:solidFill>
                  <a:srgbClr val="0070C0"/>
                </a:solidFill>
                <a:latin typeface="Andalus" pitchFamily="18" charset="-78"/>
                <a:cs typeface="Andalus" pitchFamily="18" charset="-78"/>
              </a:rPr>
              <a:t>foods</a:t>
            </a:r>
            <a:r>
              <a:rPr lang="en-US" sz="2800" dirty="0" smtClean="0">
                <a:solidFill>
                  <a:srgbClr val="0070C0"/>
                </a:solidFill>
                <a:latin typeface="Andalus" pitchFamily="18" charset="-78"/>
                <a:cs typeface="Andalus" pitchFamily="18" charset="-78"/>
              </a:rPr>
              <a:t>, </a:t>
            </a:r>
            <a:r>
              <a:rPr lang="en-US" sz="2800" u="sng" dirty="0">
                <a:solidFill>
                  <a:srgbClr val="0070C0"/>
                </a:solidFill>
                <a:latin typeface="Andalus" pitchFamily="18" charset="-78"/>
                <a:cs typeface="Andalus" pitchFamily="18" charset="-78"/>
              </a:rPr>
              <a:t>milk products </a:t>
            </a:r>
            <a:r>
              <a:rPr lang="en-US" sz="2800" dirty="0">
                <a:solidFill>
                  <a:srgbClr val="0070C0"/>
                </a:solidFill>
                <a:latin typeface="Andalus" pitchFamily="18" charset="-78"/>
                <a:cs typeface="Andalus" pitchFamily="18" charset="-78"/>
              </a:rPr>
              <a:t>(not necessarily due to lactose intolerance), </a:t>
            </a:r>
            <a:r>
              <a:rPr lang="en-US" sz="2800" u="sng" dirty="0">
                <a:solidFill>
                  <a:srgbClr val="0070C0"/>
                </a:solidFill>
                <a:latin typeface="Andalus" pitchFamily="18" charset="-78"/>
                <a:cs typeface="Andalus" pitchFamily="18" charset="-78"/>
              </a:rPr>
              <a:t>wheat products</a:t>
            </a:r>
            <a:r>
              <a:rPr lang="en-US" sz="2800" dirty="0">
                <a:solidFill>
                  <a:srgbClr val="0070C0"/>
                </a:solidFill>
                <a:latin typeface="Andalus" pitchFamily="18" charset="-78"/>
                <a:cs typeface="Andalus" pitchFamily="18" charset="-78"/>
              </a:rPr>
              <a:t>, </a:t>
            </a:r>
            <a:r>
              <a:rPr lang="en-US" sz="2800" u="sng" dirty="0">
                <a:solidFill>
                  <a:srgbClr val="0070C0"/>
                </a:solidFill>
                <a:latin typeface="Andalus" pitchFamily="18" charset="-78"/>
                <a:cs typeface="Andalus" pitchFamily="18" charset="-78"/>
              </a:rPr>
              <a:t>coffee</a:t>
            </a:r>
            <a:r>
              <a:rPr lang="en-US" sz="2800" dirty="0">
                <a:solidFill>
                  <a:srgbClr val="0070C0"/>
                </a:solidFill>
                <a:latin typeface="Andalus" pitchFamily="18" charset="-78"/>
                <a:cs typeface="Andalus" pitchFamily="18" charset="-78"/>
              </a:rPr>
              <a:t> (with or without caffeine), and </a:t>
            </a:r>
            <a:r>
              <a:rPr lang="en-US" sz="2800" u="sng" dirty="0">
                <a:solidFill>
                  <a:srgbClr val="0070C0"/>
                </a:solidFill>
                <a:latin typeface="Andalus" pitchFamily="18" charset="-78"/>
                <a:cs typeface="Andalus" pitchFamily="18" charset="-78"/>
              </a:rPr>
              <a:t>alcoholic beverages</a:t>
            </a:r>
            <a:r>
              <a:rPr lang="en-US" sz="2800" dirty="0">
                <a:solidFill>
                  <a:srgbClr val="0070C0"/>
                </a:solidFill>
                <a:latin typeface="Andalus" pitchFamily="18" charset="-78"/>
                <a:cs typeface="Andalus" pitchFamily="18" charset="-78"/>
              </a:rPr>
              <a:t>; </a:t>
            </a:r>
            <a:r>
              <a:rPr lang="en-US" sz="2800" dirty="0">
                <a:solidFill>
                  <a:srgbClr val="00B050"/>
                </a:solidFill>
                <a:latin typeface="Andalus" pitchFamily="18" charset="-78"/>
                <a:cs typeface="Andalus" pitchFamily="18" charset="-78"/>
              </a:rPr>
              <a:t>however, individual tolerances are best determined </a:t>
            </a:r>
            <a:r>
              <a:rPr lang="en-US" sz="2800" u="sng" dirty="0">
                <a:solidFill>
                  <a:srgbClr val="00B050"/>
                </a:solidFill>
                <a:latin typeface="Andalus" pitchFamily="18" charset="-78"/>
                <a:cs typeface="Andalus" pitchFamily="18" charset="-78"/>
              </a:rPr>
              <a:t>by trial and error.</a:t>
            </a:r>
          </a:p>
          <a:p>
            <a:pPr marL="0" lvl="0" indent="0" algn="just" rtl="0">
              <a:buNone/>
            </a:pPr>
            <a:r>
              <a:rPr lang="en-US" dirty="0">
                <a:solidFill>
                  <a:srgbClr val="7030A0"/>
                </a:solidFill>
                <a:latin typeface="Andalus" pitchFamily="18" charset="-78"/>
                <a:cs typeface="Andalus" pitchFamily="18" charset="-78"/>
              </a:rPr>
              <a:t>A careful </a:t>
            </a:r>
            <a:r>
              <a:rPr lang="en-US" u="sng" dirty="0">
                <a:solidFill>
                  <a:srgbClr val="7030A0"/>
                </a:solidFill>
                <a:latin typeface="Andalus" pitchFamily="18" charset="-78"/>
                <a:cs typeface="Andalus" pitchFamily="18" charset="-78"/>
              </a:rPr>
              <a:t>evaluation of the dietary patterns that exacerbate symptoms </a:t>
            </a:r>
            <a:r>
              <a:rPr lang="en-US" dirty="0">
                <a:solidFill>
                  <a:srgbClr val="7030A0"/>
                </a:solidFill>
                <a:latin typeface="Andalus" pitchFamily="18" charset="-78"/>
                <a:cs typeface="Andalus" pitchFamily="18" charset="-78"/>
              </a:rPr>
              <a:t>may </a:t>
            </a:r>
            <a:r>
              <a:rPr lang="en-US" u="sng" dirty="0">
                <a:solidFill>
                  <a:srgbClr val="7030A0"/>
                </a:solidFill>
                <a:latin typeface="Andalus" pitchFamily="18" charset="-78"/>
                <a:cs typeface="Andalus" pitchFamily="18" charset="-78"/>
              </a:rPr>
              <a:t>uncover the foods and habits most closely associated with intestinal discomfort.</a:t>
            </a:r>
          </a:p>
          <a:p>
            <a:pPr marL="0" lvl="0" indent="0" algn="just" rtl="0">
              <a:buNone/>
            </a:pPr>
            <a:r>
              <a:rPr lang="en-US" u="sng" dirty="0">
                <a:solidFill>
                  <a:srgbClr val="0070C0"/>
                </a:solidFill>
                <a:latin typeface="Andalus" pitchFamily="18" charset="-78"/>
                <a:cs typeface="Andalus" pitchFamily="18" charset="-78"/>
              </a:rPr>
              <a:t>Treatments</a:t>
            </a:r>
            <a:r>
              <a:rPr lang="en-US" dirty="0">
                <a:solidFill>
                  <a:srgbClr val="0070C0"/>
                </a:solidFill>
                <a:latin typeface="Andalus" pitchFamily="18" charset="-78"/>
                <a:cs typeface="Andalus" pitchFamily="18" charset="-78"/>
              </a:rPr>
              <a:t> under investigation for irritable bowel syndrome include </a:t>
            </a:r>
            <a:r>
              <a:rPr lang="en-US" u="sng" dirty="0">
                <a:solidFill>
                  <a:srgbClr val="FF0000"/>
                </a:solidFill>
                <a:latin typeface="Andalus" pitchFamily="18" charset="-78"/>
                <a:cs typeface="Andalus" pitchFamily="18" charset="-78"/>
              </a:rPr>
              <a:t>peppermint oil, </a:t>
            </a:r>
            <a:r>
              <a:rPr lang="en-US" dirty="0">
                <a:solidFill>
                  <a:srgbClr val="0070C0"/>
                </a:solidFill>
                <a:latin typeface="Andalus" pitchFamily="18" charset="-78"/>
                <a:cs typeface="Andalus" pitchFamily="18" charset="-78"/>
              </a:rPr>
              <a:t>which </a:t>
            </a:r>
            <a:r>
              <a:rPr lang="en-US" u="sng" dirty="0">
                <a:solidFill>
                  <a:srgbClr val="0070C0"/>
                </a:solidFill>
                <a:latin typeface="Andalus" pitchFamily="18" charset="-78"/>
                <a:cs typeface="Andalus" pitchFamily="18" charset="-78"/>
              </a:rPr>
              <a:t>relaxes smooth muscle within the GI tract</a:t>
            </a:r>
            <a:r>
              <a:rPr lang="en-US" dirty="0">
                <a:solidFill>
                  <a:srgbClr val="0070C0"/>
                </a:solidFill>
                <a:latin typeface="Andalus" pitchFamily="18" charset="-78"/>
                <a:cs typeface="Andalus" pitchFamily="18" charset="-78"/>
              </a:rPr>
              <a:t>, and various types of </a:t>
            </a:r>
            <a:r>
              <a:rPr lang="en-US" u="sng" dirty="0">
                <a:solidFill>
                  <a:srgbClr val="0070C0"/>
                </a:solidFill>
                <a:latin typeface="Andalus" pitchFamily="18" charset="-78"/>
                <a:cs typeface="Andalus" pitchFamily="18" charset="-78"/>
              </a:rPr>
              <a:t>probiotics</a:t>
            </a:r>
            <a:r>
              <a:rPr lang="en-US" dirty="0">
                <a:solidFill>
                  <a:srgbClr val="0070C0"/>
                </a:solidFill>
                <a:latin typeface="Andalus" pitchFamily="18" charset="-78"/>
                <a:cs typeface="Andalus" pitchFamily="18" charset="-78"/>
              </a:rPr>
              <a:t>.</a:t>
            </a:r>
          </a:p>
          <a:p>
            <a:pPr algn="l" rtl="0"/>
            <a:endParaRPr lang="ar-YE" dirty="0"/>
          </a:p>
        </p:txBody>
      </p:sp>
      <p:sp>
        <p:nvSpPr>
          <p:cNvPr id="4" name="عنصر نائب للتاريخ 3"/>
          <p:cNvSpPr>
            <a:spLocks noGrp="1"/>
          </p:cNvSpPr>
          <p:nvPr>
            <p:ph type="dt" sz="half" idx="10"/>
          </p:nvPr>
        </p:nvSpPr>
        <p:spPr/>
        <p:txBody>
          <a:bodyPr/>
          <a:lstStyle/>
          <a:p>
            <a:fld id="{E89986E3-EF0A-4723-844C-D1123D2D57D1}" type="datetime1">
              <a:rPr lang="en-US" smtClean="0"/>
              <a:t>7/12/2020</a:t>
            </a:fld>
            <a:endParaRPr lang="ar-SA"/>
          </a:p>
        </p:txBody>
      </p:sp>
      <p:sp>
        <p:nvSpPr>
          <p:cNvPr id="5" name="عنصر نائب للتذييل 4"/>
          <p:cNvSpPr>
            <a:spLocks noGrp="1"/>
          </p:cNvSpPr>
          <p:nvPr>
            <p:ph type="ftr" sz="quarter" idx="11"/>
          </p:nvPr>
        </p:nvSpPr>
        <p:spPr/>
        <p:txBody>
          <a:bodyPr/>
          <a:lstStyle/>
          <a:p>
            <a:r>
              <a:rPr lang="en-US" smtClean="0"/>
              <a:t>Dr. Abdulaziz Abbas</a:t>
            </a: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79</a:t>
            </a:fld>
            <a:endParaRPr lang="ar-SA"/>
          </a:p>
        </p:txBody>
      </p:sp>
    </p:spTree>
    <p:extLst>
      <p:ext uri="{BB962C8B-B14F-4D97-AF65-F5344CB8AC3E}">
        <p14:creationId xmlns:p14="http://schemas.microsoft.com/office/powerpoint/2010/main" val="3401499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88640"/>
            <a:ext cx="7416824" cy="6048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عنصر نائب للتاريخ 1"/>
          <p:cNvSpPr>
            <a:spLocks noGrp="1"/>
          </p:cNvSpPr>
          <p:nvPr>
            <p:ph type="dt" sz="half" idx="10"/>
          </p:nvPr>
        </p:nvSpPr>
        <p:spPr/>
        <p:txBody>
          <a:bodyPr/>
          <a:lstStyle/>
          <a:p>
            <a:fld id="{20D14B37-76D1-4384-9F58-ADBA79514E0D}" type="datetime1">
              <a:rPr lang="en-US" smtClean="0"/>
              <a:t>7/12/2020</a:t>
            </a:fld>
            <a:endParaRPr lang="ar-SA"/>
          </a:p>
        </p:txBody>
      </p:sp>
      <p:sp>
        <p:nvSpPr>
          <p:cNvPr id="3" name="عنصر نائب للتذييل 2"/>
          <p:cNvSpPr>
            <a:spLocks noGrp="1"/>
          </p:cNvSpPr>
          <p:nvPr>
            <p:ph type="ftr" sz="quarter" idx="11"/>
          </p:nvPr>
        </p:nvSpPr>
        <p:spPr/>
        <p:txBody>
          <a:bodyPr/>
          <a:lstStyle/>
          <a:p>
            <a:r>
              <a:rPr lang="en-US" smtClean="0"/>
              <a:t>Dr. Abdulaziz Abbas</a:t>
            </a:r>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8</a:t>
            </a:fld>
            <a:endParaRPr lang="ar-SA"/>
          </a:p>
        </p:txBody>
      </p:sp>
    </p:spTree>
    <p:extLst>
      <p:ext uri="{BB962C8B-B14F-4D97-AF65-F5344CB8AC3E}">
        <p14:creationId xmlns:p14="http://schemas.microsoft.com/office/powerpoint/2010/main" val="325224410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188640"/>
            <a:ext cx="8640960" cy="6264696"/>
          </a:xfrm>
        </p:spPr>
        <p:txBody>
          <a:bodyPr>
            <a:normAutofit fontScale="92500" lnSpcReduction="10000"/>
          </a:bodyPr>
          <a:lstStyle/>
          <a:p>
            <a:pPr marL="0" indent="0" algn="ctr" rtl="0">
              <a:buNone/>
            </a:pPr>
            <a:r>
              <a:rPr lang="en-US" sz="4800" b="1" dirty="0">
                <a:solidFill>
                  <a:srgbClr val="FF0000"/>
                </a:solidFill>
                <a:latin typeface="Andalus" pitchFamily="18" charset="-78"/>
                <a:cs typeface="Andalus" pitchFamily="18" charset="-78"/>
              </a:rPr>
              <a:t>Diverticular Disease of the Colon </a:t>
            </a:r>
            <a:endParaRPr lang="en-US" sz="4800" b="1" dirty="0" smtClean="0">
              <a:solidFill>
                <a:srgbClr val="FF0000"/>
              </a:solidFill>
              <a:latin typeface="Andalus" pitchFamily="18" charset="-78"/>
              <a:cs typeface="Andalus" pitchFamily="18" charset="-78"/>
            </a:endParaRPr>
          </a:p>
          <a:p>
            <a:pPr marL="0" indent="0" algn="just" rtl="0">
              <a:buNone/>
            </a:pPr>
            <a:r>
              <a:rPr lang="en-US" dirty="0" smtClean="0">
                <a:solidFill>
                  <a:srgbClr val="7030A0"/>
                </a:solidFill>
                <a:latin typeface="Andalus" pitchFamily="18" charset="-78"/>
                <a:cs typeface="Andalus" pitchFamily="18" charset="-78"/>
              </a:rPr>
              <a:t>Diverticulosis refers </a:t>
            </a:r>
            <a:r>
              <a:rPr lang="en-US" dirty="0">
                <a:solidFill>
                  <a:srgbClr val="7030A0"/>
                </a:solidFill>
                <a:latin typeface="Andalus" pitchFamily="18" charset="-78"/>
                <a:cs typeface="Andalus" pitchFamily="18" charset="-78"/>
              </a:rPr>
              <a:t>to </a:t>
            </a:r>
            <a:r>
              <a:rPr lang="en-US" dirty="0" smtClean="0">
                <a:solidFill>
                  <a:srgbClr val="7030A0"/>
                </a:solidFill>
                <a:latin typeface="Andalus" pitchFamily="18" charset="-78"/>
                <a:cs typeface="Andalus" pitchFamily="18" charset="-78"/>
              </a:rPr>
              <a:t>the presence </a:t>
            </a:r>
            <a:r>
              <a:rPr lang="en-US" dirty="0">
                <a:solidFill>
                  <a:srgbClr val="7030A0"/>
                </a:solidFill>
                <a:latin typeface="Andalus" pitchFamily="18" charset="-78"/>
                <a:cs typeface="Andalus" pitchFamily="18" charset="-78"/>
              </a:rPr>
              <a:t>of </a:t>
            </a:r>
            <a:r>
              <a:rPr lang="en-US" u="sng" dirty="0">
                <a:solidFill>
                  <a:srgbClr val="7030A0"/>
                </a:solidFill>
                <a:latin typeface="Andalus" pitchFamily="18" charset="-78"/>
                <a:cs typeface="Andalus" pitchFamily="18" charset="-78"/>
              </a:rPr>
              <a:t>pebble-sized </a:t>
            </a:r>
            <a:r>
              <a:rPr lang="en-US" u="sng" dirty="0" err="1">
                <a:solidFill>
                  <a:srgbClr val="7030A0"/>
                </a:solidFill>
                <a:latin typeface="Andalus" pitchFamily="18" charset="-78"/>
                <a:cs typeface="Andalus" pitchFamily="18" charset="-78"/>
              </a:rPr>
              <a:t>herniations</a:t>
            </a:r>
            <a:r>
              <a:rPr lang="en-US" u="sng" dirty="0">
                <a:solidFill>
                  <a:srgbClr val="7030A0"/>
                </a:solidFill>
                <a:latin typeface="Andalus" pitchFamily="18" charset="-78"/>
                <a:cs typeface="Andalus" pitchFamily="18" charset="-78"/>
              </a:rPr>
              <a:t> (</a:t>
            </a:r>
            <a:r>
              <a:rPr lang="en-US" u="sng" dirty="0" err="1">
                <a:solidFill>
                  <a:srgbClr val="7030A0"/>
                </a:solidFill>
                <a:latin typeface="Andalus" pitchFamily="18" charset="-78"/>
                <a:cs typeface="Andalus" pitchFamily="18" charset="-78"/>
              </a:rPr>
              <a:t>outpockets</a:t>
            </a:r>
            <a:r>
              <a:rPr lang="en-US" u="sng" dirty="0">
                <a:solidFill>
                  <a:srgbClr val="7030A0"/>
                </a:solidFill>
                <a:latin typeface="Andalus" pitchFamily="18" charset="-78"/>
                <a:cs typeface="Andalus" pitchFamily="18" charset="-78"/>
              </a:rPr>
              <a:t>) in the intestinal wall</a:t>
            </a:r>
            <a:r>
              <a:rPr lang="en-US" dirty="0">
                <a:solidFill>
                  <a:srgbClr val="7030A0"/>
                </a:solidFill>
                <a:latin typeface="Andalus" pitchFamily="18" charset="-78"/>
                <a:cs typeface="Andalus" pitchFamily="18" charset="-78"/>
              </a:rPr>
              <a:t>, known as </a:t>
            </a:r>
            <a:r>
              <a:rPr lang="en-US" dirty="0" smtClean="0">
                <a:solidFill>
                  <a:srgbClr val="7030A0"/>
                </a:solidFill>
                <a:latin typeface="Andalus" pitchFamily="18" charset="-78"/>
                <a:cs typeface="Andalus" pitchFamily="18" charset="-78"/>
              </a:rPr>
              <a:t>diverticula. </a:t>
            </a:r>
          </a:p>
          <a:p>
            <a:pPr marL="0" indent="0" algn="just" rtl="0">
              <a:buNone/>
            </a:pPr>
            <a:r>
              <a:rPr lang="en-US" dirty="0" smtClean="0">
                <a:solidFill>
                  <a:srgbClr val="00B050"/>
                </a:solidFill>
                <a:latin typeface="Andalus" pitchFamily="18" charset="-78"/>
                <a:cs typeface="Andalus" pitchFamily="18" charset="-78"/>
              </a:rPr>
              <a:t>The </a:t>
            </a:r>
            <a:r>
              <a:rPr lang="en-US" dirty="0">
                <a:solidFill>
                  <a:srgbClr val="00B050"/>
                </a:solidFill>
                <a:latin typeface="Andalus" pitchFamily="18" charset="-78"/>
                <a:cs typeface="Andalus" pitchFamily="18" charset="-78"/>
              </a:rPr>
              <a:t>prevalence of diverticulosis increases with age, occurring in </a:t>
            </a:r>
            <a:r>
              <a:rPr lang="en-US" u="sng" dirty="0">
                <a:solidFill>
                  <a:srgbClr val="00B050"/>
                </a:solidFill>
                <a:latin typeface="Andalus" pitchFamily="18" charset="-78"/>
                <a:cs typeface="Andalus" pitchFamily="18" charset="-78"/>
              </a:rPr>
              <a:t>50 to 65 percent of 80-year-old individuals</a:t>
            </a:r>
            <a:r>
              <a:rPr lang="en-US" u="sng" dirty="0" smtClean="0">
                <a:solidFill>
                  <a:srgbClr val="00B050"/>
                </a:solidFill>
                <a:latin typeface="Andalus" pitchFamily="18" charset="-78"/>
                <a:cs typeface="Andalus" pitchFamily="18" charset="-78"/>
              </a:rPr>
              <a:t>.</a:t>
            </a:r>
            <a:endParaRPr lang="en-US" u="sng" dirty="0">
              <a:solidFill>
                <a:srgbClr val="00B050"/>
              </a:solidFill>
              <a:latin typeface="Andalus" pitchFamily="18" charset="-78"/>
              <a:cs typeface="Andalus" pitchFamily="18" charset="-78"/>
            </a:endParaRPr>
          </a:p>
          <a:p>
            <a:pPr marL="0" indent="0" algn="just" rtl="0">
              <a:buNone/>
            </a:pPr>
            <a:r>
              <a:rPr lang="en-US" u="sng" dirty="0" smtClean="0">
                <a:solidFill>
                  <a:srgbClr val="000000"/>
                </a:solidFill>
                <a:latin typeface="Andalus" pitchFamily="18" charset="-78"/>
                <a:cs typeface="Andalus" pitchFamily="18" charset="-78"/>
              </a:rPr>
              <a:t>Most </a:t>
            </a:r>
            <a:r>
              <a:rPr lang="en-US" u="sng" dirty="0">
                <a:solidFill>
                  <a:srgbClr val="000000"/>
                </a:solidFill>
                <a:latin typeface="Andalus" pitchFamily="18" charset="-78"/>
                <a:cs typeface="Andalus" pitchFamily="18" charset="-78"/>
              </a:rPr>
              <a:t>people with diverticulosis are symptom free and remain unaware</a:t>
            </a:r>
            <a:r>
              <a:rPr lang="en-US" dirty="0">
                <a:solidFill>
                  <a:srgbClr val="000000"/>
                </a:solidFill>
                <a:latin typeface="Andalus" pitchFamily="18" charset="-78"/>
                <a:cs typeface="Andalus" pitchFamily="18" charset="-78"/>
              </a:rPr>
              <a:t> </a:t>
            </a:r>
            <a:r>
              <a:rPr lang="en-US" dirty="0" smtClean="0">
                <a:solidFill>
                  <a:srgbClr val="000000"/>
                </a:solidFill>
                <a:latin typeface="Andalus" pitchFamily="18" charset="-78"/>
                <a:cs typeface="Andalus" pitchFamily="18" charset="-78"/>
              </a:rPr>
              <a:t>of the </a:t>
            </a:r>
            <a:r>
              <a:rPr lang="en-US" dirty="0">
                <a:solidFill>
                  <a:srgbClr val="000000"/>
                </a:solidFill>
                <a:latin typeface="Andalus" pitchFamily="18" charset="-78"/>
                <a:cs typeface="Andalus" pitchFamily="18" charset="-78"/>
              </a:rPr>
              <a:t>condition until a </a:t>
            </a:r>
            <a:r>
              <a:rPr lang="en-US" u="sng" dirty="0">
                <a:solidFill>
                  <a:srgbClr val="000000"/>
                </a:solidFill>
                <a:latin typeface="Andalus" pitchFamily="18" charset="-78"/>
                <a:cs typeface="Andalus" pitchFamily="18" charset="-78"/>
              </a:rPr>
              <a:t>complication develops</a:t>
            </a:r>
            <a:r>
              <a:rPr lang="en-US" u="sng" dirty="0" smtClean="0">
                <a:solidFill>
                  <a:srgbClr val="000000"/>
                </a:solidFill>
                <a:latin typeface="Andalus" pitchFamily="18" charset="-78"/>
                <a:cs typeface="Andalus" pitchFamily="18" charset="-78"/>
              </a:rPr>
              <a:t>.</a:t>
            </a:r>
            <a:endParaRPr lang="en-US" u="sng" dirty="0">
              <a:solidFill>
                <a:srgbClr val="000000"/>
              </a:solidFill>
              <a:latin typeface="Andalus" pitchFamily="18" charset="-78"/>
              <a:cs typeface="Andalus" pitchFamily="18" charset="-78"/>
            </a:endParaRPr>
          </a:p>
          <a:p>
            <a:pPr marL="0" indent="0" algn="just" rtl="0">
              <a:buNone/>
            </a:pPr>
            <a:r>
              <a:rPr lang="en-US" dirty="0" smtClean="0">
                <a:solidFill>
                  <a:srgbClr val="0070C0"/>
                </a:solidFill>
                <a:latin typeface="Andalus" pitchFamily="18" charset="-78"/>
                <a:cs typeface="Andalus" pitchFamily="18" charset="-78"/>
              </a:rPr>
              <a:t>Epidemiological </a:t>
            </a:r>
            <a:r>
              <a:rPr lang="en-US" dirty="0">
                <a:solidFill>
                  <a:srgbClr val="0070C0"/>
                </a:solidFill>
                <a:latin typeface="Andalus" pitchFamily="18" charset="-78"/>
                <a:cs typeface="Andalus" pitchFamily="18" charset="-78"/>
              </a:rPr>
              <a:t>studies suggest that the development of diverticula is </a:t>
            </a:r>
            <a:r>
              <a:rPr lang="en-US" u="sng" dirty="0" smtClean="0">
                <a:solidFill>
                  <a:srgbClr val="FF0000"/>
                </a:solidFill>
                <a:latin typeface="Andalus" pitchFamily="18" charset="-78"/>
                <a:cs typeface="Andalus" pitchFamily="18" charset="-78"/>
              </a:rPr>
              <a:t>strongly influenced </a:t>
            </a:r>
            <a:r>
              <a:rPr lang="en-US" u="sng" dirty="0">
                <a:solidFill>
                  <a:srgbClr val="FF0000"/>
                </a:solidFill>
                <a:latin typeface="Andalus" pitchFamily="18" charset="-78"/>
                <a:cs typeface="Andalus" pitchFamily="18" charset="-78"/>
              </a:rPr>
              <a:t>by the amount of dietary fiber a person consumes. </a:t>
            </a:r>
            <a:endParaRPr lang="en-US" u="sng" dirty="0" smtClean="0">
              <a:solidFill>
                <a:srgbClr val="FF0000"/>
              </a:solidFill>
              <a:latin typeface="Andalus" pitchFamily="18" charset="-78"/>
              <a:cs typeface="Andalus" pitchFamily="18" charset="-78"/>
            </a:endParaRPr>
          </a:p>
          <a:p>
            <a:pPr marL="0" indent="0" algn="l" rtl="0">
              <a:buNone/>
            </a:pPr>
            <a:endParaRPr lang="en-US" u="sng" dirty="0">
              <a:solidFill>
                <a:srgbClr val="FF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p:txBody>
      </p:sp>
      <p:sp>
        <p:nvSpPr>
          <p:cNvPr id="2" name="عنصر نائب للتاريخ 1"/>
          <p:cNvSpPr>
            <a:spLocks noGrp="1"/>
          </p:cNvSpPr>
          <p:nvPr>
            <p:ph type="dt" sz="half" idx="10"/>
          </p:nvPr>
        </p:nvSpPr>
        <p:spPr/>
        <p:txBody>
          <a:bodyPr/>
          <a:lstStyle/>
          <a:p>
            <a:fld id="{7D4925D8-19D6-4532-A93A-700CF8BC9DF0}" type="datetime1">
              <a:rPr lang="en-US" smtClean="0"/>
              <a:t>7/12/2020</a:t>
            </a:fld>
            <a:endParaRPr lang="ar-SA"/>
          </a:p>
        </p:txBody>
      </p:sp>
      <p:sp>
        <p:nvSpPr>
          <p:cNvPr id="4" name="عنصر نائب للتذييل 3"/>
          <p:cNvSpPr>
            <a:spLocks noGrp="1"/>
          </p:cNvSpPr>
          <p:nvPr>
            <p:ph type="ftr" sz="quarter" idx="11"/>
          </p:nvPr>
        </p:nvSpPr>
        <p:spPr/>
        <p:txBody>
          <a:bodyPr/>
          <a:lstStyle/>
          <a:p>
            <a:r>
              <a:rPr lang="en-US" smtClean="0"/>
              <a:t>Dr. Abdulaziz Abbas</a:t>
            </a:r>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80</a:t>
            </a:fld>
            <a:endParaRPr lang="ar-SA"/>
          </a:p>
        </p:txBody>
      </p:sp>
    </p:spTree>
    <p:extLst>
      <p:ext uri="{BB962C8B-B14F-4D97-AF65-F5344CB8AC3E}">
        <p14:creationId xmlns:p14="http://schemas.microsoft.com/office/powerpoint/2010/main" val="49419525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260648"/>
            <a:ext cx="8640960" cy="6192688"/>
          </a:xfrm>
        </p:spPr>
        <p:txBody>
          <a:bodyPr/>
          <a:lstStyle/>
          <a:p>
            <a:pPr marL="0" lvl="0" indent="0" algn="just" rtl="0">
              <a:buNone/>
            </a:pPr>
            <a:r>
              <a:rPr lang="en-US" dirty="0">
                <a:solidFill>
                  <a:srgbClr val="0070C0"/>
                </a:solidFill>
                <a:latin typeface="Andalus" pitchFamily="18" charset="-78"/>
                <a:cs typeface="Andalus" pitchFamily="18" charset="-78"/>
              </a:rPr>
              <a:t>By </a:t>
            </a:r>
            <a:r>
              <a:rPr lang="en-US" u="sng" dirty="0">
                <a:solidFill>
                  <a:srgbClr val="0070C0"/>
                </a:solidFill>
                <a:latin typeface="Andalus" pitchFamily="18" charset="-78"/>
                <a:cs typeface="Andalus" pitchFamily="18" charset="-78"/>
              </a:rPr>
              <a:t>increasing stool weight and bulk, high-fiber diets reduce the workload of the circular muscles </a:t>
            </a:r>
            <a:r>
              <a:rPr lang="en-US" dirty="0">
                <a:solidFill>
                  <a:srgbClr val="0070C0"/>
                </a:solidFill>
                <a:latin typeface="Andalus" pitchFamily="18" charset="-78"/>
                <a:cs typeface="Andalus" pitchFamily="18" charset="-78"/>
              </a:rPr>
              <a:t>that move wastes through the colon. </a:t>
            </a:r>
            <a:endParaRPr lang="en-US" dirty="0" smtClean="0">
              <a:solidFill>
                <a:srgbClr val="0070C0"/>
              </a:solidFill>
              <a:latin typeface="Andalus" pitchFamily="18" charset="-78"/>
              <a:cs typeface="Andalus" pitchFamily="18" charset="-78"/>
            </a:endParaRPr>
          </a:p>
          <a:p>
            <a:pPr marL="0" lvl="0" indent="0" algn="just" rtl="0">
              <a:buNone/>
            </a:pPr>
            <a:r>
              <a:rPr lang="en-US" u="sng" dirty="0" smtClean="0">
                <a:solidFill>
                  <a:srgbClr val="7030A0"/>
                </a:solidFill>
                <a:latin typeface="Andalus" pitchFamily="18" charset="-78"/>
                <a:cs typeface="Andalus" pitchFamily="18" charset="-78"/>
              </a:rPr>
              <a:t>Low-fiber </a:t>
            </a:r>
            <a:r>
              <a:rPr lang="en-US" u="sng" dirty="0">
                <a:solidFill>
                  <a:srgbClr val="7030A0"/>
                </a:solidFill>
                <a:latin typeface="Andalus" pitchFamily="18" charset="-78"/>
                <a:cs typeface="Andalus" pitchFamily="18" charset="-78"/>
              </a:rPr>
              <a:t>diets require more vigorous muscle contractions, </a:t>
            </a:r>
            <a:r>
              <a:rPr lang="en-US" dirty="0">
                <a:solidFill>
                  <a:srgbClr val="7030A0"/>
                </a:solidFill>
                <a:latin typeface="Andalus" pitchFamily="18" charset="-78"/>
                <a:cs typeface="Andalus" pitchFamily="18" charset="-78"/>
              </a:rPr>
              <a:t>increasing pressure within the segments immediately adjacent to the circular muscles. </a:t>
            </a:r>
            <a:endParaRPr lang="en-US" dirty="0" smtClean="0">
              <a:solidFill>
                <a:srgbClr val="7030A0"/>
              </a:solidFill>
              <a:latin typeface="Andalus" pitchFamily="18" charset="-78"/>
              <a:cs typeface="Andalus" pitchFamily="18" charset="-78"/>
            </a:endParaRPr>
          </a:p>
          <a:p>
            <a:pPr marL="0" lvl="0" indent="0" algn="just" rtl="0">
              <a:buNone/>
            </a:pPr>
            <a:r>
              <a:rPr lang="en-US" dirty="0" smtClean="0">
                <a:solidFill>
                  <a:srgbClr val="000000"/>
                </a:solidFill>
                <a:latin typeface="Andalus" pitchFamily="18" charset="-78"/>
                <a:cs typeface="Andalus" pitchFamily="18" charset="-78"/>
              </a:rPr>
              <a:t>This </a:t>
            </a:r>
            <a:r>
              <a:rPr lang="en-US" u="sng" dirty="0">
                <a:solidFill>
                  <a:srgbClr val="FF0000"/>
                </a:solidFill>
                <a:latin typeface="Andalus" pitchFamily="18" charset="-78"/>
                <a:cs typeface="Andalus" pitchFamily="18" charset="-78"/>
              </a:rPr>
              <a:t>increase in pressure may induce small areas of intestinal tissue to weaken and balloon </a:t>
            </a:r>
            <a:r>
              <a:rPr lang="en-US" dirty="0">
                <a:solidFill>
                  <a:srgbClr val="000000"/>
                </a:solidFill>
                <a:latin typeface="Andalus" pitchFamily="18" charset="-78"/>
                <a:cs typeface="Andalus" pitchFamily="18" charset="-78"/>
              </a:rPr>
              <a:t>outward over time.</a:t>
            </a:r>
            <a:endParaRPr lang="ar-YE" dirty="0">
              <a:solidFill>
                <a:prstClr val="black"/>
              </a:solidFill>
              <a:latin typeface="Andalus" pitchFamily="18" charset="-78"/>
              <a:cs typeface="Andalus" pitchFamily="18" charset="-78"/>
            </a:endParaRPr>
          </a:p>
          <a:p>
            <a:endParaRPr lang="ar-YE" dirty="0"/>
          </a:p>
        </p:txBody>
      </p:sp>
      <p:sp>
        <p:nvSpPr>
          <p:cNvPr id="4" name="عنصر نائب للتاريخ 3"/>
          <p:cNvSpPr>
            <a:spLocks noGrp="1"/>
          </p:cNvSpPr>
          <p:nvPr>
            <p:ph type="dt" sz="half" idx="10"/>
          </p:nvPr>
        </p:nvSpPr>
        <p:spPr/>
        <p:txBody>
          <a:bodyPr/>
          <a:lstStyle/>
          <a:p>
            <a:fld id="{85175518-3A85-4630-AAF3-9BF991BDCC30}" type="datetime1">
              <a:rPr lang="en-US" smtClean="0"/>
              <a:t>7/12/2020</a:t>
            </a:fld>
            <a:endParaRPr lang="ar-SA"/>
          </a:p>
        </p:txBody>
      </p:sp>
      <p:sp>
        <p:nvSpPr>
          <p:cNvPr id="5" name="عنصر نائب للتذييل 4"/>
          <p:cNvSpPr>
            <a:spLocks noGrp="1"/>
          </p:cNvSpPr>
          <p:nvPr>
            <p:ph type="ftr" sz="quarter" idx="11"/>
          </p:nvPr>
        </p:nvSpPr>
        <p:spPr/>
        <p:txBody>
          <a:bodyPr/>
          <a:lstStyle/>
          <a:p>
            <a:r>
              <a:rPr lang="en-US" smtClean="0"/>
              <a:t>Dr. Abdulaziz Abbas</a:t>
            </a: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81</a:t>
            </a:fld>
            <a:endParaRPr lang="ar-SA"/>
          </a:p>
        </p:txBody>
      </p:sp>
    </p:spTree>
    <p:extLst>
      <p:ext uri="{BB962C8B-B14F-4D97-AF65-F5344CB8AC3E}">
        <p14:creationId xmlns:p14="http://schemas.microsoft.com/office/powerpoint/2010/main" val="18281772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260648"/>
            <a:ext cx="8712968" cy="6264696"/>
          </a:xfrm>
        </p:spPr>
        <p:txBody>
          <a:bodyPr>
            <a:normAutofit fontScale="85000" lnSpcReduction="20000"/>
          </a:bodyPr>
          <a:lstStyle/>
          <a:p>
            <a:pPr marL="0" indent="0" algn="just" rtl="0">
              <a:buNone/>
            </a:pPr>
            <a:r>
              <a:rPr lang="en-US" sz="3900" b="1" dirty="0">
                <a:solidFill>
                  <a:srgbClr val="FF0000"/>
                </a:solidFill>
                <a:latin typeface="Andalus" pitchFamily="18" charset="-78"/>
                <a:cs typeface="Andalus" pitchFamily="18" charset="-78"/>
              </a:rPr>
              <a:t>Diverticulitis </a:t>
            </a:r>
            <a:endParaRPr lang="en-US" sz="3900" b="1" dirty="0" smtClean="0">
              <a:solidFill>
                <a:srgbClr val="FF0000"/>
              </a:solidFill>
              <a:latin typeface="Andalus" pitchFamily="18" charset="-78"/>
              <a:cs typeface="Andalus" pitchFamily="18" charset="-78"/>
            </a:endParaRPr>
          </a:p>
          <a:p>
            <a:pPr marL="0" indent="0" algn="just" rtl="0">
              <a:buNone/>
            </a:pPr>
            <a:r>
              <a:rPr lang="en-US" u="sng" dirty="0" smtClean="0">
                <a:solidFill>
                  <a:srgbClr val="0070C0"/>
                </a:solidFill>
                <a:latin typeface="Andalus" pitchFamily="18" charset="-78"/>
                <a:cs typeface="Andalus" pitchFamily="18" charset="-78"/>
              </a:rPr>
              <a:t>Inflammation </a:t>
            </a:r>
            <a:r>
              <a:rPr lang="en-US" u="sng" dirty="0">
                <a:solidFill>
                  <a:srgbClr val="0070C0"/>
                </a:solidFill>
                <a:latin typeface="Andalus" pitchFamily="18" charset="-78"/>
                <a:cs typeface="Andalus" pitchFamily="18" charset="-78"/>
              </a:rPr>
              <a:t>or infection sometimes develops in the area around </a:t>
            </a:r>
            <a:r>
              <a:rPr lang="en-US" u="sng" dirty="0" smtClean="0">
                <a:solidFill>
                  <a:srgbClr val="0070C0"/>
                </a:solidFill>
                <a:latin typeface="Andalus" pitchFamily="18" charset="-78"/>
                <a:cs typeface="Andalus" pitchFamily="18" charset="-78"/>
              </a:rPr>
              <a:t>a diverticulum</a:t>
            </a:r>
            <a:r>
              <a:rPr lang="en-US" dirty="0">
                <a:solidFill>
                  <a:srgbClr val="0070C0"/>
                </a:solidFill>
                <a:latin typeface="Andalus" pitchFamily="18" charset="-78"/>
                <a:cs typeface="Andalus" pitchFamily="18" charset="-78"/>
              </a:rPr>
              <a:t>. This condition, called </a:t>
            </a:r>
            <a:r>
              <a:rPr lang="en-US" i="1" u="sng" dirty="0">
                <a:solidFill>
                  <a:srgbClr val="0070C0"/>
                </a:solidFill>
                <a:latin typeface="Andalus" pitchFamily="18" charset="-78"/>
                <a:cs typeface="Andalus" pitchFamily="18" charset="-78"/>
              </a:rPr>
              <a:t>diverticulitis</a:t>
            </a:r>
            <a:r>
              <a:rPr lang="en-US" dirty="0">
                <a:solidFill>
                  <a:srgbClr val="0070C0"/>
                </a:solidFill>
                <a:latin typeface="Andalus" pitchFamily="18" charset="-78"/>
                <a:cs typeface="Andalus" pitchFamily="18" charset="-78"/>
              </a:rPr>
              <a:t>, is the most common complication of diverticulosis, affecting </a:t>
            </a:r>
            <a:r>
              <a:rPr lang="en-US" u="sng" dirty="0">
                <a:solidFill>
                  <a:srgbClr val="0070C0"/>
                </a:solidFill>
                <a:latin typeface="Andalus" pitchFamily="18" charset="-78"/>
                <a:cs typeface="Andalus" pitchFamily="18" charset="-78"/>
              </a:rPr>
              <a:t>10 to 25 percent of individuals with the condition</a:t>
            </a:r>
            <a:r>
              <a:rPr lang="en-US" u="sng" dirty="0" smtClean="0">
                <a:solidFill>
                  <a:srgbClr val="0070C0"/>
                </a:solidFill>
                <a:latin typeface="Andalus" pitchFamily="18" charset="-78"/>
                <a:cs typeface="Andalus" pitchFamily="18" charset="-78"/>
              </a:rPr>
              <a:t>.</a:t>
            </a:r>
            <a:r>
              <a:rPr lang="en-US" sz="800" u="sng" dirty="0" smtClean="0">
                <a:solidFill>
                  <a:srgbClr val="0070C0"/>
                </a:solidFill>
                <a:latin typeface="Andalus" pitchFamily="18" charset="-78"/>
                <a:cs typeface="Andalus" pitchFamily="18" charset="-78"/>
              </a:rPr>
              <a:t> </a:t>
            </a:r>
          </a:p>
          <a:p>
            <a:pPr marL="0" indent="0" algn="just" rtl="0">
              <a:buNone/>
            </a:pPr>
            <a:r>
              <a:rPr lang="en-US" dirty="0" smtClean="0">
                <a:solidFill>
                  <a:srgbClr val="000000"/>
                </a:solidFill>
                <a:latin typeface="Andalus" pitchFamily="18" charset="-78"/>
                <a:cs typeface="Andalus" pitchFamily="18" charset="-78"/>
              </a:rPr>
              <a:t>It </a:t>
            </a:r>
            <a:r>
              <a:rPr lang="en-US" dirty="0">
                <a:solidFill>
                  <a:srgbClr val="000000"/>
                </a:solidFill>
                <a:latin typeface="Andalus" pitchFamily="18" charset="-78"/>
                <a:cs typeface="Andalus" pitchFamily="18" charset="-78"/>
              </a:rPr>
              <a:t>is thought to </a:t>
            </a:r>
            <a:r>
              <a:rPr lang="en-US" u="sng" dirty="0">
                <a:solidFill>
                  <a:srgbClr val="000000"/>
                </a:solidFill>
                <a:latin typeface="Andalus" pitchFamily="18" charset="-78"/>
                <a:cs typeface="Andalus" pitchFamily="18" charset="-78"/>
              </a:rPr>
              <a:t>result from erosion of the diverticular wall due to high pressure within the lumen</a:t>
            </a:r>
            <a:r>
              <a:rPr lang="en-US" dirty="0">
                <a:solidFill>
                  <a:srgbClr val="000000"/>
                </a:solidFill>
                <a:latin typeface="Andalus" pitchFamily="18" charset="-78"/>
                <a:cs typeface="Andalus" pitchFamily="18" charset="-78"/>
              </a:rPr>
              <a:t>, causing </a:t>
            </a:r>
            <a:r>
              <a:rPr lang="en-US" u="sng" dirty="0">
                <a:solidFill>
                  <a:srgbClr val="000000"/>
                </a:solidFill>
                <a:latin typeface="Andalus" pitchFamily="18" charset="-78"/>
                <a:cs typeface="Andalus" pitchFamily="18" charset="-78"/>
              </a:rPr>
              <a:t>inflammation</a:t>
            </a:r>
            <a:r>
              <a:rPr lang="en-US" dirty="0">
                <a:solidFill>
                  <a:srgbClr val="000000"/>
                </a:solidFill>
                <a:latin typeface="Andalus" pitchFamily="18" charset="-78"/>
                <a:cs typeface="Andalus" pitchFamily="18" charset="-78"/>
              </a:rPr>
              <a:t> and eventually a </a:t>
            </a:r>
            <a:r>
              <a:rPr lang="en-US" u="sng" dirty="0" err="1">
                <a:solidFill>
                  <a:srgbClr val="000000"/>
                </a:solidFill>
                <a:latin typeface="Andalus" pitchFamily="18" charset="-78"/>
                <a:cs typeface="Andalus" pitchFamily="18" charset="-78"/>
              </a:rPr>
              <a:t>microperforation</a:t>
            </a:r>
            <a:r>
              <a:rPr lang="en-US" dirty="0">
                <a:solidFill>
                  <a:srgbClr val="000000"/>
                </a:solidFill>
                <a:latin typeface="Andalus" pitchFamily="18" charset="-78"/>
                <a:cs typeface="Andalus" pitchFamily="18" charset="-78"/>
              </a:rPr>
              <a:t> that leads to subsequent infection</a:t>
            </a:r>
            <a:r>
              <a:rPr lang="en-US" dirty="0" smtClean="0">
                <a:solidFill>
                  <a:srgbClr val="000000"/>
                </a:solidFill>
                <a:latin typeface="Andalus" pitchFamily="18" charset="-78"/>
                <a:cs typeface="Andalus" pitchFamily="18" charset="-78"/>
              </a:rPr>
              <a:t>.</a:t>
            </a:r>
            <a:r>
              <a:rPr lang="en-US" sz="800" dirty="0" smtClean="0">
                <a:solidFill>
                  <a:srgbClr val="000000"/>
                </a:solidFill>
                <a:latin typeface="Andalus" pitchFamily="18" charset="-78"/>
                <a:cs typeface="Andalus" pitchFamily="18" charset="-78"/>
              </a:rPr>
              <a:t> </a:t>
            </a:r>
          </a:p>
          <a:p>
            <a:pPr marL="0" indent="0" algn="just" rtl="0">
              <a:buNone/>
            </a:pPr>
            <a:r>
              <a:rPr lang="en-US" dirty="0" smtClean="0">
                <a:solidFill>
                  <a:srgbClr val="00B050"/>
                </a:solidFill>
                <a:latin typeface="Andalus" pitchFamily="18" charset="-78"/>
                <a:cs typeface="Andalus" pitchFamily="18" charset="-78"/>
              </a:rPr>
              <a:t>If </a:t>
            </a:r>
            <a:r>
              <a:rPr lang="en-US" dirty="0">
                <a:solidFill>
                  <a:srgbClr val="00B050"/>
                </a:solidFill>
                <a:latin typeface="Andalus" pitchFamily="18" charset="-78"/>
                <a:cs typeface="Andalus" pitchFamily="18" charset="-78"/>
              </a:rPr>
              <a:t>the infection spreads to adjacent organs, </a:t>
            </a:r>
            <a:r>
              <a:rPr lang="en-US" u="sng" dirty="0">
                <a:solidFill>
                  <a:srgbClr val="00B050"/>
                </a:solidFill>
                <a:latin typeface="Andalus" pitchFamily="18" charset="-78"/>
                <a:cs typeface="Andalus" pitchFamily="18" charset="-78"/>
              </a:rPr>
              <a:t>fistulas</a:t>
            </a:r>
            <a:r>
              <a:rPr lang="en-US" dirty="0">
                <a:solidFill>
                  <a:srgbClr val="00B050"/>
                </a:solidFill>
                <a:latin typeface="Andalus" pitchFamily="18" charset="-78"/>
                <a:cs typeface="Andalus" pitchFamily="18" charset="-78"/>
              </a:rPr>
              <a:t> may develop. </a:t>
            </a:r>
            <a:endParaRPr lang="en-US" dirty="0" smtClean="0">
              <a:solidFill>
                <a:srgbClr val="00B050"/>
              </a:solidFill>
              <a:latin typeface="Andalus" pitchFamily="18" charset="-78"/>
              <a:cs typeface="Andalus" pitchFamily="18" charset="-78"/>
            </a:endParaRPr>
          </a:p>
          <a:p>
            <a:pPr marL="0" indent="0" algn="just" rtl="0">
              <a:buNone/>
            </a:pPr>
            <a:r>
              <a:rPr lang="en-US" u="sng" dirty="0" smtClean="0">
                <a:solidFill>
                  <a:srgbClr val="7030A0"/>
                </a:solidFill>
                <a:latin typeface="Andalus" pitchFamily="18" charset="-78"/>
                <a:cs typeface="Andalus" pitchFamily="18" charset="-78"/>
              </a:rPr>
              <a:t>Less </a:t>
            </a:r>
            <a:r>
              <a:rPr lang="en-US" u="sng" dirty="0">
                <a:solidFill>
                  <a:srgbClr val="7030A0"/>
                </a:solidFill>
                <a:latin typeface="Andalus" pitchFamily="18" charset="-78"/>
                <a:cs typeface="Andalus" pitchFamily="18" charset="-78"/>
              </a:rPr>
              <a:t>frequently</a:t>
            </a:r>
            <a:r>
              <a:rPr lang="en-US" dirty="0">
                <a:solidFill>
                  <a:srgbClr val="7030A0"/>
                </a:solidFill>
                <a:latin typeface="Andalus" pitchFamily="18" charset="-78"/>
                <a:cs typeface="Andalus" pitchFamily="18" charset="-78"/>
              </a:rPr>
              <a:t>, the infection spreads </a:t>
            </a:r>
            <a:r>
              <a:rPr lang="en-US" u="sng" dirty="0">
                <a:solidFill>
                  <a:srgbClr val="7030A0"/>
                </a:solidFill>
                <a:latin typeface="Andalus" pitchFamily="18" charset="-78"/>
                <a:cs typeface="Andalus" pitchFamily="18" charset="-78"/>
              </a:rPr>
              <a:t>to the peritoneal cavity,</a:t>
            </a:r>
            <a:r>
              <a:rPr lang="en-US" dirty="0">
                <a:solidFill>
                  <a:srgbClr val="7030A0"/>
                </a:solidFill>
                <a:latin typeface="Andalus" pitchFamily="18" charset="-78"/>
                <a:cs typeface="Andalus" pitchFamily="18" charset="-78"/>
              </a:rPr>
              <a:t> causing life threatening illness. </a:t>
            </a:r>
            <a:endParaRPr lang="en-US" dirty="0" smtClean="0">
              <a:solidFill>
                <a:srgbClr val="7030A0"/>
              </a:solidFill>
              <a:latin typeface="Andalus" pitchFamily="18" charset="-78"/>
              <a:cs typeface="Andalus" pitchFamily="18" charset="-78"/>
            </a:endParaRPr>
          </a:p>
          <a:p>
            <a:pPr marL="0" indent="0" algn="just" rtl="0">
              <a:buNone/>
            </a:pPr>
            <a:r>
              <a:rPr lang="en-US" u="sng" dirty="0" smtClean="0">
                <a:solidFill>
                  <a:srgbClr val="FF0000"/>
                </a:solidFill>
                <a:latin typeface="Andalus" pitchFamily="18" charset="-78"/>
                <a:cs typeface="Andalus" pitchFamily="18" charset="-78"/>
              </a:rPr>
              <a:t>Symptoms</a:t>
            </a:r>
            <a:r>
              <a:rPr lang="en-US" dirty="0" smtClean="0">
                <a:solidFill>
                  <a:srgbClr val="FF0000"/>
                </a:solidFill>
                <a:latin typeface="Andalus" pitchFamily="18" charset="-78"/>
                <a:cs typeface="Andalus" pitchFamily="18" charset="-78"/>
              </a:rPr>
              <a:t> </a:t>
            </a:r>
            <a:r>
              <a:rPr lang="en-US" dirty="0">
                <a:solidFill>
                  <a:srgbClr val="FF0000"/>
                </a:solidFill>
                <a:latin typeface="Andalus" pitchFamily="18" charset="-78"/>
                <a:cs typeface="Andalus" pitchFamily="18" charset="-78"/>
              </a:rPr>
              <a:t>of diverticulitis may include </a:t>
            </a:r>
            <a:r>
              <a:rPr lang="en-US" u="sng" dirty="0">
                <a:solidFill>
                  <a:srgbClr val="FF0000"/>
                </a:solidFill>
                <a:latin typeface="Andalus" pitchFamily="18" charset="-78"/>
                <a:cs typeface="Andalus" pitchFamily="18" charset="-78"/>
              </a:rPr>
              <a:t>persistent </a:t>
            </a:r>
            <a:r>
              <a:rPr lang="en-US" u="sng" dirty="0" smtClean="0">
                <a:solidFill>
                  <a:srgbClr val="FF0000"/>
                </a:solidFill>
                <a:latin typeface="Andalus" pitchFamily="18" charset="-78"/>
                <a:cs typeface="Andalus" pitchFamily="18" charset="-78"/>
              </a:rPr>
              <a:t>abdominal</a:t>
            </a:r>
          </a:p>
          <a:p>
            <a:pPr marL="0" indent="0" algn="l" rtl="0">
              <a:buNone/>
            </a:pPr>
            <a:r>
              <a:rPr lang="en-US" u="sng" dirty="0">
                <a:solidFill>
                  <a:srgbClr val="FF0000"/>
                </a:solidFill>
                <a:latin typeface="Andalus" pitchFamily="18" charset="-78"/>
                <a:cs typeface="Andalus" pitchFamily="18" charset="-78"/>
              </a:rPr>
              <a:t>pain</a:t>
            </a:r>
            <a:r>
              <a:rPr lang="en-US" dirty="0">
                <a:solidFill>
                  <a:srgbClr val="FF0000"/>
                </a:solidFill>
                <a:latin typeface="Andalus" pitchFamily="18" charset="-78"/>
                <a:cs typeface="Andalus" pitchFamily="18" charset="-78"/>
              </a:rPr>
              <a:t>, </a:t>
            </a:r>
            <a:r>
              <a:rPr lang="en-US" u="sng" dirty="0">
                <a:solidFill>
                  <a:srgbClr val="FF0000"/>
                </a:solidFill>
                <a:latin typeface="Andalus" pitchFamily="18" charset="-78"/>
                <a:cs typeface="Andalus" pitchFamily="18" charset="-78"/>
              </a:rPr>
              <a:t>tenderness</a:t>
            </a:r>
            <a:r>
              <a:rPr lang="en-US" dirty="0">
                <a:solidFill>
                  <a:srgbClr val="FF0000"/>
                </a:solidFill>
                <a:latin typeface="Andalus" pitchFamily="18" charset="-78"/>
                <a:cs typeface="Andalus" pitchFamily="18" charset="-78"/>
              </a:rPr>
              <a:t> </a:t>
            </a:r>
            <a:r>
              <a:rPr lang="en-US" u="sng" dirty="0">
                <a:solidFill>
                  <a:srgbClr val="FF0000"/>
                </a:solidFill>
                <a:latin typeface="Andalus" pitchFamily="18" charset="-78"/>
                <a:cs typeface="Andalus" pitchFamily="18" charset="-78"/>
              </a:rPr>
              <a:t>in the affected area, fever</a:t>
            </a:r>
            <a:r>
              <a:rPr lang="en-US" dirty="0">
                <a:solidFill>
                  <a:srgbClr val="FF0000"/>
                </a:solidFill>
                <a:latin typeface="Andalus" pitchFamily="18" charset="-78"/>
                <a:cs typeface="Andalus" pitchFamily="18" charset="-78"/>
              </a:rPr>
              <a:t>, </a:t>
            </a:r>
            <a:r>
              <a:rPr lang="en-US" u="sng" dirty="0">
                <a:solidFill>
                  <a:srgbClr val="FF0000"/>
                </a:solidFill>
                <a:latin typeface="Andalus" pitchFamily="18" charset="-78"/>
                <a:cs typeface="Andalus" pitchFamily="18" charset="-78"/>
              </a:rPr>
              <a:t>constipation</a:t>
            </a:r>
            <a:r>
              <a:rPr lang="en-US" dirty="0">
                <a:solidFill>
                  <a:srgbClr val="FF0000"/>
                </a:solidFill>
                <a:latin typeface="Andalus" pitchFamily="18" charset="-78"/>
                <a:cs typeface="Andalus" pitchFamily="18" charset="-78"/>
              </a:rPr>
              <a:t>, and </a:t>
            </a:r>
            <a:r>
              <a:rPr lang="en-US" u="sng" dirty="0">
                <a:solidFill>
                  <a:srgbClr val="FF0000"/>
                </a:solidFill>
                <a:latin typeface="Andalus" pitchFamily="18" charset="-78"/>
                <a:cs typeface="Andalus" pitchFamily="18" charset="-78"/>
              </a:rPr>
              <a:t>diarrhea</a:t>
            </a:r>
            <a:r>
              <a:rPr lang="en-US" dirty="0">
                <a:solidFill>
                  <a:srgbClr val="FF0000"/>
                </a:solidFill>
                <a:latin typeface="Andalus" pitchFamily="18" charset="-78"/>
                <a:cs typeface="Andalus" pitchFamily="18" charset="-78"/>
              </a:rPr>
              <a:t>. </a:t>
            </a:r>
            <a:r>
              <a:rPr lang="en-US" u="sng" dirty="0">
                <a:solidFill>
                  <a:srgbClr val="FF0000"/>
                </a:solidFill>
                <a:latin typeface="Andalus" pitchFamily="18" charset="-78"/>
                <a:cs typeface="Andalus" pitchFamily="18" charset="-78"/>
              </a:rPr>
              <a:t>Anorexia</a:t>
            </a:r>
            <a:r>
              <a:rPr lang="en-US" dirty="0">
                <a:solidFill>
                  <a:srgbClr val="FF0000"/>
                </a:solidFill>
                <a:latin typeface="Andalus" pitchFamily="18" charset="-78"/>
                <a:cs typeface="Andalus" pitchFamily="18" charset="-78"/>
              </a:rPr>
              <a:t>, </a:t>
            </a:r>
            <a:r>
              <a:rPr lang="en-US" u="sng" dirty="0">
                <a:solidFill>
                  <a:srgbClr val="FF0000"/>
                </a:solidFill>
                <a:latin typeface="Andalus" pitchFamily="18" charset="-78"/>
                <a:cs typeface="Andalus" pitchFamily="18" charset="-78"/>
              </a:rPr>
              <a:t>nausea</a:t>
            </a:r>
            <a:r>
              <a:rPr lang="en-US" dirty="0">
                <a:solidFill>
                  <a:srgbClr val="FF0000"/>
                </a:solidFill>
                <a:latin typeface="Andalus" pitchFamily="18" charset="-78"/>
                <a:cs typeface="Andalus" pitchFamily="18" charset="-78"/>
              </a:rPr>
              <a:t>, and </a:t>
            </a:r>
            <a:r>
              <a:rPr lang="en-US" u="sng" dirty="0">
                <a:solidFill>
                  <a:srgbClr val="FF0000"/>
                </a:solidFill>
                <a:latin typeface="Andalus" pitchFamily="18" charset="-78"/>
                <a:cs typeface="Andalus" pitchFamily="18" charset="-78"/>
              </a:rPr>
              <a:t>vomiting</a:t>
            </a:r>
            <a:r>
              <a:rPr lang="en-US" dirty="0">
                <a:solidFill>
                  <a:srgbClr val="FF0000"/>
                </a:solidFill>
                <a:latin typeface="Andalus" pitchFamily="18" charset="-78"/>
                <a:cs typeface="Andalus" pitchFamily="18" charset="-78"/>
              </a:rPr>
              <a:t> may also occur</a:t>
            </a:r>
            <a:r>
              <a:rPr lang="en-US" dirty="0">
                <a:solidFill>
                  <a:srgbClr val="00B050"/>
                </a:solidFill>
                <a:latin typeface="Andalus" pitchFamily="18" charset="-78"/>
                <a:cs typeface="Andalus" pitchFamily="18" charset="-78"/>
              </a:rPr>
              <a:t>.</a:t>
            </a:r>
            <a:endParaRPr lang="ar-YE" dirty="0">
              <a:solidFill>
                <a:srgbClr val="00B050"/>
              </a:solidFill>
              <a:latin typeface="Andalus" pitchFamily="18" charset="-78"/>
              <a:cs typeface="Andalus" pitchFamily="18" charset="-78"/>
            </a:endParaRPr>
          </a:p>
          <a:p>
            <a:pPr marL="0" indent="0" algn="l" rtl="0">
              <a:buNone/>
            </a:pPr>
            <a:endParaRPr lang="en-US" dirty="0">
              <a:latin typeface="BerkeleyStd-Medium"/>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p:txBody>
      </p:sp>
      <p:sp>
        <p:nvSpPr>
          <p:cNvPr id="2" name="عنصر نائب للتاريخ 1"/>
          <p:cNvSpPr>
            <a:spLocks noGrp="1"/>
          </p:cNvSpPr>
          <p:nvPr>
            <p:ph type="dt" sz="half" idx="10"/>
          </p:nvPr>
        </p:nvSpPr>
        <p:spPr/>
        <p:txBody>
          <a:bodyPr/>
          <a:lstStyle/>
          <a:p>
            <a:fld id="{079610E2-589E-4B4A-85AA-1A0B5E2B6618}" type="datetime1">
              <a:rPr lang="en-US" smtClean="0"/>
              <a:t>7/12/2020</a:t>
            </a:fld>
            <a:endParaRPr lang="ar-SA"/>
          </a:p>
        </p:txBody>
      </p:sp>
      <p:sp>
        <p:nvSpPr>
          <p:cNvPr id="4" name="عنصر نائب للتذييل 3"/>
          <p:cNvSpPr>
            <a:spLocks noGrp="1"/>
          </p:cNvSpPr>
          <p:nvPr>
            <p:ph type="ftr" sz="quarter" idx="11"/>
          </p:nvPr>
        </p:nvSpPr>
        <p:spPr/>
        <p:txBody>
          <a:bodyPr/>
          <a:lstStyle/>
          <a:p>
            <a:r>
              <a:rPr lang="en-US" smtClean="0"/>
              <a:t>Dr. Abdulaziz Abbas</a:t>
            </a:r>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82</a:t>
            </a:fld>
            <a:endParaRPr lang="ar-SA"/>
          </a:p>
        </p:txBody>
      </p:sp>
    </p:spTree>
    <p:extLst>
      <p:ext uri="{BB962C8B-B14F-4D97-AF65-F5344CB8AC3E}">
        <p14:creationId xmlns:p14="http://schemas.microsoft.com/office/powerpoint/2010/main" val="130139544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404664"/>
            <a:ext cx="6912768" cy="5832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عنصر نائب للتاريخ 1"/>
          <p:cNvSpPr>
            <a:spLocks noGrp="1"/>
          </p:cNvSpPr>
          <p:nvPr>
            <p:ph type="dt" sz="half" idx="10"/>
          </p:nvPr>
        </p:nvSpPr>
        <p:spPr/>
        <p:txBody>
          <a:bodyPr/>
          <a:lstStyle/>
          <a:p>
            <a:fld id="{97B93266-42CB-4D1D-88AF-562F38C050EA}" type="datetime1">
              <a:rPr lang="en-US" smtClean="0"/>
              <a:t>7/12/2020</a:t>
            </a:fld>
            <a:endParaRPr lang="ar-SA"/>
          </a:p>
        </p:txBody>
      </p:sp>
      <p:sp>
        <p:nvSpPr>
          <p:cNvPr id="3" name="عنصر نائب للتذييل 2"/>
          <p:cNvSpPr>
            <a:spLocks noGrp="1"/>
          </p:cNvSpPr>
          <p:nvPr>
            <p:ph type="ftr" sz="quarter" idx="11"/>
          </p:nvPr>
        </p:nvSpPr>
        <p:spPr/>
        <p:txBody>
          <a:bodyPr/>
          <a:lstStyle/>
          <a:p>
            <a:r>
              <a:rPr lang="en-US" smtClean="0"/>
              <a:t>Dr. Abdulaziz Abbas</a:t>
            </a:r>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83</a:t>
            </a:fld>
            <a:endParaRPr lang="ar-SA"/>
          </a:p>
        </p:txBody>
      </p:sp>
    </p:spTree>
    <p:extLst>
      <p:ext uri="{BB962C8B-B14F-4D97-AF65-F5344CB8AC3E}">
        <p14:creationId xmlns:p14="http://schemas.microsoft.com/office/powerpoint/2010/main" val="150172898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188640"/>
            <a:ext cx="8784976" cy="6336704"/>
          </a:xfrm>
        </p:spPr>
        <p:txBody>
          <a:bodyPr>
            <a:normAutofit fontScale="85000" lnSpcReduction="10000"/>
          </a:bodyPr>
          <a:lstStyle/>
          <a:p>
            <a:pPr marL="0" indent="0" algn="ctr" rtl="0">
              <a:buNone/>
            </a:pPr>
            <a:r>
              <a:rPr lang="en-US" sz="5100" b="1" dirty="0">
                <a:solidFill>
                  <a:srgbClr val="FF0000"/>
                </a:solidFill>
                <a:latin typeface="Andalus" pitchFamily="18" charset="-78"/>
                <a:cs typeface="Andalus" pitchFamily="18" charset="-78"/>
              </a:rPr>
              <a:t>Treatment for Diverticular Disease </a:t>
            </a:r>
            <a:endParaRPr lang="en-US" sz="5100" b="1" dirty="0" smtClean="0">
              <a:solidFill>
                <a:srgbClr val="FF0000"/>
              </a:solidFill>
              <a:latin typeface="Andalus" pitchFamily="18" charset="-78"/>
              <a:cs typeface="Andalus" pitchFamily="18" charset="-78"/>
            </a:endParaRPr>
          </a:p>
          <a:p>
            <a:pPr marL="0" indent="0" algn="just" rtl="0">
              <a:buNone/>
            </a:pPr>
            <a:r>
              <a:rPr lang="en-US" dirty="0" smtClean="0">
                <a:solidFill>
                  <a:srgbClr val="000000"/>
                </a:solidFill>
                <a:latin typeface="Andalus" pitchFamily="18" charset="-78"/>
                <a:cs typeface="Andalus" pitchFamily="18" charset="-78"/>
              </a:rPr>
              <a:t>Medical </a:t>
            </a:r>
            <a:r>
              <a:rPr lang="en-US" dirty="0">
                <a:solidFill>
                  <a:srgbClr val="000000"/>
                </a:solidFill>
                <a:latin typeface="Andalus" pitchFamily="18" charset="-78"/>
                <a:cs typeface="Andalus" pitchFamily="18" charset="-78"/>
              </a:rPr>
              <a:t>treatment for diverticulosis </a:t>
            </a:r>
            <a:r>
              <a:rPr lang="en-US" dirty="0" smtClean="0">
                <a:solidFill>
                  <a:srgbClr val="000000"/>
                </a:solidFill>
                <a:latin typeface="Andalus" pitchFamily="18" charset="-78"/>
                <a:cs typeface="Andalus" pitchFamily="18" charset="-78"/>
              </a:rPr>
              <a:t>is necessary </a:t>
            </a:r>
            <a:r>
              <a:rPr lang="en-US" dirty="0">
                <a:solidFill>
                  <a:srgbClr val="000000"/>
                </a:solidFill>
                <a:latin typeface="Andalus" pitchFamily="18" charset="-78"/>
                <a:cs typeface="Andalus" pitchFamily="18" charset="-78"/>
              </a:rPr>
              <a:t>only if symptoms develop. Because a </a:t>
            </a:r>
            <a:r>
              <a:rPr lang="en-US" u="sng" dirty="0">
                <a:solidFill>
                  <a:srgbClr val="000000"/>
                </a:solidFill>
                <a:latin typeface="Andalus" pitchFamily="18" charset="-78"/>
                <a:cs typeface="Andalus" pitchFamily="18" charset="-78"/>
              </a:rPr>
              <a:t>high-fiber diet may prevent disease</a:t>
            </a:r>
            <a:r>
              <a:rPr lang="en-US" dirty="0">
                <a:solidFill>
                  <a:srgbClr val="000000"/>
                </a:solidFill>
                <a:latin typeface="Andalus" pitchFamily="18" charset="-78"/>
                <a:cs typeface="Andalus" pitchFamily="18" charset="-78"/>
              </a:rPr>
              <a:t> progression and the development of intestinal symptoms, patients are advised to increase fiber intake, with an emphasis on </a:t>
            </a:r>
            <a:r>
              <a:rPr lang="en-US" u="sng" dirty="0">
                <a:solidFill>
                  <a:srgbClr val="000000"/>
                </a:solidFill>
                <a:latin typeface="Andalus" pitchFamily="18" charset="-78"/>
                <a:cs typeface="Andalus" pitchFamily="18" charset="-78"/>
              </a:rPr>
              <a:t>insoluble fiber sources. </a:t>
            </a:r>
            <a:endParaRPr lang="en-US" u="sng" dirty="0" smtClean="0">
              <a:solidFill>
                <a:srgbClr val="000000"/>
              </a:solidFill>
              <a:latin typeface="Andalus" pitchFamily="18" charset="-78"/>
              <a:cs typeface="Andalus" pitchFamily="18" charset="-78"/>
            </a:endParaRPr>
          </a:p>
          <a:p>
            <a:pPr marL="0" indent="0" algn="just" rtl="0">
              <a:buNone/>
            </a:pPr>
            <a:r>
              <a:rPr lang="en-US" u="sng" dirty="0" smtClean="0">
                <a:solidFill>
                  <a:srgbClr val="00B050"/>
                </a:solidFill>
                <a:latin typeface="Andalus" pitchFamily="18" charset="-78"/>
                <a:cs typeface="Andalus" pitchFamily="18" charset="-78"/>
              </a:rPr>
              <a:t>Fiber </a:t>
            </a:r>
            <a:r>
              <a:rPr lang="en-US" u="sng" dirty="0">
                <a:solidFill>
                  <a:srgbClr val="00B050"/>
                </a:solidFill>
                <a:latin typeface="Andalus" pitchFamily="18" charset="-78"/>
                <a:cs typeface="Andalus" pitchFamily="18" charset="-78"/>
              </a:rPr>
              <a:t>should be increased gradually to ensure tolerance</a:t>
            </a:r>
            <a:r>
              <a:rPr lang="en-US" dirty="0">
                <a:solidFill>
                  <a:srgbClr val="00B050"/>
                </a:solidFill>
                <a:latin typeface="Andalus" pitchFamily="18" charset="-78"/>
                <a:cs typeface="Andalus" pitchFamily="18" charset="-78"/>
              </a:rPr>
              <a:t>. Bulk-forming agents, such as </a:t>
            </a:r>
            <a:r>
              <a:rPr lang="en-US" dirty="0" err="1">
                <a:solidFill>
                  <a:srgbClr val="00B050"/>
                </a:solidFill>
                <a:latin typeface="Andalus" pitchFamily="18" charset="-78"/>
                <a:cs typeface="Andalus" pitchFamily="18" charset="-78"/>
              </a:rPr>
              <a:t>psyllium</a:t>
            </a:r>
            <a:r>
              <a:rPr lang="en-US" dirty="0">
                <a:solidFill>
                  <a:srgbClr val="00B050"/>
                </a:solidFill>
                <a:latin typeface="Andalus" pitchFamily="18" charset="-78"/>
                <a:cs typeface="Andalus" pitchFamily="18" charset="-78"/>
              </a:rPr>
              <a:t>, can help to increase fiber intake if food sources are insufficient. </a:t>
            </a:r>
            <a:endParaRPr lang="en-US" dirty="0" smtClean="0">
              <a:solidFill>
                <a:srgbClr val="00B050"/>
              </a:solidFill>
              <a:latin typeface="Andalus" pitchFamily="18" charset="-78"/>
              <a:cs typeface="Andalus" pitchFamily="18" charset="-78"/>
            </a:endParaRPr>
          </a:p>
          <a:p>
            <a:pPr marL="0" indent="0" algn="just" rtl="0">
              <a:buNone/>
            </a:pPr>
            <a:r>
              <a:rPr lang="en-US" u="sng" dirty="0" smtClean="0">
                <a:solidFill>
                  <a:srgbClr val="0070C0"/>
                </a:solidFill>
                <a:latin typeface="Andalus" pitchFamily="18" charset="-78"/>
                <a:cs typeface="Andalus" pitchFamily="18" charset="-78"/>
              </a:rPr>
              <a:t>Patients </a:t>
            </a:r>
            <a:r>
              <a:rPr lang="en-US" u="sng" dirty="0">
                <a:solidFill>
                  <a:srgbClr val="0070C0"/>
                </a:solidFill>
                <a:latin typeface="Andalus" pitchFamily="18" charset="-78"/>
                <a:cs typeface="Andalus" pitchFamily="18" charset="-78"/>
              </a:rPr>
              <a:t>with diverticulitis</a:t>
            </a:r>
            <a:r>
              <a:rPr lang="en-US" dirty="0">
                <a:solidFill>
                  <a:srgbClr val="0070C0"/>
                </a:solidFill>
                <a:latin typeface="Andalus" pitchFamily="18" charset="-78"/>
                <a:cs typeface="Andalus" pitchFamily="18" charset="-78"/>
              </a:rPr>
              <a:t> may need </a:t>
            </a:r>
            <a:r>
              <a:rPr lang="en-US" u="sng" dirty="0">
                <a:solidFill>
                  <a:srgbClr val="0070C0"/>
                </a:solidFill>
                <a:latin typeface="Andalus" pitchFamily="18" charset="-78"/>
                <a:cs typeface="Andalus" pitchFamily="18" charset="-78"/>
              </a:rPr>
              <a:t>antibiotics</a:t>
            </a:r>
            <a:r>
              <a:rPr lang="en-US" dirty="0">
                <a:solidFill>
                  <a:srgbClr val="0070C0"/>
                </a:solidFill>
                <a:latin typeface="Andalus" pitchFamily="18" charset="-78"/>
                <a:cs typeface="Andalus" pitchFamily="18" charset="-78"/>
              </a:rPr>
              <a:t> to treat infections and, possibly, pain-control medications. In </a:t>
            </a:r>
            <a:r>
              <a:rPr lang="en-US" u="sng" dirty="0">
                <a:solidFill>
                  <a:srgbClr val="0070C0"/>
                </a:solidFill>
                <a:latin typeface="Andalus" pitchFamily="18" charset="-78"/>
                <a:cs typeface="Andalus" pitchFamily="18" charset="-78"/>
              </a:rPr>
              <a:t>mild cases</a:t>
            </a:r>
            <a:r>
              <a:rPr lang="en-US" dirty="0">
                <a:solidFill>
                  <a:srgbClr val="0070C0"/>
                </a:solidFill>
                <a:latin typeface="Andalus" pitchFamily="18" charset="-78"/>
                <a:cs typeface="Andalus" pitchFamily="18" charset="-78"/>
              </a:rPr>
              <a:t>, a </a:t>
            </a:r>
            <a:r>
              <a:rPr lang="en-US" u="sng" dirty="0">
                <a:solidFill>
                  <a:srgbClr val="0070C0"/>
                </a:solidFill>
                <a:latin typeface="Andalus" pitchFamily="18" charset="-78"/>
                <a:cs typeface="Andalus" pitchFamily="18" charset="-78"/>
              </a:rPr>
              <a:t>clear liquid diet </a:t>
            </a:r>
            <a:r>
              <a:rPr lang="en-US" dirty="0">
                <a:solidFill>
                  <a:srgbClr val="0070C0"/>
                </a:solidFill>
                <a:latin typeface="Andalus" pitchFamily="18" charset="-78"/>
                <a:cs typeface="Andalus" pitchFamily="18" charset="-78"/>
              </a:rPr>
              <a:t>may be advised initially, with progression </a:t>
            </a:r>
            <a:r>
              <a:rPr lang="en-US" u="sng" dirty="0">
                <a:solidFill>
                  <a:srgbClr val="0070C0"/>
                </a:solidFill>
                <a:latin typeface="Andalus" pitchFamily="18" charset="-78"/>
                <a:cs typeface="Andalus" pitchFamily="18" charset="-78"/>
              </a:rPr>
              <a:t>to solid foods </a:t>
            </a:r>
            <a:r>
              <a:rPr lang="en-US" dirty="0">
                <a:solidFill>
                  <a:srgbClr val="0070C0"/>
                </a:solidFill>
                <a:latin typeface="Andalus" pitchFamily="18" charset="-78"/>
                <a:cs typeface="Andalus" pitchFamily="18" charset="-78"/>
              </a:rPr>
              <a:t>as symptoms resolve. In more </a:t>
            </a:r>
            <a:r>
              <a:rPr lang="en-US" u="sng" dirty="0">
                <a:solidFill>
                  <a:srgbClr val="0070C0"/>
                </a:solidFill>
                <a:latin typeface="Andalus" pitchFamily="18" charset="-78"/>
                <a:cs typeface="Andalus" pitchFamily="18" charset="-78"/>
              </a:rPr>
              <a:t>severe cases</a:t>
            </a:r>
            <a:r>
              <a:rPr lang="en-US" dirty="0">
                <a:solidFill>
                  <a:srgbClr val="0070C0"/>
                </a:solidFill>
                <a:latin typeface="Andalus" pitchFamily="18" charset="-78"/>
                <a:cs typeface="Andalus" pitchFamily="18" charset="-78"/>
              </a:rPr>
              <a:t>, </a:t>
            </a:r>
            <a:r>
              <a:rPr lang="en-US" u="sng" dirty="0">
                <a:solidFill>
                  <a:srgbClr val="0070C0"/>
                </a:solidFill>
                <a:latin typeface="Andalus" pitchFamily="18" charset="-78"/>
                <a:cs typeface="Andalus" pitchFamily="18" charset="-78"/>
              </a:rPr>
              <a:t>bowel rest </a:t>
            </a:r>
            <a:r>
              <a:rPr lang="en-US" dirty="0">
                <a:solidFill>
                  <a:srgbClr val="0070C0"/>
                </a:solidFill>
                <a:latin typeface="Andalus" pitchFamily="18" charset="-78"/>
                <a:cs typeface="Andalus" pitchFamily="18" charset="-78"/>
              </a:rPr>
              <a:t>is necessary (oral fluids and food are withheld), and </a:t>
            </a:r>
            <a:r>
              <a:rPr lang="en-US" u="sng" dirty="0">
                <a:solidFill>
                  <a:srgbClr val="0070C0"/>
                </a:solidFill>
                <a:latin typeface="Andalus" pitchFamily="18" charset="-78"/>
                <a:cs typeface="Andalus" pitchFamily="18" charset="-78"/>
              </a:rPr>
              <a:t>fluids are given intravenously</a:t>
            </a:r>
            <a:r>
              <a:rPr lang="en-US" dirty="0" smtClean="0">
                <a:solidFill>
                  <a:srgbClr val="0070C0"/>
                </a:solidFill>
                <a:latin typeface="Andalus" pitchFamily="18" charset="-78"/>
                <a:cs typeface="Andalus" pitchFamily="18" charset="-78"/>
              </a:rPr>
              <a:t>.</a:t>
            </a:r>
            <a:endParaRPr lang="en-US" dirty="0">
              <a:solidFill>
                <a:srgbClr val="0070C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p:txBody>
      </p:sp>
      <p:sp>
        <p:nvSpPr>
          <p:cNvPr id="2" name="عنصر نائب للتاريخ 1"/>
          <p:cNvSpPr>
            <a:spLocks noGrp="1"/>
          </p:cNvSpPr>
          <p:nvPr>
            <p:ph type="dt" sz="half" idx="10"/>
          </p:nvPr>
        </p:nvSpPr>
        <p:spPr/>
        <p:txBody>
          <a:bodyPr/>
          <a:lstStyle/>
          <a:p>
            <a:fld id="{51DCC6AE-C53E-4F82-B4CF-DAFF3D3CADAF}" type="datetime1">
              <a:rPr lang="en-US" smtClean="0"/>
              <a:t>7/12/2020</a:t>
            </a:fld>
            <a:endParaRPr lang="ar-SA"/>
          </a:p>
        </p:txBody>
      </p:sp>
      <p:sp>
        <p:nvSpPr>
          <p:cNvPr id="4" name="عنصر نائب للتذييل 3"/>
          <p:cNvSpPr>
            <a:spLocks noGrp="1"/>
          </p:cNvSpPr>
          <p:nvPr>
            <p:ph type="ftr" sz="quarter" idx="11"/>
          </p:nvPr>
        </p:nvSpPr>
        <p:spPr/>
        <p:txBody>
          <a:bodyPr/>
          <a:lstStyle/>
          <a:p>
            <a:r>
              <a:rPr lang="en-US" smtClean="0"/>
              <a:t>Dr. Abdulaziz Abbas</a:t>
            </a:r>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84</a:t>
            </a:fld>
            <a:endParaRPr lang="ar-SA"/>
          </a:p>
        </p:txBody>
      </p:sp>
    </p:spTree>
    <p:extLst>
      <p:ext uri="{BB962C8B-B14F-4D97-AF65-F5344CB8AC3E}">
        <p14:creationId xmlns:p14="http://schemas.microsoft.com/office/powerpoint/2010/main" val="230402430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332656"/>
            <a:ext cx="8640960" cy="6192688"/>
          </a:xfrm>
        </p:spPr>
        <p:txBody>
          <a:bodyPr/>
          <a:lstStyle/>
          <a:p>
            <a:pPr marL="0" lvl="0" indent="0" algn="just" rtl="0">
              <a:buNone/>
            </a:pPr>
            <a:r>
              <a:rPr lang="en-US" dirty="0">
                <a:solidFill>
                  <a:srgbClr val="FF0000"/>
                </a:solidFill>
                <a:latin typeface="Andalus" pitchFamily="18" charset="-78"/>
                <a:cs typeface="Andalus" pitchFamily="18" charset="-78"/>
              </a:rPr>
              <a:t>Afterward, </a:t>
            </a:r>
            <a:r>
              <a:rPr lang="en-US" u="sng" dirty="0">
                <a:solidFill>
                  <a:srgbClr val="FF0000"/>
                </a:solidFill>
                <a:latin typeface="Andalus" pitchFamily="18" charset="-78"/>
                <a:cs typeface="Andalus" pitchFamily="18" charset="-78"/>
              </a:rPr>
              <a:t>an oral diet is gradually reintroduced </a:t>
            </a:r>
            <a:r>
              <a:rPr lang="en-US" dirty="0">
                <a:solidFill>
                  <a:srgbClr val="FF0000"/>
                </a:solidFill>
                <a:latin typeface="Andalus" pitchFamily="18" charset="-78"/>
                <a:cs typeface="Andalus" pitchFamily="18" charset="-78"/>
              </a:rPr>
              <a:t>as the condition improves, beginning with </a:t>
            </a:r>
            <a:r>
              <a:rPr lang="en-US" u="sng" dirty="0">
                <a:solidFill>
                  <a:srgbClr val="FF0000"/>
                </a:solidFill>
                <a:latin typeface="Andalus" pitchFamily="18" charset="-78"/>
                <a:cs typeface="Andalus" pitchFamily="18" charset="-78"/>
              </a:rPr>
              <a:t>clear liquids and progressing to a restricted-fiber diet </a:t>
            </a:r>
            <a:r>
              <a:rPr lang="en-US" dirty="0">
                <a:solidFill>
                  <a:srgbClr val="FF0000"/>
                </a:solidFill>
                <a:latin typeface="Andalus" pitchFamily="18" charset="-78"/>
                <a:cs typeface="Andalus" pitchFamily="18" charset="-78"/>
              </a:rPr>
              <a:t>until inflammation and bleeding subside.</a:t>
            </a:r>
            <a:endParaRPr lang="en-US" sz="900" dirty="0">
              <a:solidFill>
                <a:srgbClr val="FF0000"/>
              </a:solidFill>
              <a:latin typeface="Andalus" pitchFamily="18" charset="-78"/>
              <a:cs typeface="Andalus" pitchFamily="18" charset="-78"/>
            </a:endParaRPr>
          </a:p>
          <a:p>
            <a:pPr marL="0" lvl="0" indent="0" algn="just" rtl="0">
              <a:buNone/>
            </a:pPr>
            <a:r>
              <a:rPr lang="en-US" dirty="0">
                <a:solidFill>
                  <a:srgbClr val="7030A0"/>
                </a:solidFill>
                <a:latin typeface="Andalus" pitchFamily="18" charset="-78"/>
                <a:cs typeface="Andalus" pitchFamily="18" charset="-78"/>
              </a:rPr>
              <a:t>After recovery, a high-fiber diet is recommended to prevent disease progression and symptom recurrence. </a:t>
            </a:r>
            <a:endParaRPr lang="en-US" dirty="0" smtClean="0">
              <a:solidFill>
                <a:srgbClr val="7030A0"/>
              </a:solidFill>
              <a:latin typeface="Andalus" pitchFamily="18" charset="-78"/>
              <a:cs typeface="Andalus" pitchFamily="18" charset="-78"/>
            </a:endParaRPr>
          </a:p>
          <a:p>
            <a:pPr marL="0" lvl="0" indent="0" algn="just" rtl="0">
              <a:buNone/>
            </a:pPr>
            <a:r>
              <a:rPr lang="en-US" u="sng" dirty="0" smtClean="0">
                <a:solidFill>
                  <a:srgbClr val="7030A0"/>
                </a:solidFill>
                <a:latin typeface="Andalus" pitchFamily="18" charset="-78"/>
                <a:cs typeface="Andalus" pitchFamily="18" charset="-78"/>
              </a:rPr>
              <a:t>Surgical </a:t>
            </a:r>
            <a:r>
              <a:rPr lang="en-US" u="sng" dirty="0">
                <a:solidFill>
                  <a:srgbClr val="7030A0"/>
                </a:solidFill>
                <a:latin typeface="Andalus" pitchFamily="18" charset="-78"/>
                <a:cs typeface="Andalus" pitchFamily="18" charset="-78"/>
              </a:rPr>
              <a:t>interventions are sometimes necessary to treat complications of diverticulitis </a:t>
            </a:r>
            <a:r>
              <a:rPr lang="en-US" dirty="0">
                <a:solidFill>
                  <a:srgbClr val="7030A0"/>
                </a:solidFill>
                <a:latin typeface="Andalus" pitchFamily="18" charset="-78"/>
                <a:cs typeface="Andalus" pitchFamily="18" charset="-78"/>
              </a:rPr>
              <a:t>and may include removal of the affected portion of the colon.</a:t>
            </a:r>
            <a:endParaRPr lang="ar-YE" dirty="0">
              <a:solidFill>
                <a:srgbClr val="7030A0"/>
              </a:solidFill>
              <a:latin typeface="Andalus" pitchFamily="18" charset="-78"/>
              <a:cs typeface="Andalus" pitchFamily="18" charset="-78"/>
            </a:endParaRPr>
          </a:p>
          <a:p>
            <a:endParaRPr lang="ar-YE" dirty="0"/>
          </a:p>
        </p:txBody>
      </p:sp>
      <p:sp>
        <p:nvSpPr>
          <p:cNvPr id="4" name="عنصر نائب للتاريخ 3"/>
          <p:cNvSpPr>
            <a:spLocks noGrp="1"/>
          </p:cNvSpPr>
          <p:nvPr>
            <p:ph type="dt" sz="half" idx="10"/>
          </p:nvPr>
        </p:nvSpPr>
        <p:spPr/>
        <p:txBody>
          <a:bodyPr/>
          <a:lstStyle/>
          <a:p>
            <a:fld id="{00AA9F23-48FE-4ABC-B77B-820F14BE5703}" type="datetime1">
              <a:rPr lang="en-US" smtClean="0"/>
              <a:t>7/12/2020</a:t>
            </a:fld>
            <a:endParaRPr lang="ar-SA"/>
          </a:p>
        </p:txBody>
      </p:sp>
      <p:sp>
        <p:nvSpPr>
          <p:cNvPr id="5" name="عنصر نائب للتذييل 4"/>
          <p:cNvSpPr>
            <a:spLocks noGrp="1"/>
          </p:cNvSpPr>
          <p:nvPr>
            <p:ph type="ftr" sz="quarter" idx="11"/>
          </p:nvPr>
        </p:nvSpPr>
        <p:spPr/>
        <p:txBody>
          <a:bodyPr/>
          <a:lstStyle/>
          <a:p>
            <a:r>
              <a:rPr lang="en-US" smtClean="0"/>
              <a:t>Dr. Abdulaziz Abbas</a:t>
            </a: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85</a:t>
            </a:fld>
            <a:endParaRPr lang="ar-SA"/>
          </a:p>
        </p:txBody>
      </p:sp>
    </p:spTree>
    <p:extLst>
      <p:ext uri="{BB962C8B-B14F-4D97-AF65-F5344CB8AC3E}">
        <p14:creationId xmlns:p14="http://schemas.microsoft.com/office/powerpoint/2010/main" val="393991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260648"/>
            <a:ext cx="8712968" cy="6264696"/>
          </a:xfrm>
        </p:spPr>
        <p:txBody>
          <a:bodyPr>
            <a:normAutofit fontScale="92500" lnSpcReduction="20000"/>
          </a:bodyPr>
          <a:lstStyle/>
          <a:p>
            <a:pPr marL="0" indent="0" algn="ctr" rtl="0">
              <a:buNone/>
            </a:pPr>
            <a:r>
              <a:rPr lang="en-US" sz="4800" b="1" dirty="0">
                <a:solidFill>
                  <a:srgbClr val="FF0000"/>
                </a:solidFill>
                <a:latin typeface="Andalus" pitchFamily="18" charset="-78"/>
                <a:cs typeface="Andalus" pitchFamily="18" charset="-78"/>
              </a:rPr>
              <a:t>Intestinal Gas </a:t>
            </a:r>
            <a:endParaRPr lang="en-US" sz="4800" b="1" dirty="0" smtClean="0">
              <a:solidFill>
                <a:srgbClr val="FF0000"/>
              </a:solidFill>
              <a:latin typeface="Andalus" pitchFamily="18" charset="-78"/>
              <a:cs typeface="Andalus" pitchFamily="18" charset="-78"/>
            </a:endParaRPr>
          </a:p>
          <a:p>
            <a:pPr marL="0" indent="0" algn="just" rtl="0">
              <a:buNone/>
            </a:pPr>
            <a:r>
              <a:rPr lang="en-US" dirty="0" smtClean="0">
                <a:solidFill>
                  <a:srgbClr val="00B050"/>
                </a:solidFill>
                <a:latin typeface="Andalus" pitchFamily="18" charset="-78"/>
                <a:cs typeface="Andalus" pitchFamily="18" charset="-78"/>
              </a:rPr>
              <a:t>increased </a:t>
            </a:r>
            <a:r>
              <a:rPr lang="en-US" dirty="0">
                <a:solidFill>
                  <a:srgbClr val="00B050"/>
                </a:solidFill>
                <a:latin typeface="Andalus" pitchFamily="18" charset="-78"/>
                <a:cs typeface="Andalus" pitchFamily="18" charset="-78"/>
              </a:rPr>
              <a:t>intestinal </a:t>
            </a:r>
            <a:r>
              <a:rPr lang="en-US" dirty="0" smtClean="0">
                <a:solidFill>
                  <a:srgbClr val="00B050"/>
                </a:solidFill>
                <a:latin typeface="Andalus" pitchFamily="18" charset="-78"/>
                <a:cs typeface="Andalus" pitchFamily="18" charset="-78"/>
              </a:rPr>
              <a:t>gas (</a:t>
            </a:r>
            <a:r>
              <a:rPr lang="en-US" b="1" u="sng" dirty="0">
                <a:solidFill>
                  <a:srgbClr val="00B050"/>
                </a:solidFill>
                <a:latin typeface="Andalus" pitchFamily="18" charset="-78"/>
                <a:cs typeface="Andalus" pitchFamily="18" charset="-78"/>
              </a:rPr>
              <a:t>flatulence</a:t>
            </a:r>
            <a:r>
              <a:rPr lang="en-US" dirty="0">
                <a:solidFill>
                  <a:srgbClr val="00B050"/>
                </a:solidFill>
                <a:latin typeface="Andalus" pitchFamily="18" charset="-78"/>
                <a:cs typeface="Andalus" pitchFamily="18" charset="-78"/>
              </a:rPr>
              <a:t>) may be an </a:t>
            </a:r>
            <a:r>
              <a:rPr lang="en-US" u="sng" dirty="0">
                <a:solidFill>
                  <a:srgbClr val="00B050"/>
                </a:solidFill>
                <a:latin typeface="Andalus" pitchFamily="18" charset="-78"/>
                <a:cs typeface="Andalus" pitchFamily="18" charset="-78"/>
              </a:rPr>
              <a:t>unpleasant side effect of consuming a high-fiber diet</a:t>
            </a:r>
            <a:r>
              <a:rPr lang="en-US" dirty="0" smtClean="0">
                <a:solidFill>
                  <a:srgbClr val="00B050"/>
                </a:solidFill>
                <a:latin typeface="Andalus" pitchFamily="18" charset="-78"/>
                <a:cs typeface="Andalus" pitchFamily="18" charset="-78"/>
              </a:rPr>
              <a:t>.</a:t>
            </a:r>
          </a:p>
          <a:p>
            <a:pPr marL="0" indent="0" algn="just" rtl="0">
              <a:buNone/>
            </a:pPr>
            <a:r>
              <a:rPr lang="en-US" dirty="0" smtClean="0">
                <a:solidFill>
                  <a:srgbClr val="000000"/>
                </a:solidFill>
                <a:latin typeface="Andalus" pitchFamily="18" charset="-78"/>
                <a:cs typeface="Andalus" pitchFamily="18" charset="-78"/>
              </a:rPr>
              <a:t> </a:t>
            </a:r>
            <a:r>
              <a:rPr lang="en-US" dirty="0">
                <a:solidFill>
                  <a:srgbClr val="000000"/>
                </a:solidFill>
                <a:latin typeface="Andalus" pitchFamily="18" charset="-78"/>
                <a:cs typeface="Andalus" pitchFamily="18" charset="-78"/>
              </a:rPr>
              <a:t>The </a:t>
            </a:r>
            <a:r>
              <a:rPr lang="en-US" u="sng" dirty="0">
                <a:solidFill>
                  <a:srgbClr val="000000"/>
                </a:solidFill>
                <a:latin typeface="Andalus" pitchFamily="18" charset="-78"/>
                <a:cs typeface="Andalus" pitchFamily="18" charset="-78"/>
              </a:rPr>
              <a:t>undigested fibers pass into the colon</a:t>
            </a:r>
            <a:r>
              <a:rPr lang="en-US" dirty="0">
                <a:solidFill>
                  <a:srgbClr val="000000"/>
                </a:solidFill>
                <a:latin typeface="Andalus" pitchFamily="18" charset="-78"/>
                <a:cs typeface="Andalus" pitchFamily="18" charset="-78"/>
              </a:rPr>
              <a:t>, where they are </a:t>
            </a:r>
            <a:r>
              <a:rPr lang="en-US" u="sng" dirty="0">
                <a:solidFill>
                  <a:srgbClr val="FF0000"/>
                </a:solidFill>
                <a:latin typeface="Andalus" pitchFamily="18" charset="-78"/>
                <a:cs typeface="Andalus" pitchFamily="18" charset="-78"/>
              </a:rPr>
              <a:t>fermented by bacteria, which produce gas </a:t>
            </a:r>
            <a:r>
              <a:rPr lang="en-US" dirty="0">
                <a:solidFill>
                  <a:srgbClr val="000000"/>
                </a:solidFill>
                <a:latin typeface="Andalus" pitchFamily="18" charset="-78"/>
                <a:cs typeface="Andalus" pitchFamily="18" charset="-78"/>
              </a:rPr>
              <a:t>as a by-product. </a:t>
            </a:r>
            <a:endParaRPr lang="en-US" dirty="0" smtClean="0">
              <a:solidFill>
                <a:srgbClr val="000000"/>
              </a:solidFill>
              <a:latin typeface="Andalus" pitchFamily="18" charset="-78"/>
              <a:cs typeface="Andalus" pitchFamily="18" charset="-78"/>
            </a:endParaRPr>
          </a:p>
          <a:p>
            <a:pPr marL="0" indent="0" algn="just" rtl="0">
              <a:buNone/>
            </a:pPr>
            <a:r>
              <a:rPr lang="en-US" dirty="0" smtClean="0">
                <a:solidFill>
                  <a:srgbClr val="000000"/>
                </a:solidFill>
                <a:latin typeface="Andalus" pitchFamily="18" charset="-78"/>
                <a:cs typeface="Andalus" pitchFamily="18" charset="-78"/>
              </a:rPr>
              <a:t>Other </a:t>
            </a:r>
            <a:r>
              <a:rPr lang="en-US" u="sng" dirty="0">
                <a:solidFill>
                  <a:srgbClr val="000000"/>
                </a:solidFill>
                <a:latin typeface="Andalus" pitchFamily="18" charset="-78"/>
                <a:cs typeface="Andalus" pitchFamily="18" charset="-78"/>
              </a:rPr>
              <a:t>incompletely digested or poorly absorbed carbohydrates</a:t>
            </a:r>
            <a:r>
              <a:rPr lang="en-US" dirty="0">
                <a:solidFill>
                  <a:srgbClr val="000000"/>
                </a:solidFill>
                <a:latin typeface="Andalus" pitchFamily="18" charset="-78"/>
                <a:cs typeface="Andalus" pitchFamily="18" charset="-78"/>
              </a:rPr>
              <a:t> have similar effects; these include </a:t>
            </a:r>
            <a:r>
              <a:rPr lang="en-US" dirty="0">
                <a:solidFill>
                  <a:srgbClr val="00B050"/>
                </a:solidFill>
                <a:latin typeface="Andalus" pitchFamily="18" charset="-78"/>
                <a:cs typeface="Andalus" pitchFamily="18" charset="-78"/>
              </a:rPr>
              <a:t>fructose, sugar alcohols (sorbitol, xylitol, </a:t>
            </a:r>
            <a:r>
              <a:rPr lang="en-US" dirty="0" err="1">
                <a:solidFill>
                  <a:srgbClr val="00B050"/>
                </a:solidFill>
                <a:latin typeface="Andalus" pitchFamily="18" charset="-78"/>
                <a:cs typeface="Andalus" pitchFamily="18" charset="-78"/>
              </a:rPr>
              <a:t>mannitol</a:t>
            </a:r>
            <a:r>
              <a:rPr lang="en-US" dirty="0">
                <a:solidFill>
                  <a:srgbClr val="00B050"/>
                </a:solidFill>
                <a:latin typeface="Andalus" pitchFamily="18" charset="-78"/>
                <a:cs typeface="Andalus" pitchFamily="18" charset="-78"/>
              </a:rPr>
              <a:t>), the indigestible carbohydrates in beans (</a:t>
            </a:r>
            <a:r>
              <a:rPr lang="en-US" dirty="0" err="1">
                <a:solidFill>
                  <a:srgbClr val="00B050"/>
                </a:solidFill>
                <a:latin typeface="Andalus" pitchFamily="18" charset="-78"/>
                <a:cs typeface="Andalus" pitchFamily="18" charset="-78"/>
              </a:rPr>
              <a:t>raffinose</a:t>
            </a:r>
            <a:r>
              <a:rPr lang="en-US" dirty="0">
                <a:solidFill>
                  <a:srgbClr val="00B050"/>
                </a:solidFill>
                <a:latin typeface="Andalus" pitchFamily="18" charset="-78"/>
                <a:cs typeface="Andalus" pitchFamily="18" charset="-78"/>
              </a:rPr>
              <a:t> and </a:t>
            </a:r>
            <a:r>
              <a:rPr lang="en-US" dirty="0" err="1">
                <a:solidFill>
                  <a:srgbClr val="00B050"/>
                </a:solidFill>
                <a:latin typeface="Andalus" pitchFamily="18" charset="-78"/>
                <a:cs typeface="Andalus" pitchFamily="18" charset="-78"/>
              </a:rPr>
              <a:t>stachyose</a:t>
            </a:r>
            <a:r>
              <a:rPr lang="en-US" dirty="0">
                <a:solidFill>
                  <a:srgbClr val="00B050"/>
                </a:solidFill>
                <a:latin typeface="Andalus" pitchFamily="18" charset="-78"/>
                <a:cs typeface="Andalus" pitchFamily="18" charset="-78"/>
              </a:rPr>
              <a:t>), and some forms of resistant starch, found in grain products and potatoes. </a:t>
            </a:r>
            <a:endParaRPr lang="en-US" dirty="0" smtClean="0">
              <a:solidFill>
                <a:srgbClr val="00B050"/>
              </a:solidFill>
              <a:latin typeface="Andalus" pitchFamily="18" charset="-78"/>
              <a:cs typeface="Andalus" pitchFamily="18" charset="-78"/>
            </a:endParaRPr>
          </a:p>
          <a:p>
            <a:pPr marL="0" indent="0" algn="just" rtl="0">
              <a:buNone/>
            </a:pPr>
            <a:r>
              <a:rPr lang="en-US" dirty="0" smtClean="0">
                <a:solidFill>
                  <a:srgbClr val="7030A0"/>
                </a:solidFill>
                <a:latin typeface="Andalus" pitchFamily="18" charset="-78"/>
                <a:cs typeface="Andalus" pitchFamily="18" charset="-78"/>
              </a:rPr>
              <a:t>Table </a:t>
            </a:r>
            <a:r>
              <a:rPr lang="en-US" dirty="0">
                <a:solidFill>
                  <a:srgbClr val="7030A0"/>
                </a:solidFill>
                <a:latin typeface="Andalus" pitchFamily="18" charset="-78"/>
                <a:cs typeface="Andalus" pitchFamily="18" charset="-78"/>
              </a:rPr>
              <a:t>24-2 lists examples of foods commonly associated with excessive gas production, although individual responses vary. </a:t>
            </a:r>
            <a:endParaRPr lang="en-US" dirty="0" smtClean="0">
              <a:solidFill>
                <a:srgbClr val="7030A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a:p>
            <a:pPr marL="0" indent="0" algn="l" rtl="0">
              <a:buNone/>
            </a:pPr>
            <a:endParaRPr lang="en-US" dirty="0">
              <a:solidFill>
                <a:srgbClr val="000000"/>
              </a:solidFill>
              <a:latin typeface="Andalus" pitchFamily="18" charset="-78"/>
              <a:cs typeface="Andalus" pitchFamily="18" charset="-78"/>
            </a:endParaRPr>
          </a:p>
        </p:txBody>
      </p:sp>
      <p:sp>
        <p:nvSpPr>
          <p:cNvPr id="2" name="عنصر نائب للتاريخ 1"/>
          <p:cNvSpPr>
            <a:spLocks noGrp="1"/>
          </p:cNvSpPr>
          <p:nvPr>
            <p:ph type="dt" sz="half" idx="10"/>
          </p:nvPr>
        </p:nvSpPr>
        <p:spPr/>
        <p:txBody>
          <a:bodyPr/>
          <a:lstStyle/>
          <a:p>
            <a:fld id="{A9292F52-FE6A-4A3B-9AFC-625B3474B88D}" type="datetime1">
              <a:rPr lang="en-US" smtClean="0"/>
              <a:t>7/12/2020</a:t>
            </a:fld>
            <a:endParaRPr lang="ar-SA"/>
          </a:p>
        </p:txBody>
      </p:sp>
      <p:sp>
        <p:nvSpPr>
          <p:cNvPr id="4" name="عنصر نائب للتذييل 3"/>
          <p:cNvSpPr>
            <a:spLocks noGrp="1"/>
          </p:cNvSpPr>
          <p:nvPr>
            <p:ph type="ftr" sz="quarter" idx="11"/>
          </p:nvPr>
        </p:nvSpPr>
        <p:spPr/>
        <p:txBody>
          <a:bodyPr/>
          <a:lstStyle/>
          <a:p>
            <a:r>
              <a:rPr lang="en-US" smtClean="0"/>
              <a:t>Dr. Abdulaziz Abbas</a:t>
            </a:r>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9</a:t>
            </a:fld>
            <a:endParaRPr lang="ar-SA"/>
          </a:p>
        </p:txBody>
      </p:sp>
    </p:spTree>
    <p:extLst>
      <p:ext uri="{BB962C8B-B14F-4D97-AF65-F5344CB8AC3E}">
        <p14:creationId xmlns:p14="http://schemas.microsoft.com/office/powerpoint/2010/main" val="1543175137"/>
      </p:ext>
    </p:extLst>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سمة Offic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سمة Office">
      <a:majorFont>
        <a:latin typeface="Calibri"/>
        <a:ea typeface="SimSun"/>
        <a:cs typeface="Arial"/>
      </a:majorFont>
      <a:minorFont>
        <a:latin typeface="Calibri"/>
        <a:ea typeface="SimSun"/>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lnDef>
  </a:objectDefaults>
  <a:extraClrScheme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4286</TotalTime>
  <Words>7095</Words>
  <Application>Microsoft Office PowerPoint</Application>
  <PresentationFormat>عرض على الشاشة (3:4)‏</PresentationFormat>
  <Paragraphs>784</Paragraphs>
  <Slides>85</Slides>
  <Notes>0</Notes>
  <HiddenSlides>0</HiddenSlides>
  <MMClips>0</MMClips>
  <ScaleCrop>false</ScaleCrop>
  <HeadingPairs>
    <vt:vector size="4" baseType="variant">
      <vt:variant>
        <vt:lpstr>نسق</vt:lpstr>
      </vt:variant>
      <vt:variant>
        <vt:i4>2</vt:i4>
      </vt:variant>
      <vt:variant>
        <vt:lpstr>عناوين الشرائح</vt:lpstr>
      </vt:variant>
      <vt:variant>
        <vt:i4>85</vt:i4>
      </vt:variant>
    </vt:vector>
  </HeadingPairs>
  <TitlesOfParts>
    <vt:vector size="87" baseType="lpstr">
      <vt:lpstr>سمة Office</vt:lpstr>
      <vt:lpstr>1_سمة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Nutrition Therapy for Celiac Disease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scc</dc:creator>
  <cp:lastModifiedBy>scc</cp:lastModifiedBy>
  <cp:revision>102</cp:revision>
  <dcterms:created xsi:type="dcterms:W3CDTF">2018-12-16T17:44:33Z</dcterms:created>
  <dcterms:modified xsi:type="dcterms:W3CDTF">2020-07-12T19:08:34Z</dcterms:modified>
</cp:coreProperties>
</file>