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8" r:id="rId3"/>
    <p:sldId id="259" r:id="rId4"/>
    <p:sldId id="260" r:id="rId5"/>
    <p:sldId id="261" r:id="rId6"/>
    <p:sldId id="262" r:id="rId7"/>
    <p:sldId id="263" r:id="rId8"/>
    <p:sldId id="264" r:id="rId9"/>
    <p:sldId id="265" r:id="rId10"/>
    <p:sldId id="266" r:id="rId11"/>
    <p:sldId id="268" r:id="rId12"/>
    <p:sldId id="269"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MY"/>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0B5C1F-A050-4DED-8562-9DCB76E4A6BD}" type="datetimeFigureOut">
              <a:rPr lang="en-MY" smtClean="0"/>
              <a:t>7/7/2020</a:t>
            </a:fld>
            <a:endParaRPr lang="en-MY"/>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MY"/>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MY"/>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MY"/>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DEEA03-5E99-4E3B-A894-3A15AAC60DC4}" type="slidenum">
              <a:rPr lang="en-MY" smtClean="0"/>
              <a:t>‹#›</a:t>
            </a:fld>
            <a:endParaRPr lang="en-MY"/>
          </a:p>
        </p:txBody>
      </p:sp>
    </p:spTree>
    <p:extLst>
      <p:ext uri="{BB962C8B-B14F-4D97-AF65-F5344CB8AC3E}">
        <p14:creationId xmlns:p14="http://schemas.microsoft.com/office/powerpoint/2010/main" val="1695612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3906" name="Slide Image Placeholder 1"/>
          <p:cNvSpPr>
            <a:spLocks noGrp="1" noRot="1" noChangeAspect="1" noTextEdit="1"/>
          </p:cNvSpPr>
          <p:nvPr>
            <p:ph type="sldImg"/>
          </p:nvPr>
        </p:nvSpPr>
        <p:spPr>
          <a:xfrm>
            <a:off x="1144588" y="685800"/>
            <a:ext cx="4568825" cy="3427413"/>
          </a:xfrm>
          <a:ln/>
        </p:spPr>
      </p:sp>
      <p:sp>
        <p:nvSpPr>
          <p:cNvPr id="7639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63908" name="Slide Number Placeholder 3"/>
          <p:cNvSpPr txBox="1">
            <a:spLocks noGrp="1"/>
          </p:cNvSpPr>
          <p:nvPr/>
        </p:nvSpPr>
        <p:spPr bwMode="auto">
          <a:xfrm>
            <a:off x="1535" y="8685950"/>
            <a:ext cx="2972004" cy="456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1" tIns="45711" rIns="91421" bIns="45711" anchor="b"/>
          <a:lstStyle>
            <a:lvl1pPr defTabSz="990600" eaLnBrk="0" hangingPunct="0">
              <a:defRPr>
                <a:solidFill>
                  <a:schemeClr val="tx1"/>
                </a:solidFill>
                <a:latin typeface="Arial" pitchFamily="34" charset="0"/>
                <a:cs typeface="Arial" pitchFamily="34" charset="0"/>
              </a:defRPr>
            </a:lvl1pPr>
            <a:lvl2pPr marL="742950" indent="-285750" defTabSz="990600" eaLnBrk="0" hangingPunct="0">
              <a:defRPr>
                <a:solidFill>
                  <a:schemeClr val="tx1"/>
                </a:solidFill>
                <a:latin typeface="Arial" pitchFamily="34" charset="0"/>
                <a:cs typeface="Arial" pitchFamily="34" charset="0"/>
              </a:defRPr>
            </a:lvl2pPr>
            <a:lvl3pPr marL="1143000" indent="-228600" defTabSz="990600" eaLnBrk="0" hangingPunct="0">
              <a:defRPr>
                <a:solidFill>
                  <a:schemeClr val="tx1"/>
                </a:solidFill>
                <a:latin typeface="Arial" pitchFamily="34" charset="0"/>
                <a:cs typeface="Arial" pitchFamily="34" charset="0"/>
              </a:defRPr>
            </a:lvl3pPr>
            <a:lvl4pPr marL="1600200" indent="-228600" defTabSz="990600" eaLnBrk="0" hangingPunct="0">
              <a:defRPr>
                <a:solidFill>
                  <a:schemeClr val="tx1"/>
                </a:solidFill>
                <a:latin typeface="Arial" pitchFamily="34" charset="0"/>
                <a:cs typeface="Arial" pitchFamily="34" charset="0"/>
              </a:defRPr>
            </a:lvl4pPr>
            <a:lvl5pPr marL="2057400" indent="-228600" defTabSz="990600" eaLnBrk="0" hangingPunct="0">
              <a:defRPr>
                <a:solidFill>
                  <a:schemeClr val="tx1"/>
                </a:solidFill>
                <a:latin typeface="Arial" pitchFamily="34" charset="0"/>
                <a:cs typeface="Arial" pitchFamily="34" charset="0"/>
              </a:defRPr>
            </a:lvl5pPr>
            <a:lvl6pPr marL="25146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9pPr>
          </a:lstStyle>
          <a:p>
            <a:pPr algn="l"/>
            <a:fld id="{EA390401-11B9-4F69-94FF-01A677BDC404}" type="slidenum">
              <a:rPr lang="ar-SA" sz="1200"/>
              <a:pPr algn="l"/>
              <a:t>1</a:t>
            </a:fld>
            <a:endParaRPr 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2" name="Rectangle 2"/>
          <p:cNvSpPr>
            <a:spLocks noGrp="1" noRot="1" noChangeAspect="1" noChangeArrowheads="1" noTextEdit="1"/>
          </p:cNvSpPr>
          <p:nvPr>
            <p:ph type="sldImg"/>
          </p:nvPr>
        </p:nvSpPr>
        <p:spPr>
          <a:xfrm>
            <a:off x="1144588" y="685800"/>
            <a:ext cx="4568825" cy="3427413"/>
          </a:xfrm>
          <a:ln/>
        </p:spPr>
      </p:sp>
      <p:sp>
        <p:nvSpPr>
          <p:cNvPr id="7731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Y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5170" name="Rectangle 2"/>
          <p:cNvSpPr>
            <a:spLocks noGrp="1" noRot="1" noChangeAspect="1" noChangeArrowheads="1" noTextEdit="1"/>
          </p:cNvSpPr>
          <p:nvPr>
            <p:ph type="sldImg"/>
          </p:nvPr>
        </p:nvSpPr>
        <p:spPr>
          <a:xfrm>
            <a:off x="1144588" y="685800"/>
            <a:ext cx="4568825" cy="3427413"/>
          </a:xfrm>
          <a:ln/>
        </p:spPr>
      </p:sp>
      <p:sp>
        <p:nvSpPr>
          <p:cNvPr id="7751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Y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6194" name="Rectangle 2"/>
          <p:cNvSpPr>
            <a:spLocks noGrp="1" noRot="1" noChangeAspect="1" noChangeArrowheads="1" noTextEdit="1"/>
          </p:cNvSpPr>
          <p:nvPr>
            <p:ph type="sldImg"/>
          </p:nvPr>
        </p:nvSpPr>
        <p:spPr>
          <a:xfrm>
            <a:off x="1144588" y="685800"/>
            <a:ext cx="4568825" cy="3427413"/>
          </a:xfrm>
          <a:ln/>
        </p:spPr>
      </p:sp>
      <p:sp>
        <p:nvSpPr>
          <p:cNvPr id="776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Y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7218" name="Rectangle 2"/>
          <p:cNvSpPr>
            <a:spLocks noGrp="1" noRot="1" noChangeAspect="1" noChangeArrowheads="1" noTextEdit="1"/>
          </p:cNvSpPr>
          <p:nvPr>
            <p:ph type="sldImg"/>
          </p:nvPr>
        </p:nvSpPr>
        <p:spPr>
          <a:xfrm>
            <a:off x="1144588" y="685800"/>
            <a:ext cx="4568825" cy="3427413"/>
          </a:xfrm>
          <a:ln/>
        </p:spPr>
      </p:sp>
      <p:sp>
        <p:nvSpPr>
          <p:cNvPr id="7772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Y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Slide Image Placeholder 1"/>
          <p:cNvSpPr>
            <a:spLocks noGrp="1" noRot="1" noChangeAspect="1" noTextEdit="1"/>
          </p:cNvSpPr>
          <p:nvPr>
            <p:ph type="sldImg"/>
          </p:nvPr>
        </p:nvSpPr>
        <p:spPr>
          <a:xfrm>
            <a:off x="1144588" y="685800"/>
            <a:ext cx="4568825" cy="3427413"/>
          </a:xfrm>
          <a:ln/>
        </p:spPr>
      </p:sp>
      <p:sp>
        <p:nvSpPr>
          <p:cNvPr id="7649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64932" name="Slide Number Placeholder 3"/>
          <p:cNvSpPr txBox="1">
            <a:spLocks noGrp="1"/>
          </p:cNvSpPr>
          <p:nvPr/>
        </p:nvSpPr>
        <p:spPr bwMode="auto">
          <a:xfrm>
            <a:off x="1535" y="8685950"/>
            <a:ext cx="2972004" cy="456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1" tIns="45711" rIns="91421" bIns="45711" anchor="b"/>
          <a:lstStyle>
            <a:lvl1pPr defTabSz="990600" eaLnBrk="0" hangingPunct="0">
              <a:defRPr>
                <a:solidFill>
                  <a:schemeClr val="tx1"/>
                </a:solidFill>
                <a:latin typeface="Arial" pitchFamily="34" charset="0"/>
                <a:cs typeface="Arial" pitchFamily="34" charset="0"/>
              </a:defRPr>
            </a:lvl1pPr>
            <a:lvl2pPr marL="742950" indent="-285750" defTabSz="990600" eaLnBrk="0" hangingPunct="0">
              <a:defRPr>
                <a:solidFill>
                  <a:schemeClr val="tx1"/>
                </a:solidFill>
                <a:latin typeface="Arial" pitchFamily="34" charset="0"/>
                <a:cs typeface="Arial" pitchFamily="34" charset="0"/>
              </a:defRPr>
            </a:lvl2pPr>
            <a:lvl3pPr marL="1143000" indent="-228600" defTabSz="990600" eaLnBrk="0" hangingPunct="0">
              <a:defRPr>
                <a:solidFill>
                  <a:schemeClr val="tx1"/>
                </a:solidFill>
                <a:latin typeface="Arial" pitchFamily="34" charset="0"/>
                <a:cs typeface="Arial" pitchFamily="34" charset="0"/>
              </a:defRPr>
            </a:lvl3pPr>
            <a:lvl4pPr marL="1600200" indent="-228600" defTabSz="990600" eaLnBrk="0" hangingPunct="0">
              <a:defRPr>
                <a:solidFill>
                  <a:schemeClr val="tx1"/>
                </a:solidFill>
                <a:latin typeface="Arial" pitchFamily="34" charset="0"/>
                <a:cs typeface="Arial" pitchFamily="34" charset="0"/>
              </a:defRPr>
            </a:lvl4pPr>
            <a:lvl5pPr marL="2057400" indent="-228600" defTabSz="990600" eaLnBrk="0" hangingPunct="0">
              <a:defRPr>
                <a:solidFill>
                  <a:schemeClr val="tx1"/>
                </a:solidFill>
                <a:latin typeface="Arial" pitchFamily="34" charset="0"/>
                <a:cs typeface="Arial" pitchFamily="34" charset="0"/>
              </a:defRPr>
            </a:lvl5pPr>
            <a:lvl6pPr marL="25146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9pPr>
          </a:lstStyle>
          <a:p>
            <a:pPr algn="l"/>
            <a:fld id="{FF36509F-71D1-4CA6-AFDD-4228659C8936}" type="slidenum">
              <a:rPr lang="ar-SA" sz="1200"/>
              <a:pPr algn="l"/>
              <a:t>2</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5954" name="Slide Image Placeholder 1"/>
          <p:cNvSpPr>
            <a:spLocks noGrp="1" noRot="1" noChangeAspect="1" noTextEdit="1"/>
          </p:cNvSpPr>
          <p:nvPr>
            <p:ph type="sldImg"/>
          </p:nvPr>
        </p:nvSpPr>
        <p:spPr>
          <a:xfrm>
            <a:off x="1144588" y="685800"/>
            <a:ext cx="4568825" cy="3427413"/>
          </a:xfrm>
          <a:ln/>
        </p:spPr>
      </p:sp>
      <p:sp>
        <p:nvSpPr>
          <p:cNvPr id="7659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65956" name="Slide Number Placeholder 3"/>
          <p:cNvSpPr txBox="1">
            <a:spLocks noGrp="1"/>
          </p:cNvSpPr>
          <p:nvPr/>
        </p:nvSpPr>
        <p:spPr bwMode="auto">
          <a:xfrm>
            <a:off x="1535" y="8685950"/>
            <a:ext cx="2972004" cy="456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1" tIns="45711" rIns="91421" bIns="45711" anchor="b"/>
          <a:lstStyle>
            <a:lvl1pPr defTabSz="990600" eaLnBrk="0" hangingPunct="0">
              <a:defRPr>
                <a:solidFill>
                  <a:schemeClr val="tx1"/>
                </a:solidFill>
                <a:latin typeface="Arial" pitchFamily="34" charset="0"/>
                <a:cs typeface="Arial" pitchFamily="34" charset="0"/>
              </a:defRPr>
            </a:lvl1pPr>
            <a:lvl2pPr marL="742950" indent="-285750" defTabSz="990600" eaLnBrk="0" hangingPunct="0">
              <a:defRPr>
                <a:solidFill>
                  <a:schemeClr val="tx1"/>
                </a:solidFill>
                <a:latin typeface="Arial" pitchFamily="34" charset="0"/>
                <a:cs typeface="Arial" pitchFamily="34" charset="0"/>
              </a:defRPr>
            </a:lvl2pPr>
            <a:lvl3pPr marL="1143000" indent="-228600" defTabSz="990600" eaLnBrk="0" hangingPunct="0">
              <a:defRPr>
                <a:solidFill>
                  <a:schemeClr val="tx1"/>
                </a:solidFill>
                <a:latin typeface="Arial" pitchFamily="34" charset="0"/>
                <a:cs typeface="Arial" pitchFamily="34" charset="0"/>
              </a:defRPr>
            </a:lvl3pPr>
            <a:lvl4pPr marL="1600200" indent="-228600" defTabSz="990600" eaLnBrk="0" hangingPunct="0">
              <a:defRPr>
                <a:solidFill>
                  <a:schemeClr val="tx1"/>
                </a:solidFill>
                <a:latin typeface="Arial" pitchFamily="34" charset="0"/>
                <a:cs typeface="Arial" pitchFamily="34" charset="0"/>
              </a:defRPr>
            </a:lvl4pPr>
            <a:lvl5pPr marL="2057400" indent="-228600" defTabSz="990600" eaLnBrk="0" hangingPunct="0">
              <a:defRPr>
                <a:solidFill>
                  <a:schemeClr val="tx1"/>
                </a:solidFill>
                <a:latin typeface="Arial" pitchFamily="34" charset="0"/>
                <a:cs typeface="Arial" pitchFamily="34" charset="0"/>
              </a:defRPr>
            </a:lvl5pPr>
            <a:lvl6pPr marL="25146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9pPr>
          </a:lstStyle>
          <a:p>
            <a:pPr algn="l"/>
            <a:fld id="{061CA057-1FAE-4C7B-B4EE-5651B5363D7E}" type="slidenum">
              <a:rPr lang="ar-SA" sz="1200"/>
              <a:pPr algn="l"/>
              <a:t>3</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978" name="Rectangle 2"/>
          <p:cNvSpPr>
            <a:spLocks noGrp="1" noRot="1" noChangeAspect="1" noChangeArrowheads="1" noTextEdit="1"/>
          </p:cNvSpPr>
          <p:nvPr>
            <p:ph type="sldImg"/>
          </p:nvPr>
        </p:nvSpPr>
        <p:spPr>
          <a:xfrm>
            <a:off x="1144588" y="685800"/>
            <a:ext cx="4568825" cy="3427413"/>
          </a:xfrm>
          <a:ln/>
        </p:spPr>
      </p:sp>
      <p:sp>
        <p:nvSpPr>
          <p:cNvPr id="7669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Y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02" name="Rectangle 2"/>
          <p:cNvSpPr>
            <a:spLocks noGrp="1" noRot="1" noChangeAspect="1" noChangeArrowheads="1" noTextEdit="1"/>
          </p:cNvSpPr>
          <p:nvPr>
            <p:ph type="sldImg"/>
          </p:nvPr>
        </p:nvSpPr>
        <p:spPr>
          <a:xfrm>
            <a:off x="1144588" y="685800"/>
            <a:ext cx="4568825" cy="3427413"/>
          </a:xfrm>
          <a:ln/>
        </p:spPr>
      </p:sp>
      <p:sp>
        <p:nvSpPr>
          <p:cNvPr id="7680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Y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9026" name="Rectangle 2"/>
          <p:cNvSpPr>
            <a:spLocks noGrp="1" noRot="1" noChangeAspect="1" noChangeArrowheads="1" noTextEdit="1"/>
          </p:cNvSpPr>
          <p:nvPr>
            <p:ph type="sldImg"/>
          </p:nvPr>
        </p:nvSpPr>
        <p:spPr>
          <a:xfrm>
            <a:off x="1144588" y="685800"/>
            <a:ext cx="4568825" cy="3427413"/>
          </a:xfrm>
          <a:ln/>
        </p:spPr>
      </p:sp>
      <p:sp>
        <p:nvSpPr>
          <p:cNvPr id="7690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Y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0050" name="Rectangle 2"/>
          <p:cNvSpPr>
            <a:spLocks noGrp="1" noRot="1" noChangeAspect="1" noChangeArrowheads="1" noTextEdit="1"/>
          </p:cNvSpPr>
          <p:nvPr>
            <p:ph type="sldImg"/>
          </p:nvPr>
        </p:nvSpPr>
        <p:spPr>
          <a:xfrm>
            <a:off x="1144588" y="685800"/>
            <a:ext cx="4568825" cy="3427413"/>
          </a:xfrm>
          <a:ln/>
        </p:spPr>
      </p:sp>
      <p:sp>
        <p:nvSpPr>
          <p:cNvPr id="7700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Y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1074" name="Rectangle 2"/>
          <p:cNvSpPr>
            <a:spLocks noGrp="1" noRot="1" noChangeAspect="1" noChangeArrowheads="1" noTextEdit="1"/>
          </p:cNvSpPr>
          <p:nvPr>
            <p:ph type="sldImg"/>
          </p:nvPr>
        </p:nvSpPr>
        <p:spPr>
          <a:xfrm>
            <a:off x="1144588" y="685800"/>
            <a:ext cx="4568825" cy="3427413"/>
          </a:xfrm>
          <a:ln/>
        </p:spPr>
      </p:sp>
      <p:sp>
        <p:nvSpPr>
          <p:cNvPr id="7710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Y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2098" name="Rectangle 2"/>
          <p:cNvSpPr>
            <a:spLocks noGrp="1" noRot="1" noChangeAspect="1" noChangeArrowheads="1" noTextEdit="1"/>
          </p:cNvSpPr>
          <p:nvPr>
            <p:ph type="sldImg"/>
          </p:nvPr>
        </p:nvSpPr>
        <p:spPr>
          <a:xfrm>
            <a:off x="1144588" y="685800"/>
            <a:ext cx="4568825" cy="3427413"/>
          </a:xfrm>
          <a:ln/>
        </p:spPr>
      </p:sp>
      <p:sp>
        <p:nvSpPr>
          <p:cNvPr id="7720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Y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MY"/>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MY"/>
          </a:p>
        </p:txBody>
      </p:sp>
      <p:sp>
        <p:nvSpPr>
          <p:cNvPr id="4" name="عنصر نائب للتاريخ 3"/>
          <p:cNvSpPr>
            <a:spLocks noGrp="1"/>
          </p:cNvSpPr>
          <p:nvPr>
            <p:ph type="dt" sz="half" idx="10"/>
          </p:nvPr>
        </p:nvSpPr>
        <p:spPr/>
        <p:txBody>
          <a:bodyPr/>
          <a:lstStyle/>
          <a:p>
            <a:fld id="{3562DB9D-0E14-42BB-ADB9-2D93ADD986A2}" type="datetimeFigureOut">
              <a:rPr lang="en-MY" smtClean="0"/>
              <a:t>7/7/2020</a:t>
            </a:fld>
            <a:endParaRPr lang="en-MY"/>
          </a:p>
        </p:txBody>
      </p:sp>
      <p:sp>
        <p:nvSpPr>
          <p:cNvPr id="5" name="عنصر نائب للتذييل 4"/>
          <p:cNvSpPr>
            <a:spLocks noGrp="1"/>
          </p:cNvSpPr>
          <p:nvPr>
            <p:ph type="ftr" sz="quarter" idx="11"/>
          </p:nvPr>
        </p:nvSpPr>
        <p:spPr/>
        <p:txBody>
          <a:bodyPr/>
          <a:lstStyle/>
          <a:p>
            <a:endParaRPr lang="en-MY"/>
          </a:p>
        </p:txBody>
      </p:sp>
      <p:sp>
        <p:nvSpPr>
          <p:cNvPr id="6" name="عنصر نائب لرقم الشريحة 5"/>
          <p:cNvSpPr>
            <a:spLocks noGrp="1"/>
          </p:cNvSpPr>
          <p:nvPr>
            <p:ph type="sldNum" sz="quarter" idx="12"/>
          </p:nvPr>
        </p:nvSpPr>
        <p:spPr/>
        <p:txBody>
          <a:bodyPr/>
          <a:lstStyle/>
          <a:p>
            <a:fld id="{ABD07D67-D5C9-4746-9614-590580F48812}" type="slidenum">
              <a:rPr lang="en-MY" smtClean="0"/>
              <a:t>‹#›</a:t>
            </a:fld>
            <a:endParaRPr lang="en-MY"/>
          </a:p>
        </p:txBody>
      </p:sp>
    </p:spTree>
    <p:extLst>
      <p:ext uri="{BB962C8B-B14F-4D97-AF65-F5344CB8AC3E}">
        <p14:creationId xmlns:p14="http://schemas.microsoft.com/office/powerpoint/2010/main" val="3443141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MY"/>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MY"/>
          </a:p>
        </p:txBody>
      </p:sp>
      <p:sp>
        <p:nvSpPr>
          <p:cNvPr id="4" name="عنصر نائب للتاريخ 3"/>
          <p:cNvSpPr>
            <a:spLocks noGrp="1"/>
          </p:cNvSpPr>
          <p:nvPr>
            <p:ph type="dt" sz="half" idx="10"/>
          </p:nvPr>
        </p:nvSpPr>
        <p:spPr/>
        <p:txBody>
          <a:bodyPr/>
          <a:lstStyle/>
          <a:p>
            <a:fld id="{3562DB9D-0E14-42BB-ADB9-2D93ADD986A2}" type="datetimeFigureOut">
              <a:rPr lang="en-MY" smtClean="0"/>
              <a:t>7/7/2020</a:t>
            </a:fld>
            <a:endParaRPr lang="en-MY"/>
          </a:p>
        </p:txBody>
      </p:sp>
      <p:sp>
        <p:nvSpPr>
          <p:cNvPr id="5" name="عنصر نائب للتذييل 4"/>
          <p:cNvSpPr>
            <a:spLocks noGrp="1"/>
          </p:cNvSpPr>
          <p:nvPr>
            <p:ph type="ftr" sz="quarter" idx="11"/>
          </p:nvPr>
        </p:nvSpPr>
        <p:spPr/>
        <p:txBody>
          <a:bodyPr/>
          <a:lstStyle/>
          <a:p>
            <a:endParaRPr lang="en-MY"/>
          </a:p>
        </p:txBody>
      </p:sp>
      <p:sp>
        <p:nvSpPr>
          <p:cNvPr id="6" name="عنصر نائب لرقم الشريحة 5"/>
          <p:cNvSpPr>
            <a:spLocks noGrp="1"/>
          </p:cNvSpPr>
          <p:nvPr>
            <p:ph type="sldNum" sz="quarter" idx="12"/>
          </p:nvPr>
        </p:nvSpPr>
        <p:spPr/>
        <p:txBody>
          <a:bodyPr/>
          <a:lstStyle/>
          <a:p>
            <a:fld id="{ABD07D67-D5C9-4746-9614-590580F48812}" type="slidenum">
              <a:rPr lang="en-MY" smtClean="0"/>
              <a:t>‹#›</a:t>
            </a:fld>
            <a:endParaRPr lang="en-MY"/>
          </a:p>
        </p:txBody>
      </p:sp>
    </p:spTree>
    <p:extLst>
      <p:ext uri="{BB962C8B-B14F-4D97-AF65-F5344CB8AC3E}">
        <p14:creationId xmlns:p14="http://schemas.microsoft.com/office/powerpoint/2010/main" val="319503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MY"/>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MY"/>
          </a:p>
        </p:txBody>
      </p:sp>
      <p:sp>
        <p:nvSpPr>
          <p:cNvPr id="4" name="عنصر نائب للتاريخ 3"/>
          <p:cNvSpPr>
            <a:spLocks noGrp="1"/>
          </p:cNvSpPr>
          <p:nvPr>
            <p:ph type="dt" sz="half" idx="10"/>
          </p:nvPr>
        </p:nvSpPr>
        <p:spPr/>
        <p:txBody>
          <a:bodyPr/>
          <a:lstStyle/>
          <a:p>
            <a:fld id="{3562DB9D-0E14-42BB-ADB9-2D93ADD986A2}" type="datetimeFigureOut">
              <a:rPr lang="en-MY" smtClean="0"/>
              <a:t>7/7/2020</a:t>
            </a:fld>
            <a:endParaRPr lang="en-MY"/>
          </a:p>
        </p:txBody>
      </p:sp>
      <p:sp>
        <p:nvSpPr>
          <p:cNvPr id="5" name="عنصر نائب للتذييل 4"/>
          <p:cNvSpPr>
            <a:spLocks noGrp="1"/>
          </p:cNvSpPr>
          <p:nvPr>
            <p:ph type="ftr" sz="quarter" idx="11"/>
          </p:nvPr>
        </p:nvSpPr>
        <p:spPr/>
        <p:txBody>
          <a:bodyPr/>
          <a:lstStyle/>
          <a:p>
            <a:endParaRPr lang="en-MY"/>
          </a:p>
        </p:txBody>
      </p:sp>
      <p:sp>
        <p:nvSpPr>
          <p:cNvPr id="6" name="عنصر نائب لرقم الشريحة 5"/>
          <p:cNvSpPr>
            <a:spLocks noGrp="1"/>
          </p:cNvSpPr>
          <p:nvPr>
            <p:ph type="sldNum" sz="quarter" idx="12"/>
          </p:nvPr>
        </p:nvSpPr>
        <p:spPr/>
        <p:txBody>
          <a:bodyPr/>
          <a:lstStyle/>
          <a:p>
            <a:fld id="{ABD07D67-D5C9-4746-9614-590580F48812}" type="slidenum">
              <a:rPr lang="en-MY" smtClean="0"/>
              <a:t>‹#›</a:t>
            </a:fld>
            <a:endParaRPr lang="en-MY"/>
          </a:p>
        </p:txBody>
      </p:sp>
    </p:spTree>
    <p:extLst>
      <p:ext uri="{BB962C8B-B14F-4D97-AF65-F5344CB8AC3E}">
        <p14:creationId xmlns:p14="http://schemas.microsoft.com/office/powerpoint/2010/main" val="1773042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MY"/>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MY"/>
          </a:p>
        </p:txBody>
      </p:sp>
      <p:sp>
        <p:nvSpPr>
          <p:cNvPr id="4" name="عنصر نائب للتاريخ 3"/>
          <p:cNvSpPr>
            <a:spLocks noGrp="1"/>
          </p:cNvSpPr>
          <p:nvPr>
            <p:ph type="dt" sz="half" idx="10"/>
          </p:nvPr>
        </p:nvSpPr>
        <p:spPr/>
        <p:txBody>
          <a:bodyPr/>
          <a:lstStyle/>
          <a:p>
            <a:fld id="{3562DB9D-0E14-42BB-ADB9-2D93ADD986A2}" type="datetimeFigureOut">
              <a:rPr lang="en-MY" smtClean="0"/>
              <a:t>7/7/2020</a:t>
            </a:fld>
            <a:endParaRPr lang="en-MY"/>
          </a:p>
        </p:txBody>
      </p:sp>
      <p:sp>
        <p:nvSpPr>
          <p:cNvPr id="5" name="عنصر نائب للتذييل 4"/>
          <p:cNvSpPr>
            <a:spLocks noGrp="1"/>
          </p:cNvSpPr>
          <p:nvPr>
            <p:ph type="ftr" sz="quarter" idx="11"/>
          </p:nvPr>
        </p:nvSpPr>
        <p:spPr/>
        <p:txBody>
          <a:bodyPr/>
          <a:lstStyle/>
          <a:p>
            <a:endParaRPr lang="en-MY"/>
          </a:p>
        </p:txBody>
      </p:sp>
      <p:sp>
        <p:nvSpPr>
          <p:cNvPr id="6" name="عنصر نائب لرقم الشريحة 5"/>
          <p:cNvSpPr>
            <a:spLocks noGrp="1"/>
          </p:cNvSpPr>
          <p:nvPr>
            <p:ph type="sldNum" sz="quarter" idx="12"/>
          </p:nvPr>
        </p:nvSpPr>
        <p:spPr/>
        <p:txBody>
          <a:bodyPr/>
          <a:lstStyle/>
          <a:p>
            <a:fld id="{ABD07D67-D5C9-4746-9614-590580F48812}" type="slidenum">
              <a:rPr lang="en-MY" smtClean="0"/>
              <a:t>‹#›</a:t>
            </a:fld>
            <a:endParaRPr lang="en-MY"/>
          </a:p>
        </p:txBody>
      </p:sp>
    </p:spTree>
    <p:extLst>
      <p:ext uri="{BB962C8B-B14F-4D97-AF65-F5344CB8AC3E}">
        <p14:creationId xmlns:p14="http://schemas.microsoft.com/office/powerpoint/2010/main" val="3723412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MY"/>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562DB9D-0E14-42BB-ADB9-2D93ADD986A2}" type="datetimeFigureOut">
              <a:rPr lang="en-MY" smtClean="0"/>
              <a:t>7/7/2020</a:t>
            </a:fld>
            <a:endParaRPr lang="en-MY"/>
          </a:p>
        </p:txBody>
      </p:sp>
      <p:sp>
        <p:nvSpPr>
          <p:cNvPr id="5" name="عنصر نائب للتذييل 4"/>
          <p:cNvSpPr>
            <a:spLocks noGrp="1"/>
          </p:cNvSpPr>
          <p:nvPr>
            <p:ph type="ftr" sz="quarter" idx="11"/>
          </p:nvPr>
        </p:nvSpPr>
        <p:spPr/>
        <p:txBody>
          <a:bodyPr/>
          <a:lstStyle/>
          <a:p>
            <a:endParaRPr lang="en-MY"/>
          </a:p>
        </p:txBody>
      </p:sp>
      <p:sp>
        <p:nvSpPr>
          <p:cNvPr id="6" name="عنصر نائب لرقم الشريحة 5"/>
          <p:cNvSpPr>
            <a:spLocks noGrp="1"/>
          </p:cNvSpPr>
          <p:nvPr>
            <p:ph type="sldNum" sz="quarter" idx="12"/>
          </p:nvPr>
        </p:nvSpPr>
        <p:spPr/>
        <p:txBody>
          <a:bodyPr/>
          <a:lstStyle/>
          <a:p>
            <a:fld id="{ABD07D67-D5C9-4746-9614-590580F48812}" type="slidenum">
              <a:rPr lang="en-MY" smtClean="0"/>
              <a:t>‹#›</a:t>
            </a:fld>
            <a:endParaRPr lang="en-MY"/>
          </a:p>
        </p:txBody>
      </p:sp>
    </p:spTree>
    <p:extLst>
      <p:ext uri="{BB962C8B-B14F-4D97-AF65-F5344CB8AC3E}">
        <p14:creationId xmlns:p14="http://schemas.microsoft.com/office/powerpoint/2010/main" val="4024887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MY"/>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MY"/>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MY"/>
          </a:p>
        </p:txBody>
      </p:sp>
      <p:sp>
        <p:nvSpPr>
          <p:cNvPr id="5" name="عنصر نائب للتاريخ 4"/>
          <p:cNvSpPr>
            <a:spLocks noGrp="1"/>
          </p:cNvSpPr>
          <p:nvPr>
            <p:ph type="dt" sz="half" idx="10"/>
          </p:nvPr>
        </p:nvSpPr>
        <p:spPr/>
        <p:txBody>
          <a:bodyPr/>
          <a:lstStyle/>
          <a:p>
            <a:fld id="{3562DB9D-0E14-42BB-ADB9-2D93ADD986A2}" type="datetimeFigureOut">
              <a:rPr lang="en-MY" smtClean="0"/>
              <a:t>7/7/2020</a:t>
            </a:fld>
            <a:endParaRPr lang="en-MY"/>
          </a:p>
        </p:txBody>
      </p:sp>
      <p:sp>
        <p:nvSpPr>
          <p:cNvPr id="6" name="عنصر نائب للتذييل 5"/>
          <p:cNvSpPr>
            <a:spLocks noGrp="1"/>
          </p:cNvSpPr>
          <p:nvPr>
            <p:ph type="ftr" sz="quarter" idx="11"/>
          </p:nvPr>
        </p:nvSpPr>
        <p:spPr/>
        <p:txBody>
          <a:bodyPr/>
          <a:lstStyle/>
          <a:p>
            <a:endParaRPr lang="en-MY"/>
          </a:p>
        </p:txBody>
      </p:sp>
      <p:sp>
        <p:nvSpPr>
          <p:cNvPr id="7" name="عنصر نائب لرقم الشريحة 6"/>
          <p:cNvSpPr>
            <a:spLocks noGrp="1"/>
          </p:cNvSpPr>
          <p:nvPr>
            <p:ph type="sldNum" sz="quarter" idx="12"/>
          </p:nvPr>
        </p:nvSpPr>
        <p:spPr/>
        <p:txBody>
          <a:bodyPr/>
          <a:lstStyle/>
          <a:p>
            <a:fld id="{ABD07D67-D5C9-4746-9614-590580F48812}" type="slidenum">
              <a:rPr lang="en-MY" smtClean="0"/>
              <a:t>‹#›</a:t>
            </a:fld>
            <a:endParaRPr lang="en-MY"/>
          </a:p>
        </p:txBody>
      </p:sp>
    </p:spTree>
    <p:extLst>
      <p:ext uri="{BB962C8B-B14F-4D97-AF65-F5344CB8AC3E}">
        <p14:creationId xmlns:p14="http://schemas.microsoft.com/office/powerpoint/2010/main" val="3040064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MY"/>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MY"/>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MY"/>
          </a:p>
        </p:txBody>
      </p:sp>
      <p:sp>
        <p:nvSpPr>
          <p:cNvPr id="7" name="عنصر نائب للتاريخ 6"/>
          <p:cNvSpPr>
            <a:spLocks noGrp="1"/>
          </p:cNvSpPr>
          <p:nvPr>
            <p:ph type="dt" sz="half" idx="10"/>
          </p:nvPr>
        </p:nvSpPr>
        <p:spPr/>
        <p:txBody>
          <a:bodyPr/>
          <a:lstStyle/>
          <a:p>
            <a:fld id="{3562DB9D-0E14-42BB-ADB9-2D93ADD986A2}" type="datetimeFigureOut">
              <a:rPr lang="en-MY" smtClean="0"/>
              <a:t>7/7/2020</a:t>
            </a:fld>
            <a:endParaRPr lang="en-MY"/>
          </a:p>
        </p:txBody>
      </p:sp>
      <p:sp>
        <p:nvSpPr>
          <p:cNvPr id="8" name="عنصر نائب للتذييل 7"/>
          <p:cNvSpPr>
            <a:spLocks noGrp="1"/>
          </p:cNvSpPr>
          <p:nvPr>
            <p:ph type="ftr" sz="quarter" idx="11"/>
          </p:nvPr>
        </p:nvSpPr>
        <p:spPr/>
        <p:txBody>
          <a:bodyPr/>
          <a:lstStyle/>
          <a:p>
            <a:endParaRPr lang="en-MY"/>
          </a:p>
        </p:txBody>
      </p:sp>
      <p:sp>
        <p:nvSpPr>
          <p:cNvPr id="9" name="عنصر نائب لرقم الشريحة 8"/>
          <p:cNvSpPr>
            <a:spLocks noGrp="1"/>
          </p:cNvSpPr>
          <p:nvPr>
            <p:ph type="sldNum" sz="quarter" idx="12"/>
          </p:nvPr>
        </p:nvSpPr>
        <p:spPr/>
        <p:txBody>
          <a:bodyPr/>
          <a:lstStyle/>
          <a:p>
            <a:fld id="{ABD07D67-D5C9-4746-9614-590580F48812}" type="slidenum">
              <a:rPr lang="en-MY" smtClean="0"/>
              <a:t>‹#›</a:t>
            </a:fld>
            <a:endParaRPr lang="en-MY"/>
          </a:p>
        </p:txBody>
      </p:sp>
    </p:spTree>
    <p:extLst>
      <p:ext uri="{BB962C8B-B14F-4D97-AF65-F5344CB8AC3E}">
        <p14:creationId xmlns:p14="http://schemas.microsoft.com/office/powerpoint/2010/main" val="1790943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MY"/>
          </a:p>
        </p:txBody>
      </p:sp>
      <p:sp>
        <p:nvSpPr>
          <p:cNvPr id="3" name="عنصر نائب للتاريخ 2"/>
          <p:cNvSpPr>
            <a:spLocks noGrp="1"/>
          </p:cNvSpPr>
          <p:nvPr>
            <p:ph type="dt" sz="half" idx="10"/>
          </p:nvPr>
        </p:nvSpPr>
        <p:spPr/>
        <p:txBody>
          <a:bodyPr/>
          <a:lstStyle/>
          <a:p>
            <a:fld id="{3562DB9D-0E14-42BB-ADB9-2D93ADD986A2}" type="datetimeFigureOut">
              <a:rPr lang="en-MY" smtClean="0"/>
              <a:t>7/7/2020</a:t>
            </a:fld>
            <a:endParaRPr lang="en-MY"/>
          </a:p>
        </p:txBody>
      </p:sp>
      <p:sp>
        <p:nvSpPr>
          <p:cNvPr id="4" name="عنصر نائب للتذييل 3"/>
          <p:cNvSpPr>
            <a:spLocks noGrp="1"/>
          </p:cNvSpPr>
          <p:nvPr>
            <p:ph type="ftr" sz="quarter" idx="11"/>
          </p:nvPr>
        </p:nvSpPr>
        <p:spPr/>
        <p:txBody>
          <a:bodyPr/>
          <a:lstStyle/>
          <a:p>
            <a:endParaRPr lang="en-MY"/>
          </a:p>
        </p:txBody>
      </p:sp>
      <p:sp>
        <p:nvSpPr>
          <p:cNvPr id="5" name="عنصر نائب لرقم الشريحة 4"/>
          <p:cNvSpPr>
            <a:spLocks noGrp="1"/>
          </p:cNvSpPr>
          <p:nvPr>
            <p:ph type="sldNum" sz="quarter" idx="12"/>
          </p:nvPr>
        </p:nvSpPr>
        <p:spPr/>
        <p:txBody>
          <a:bodyPr/>
          <a:lstStyle/>
          <a:p>
            <a:fld id="{ABD07D67-D5C9-4746-9614-590580F48812}" type="slidenum">
              <a:rPr lang="en-MY" smtClean="0"/>
              <a:t>‹#›</a:t>
            </a:fld>
            <a:endParaRPr lang="en-MY"/>
          </a:p>
        </p:txBody>
      </p:sp>
    </p:spTree>
    <p:extLst>
      <p:ext uri="{BB962C8B-B14F-4D97-AF65-F5344CB8AC3E}">
        <p14:creationId xmlns:p14="http://schemas.microsoft.com/office/powerpoint/2010/main" val="2565718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562DB9D-0E14-42BB-ADB9-2D93ADD986A2}" type="datetimeFigureOut">
              <a:rPr lang="en-MY" smtClean="0"/>
              <a:t>7/7/2020</a:t>
            </a:fld>
            <a:endParaRPr lang="en-MY"/>
          </a:p>
        </p:txBody>
      </p:sp>
      <p:sp>
        <p:nvSpPr>
          <p:cNvPr id="3" name="عنصر نائب للتذييل 2"/>
          <p:cNvSpPr>
            <a:spLocks noGrp="1"/>
          </p:cNvSpPr>
          <p:nvPr>
            <p:ph type="ftr" sz="quarter" idx="11"/>
          </p:nvPr>
        </p:nvSpPr>
        <p:spPr/>
        <p:txBody>
          <a:bodyPr/>
          <a:lstStyle/>
          <a:p>
            <a:endParaRPr lang="en-MY"/>
          </a:p>
        </p:txBody>
      </p:sp>
      <p:sp>
        <p:nvSpPr>
          <p:cNvPr id="4" name="عنصر نائب لرقم الشريحة 3"/>
          <p:cNvSpPr>
            <a:spLocks noGrp="1"/>
          </p:cNvSpPr>
          <p:nvPr>
            <p:ph type="sldNum" sz="quarter" idx="12"/>
          </p:nvPr>
        </p:nvSpPr>
        <p:spPr/>
        <p:txBody>
          <a:bodyPr/>
          <a:lstStyle/>
          <a:p>
            <a:fld id="{ABD07D67-D5C9-4746-9614-590580F48812}" type="slidenum">
              <a:rPr lang="en-MY" smtClean="0"/>
              <a:t>‹#›</a:t>
            </a:fld>
            <a:endParaRPr lang="en-MY"/>
          </a:p>
        </p:txBody>
      </p:sp>
    </p:spTree>
    <p:extLst>
      <p:ext uri="{BB962C8B-B14F-4D97-AF65-F5344CB8AC3E}">
        <p14:creationId xmlns:p14="http://schemas.microsoft.com/office/powerpoint/2010/main" val="1466617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MY"/>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MY"/>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562DB9D-0E14-42BB-ADB9-2D93ADD986A2}" type="datetimeFigureOut">
              <a:rPr lang="en-MY" smtClean="0"/>
              <a:t>7/7/2020</a:t>
            </a:fld>
            <a:endParaRPr lang="en-MY"/>
          </a:p>
        </p:txBody>
      </p:sp>
      <p:sp>
        <p:nvSpPr>
          <p:cNvPr id="6" name="عنصر نائب للتذييل 5"/>
          <p:cNvSpPr>
            <a:spLocks noGrp="1"/>
          </p:cNvSpPr>
          <p:nvPr>
            <p:ph type="ftr" sz="quarter" idx="11"/>
          </p:nvPr>
        </p:nvSpPr>
        <p:spPr/>
        <p:txBody>
          <a:bodyPr/>
          <a:lstStyle/>
          <a:p>
            <a:endParaRPr lang="en-MY"/>
          </a:p>
        </p:txBody>
      </p:sp>
      <p:sp>
        <p:nvSpPr>
          <p:cNvPr id="7" name="عنصر نائب لرقم الشريحة 6"/>
          <p:cNvSpPr>
            <a:spLocks noGrp="1"/>
          </p:cNvSpPr>
          <p:nvPr>
            <p:ph type="sldNum" sz="quarter" idx="12"/>
          </p:nvPr>
        </p:nvSpPr>
        <p:spPr/>
        <p:txBody>
          <a:bodyPr/>
          <a:lstStyle/>
          <a:p>
            <a:fld id="{ABD07D67-D5C9-4746-9614-590580F48812}" type="slidenum">
              <a:rPr lang="en-MY" smtClean="0"/>
              <a:t>‹#›</a:t>
            </a:fld>
            <a:endParaRPr lang="en-MY"/>
          </a:p>
        </p:txBody>
      </p:sp>
    </p:spTree>
    <p:extLst>
      <p:ext uri="{BB962C8B-B14F-4D97-AF65-F5344CB8AC3E}">
        <p14:creationId xmlns:p14="http://schemas.microsoft.com/office/powerpoint/2010/main" val="3010747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MY"/>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562DB9D-0E14-42BB-ADB9-2D93ADD986A2}" type="datetimeFigureOut">
              <a:rPr lang="en-MY" smtClean="0"/>
              <a:t>7/7/2020</a:t>
            </a:fld>
            <a:endParaRPr lang="en-MY"/>
          </a:p>
        </p:txBody>
      </p:sp>
      <p:sp>
        <p:nvSpPr>
          <p:cNvPr id="6" name="عنصر نائب للتذييل 5"/>
          <p:cNvSpPr>
            <a:spLocks noGrp="1"/>
          </p:cNvSpPr>
          <p:nvPr>
            <p:ph type="ftr" sz="quarter" idx="11"/>
          </p:nvPr>
        </p:nvSpPr>
        <p:spPr/>
        <p:txBody>
          <a:bodyPr/>
          <a:lstStyle/>
          <a:p>
            <a:endParaRPr lang="en-MY"/>
          </a:p>
        </p:txBody>
      </p:sp>
      <p:sp>
        <p:nvSpPr>
          <p:cNvPr id="7" name="عنصر نائب لرقم الشريحة 6"/>
          <p:cNvSpPr>
            <a:spLocks noGrp="1"/>
          </p:cNvSpPr>
          <p:nvPr>
            <p:ph type="sldNum" sz="quarter" idx="12"/>
          </p:nvPr>
        </p:nvSpPr>
        <p:spPr/>
        <p:txBody>
          <a:bodyPr/>
          <a:lstStyle/>
          <a:p>
            <a:fld id="{ABD07D67-D5C9-4746-9614-590580F48812}" type="slidenum">
              <a:rPr lang="en-MY" smtClean="0"/>
              <a:t>‹#›</a:t>
            </a:fld>
            <a:endParaRPr lang="en-MY"/>
          </a:p>
        </p:txBody>
      </p:sp>
    </p:spTree>
    <p:extLst>
      <p:ext uri="{BB962C8B-B14F-4D97-AF65-F5344CB8AC3E}">
        <p14:creationId xmlns:p14="http://schemas.microsoft.com/office/powerpoint/2010/main" val="2073903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MY"/>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MY"/>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62DB9D-0E14-42BB-ADB9-2D93ADD986A2}" type="datetimeFigureOut">
              <a:rPr lang="en-MY" smtClean="0"/>
              <a:t>7/7/2020</a:t>
            </a:fld>
            <a:endParaRPr lang="en-MY"/>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D07D67-D5C9-4746-9614-590580F48812}" type="slidenum">
              <a:rPr lang="en-MY" smtClean="0"/>
              <a:t>‹#›</a:t>
            </a:fld>
            <a:endParaRPr lang="en-MY"/>
          </a:p>
        </p:txBody>
      </p:sp>
    </p:spTree>
    <p:extLst>
      <p:ext uri="{BB962C8B-B14F-4D97-AF65-F5344CB8AC3E}">
        <p14:creationId xmlns:p14="http://schemas.microsoft.com/office/powerpoint/2010/main" val="1987264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838200"/>
            <a:ext cx="7391400" cy="4400550"/>
          </a:xfrm>
          <a:prstGeom prst="rect">
            <a:avLst/>
          </a:prstGeom>
        </p:spPr>
        <p:txBody>
          <a:bodyPr>
            <a:spAutoFit/>
          </a:bodyPr>
          <a:lstStyle/>
          <a:p>
            <a:pPr algn="ctr" rtl="1">
              <a:defRPr/>
            </a:pPr>
            <a:r>
              <a:rPr lang="ar-YE" sz="4000" b="1" dirty="0" smtClean="0">
                <a:effectLst>
                  <a:outerShdw blurRad="31750" dist="25400" dir="5400000" algn="tl" rotWithShape="0">
                    <a:srgbClr val="000000">
                      <a:alpha val="25000"/>
                    </a:srgbClr>
                  </a:outerShdw>
                </a:effectLst>
                <a:latin typeface="Lucida Sans Unicode"/>
                <a:ea typeface="+mj-ea"/>
              </a:rPr>
              <a:t>المحاضرة الخامسة</a:t>
            </a:r>
            <a:endParaRPr lang="ar-SA" sz="4000" b="1" dirty="0">
              <a:effectLst>
                <a:outerShdw blurRad="31750" dist="25400" dir="5400000" algn="tl" rotWithShape="0">
                  <a:srgbClr val="000000">
                    <a:alpha val="25000"/>
                  </a:srgbClr>
                </a:outerShdw>
              </a:effectLst>
              <a:latin typeface="Lucida Sans Unicode"/>
              <a:ea typeface="+mj-ea"/>
            </a:endParaRPr>
          </a:p>
          <a:p>
            <a:pPr algn="ctr" rtl="1">
              <a:defRPr/>
            </a:pPr>
            <a:r>
              <a:rPr lang="ar-SA" sz="4000" b="1" dirty="0">
                <a:effectLst>
                  <a:outerShdw blurRad="31750" dist="25400" dir="5400000" algn="tl" rotWithShape="0">
                    <a:srgbClr val="000000">
                      <a:alpha val="25000"/>
                    </a:srgbClr>
                  </a:outerShdw>
                </a:effectLst>
                <a:latin typeface="Lucida Sans Unicode"/>
                <a:ea typeface="+mj-ea"/>
              </a:rPr>
              <a:t/>
            </a:r>
            <a:br>
              <a:rPr lang="ar-SA" sz="4000" b="1" dirty="0">
                <a:effectLst>
                  <a:outerShdw blurRad="31750" dist="25400" dir="5400000" algn="tl" rotWithShape="0">
                    <a:srgbClr val="000000">
                      <a:alpha val="25000"/>
                    </a:srgbClr>
                  </a:outerShdw>
                </a:effectLst>
                <a:latin typeface="Lucida Sans Unicode"/>
                <a:ea typeface="+mj-ea"/>
              </a:rPr>
            </a:br>
            <a:r>
              <a:rPr lang="ar-SA" sz="4000" b="1" dirty="0">
                <a:solidFill>
                  <a:srgbClr val="FF0000"/>
                </a:solidFill>
                <a:effectLst>
                  <a:outerShdw blurRad="31750" dist="25400" dir="5400000" algn="tl" rotWithShape="0">
                    <a:srgbClr val="000000">
                      <a:alpha val="25000"/>
                    </a:srgbClr>
                  </a:outerShdw>
                </a:effectLst>
                <a:latin typeface="Lucida Sans Unicode"/>
                <a:ea typeface="+mj-ea"/>
              </a:rPr>
              <a:t>قياس المتغيرات</a:t>
            </a:r>
            <a:r>
              <a:rPr lang="ar-SA" sz="3200" b="1" dirty="0">
                <a:solidFill>
                  <a:srgbClr val="FF0000"/>
                </a:solidFill>
                <a:effectLst>
                  <a:outerShdw blurRad="31750" dist="25400" dir="5400000" algn="tl" rotWithShape="0">
                    <a:srgbClr val="000000">
                      <a:alpha val="25000"/>
                    </a:srgbClr>
                  </a:outerShdw>
                </a:effectLst>
                <a:latin typeface="Lucida Sans Unicode"/>
                <a:ea typeface="+mj-ea"/>
              </a:rPr>
              <a:t/>
            </a:r>
            <a:br>
              <a:rPr lang="ar-SA" sz="3200" b="1" dirty="0">
                <a:solidFill>
                  <a:srgbClr val="FF0000"/>
                </a:solidFill>
                <a:effectLst>
                  <a:outerShdw blurRad="31750" dist="25400" dir="5400000" algn="tl" rotWithShape="0">
                    <a:srgbClr val="000000">
                      <a:alpha val="25000"/>
                    </a:srgbClr>
                  </a:outerShdw>
                </a:effectLst>
                <a:latin typeface="Lucida Sans Unicode"/>
                <a:ea typeface="+mj-ea"/>
              </a:rPr>
            </a:br>
            <a:r>
              <a:rPr lang="en-US" sz="3200" b="1" dirty="0">
                <a:solidFill>
                  <a:srgbClr val="FF0000"/>
                </a:solidFill>
                <a:effectLst>
                  <a:outerShdw blurRad="31750" dist="25400" dir="5400000" algn="tl" rotWithShape="0">
                    <a:srgbClr val="000000">
                      <a:alpha val="25000"/>
                    </a:srgbClr>
                  </a:outerShdw>
                </a:effectLst>
                <a:latin typeface="Lucida Sans Unicode"/>
                <a:ea typeface="+mj-ea"/>
                <a:cs typeface="+mj-cs"/>
              </a:rPr>
              <a:t>“</a:t>
            </a:r>
            <a:r>
              <a:rPr lang="ar-SA" sz="3200" b="1" dirty="0">
                <a:solidFill>
                  <a:srgbClr val="FF0000"/>
                </a:solidFill>
                <a:effectLst>
                  <a:outerShdw blurRad="31750" dist="25400" dir="5400000" algn="tl" rotWithShape="0">
                    <a:srgbClr val="000000">
                      <a:alpha val="25000"/>
                    </a:srgbClr>
                  </a:outerShdw>
                </a:effectLst>
                <a:latin typeface="Lucida Sans Unicode"/>
                <a:ea typeface="+mj-ea"/>
              </a:rPr>
              <a:t>التعريف الاجرائي والمقاييس</a:t>
            </a:r>
            <a:r>
              <a:rPr lang="en-US" sz="3200" b="1" dirty="0">
                <a:solidFill>
                  <a:srgbClr val="FF0000"/>
                </a:solidFill>
                <a:effectLst>
                  <a:outerShdw blurRad="31750" dist="25400" dir="5400000" algn="tl" rotWithShape="0">
                    <a:srgbClr val="000000">
                      <a:alpha val="25000"/>
                    </a:srgbClr>
                  </a:outerShdw>
                </a:effectLst>
                <a:latin typeface="Lucida Sans Unicode"/>
                <a:ea typeface="+mj-ea"/>
                <a:cs typeface="+mj-cs"/>
              </a:rPr>
              <a:t>”</a:t>
            </a:r>
            <a:r>
              <a:rPr lang="ar-SA" sz="3200" b="1" dirty="0">
                <a:solidFill>
                  <a:srgbClr val="FF0000"/>
                </a:solidFill>
                <a:effectLst>
                  <a:outerShdw blurRad="31750" dist="25400" dir="5400000" algn="tl" rotWithShape="0">
                    <a:srgbClr val="000000">
                      <a:alpha val="25000"/>
                    </a:srgbClr>
                  </a:outerShdw>
                </a:effectLst>
                <a:latin typeface="Lucida Sans Unicode"/>
                <a:ea typeface="+mj-ea"/>
              </a:rPr>
              <a:t/>
            </a:r>
            <a:br>
              <a:rPr lang="ar-SA" sz="3200" b="1" dirty="0">
                <a:solidFill>
                  <a:srgbClr val="FF0000"/>
                </a:solidFill>
                <a:effectLst>
                  <a:outerShdw blurRad="31750" dist="25400" dir="5400000" algn="tl" rotWithShape="0">
                    <a:srgbClr val="000000">
                      <a:alpha val="25000"/>
                    </a:srgbClr>
                  </a:outerShdw>
                </a:effectLst>
                <a:latin typeface="Lucida Sans Unicode"/>
                <a:ea typeface="+mj-ea"/>
              </a:rPr>
            </a:br>
            <a:endParaRPr lang="en-US" sz="3200" b="1" dirty="0">
              <a:solidFill>
                <a:srgbClr val="FF0000"/>
              </a:solidFill>
              <a:effectLst>
                <a:outerShdw blurRad="31750" dist="25400" dir="5400000" algn="tl" rotWithShape="0">
                  <a:srgbClr val="000000">
                    <a:alpha val="25000"/>
                  </a:srgbClr>
                </a:outerShdw>
              </a:effectLst>
              <a:latin typeface="Lucida Sans Unicode"/>
              <a:ea typeface="+mj-ea"/>
            </a:endParaRPr>
          </a:p>
          <a:p>
            <a:pPr algn="ctr" rtl="1">
              <a:defRPr/>
            </a:pPr>
            <a:r>
              <a:rPr lang="en-US" sz="3200" b="1" dirty="0">
                <a:solidFill>
                  <a:srgbClr val="FF0000"/>
                </a:solidFill>
                <a:effectLst>
                  <a:outerShdw blurRad="31750" dist="25400" dir="5400000" algn="tl" rotWithShape="0">
                    <a:srgbClr val="000000">
                      <a:alpha val="25000"/>
                    </a:srgbClr>
                  </a:outerShdw>
                </a:effectLst>
                <a:latin typeface="Lucida Sans Unicode"/>
                <a:ea typeface="+mj-ea"/>
                <a:cs typeface="+mj-cs"/>
              </a:rPr>
              <a:t>Measurement of Variables </a:t>
            </a:r>
          </a:p>
          <a:p>
            <a:pPr algn="ctr" rtl="1">
              <a:defRPr/>
            </a:pPr>
            <a:r>
              <a:rPr lang="en-US" sz="3200" b="1" dirty="0">
                <a:solidFill>
                  <a:srgbClr val="FF0000"/>
                </a:solidFill>
                <a:effectLst>
                  <a:outerShdw blurRad="31750" dist="25400" dir="5400000" algn="tl" rotWithShape="0">
                    <a:srgbClr val="000000">
                      <a:alpha val="25000"/>
                    </a:srgbClr>
                  </a:outerShdw>
                </a:effectLst>
                <a:latin typeface="Lucida Sans Unicode"/>
                <a:ea typeface="+mj-ea"/>
                <a:cs typeface="+mj-cs"/>
              </a:rPr>
              <a:t>Operational Definitions &amp; </a:t>
            </a:r>
            <a:r>
              <a:rPr lang="en-US" sz="3200" b="1" dirty="0">
                <a:solidFill>
                  <a:srgbClr val="FF0000"/>
                </a:solidFill>
                <a:effectLst>
                  <a:outerShdw blurRad="31750" dist="25400" dir="5400000" algn="tl" rotWithShape="0">
                    <a:srgbClr val="000000">
                      <a:alpha val="25000"/>
                    </a:srgbClr>
                  </a:outerShdw>
                </a:effectLst>
                <a:latin typeface="Lucida Sans Unicode"/>
              </a:rPr>
              <a:t>Scales </a:t>
            </a:r>
            <a:r>
              <a:rPr lang="ar-SA" sz="3200" b="1" dirty="0">
                <a:solidFill>
                  <a:srgbClr val="FF0000"/>
                </a:solidFill>
                <a:effectLst>
                  <a:outerShdw blurRad="31750" dist="25400" dir="5400000" algn="tl" rotWithShape="0">
                    <a:srgbClr val="000000">
                      <a:alpha val="25000"/>
                    </a:srgbClr>
                  </a:outerShdw>
                </a:effectLst>
                <a:latin typeface="Lucida Sans Unicode"/>
                <a:ea typeface="+mj-ea"/>
              </a:rPr>
              <a:t/>
            </a:r>
            <a:br>
              <a:rPr lang="ar-SA" sz="3200" b="1" dirty="0">
                <a:solidFill>
                  <a:srgbClr val="FF0000"/>
                </a:solidFill>
                <a:effectLst>
                  <a:outerShdw blurRad="31750" dist="25400" dir="5400000" algn="tl" rotWithShape="0">
                    <a:srgbClr val="000000">
                      <a:alpha val="25000"/>
                    </a:srgbClr>
                  </a:outerShdw>
                </a:effectLst>
                <a:latin typeface="Lucida Sans Unicode"/>
                <a:ea typeface="+mj-ea"/>
              </a:rPr>
            </a:br>
            <a:endParaRPr lang="en-US" sz="3200" b="1" dirty="0">
              <a:solidFill>
                <a:srgbClr val="FF0000"/>
              </a:solidFill>
            </a:endParaRPr>
          </a:p>
        </p:txBody>
      </p:sp>
      <p:sp>
        <p:nvSpPr>
          <p:cNvPr id="145411" name="عنصر نائب لرقم الشريحة 2"/>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14B67C1C-629D-4D0C-9ADF-C19D77E16EAB}" type="slidenum">
              <a:rPr lang="ar-SA" sz="1400"/>
              <a:pPr algn="l" eaLnBrk="1" hangingPunct="1"/>
              <a:t>1</a:t>
            </a:fld>
            <a:endParaRPr lang="en-US" sz="1400"/>
          </a:p>
        </p:txBody>
      </p:sp>
    </p:spTree>
    <p:extLst>
      <p:ext uri="{BB962C8B-B14F-4D97-AF65-F5344CB8AC3E}">
        <p14:creationId xmlns:p14="http://schemas.microsoft.com/office/powerpoint/2010/main" val="13085810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4294967295"/>
          </p:nvPr>
        </p:nvSpPr>
        <p:spPr>
          <a:xfrm>
            <a:off x="457200" y="404813"/>
            <a:ext cx="8229600" cy="5721350"/>
          </a:xfrm>
        </p:spPr>
        <p:txBody>
          <a:bodyPr/>
          <a:lstStyle/>
          <a:p>
            <a:pPr algn="just" rtl="1" eaLnBrk="1" hangingPunct="1">
              <a:lnSpc>
                <a:spcPct val="90000"/>
              </a:lnSpc>
            </a:pPr>
            <a:r>
              <a:rPr lang="ar-SA" sz="2800" b="1" dirty="0" smtClean="0">
                <a:solidFill>
                  <a:schemeClr val="accent2"/>
                </a:solidFill>
                <a:cs typeface="Simplified Arabic" pitchFamily="18" charset="-78"/>
              </a:rPr>
              <a:t>ومن أمثلة المقياس الترتيبي ما يلي:</a:t>
            </a:r>
          </a:p>
          <a:p>
            <a:pPr algn="just" rtl="1" eaLnBrk="1" hangingPunct="1">
              <a:lnSpc>
                <a:spcPct val="90000"/>
              </a:lnSpc>
              <a:buFont typeface="Arial" pitchFamily="34" charset="0"/>
              <a:buNone/>
            </a:pPr>
            <a:r>
              <a:rPr lang="ar-SA" sz="2800" dirty="0" smtClean="0">
                <a:cs typeface="Simplified Arabic" pitchFamily="18" charset="-78"/>
              </a:rPr>
              <a:t>1- قيام مندوب التسويق بترتيب السلع التي يسوقها بحسب تفضيل المستهلك لها .</a:t>
            </a:r>
          </a:p>
          <a:p>
            <a:pPr algn="just" rtl="1" eaLnBrk="1" hangingPunct="1">
              <a:lnSpc>
                <a:spcPct val="90000"/>
              </a:lnSpc>
              <a:buFont typeface="Arial" pitchFamily="34" charset="0"/>
              <a:buNone/>
            </a:pPr>
            <a:r>
              <a:rPr lang="ar-SA" sz="2800" dirty="0" smtClean="0">
                <a:cs typeface="Simplified Arabic" pitchFamily="18" charset="-78"/>
              </a:rPr>
              <a:t>2- ترتيب الأفراد بحسب مؤهلاتهم العلمية: (ثانوية فاقل – دبلوم – بكالوريوس – ماجستير – دكتوراه).</a:t>
            </a:r>
          </a:p>
          <a:p>
            <a:pPr algn="just" rtl="1" eaLnBrk="1" hangingPunct="1">
              <a:lnSpc>
                <a:spcPct val="90000"/>
              </a:lnSpc>
              <a:buFont typeface="Arial" pitchFamily="34" charset="0"/>
              <a:buNone/>
            </a:pPr>
            <a:r>
              <a:rPr lang="ar-SA" sz="2800" dirty="0" smtClean="0">
                <a:cs typeface="Simplified Arabic" pitchFamily="18" charset="-78"/>
              </a:rPr>
              <a:t>3- مقاييس الاتجاهات: مثل مقياس </a:t>
            </a:r>
            <a:r>
              <a:rPr lang="ar-SA" sz="2800" dirty="0" err="1" smtClean="0">
                <a:cs typeface="Simplified Arabic" pitchFamily="18" charset="-78"/>
              </a:rPr>
              <a:t>ليكرت</a:t>
            </a:r>
            <a:r>
              <a:rPr lang="ar-SA" sz="2800" dirty="0" smtClean="0">
                <a:cs typeface="Simplified Arabic" pitchFamily="18" charset="-78"/>
              </a:rPr>
              <a:t> الخماسي (موافق بشدة  موافق  محايد  غير موافق   غير موافق بشدة)</a:t>
            </a:r>
          </a:p>
          <a:p>
            <a:pPr algn="just" rtl="1" eaLnBrk="1" hangingPunct="1">
              <a:lnSpc>
                <a:spcPct val="90000"/>
              </a:lnSpc>
              <a:buFont typeface="Arial" pitchFamily="34" charset="0"/>
              <a:buNone/>
            </a:pPr>
            <a:r>
              <a:rPr lang="ar-SA" sz="2800" dirty="0" smtClean="0">
                <a:cs typeface="Simplified Arabic" pitchFamily="18" charset="-78"/>
              </a:rPr>
              <a:t>4- المقاييس الأخرى التي على نمط </a:t>
            </a:r>
            <a:r>
              <a:rPr lang="ar-SA" sz="2800" dirty="0" err="1" smtClean="0">
                <a:cs typeface="Simplified Arabic" pitchFamily="18" charset="-78"/>
              </a:rPr>
              <a:t>ليكرت</a:t>
            </a:r>
            <a:r>
              <a:rPr lang="ar-SA" sz="2800" dirty="0" smtClean="0">
                <a:cs typeface="Simplified Arabic" pitchFamily="18" charset="-78"/>
              </a:rPr>
              <a:t> مثل: (بدرجة كبيرة جدا  بدرجة كبيرة  بدرجة متوسطة  بدرجة ضعيفة   بدرجة ضعيفة جدا) وهكذا</a:t>
            </a:r>
          </a:p>
          <a:p>
            <a:pPr algn="just" rtl="1" eaLnBrk="1" hangingPunct="1">
              <a:lnSpc>
                <a:spcPct val="90000"/>
              </a:lnSpc>
              <a:buFont typeface="Arial" pitchFamily="34" charset="0"/>
              <a:buNone/>
            </a:pPr>
            <a:r>
              <a:rPr lang="ar-SA" sz="2800" dirty="0" smtClean="0">
                <a:cs typeface="Simplified Arabic" pitchFamily="18" charset="-78"/>
              </a:rPr>
              <a:t>ونظرا لأهمية مقياس </a:t>
            </a:r>
            <a:r>
              <a:rPr lang="ar-SA" sz="2800" dirty="0" err="1" smtClean="0">
                <a:cs typeface="Simplified Arabic" pitchFamily="18" charset="-78"/>
              </a:rPr>
              <a:t>ليكرت</a:t>
            </a:r>
            <a:r>
              <a:rPr lang="ar-SA" sz="2800" dirty="0" smtClean="0">
                <a:cs typeface="Simplified Arabic" pitchFamily="18" charset="-78"/>
              </a:rPr>
              <a:t> وكثرة استخدامه في البحوث الاجتماعية فيما يلي نظرة موجزة عن واضع هذا المقياس:</a:t>
            </a:r>
          </a:p>
        </p:txBody>
      </p:sp>
      <p:sp>
        <p:nvSpPr>
          <p:cNvPr id="154627" name="عنصر نائب لرقم الشريحة 2"/>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D6DB43F5-8B72-4D4B-A4F0-21786DBC12B7}" type="slidenum">
              <a:rPr lang="ar-SA" sz="1400"/>
              <a:pPr algn="l" eaLnBrk="1" hangingPunct="1"/>
              <a:t>10</a:t>
            </a:fld>
            <a:endParaRPr lang="en-US" sz="1400"/>
          </a:p>
        </p:txBody>
      </p:sp>
    </p:spTree>
    <p:extLst>
      <p:ext uri="{BB962C8B-B14F-4D97-AF65-F5344CB8AC3E}">
        <p14:creationId xmlns:p14="http://schemas.microsoft.com/office/powerpoint/2010/main" val="41875148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 calcmode="lin" valueType="num">
                                      <p:cBhvr additive="base">
                                        <p:cTn id="7" dur="5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338">
                                            <p:txEl>
                                              <p:pRg st="1" end="1"/>
                                            </p:txEl>
                                          </p:spTgt>
                                        </p:tgtEl>
                                        <p:attrNameLst>
                                          <p:attrName>style.visibility</p:attrName>
                                        </p:attrNameLst>
                                      </p:cBhvr>
                                      <p:to>
                                        <p:strVal val="visible"/>
                                      </p:to>
                                    </p:set>
                                    <p:anim calcmode="lin" valueType="num">
                                      <p:cBhvr additive="base">
                                        <p:cTn id="13" dur="500" fill="hold"/>
                                        <p:tgtEl>
                                          <p:spTgt spid="1433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338">
                                            <p:txEl>
                                              <p:pRg st="2" end="2"/>
                                            </p:txEl>
                                          </p:spTgt>
                                        </p:tgtEl>
                                        <p:attrNameLst>
                                          <p:attrName>style.visibility</p:attrName>
                                        </p:attrNameLst>
                                      </p:cBhvr>
                                      <p:to>
                                        <p:strVal val="visible"/>
                                      </p:to>
                                    </p:set>
                                    <p:anim calcmode="lin" valueType="num">
                                      <p:cBhvr additive="base">
                                        <p:cTn id="19" dur="500" fill="hold"/>
                                        <p:tgtEl>
                                          <p:spTgt spid="1433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3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338">
                                            <p:txEl>
                                              <p:pRg st="3" end="3"/>
                                            </p:txEl>
                                          </p:spTgt>
                                        </p:tgtEl>
                                        <p:attrNameLst>
                                          <p:attrName>style.visibility</p:attrName>
                                        </p:attrNameLst>
                                      </p:cBhvr>
                                      <p:to>
                                        <p:strVal val="visible"/>
                                      </p:to>
                                    </p:set>
                                    <p:anim calcmode="lin" valueType="num">
                                      <p:cBhvr additive="base">
                                        <p:cTn id="25" dur="500" fill="hold"/>
                                        <p:tgtEl>
                                          <p:spTgt spid="1433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3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338">
                                            <p:txEl>
                                              <p:pRg st="4" end="4"/>
                                            </p:txEl>
                                          </p:spTgt>
                                        </p:tgtEl>
                                        <p:attrNameLst>
                                          <p:attrName>style.visibility</p:attrName>
                                        </p:attrNameLst>
                                      </p:cBhvr>
                                      <p:to>
                                        <p:strVal val="visible"/>
                                      </p:to>
                                    </p:set>
                                    <p:anim calcmode="lin" valueType="num">
                                      <p:cBhvr additive="base">
                                        <p:cTn id="31" dur="500" fill="hold"/>
                                        <p:tgtEl>
                                          <p:spTgt spid="1433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33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338">
                                            <p:txEl>
                                              <p:pRg st="5" end="5"/>
                                            </p:txEl>
                                          </p:spTgt>
                                        </p:tgtEl>
                                        <p:attrNameLst>
                                          <p:attrName>style.visibility</p:attrName>
                                        </p:attrNameLst>
                                      </p:cBhvr>
                                      <p:to>
                                        <p:strVal val="visible"/>
                                      </p:to>
                                    </p:set>
                                    <p:anim calcmode="lin" valueType="num">
                                      <p:cBhvr additive="base">
                                        <p:cTn id="37" dur="500" fill="hold"/>
                                        <p:tgtEl>
                                          <p:spTgt spid="1433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33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idx="4294967295"/>
          </p:nvPr>
        </p:nvSpPr>
        <p:spPr>
          <a:xfrm>
            <a:off x="457200" y="274638"/>
            <a:ext cx="8229600" cy="639762"/>
          </a:xfrm>
        </p:spPr>
        <p:txBody>
          <a:bodyPr>
            <a:normAutofit fontScale="90000"/>
          </a:bodyPr>
          <a:lstStyle/>
          <a:p>
            <a:pPr rtl="1" eaLnBrk="1" hangingPunct="1"/>
            <a:r>
              <a:rPr lang="ar-SA" b="1" dirty="0" smtClean="0">
                <a:solidFill>
                  <a:srgbClr val="CC0000"/>
                </a:solidFill>
              </a:rPr>
              <a:t>3- المقياس </a:t>
            </a:r>
            <a:r>
              <a:rPr lang="ar-SA" b="1" dirty="0" err="1" smtClean="0">
                <a:solidFill>
                  <a:srgbClr val="CC0000"/>
                </a:solidFill>
              </a:rPr>
              <a:t>الفتري</a:t>
            </a:r>
            <a:r>
              <a:rPr lang="ar-SA" b="1" dirty="0" smtClean="0">
                <a:solidFill>
                  <a:srgbClr val="CC0000"/>
                </a:solidFill>
              </a:rPr>
              <a:t> </a:t>
            </a:r>
            <a:r>
              <a:rPr lang="en-US" b="1" dirty="0" smtClean="0">
                <a:solidFill>
                  <a:srgbClr val="CC0000"/>
                </a:solidFill>
                <a:cs typeface="Times New Roman" pitchFamily="18" charset="0"/>
              </a:rPr>
              <a:t>Interval Scale</a:t>
            </a:r>
          </a:p>
        </p:txBody>
      </p:sp>
      <p:sp>
        <p:nvSpPr>
          <p:cNvPr id="156675" name="Rectangle 3"/>
          <p:cNvSpPr>
            <a:spLocks noGrp="1" noChangeArrowheads="1"/>
          </p:cNvSpPr>
          <p:nvPr>
            <p:ph type="body" idx="4294967295"/>
          </p:nvPr>
        </p:nvSpPr>
        <p:spPr>
          <a:xfrm>
            <a:off x="457200" y="914400"/>
            <a:ext cx="8229600" cy="5715000"/>
          </a:xfrm>
        </p:spPr>
        <p:txBody>
          <a:bodyPr/>
          <a:lstStyle/>
          <a:p>
            <a:pPr algn="just" rtl="1" eaLnBrk="1" hangingPunct="1">
              <a:lnSpc>
                <a:spcPct val="90000"/>
              </a:lnSpc>
            </a:pPr>
            <a:r>
              <a:rPr lang="ar-SA" sz="2400" dirty="0" smtClean="0"/>
              <a:t>كما يتضح مما سبق أن كلا من المقياس الاسمي والمقياس الرتبي فشلا في تحديد مقدار المسافة بين فئات الأشياء أو الأشخاص. والمقياس </a:t>
            </a:r>
            <a:r>
              <a:rPr lang="ar-SA" sz="2400" dirty="0" err="1" smtClean="0"/>
              <a:t>الفتري</a:t>
            </a:r>
            <a:r>
              <a:rPr lang="ar-SA" sz="2400" dirty="0" smtClean="0"/>
              <a:t> يتغلب على هذه الخاصية حيث أن الأرقام في هذا المقياس توضح لنا ليس فقط الرتبة بل أيضا مقدار الفروق بين الفئات وبالتالي يمكننا المقارنة بين هذه الفروق.</a:t>
            </a:r>
          </a:p>
          <a:p>
            <a:pPr algn="just" rtl="1" eaLnBrk="1" hangingPunct="1">
              <a:lnSpc>
                <a:spcPct val="90000"/>
              </a:lnSpc>
            </a:pPr>
            <a:r>
              <a:rPr lang="ar-SA" sz="2400" dirty="0" smtClean="0"/>
              <a:t>وابرز مثال على المقياس </a:t>
            </a:r>
            <a:r>
              <a:rPr lang="ar-SA" sz="2400" dirty="0" err="1" smtClean="0"/>
              <a:t>الفتري</a:t>
            </a:r>
            <a:r>
              <a:rPr lang="ar-SA" sz="2400" dirty="0" smtClean="0"/>
              <a:t> هو مقياس درجات الحرارة حيث أن الفرق بين درجة الحرارة 40 و50 هو نفس الفرق بين درجة الحرارة بين 70 و80 ويساوي 10 درجات لان وحدات القياس ثابتة. </a:t>
            </a:r>
          </a:p>
          <a:p>
            <a:pPr algn="just" rtl="1" eaLnBrk="1" hangingPunct="1">
              <a:lnSpc>
                <a:spcPct val="90000"/>
              </a:lnSpc>
            </a:pPr>
            <a:r>
              <a:rPr lang="ar-SA" sz="2400" b="1" dirty="0" smtClean="0">
                <a:solidFill>
                  <a:srgbClr val="FF0000"/>
                </a:solidFill>
              </a:rPr>
              <a:t>وبالرغم من ارتقاء المقياس </a:t>
            </a:r>
            <a:r>
              <a:rPr lang="ar-SA" sz="2400" b="1" dirty="0" err="1" smtClean="0">
                <a:solidFill>
                  <a:srgbClr val="FF0000"/>
                </a:solidFill>
              </a:rPr>
              <a:t>الفتري</a:t>
            </a:r>
            <a:r>
              <a:rPr lang="ar-SA" sz="2400" b="1" dirty="0" smtClean="0">
                <a:solidFill>
                  <a:srgbClr val="FF0000"/>
                </a:solidFill>
              </a:rPr>
              <a:t> مقارنة مع الرتبي والاسمي إلا انه لا تطبق عليه جميع العمليات الحسابية إذ لا يطبق عليه سوى عمليات الجمع والطرح ولا يمكن استخدام عملية القسمة فيه لان الصفر في المقياس </a:t>
            </a:r>
            <a:r>
              <a:rPr lang="ar-SA" sz="2400" b="1" dirty="0" err="1" smtClean="0">
                <a:solidFill>
                  <a:srgbClr val="FF0000"/>
                </a:solidFill>
              </a:rPr>
              <a:t>الفتري</a:t>
            </a:r>
            <a:r>
              <a:rPr lang="ar-SA" sz="2400" b="1" dirty="0" smtClean="0">
                <a:solidFill>
                  <a:srgbClr val="FF0000"/>
                </a:solidFill>
              </a:rPr>
              <a:t> هو صفر اعتباري وليس الصفر المطلق الذي يعني انعدام الخاصية</a:t>
            </a:r>
            <a:r>
              <a:rPr lang="ar-SA" sz="2400" dirty="0" smtClean="0"/>
              <a:t>. </a:t>
            </a:r>
            <a:r>
              <a:rPr lang="ar-SA" sz="2400" dirty="0" smtClean="0"/>
              <a:t>فبحسب </a:t>
            </a:r>
            <a:r>
              <a:rPr lang="ar-SA" sz="2400" dirty="0" smtClean="0"/>
              <a:t>مثال درجة الحرارة السابق فانه عندما تكون درجة الحرارة تساوي صفر لا يعني انعدام درجة الحرارة بل درجة الحرارة تبقى والصفر هنا اعتباري للإشارة إلى درجة حرارة تجمد المياه فخاصية الحرارة لازالت موجودة لكنها منخفضة جدا والدرجة التي يتجمد عندها الماء اصطلح على أنها تساوي صفر.</a:t>
            </a:r>
          </a:p>
          <a:p>
            <a:pPr algn="just" rtl="1" eaLnBrk="1" hangingPunct="1">
              <a:lnSpc>
                <a:spcPct val="90000"/>
              </a:lnSpc>
            </a:pPr>
            <a:endParaRPr lang="ar-SA" sz="2400" dirty="0" smtClean="0"/>
          </a:p>
        </p:txBody>
      </p:sp>
      <p:sp>
        <p:nvSpPr>
          <p:cNvPr id="156676" name="عنصر نائب لرقم الشريحة 3"/>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7AEF0BEC-C187-40F4-AFFF-2BBD58F4F7FD}" type="slidenum">
              <a:rPr lang="ar-SA" sz="1400"/>
              <a:pPr algn="l" eaLnBrk="1" hangingPunct="1"/>
              <a:t>11</a:t>
            </a:fld>
            <a:endParaRPr lang="en-US" sz="1400"/>
          </a:p>
        </p:txBody>
      </p:sp>
    </p:spTree>
    <p:extLst>
      <p:ext uri="{BB962C8B-B14F-4D97-AF65-F5344CB8AC3E}">
        <p14:creationId xmlns:p14="http://schemas.microsoft.com/office/powerpoint/2010/main" val="7675552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3"/>
          <p:cNvSpPr>
            <a:spLocks noGrp="1" noChangeArrowheads="1"/>
          </p:cNvSpPr>
          <p:nvPr>
            <p:ph type="body" idx="4294967295"/>
          </p:nvPr>
        </p:nvSpPr>
        <p:spPr>
          <a:xfrm>
            <a:off x="457200" y="333375"/>
            <a:ext cx="8229600" cy="5792788"/>
          </a:xfrm>
        </p:spPr>
        <p:txBody>
          <a:bodyPr/>
          <a:lstStyle/>
          <a:p>
            <a:pPr algn="just" rtl="1" eaLnBrk="1" hangingPunct="1">
              <a:lnSpc>
                <a:spcPct val="80000"/>
              </a:lnSpc>
              <a:buFont typeface="Wingdings" pitchFamily="2" charset="2"/>
              <a:buChar char="§"/>
            </a:pPr>
            <a:r>
              <a:rPr lang="ar-SA" sz="2800" b="1" dirty="0" smtClean="0">
                <a:cs typeface="Simplified Arabic" pitchFamily="18" charset="-78"/>
              </a:rPr>
              <a:t>وفي حالة المقياس </a:t>
            </a:r>
            <a:r>
              <a:rPr lang="ar-SA" sz="2800" b="1" dirty="0" err="1" smtClean="0">
                <a:cs typeface="Simplified Arabic" pitchFamily="18" charset="-78"/>
              </a:rPr>
              <a:t>الفتري</a:t>
            </a:r>
            <a:r>
              <a:rPr lang="ar-SA" sz="2800" b="1" dirty="0" smtClean="0">
                <a:cs typeface="Simplified Arabic" pitchFamily="18" charset="-78"/>
              </a:rPr>
              <a:t> يمكن استخدام الوسط الحسابي والانحراف المعياري طبعا بالإضافة إلى إمكانية استخدام مقاييس النزعة المركزية المستخدمة في المقاييس السابقة الاسمية </a:t>
            </a:r>
            <a:r>
              <a:rPr lang="ar-SA" sz="2800" b="1" dirty="0" err="1" smtClean="0">
                <a:cs typeface="Simplified Arabic" pitchFamily="18" charset="-78"/>
              </a:rPr>
              <a:t>والرتبية</a:t>
            </a:r>
            <a:r>
              <a:rPr lang="ar-SA" sz="2800" b="1" dirty="0" smtClean="0">
                <a:cs typeface="Simplified Arabic" pitchFamily="18" charset="-78"/>
              </a:rPr>
              <a:t> مثل المنوال والتكرار والوسيط.</a:t>
            </a:r>
          </a:p>
          <a:p>
            <a:pPr algn="just" rtl="1" eaLnBrk="1" hangingPunct="1">
              <a:lnSpc>
                <a:spcPct val="80000"/>
              </a:lnSpc>
              <a:buFont typeface="Arial" pitchFamily="34" charset="0"/>
              <a:buNone/>
            </a:pPr>
            <a:endParaRPr lang="ar-SA" sz="2800" b="1" dirty="0" smtClean="0">
              <a:cs typeface="Simplified Arabic" pitchFamily="18" charset="-78"/>
            </a:endParaRPr>
          </a:p>
          <a:p>
            <a:pPr algn="just" rtl="1" eaLnBrk="1" hangingPunct="1">
              <a:lnSpc>
                <a:spcPct val="80000"/>
              </a:lnSpc>
              <a:buFont typeface="Wingdings" pitchFamily="2" charset="2"/>
              <a:buChar char="§"/>
            </a:pPr>
            <a:r>
              <a:rPr lang="ar-SA" sz="2800" b="1" dirty="0" smtClean="0">
                <a:cs typeface="Simplified Arabic" pitchFamily="18" charset="-78"/>
              </a:rPr>
              <a:t>كما يمكن استخدام الاختبارات المعلمية في هذه الحالة بالإضافة أيضا إلى إمكانية استخدام الاختبارات اللامعلمية أيضا في ظروف معينة</a:t>
            </a:r>
            <a:endParaRPr lang="en-US" sz="2800" b="1" dirty="0" smtClean="0">
              <a:cs typeface="Simplified Arabic" pitchFamily="18" charset="-78"/>
            </a:endParaRPr>
          </a:p>
        </p:txBody>
      </p:sp>
      <p:sp>
        <p:nvSpPr>
          <p:cNvPr id="157699" name="عنصر نائب لرقم الشريحة 2"/>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5EE57449-422F-4BB5-A166-A00CD173CE67}" type="slidenum">
              <a:rPr lang="ar-SA" sz="1400"/>
              <a:pPr algn="l" eaLnBrk="1" hangingPunct="1"/>
              <a:t>12</a:t>
            </a:fld>
            <a:endParaRPr lang="en-US" sz="1400"/>
          </a:p>
        </p:txBody>
      </p:sp>
    </p:spTree>
    <p:extLst>
      <p:ext uri="{BB962C8B-B14F-4D97-AF65-F5344CB8AC3E}">
        <p14:creationId xmlns:p14="http://schemas.microsoft.com/office/powerpoint/2010/main" val="15421863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274638"/>
            <a:ext cx="8229600" cy="563562"/>
          </a:xfrm>
        </p:spPr>
        <p:txBody>
          <a:bodyPr>
            <a:normAutofit fontScale="90000"/>
          </a:bodyPr>
          <a:lstStyle/>
          <a:p>
            <a:pPr rtl="1" eaLnBrk="1" hangingPunct="1"/>
            <a:r>
              <a:rPr lang="ar-SA" dirty="0" smtClean="0">
                <a:solidFill>
                  <a:srgbClr val="CC0000"/>
                </a:solidFill>
              </a:rPr>
              <a:t>4- المقياس النسبي </a:t>
            </a:r>
            <a:r>
              <a:rPr lang="en-US" dirty="0" smtClean="0">
                <a:solidFill>
                  <a:srgbClr val="CC0000"/>
                </a:solidFill>
                <a:cs typeface="Times New Roman" pitchFamily="18" charset="0"/>
              </a:rPr>
              <a:t>Ratio Scale</a:t>
            </a:r>
            <a:endParaRPr lang="ar-SA" dirty="0" smtClean="0">
              <a:solidFill>
                <a:srgbClr val="CC0000"/>
              </a:solidFill>
            </a:endParaRPr>
          </a:p>
        </p:txBody>
      </p:sp>
      <p:sp>
        <p:nvSpPr>
          <p:cNvPr id="158723" name="Rectangle 3"/>
          <p:cNvSpPr>
            <a:spLocks noGrp="1" noChangeArrowheads="1"/>
          </p:cNvSpPr>
          <p:nvPr>
            <p:ph type="body" idx="4294967295"/>
          </p:nvPr>
        </p:nvSpPr>
        <p:spPr>
          <a:xfrm>
            <a:off x="457200" y="1066800"/>
            <a:ext cx="8229600" cy="5791200"/>
          </a:xfrm>
        </p:spPr>
        <p:txBody>
          <a:bodyPr>
            <a:normAutofit lnSpcReduction="10000"/>
          </a:bodyPr>
          <a:lstStyle/>
          <a:p>
            <a:pPr algn="just" rtl="1" eaLnBrk="1" hangingPunct="1">
              <a:lnSpc>
                <a:spcPct val="90000"/>
              </a:lnSpc>
            </a:pPr>
            <a:r>
              <a:rPr lang="ar-SA" sz="2800" dirty="0" smtClean="0"/>
              <a:t>يعتبر هذا المقياس من ارقي المقاييس ويتصف بجميع خصائص المقاييس السابقة بالإضافة إلى ميزة أخرى وهي أن الصفر في هذا المقياس هو صفر مطلق يعني انعدام الخاصية.</a:t>
            </a:r>
          </a:p>
          <a:p>
            <a:pPr algn="just" rtl="1" eaLnBrk="1" hangingPunct="1">
              <a:lnSpc>
                <a:spcPct val="90000"/>
              </a:lnSpc>
            </a:pPr>
            <a:r>
              <a:rPr lang="ar-SA" sz="2800" dirty="0" smtClean="0"/>
              <a:t>ومن أمثلة هذا المقياس متغيرات الأوزان والأطوال فالوزن عندما يساوي صفر يعني انعدام خاصية الوزن تماما </a:t>
            </a:r>
          </a:p>
          <a:p>
            <a:pPr algn="just" rtl="1" eaLnBrk="1" hangingPunct="1">
              <a:lnSpc>
                <a:spcPct val="90000"/>
              </a:lnSpc>
            </a:pPr>
            <a:r>
              <a:rPr lang="ar-SA" sz="2800" dirty="0" smtClean="0"/>
              <a:t>كذلك متغيرات مثل الدخل، والكمية المنتجة أو المباعة، وحجم التكاليف، ومصاريف الدعاية، حجم رأس المال ....الخ كلها تعتبر مقاييس كمية نسبية </a:t>
            </a:r>
          </a:p>
          <a:p>
            <a:pPr algn="just" rtl="1" eaLnBrk="1" hangingPunct="1">
              <a:lnSpc>
                <a:spcPct val="90000"/>
              </a:lnSpc>
            </a:pPr>
            <a:r>
              <a:rPr lang="ar-SA" sz="2800" dirty="0" smtClean="0"/>
              <a:t>ونظرا لان الصفر في المقياس النسبي هو صفر مطلق لذلك </a:t>
            </a:r>
            <a:r>
              <a:rPr lang="ar-SA" sz="2800" b="1" dirty="0" smtClean="0"/>
              <a:t>يمكن استخدام جميع العمليات الحسابية بالإضافة إلى القسمة </a:t>
            </a:r>
            <a:r>
              <a:rPr lang="ar-SA" sz="2800" dirty="0" smtClean="0"/>
              <a:t>(ولذلك سمي نسبي لأنه يعكس خاصية القسمة).</a:t>
            </a:r>
          </a:p>
          <a:p>
            <a:pPr algn="just" rtl="1" eaLnBrk="1" hangingPunct="1">
              <a:lnSpc>
                <a:spcPct val="90000"/>
              </a:lnSpc>
            </a:pPr>
            <a:r>
              <a:rPr lang="ar-SA" sz="2800" dirty="0" smtClean="0"/>
              <a:t> </a:t>
            </a:r>
            <a:r>
              <a:rPr lang="ar-SA" sz="2800" b="1" dirty="0" smtClean="0"/>
              <a:t>كما أن هذا المقياس تستخدم فيه جميع مقاييس النزعة المركزية والتشتت كما يمكن تطبيق كلا النوعين من الاختبارات المعلمية </a:t>
            </a:r>
            <a:r>
              <a:rPr lang="ar-SA" sz="2800" b="1" dirty="0" err="1" smtClean="0"/>
              <a:t>واللامعلمية</a:t>
            </a:r>
            <a:r>
              <a:rPr lang="ar-SA" sz="2800" b="1" dirty="0" smtClean="0"/>
              <a:t>.</a:t>
            </a:r>
          </a:p>
        </p:txBody>
      </p:sp>
      <p:sp>
        <p:nvSpPr>
          <p:cNvPr id="158724" name="عنصر نائب لرقم الشريحة 3"/>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5D825AE4-31C3-4805-964B-B2025F840044}" type="slidenum">
              <a:rPr lang="ar-SA" sz="1400"/>
              <a:pPr algn="l" eaLnBrk="1" hangingPunct="1"/>
              <a:t>13</a:t>
            </a:fld>
            <a:endParaRPr lang="en-US" sz="1400"/>
          </a:p>
        </p:txBody>
      </p:sp>
    </p:spTree>
    <p:extLst>
      <p:ext uri="{BB962C8B-B14F-4D97-AF65-F5344CB8AC3E}">
        <p14:creationId xmlns:p14="http://schemas.microsoft.com/office/powerpoint/2010/main" val="31328933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Content Placeholder 1"/>
          <p:cNvSpPr>
            <a:spLocks noGrp="1"/>
          </p:cNvSpPr>
          <p:nvPr>
            <p:ph idx="4294967295"/>
          </p:nvPr>
        </p:nvSpPr>
        <p:spPr>
          <a:xfrm>
            <a:off x="457200" y="762000"/>
            <a:ext cx="8229600" cy="6096000"/>
          </a:xfrm>
        </p:spPr>
        <p:txBody>
          <a:bodyPr/>
          <a:lstStyle/>
          <a:p>
            <a:pPr algn="r" rtl="1">
              <a:buFont typeface="Arial" pitchFamily="34" charset="0"/>
              <a:buNone/>
            </a:pPr>
            <a:r>
              <a:rPr lang="ar-SA" sz="2800" b="1" dirty="0" smtClean="0"/>
              <a:t>يوجد نوعان من المتغيرات:</a:t>
            </a:r>
          </a:p>
          <a:p>
            <a:pPr algn="r" rtl="1">
              <a:buFont typeface="Arial" pitchFamily="34" charset="0"/>
              <a:buNone/>
            </a:pPr>
            <a:r>
              <a:rPr lang="ar-SA" sz="2800" b="1" dirty="0" smtClean="0">
                <a:solidFill>
                  <a:srgbClr val="FF0000"/>
                </a:solidFill>
              </a:rPr>
              <a:t>1- متغيرات يمكن قياسها بمقاييس موضوعية دقيقة مثل:</a:t>
            </a:r>
          </a:p>
          <a:p>
            <a:pPr algn="r" rtl="1">
              <a:buFont typeface="Wingdings" pitchFamily="2" charset="2"/>
              <a:buChar char="§"/>
            </a:pPr>
            <a:r>
              <a:rPr lang="ar-SA" sz="2800" dirty="0" smtClean="0"/>
              <a:t>المتغيرات الطبيعية: حيث يمكن قياسها بآلات ومقاييس تمت معايرتها بدقة مثل: ( الطول ، العرض، المساحة، الوزن، الكثافة، درجة الحرارة، ...الخ). </a:t>
            </a:r>
          </a:p>
          <a:p>
            <a:pPr algn="r" rtl="1">
              <a:buFont typeface="Wingdings" pitchFamily="2" charset="2"/>
              <a:buChar char="§"/>
            </a:pPr>
            <a:r>
              <a:rPr lang="ar-SA" sz="2800" dirty="0" smtClean="0"/>
              <a:t>بعض المعلومات في </a:t>
            </a:r>
            <a:r>
              <a:rPr lang="ar-YE" sz="2800" dirty="0" smtClean="0"/>
              <a:t>المستشفيات </a:t>
            </a:r>
            <a:r>
              <a:rPr lang="ar-SA" sz="2800" dirty="0" smtClean="0"/>
              <a:t>مثل</a:t>
            </a:r>
            <a:r>
              <a:rPr lang="ar-SA" sz="2800" dirty="0" smtClean="0"/>
              <a:t>: (غياب العاملين، عدد وحدات </a:t>
            </a:r>
            <a:r>
              <a:rPr lang="ar-YE" sz="2800" dirty="0" smtClean="0"/>
              <a:t>الخدمات الطبية</a:t>
            </a:r>
            <a:r>
              <a:rPr lang="ar-SA" sz="2800" dirty="0" smtClean="0"/>
              <a:t>، </a:t>
            </a:r>
            <a:r>
              <a:rPr lang="ar-SA" sz="2800" dirty="0" smtClean="0"/>
              <a:t>عدد سنوات العمل، .....الخ).</a:t>
            </a:r>
          </a:p>
          <a:p>
            <a:pPr algn="r" rtl="1">
              <a:buFont typeface="Arial" pitchFamily="34" charset="0"/>
              <a:buNone/>
            </a:pPr>
            <a:r>
              <a:rPr lang="ar-SA" sz="2800" b="1" dirty="0" smtClean="0">
                <a:solidFill>
                  <a:srgbClr val="FF0000"/>
                </a:solidFill>
              </a:rPr>
              <a:t>2- متغيرات لا يمكن قياسها بمقاييس دقيقة:</a:t>
            </a:r>
          </a:p>
          <a:p>
            <a:pPr algn="r" rtl="1"/>
            <a:r>
              <a:rPr lang="ar-SA" sz="2800" dirty="0" smtClean="0"/>
              <a:t>حيث أنها لا تتصف بالدقة  والوضوح لأنها مرتبطة </a:t>
            </a:r>
            <a:r>
              <a:rPr lang="ar-SA" sz="2800" dirty="0" smtClean="0"/>
              <a:t>بالأشخاص </a:t>
            </a:r>
            <a:r>
              <a:rPr lang="ar-SA" sz="2800" dirty="0" smtClean="0"/>
              <a:t>وطبيعتهم.( المشاعر، </a:t>
            </a:r>
            <a:r>
              <a:rPr lang="ar-SA" sz="2800" dirty="0" smtClean="0"/>
              <a:t>الإدراك، </a:t>
            </a:r>
            <a:r>
              <a:rPr lang="ar-SA" sz="2800" dirty="0" smtClean="0"/>
              <a:t>الاتجاهات، الرضا الوظيفي، الاستجابة للحوافز، ........الخ). وهناك أساليب لقياس </a:t>
            </a:r>
            <a:r>
              <a:rPr lang="ar-YE" sz="2800" dirty="0" err="1" smtClean="0"/>
              <a:t>ال</a:t>
            </a:r>
            <a:r>
              <a:rPr lang="ar-SA" sz="2800" dirty="0" smtClean="0"/>
              <a:t>شعور </a:t>
            </a:r>
            <a:r>
              <a:rPr lang="ar-SA" sz="2800" dirty="0" smtClean="0"/>
              <a:t>الشخصي وإدراك الأفراد منها تحويل المفاهيم المجردة إلى سلوك مشاهد كما يلي: </a:t>
            </a:r>
          </a:p>
        </p:txBody>
      </p:sp>
      <p:sp>
        <p:nvSpPr>
          <p:cNvPr id="146435" name="Title 2"/>
          <p:cNvSpPr>
            <a:spLocks noGrp="1"/>
          </p:cNvSpPr>
          <p:nvPr>
            <p:ph type="title" idx="4294967295"/>
          </p:nvPr>
        </p:nvSpPr>
        <p:spPr>
          <a:xfrm>
            <a:off x="457200" y="274638"/>
            <a:ext cx="8229600" cy="487362"/>
          </a:xfrm>
        </p:spPr>
        <p:txBody>
          <a:bodyPr>
            <a:normAutofit fontScale="90000"/>
          </a:bodyPr>
          <a:lstStyle/>
          <a:p>
            <a:r>
              <a:rPr lang="ar-SA" b="1" smtClean="0">
                <a:solidFill>
                  <a:srgbClr val="FF0000"/>
                </a:solidFill>
              </a:rPr>
              <a:t>كيف تقاس المتغيرات؟؟</a:t>
            </a:r>
            <a:endParaRPr lang="en-US" b="1" smtClean="0">
              <a:solidFill>
                <a:srgbClr val="FF0000"/>
              </a:solidFill>
              <a:cs typeface="Times New Roman" pitchFamily="18" charset="0"/>
            </a:endParaRPr>
          </a:p>
        </p:txBody>
      </p:sp>
      <p:sp>
        <p:nvSpPr>
          <p:cNvPr id="146436" name="عنصر نائب لرقم الشريحة 3"/>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489E64F8-B027-438D-A953-E4E728186ABD}" type="slidenum">
              <a:rPr lang="ar-SA" sz="1400"/>
              <a:pPr algn="l" eaLnBrk="1" hangingPunct="1"/>
              <a:t>2</a:t>
            </a:fld>
            <a:endParaRPr lang="en-US" sz="1400"/>
          </a:p>
        </p:txBody>
      </p:sp>
    </p:spTree>
    <p:extLst>
      <p:ext uri="{BB962C8B-B14F-4D97-AF65-F5344CB8AC3E}">
        <p14:creationId xmlns:p14="http://schemas.microsoft.com/office/powerpoint/2010/main" val="26896875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Content Placeholder 1"/>
          <p:cNvSpPr>
            <a:spLocks noGrp="1"/>
          </p:cNvSpPr>
          <p:nvPr>
            <p:ph idx="4294967295"/>
          </p:nvPr>
        </p:nvSpPr>
        <p:spPr>
          <a:xfrm>
            <a:off x="457200" y="457200"/>
            <a:ext cx="8229600" cy="5668963"/>
          </a:xfrm>
        </p:spPr>
        <p:txBody>
          <a:bodyPr/>
          <a:lstStyle/>
          <a:p>
            <a:pPr algn="r" rtl="1"/>
            <a:r>
              <a:rPr lang="ar-SA" b="1" dirty="0" smtClean="0">
                <a:solidFill>
                  <a:srgbClr val="FF0000"/>
                </a:solidFill>
              </a:rPr>
              <a:t>على سبيل المثال:  </a:t>
            </a:r>
            <a:r>
              <a:rPr lang="ar-SA" dirty="0" smtClean="0"/>
              <a:t>نحن لا نستطيع مشاهدة خاصية العطش </a:t>
            </a:r>
            <a:r>
              <a:rPr lang="ar-SA" dirty="0" smtClean="0"/>
              <a:t>لأنها </a:t>
            </a:r>
            <a:r>
              <a:rPr lang="ar-SA" dirty="0" smtClean="0"/>
              <a:t>خاصية مجردة وغير محددة، ولكننا نتوقع أن يشرب الظمآن كمية كبيرة من السوائل فيمكن حينئذٍ قياس مستوى ظمأ مجموعة معينة من الناس عن طريق قياس كمية السوائل التي يشربها كل منهم في وقت محدد.</a:t>
            </a:r>
          </a:p>
          <a:p>
            <a:pPr algn="r" rtl="1">
              <a:buFont typeface="Arial" pitchFamily="34" charset="0"/>
              <a:buNone/>
            </a:pPr>
            <a:endParaRPr lang="ar-SA" dirty="0" smtClean="0"/>
          </a:p>
          <a:p>
            <a:pPr algn="r" rtl="1"/>
            <a:r>
              <a:rPr lang="ar-SA" dirty="0" smtClean="0"/>
              <a:t>يطلق على تبسيط  وتحويل المفاهيم المجردة </a:t>
            </a:r>
            <a:r>
              <a:rPr lang="ar-SA" dirty="0" smtClean="0"/>
              <a:t>إلى </a:t>
            </a:r>
            <a:r>
              <a:rPr lang="ar-SA" dirty="0" smtClean="0"/>
              <a:t>صفات سلوكية مشاهدة يمكن قياسها مصطلح</a:t>
            </a:r>
            <a:r>
              <a:rPr lang="ar-SA" b="1" dirty="0" smtClean="0"/>
              <a:t>“ تحويل المفاهيم المجردة </a:t>
            </a:r>
            <a:r>
              <a:rPr lang="ar-SA" b="1" dirty="0" smtClean="0"/>
              <a:t>إلى </a:t>
            </a:r>
            <a:r>
              <a:rPr lang="ar-SA" b="1" dirty="0" smtClean="0"/>
              <a:t>أوضاع عملية أو إجرائية“.</a:t>
            </a:r>
          </a:p>
        </p:txBody>
      </p:sp>
      <p:sp>
        <p:nvSpPr>
          <p:cNvPr id="147459" name="عنصر نائب لرقم الشريحة 2"/>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A22B3E3C-AD4F-4E74-81EB-DD6FCB83EBC8}" type="slidenum">
              <a:rPr lang="ar-SA" sz="1400"/>
              <a:pPr algn="l" eaLnBrk="1" hangingPunct="1"/>
              <a:t>3</a:t>
            </a:fld>
            <a:endParaRPr lang="en-US" sz="1400"/>
          </a:p>
        </p:txBody>
      </p:sp>
    </p:spTree>
    <p:extLst>
      <p:ext uri="{BB962C8B-B14F-4D97-AF65-F5344CB8AC3E}">
        <p14:creationId xmlns:p14="http://schemas.microsoft.com/office/powerpoint/2010/main" val="35458408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idx="4294967295"/>
          </p:nvPr>
        </p:nvSpPr>
        <p:spPr>
          <a:xfrm>
            <a:off x="457200" y="274638"/>
            <a:ext cx="8229600" cy="411162"/>
          </a:xfrm>
        </p:spPr>
        <p:txBody>
          <a:bodyPr>
            <a:normAutofit fontScale="90000"/>
          </a:bodyPr>
          <a:lstStyle/>
          <a:p>
            <a:pPr rtl="1" eaLnBrk="1" hangingPunct="1"/>
            <a:r>
              <a:rPr lang="ar-SA" sz="4000" b="1" dirty="0" smtClean="0">
                <a:solidFill>
                  <a:srgbClr val="FF0000"/>
                </a:solidFill>
              </a:rPr>
              <a:t>المقاييس </a:t>
            </a:r>
            <a:r>
              <a:rPr lang="en-US" sz="4000" b="1" dirty="0" smtClean="0">
                <a:solidFill>
                  <a:srgbClr val="FF0000"/>
                </a:solidFill>
                <a:cs typeface="Times New Roman" pitchFamily="18" charset="0"/>
              </a:rPr>
              <a:t>Scales </a:t>
            </a:r>
            <a:endParaRPr lang="en-US" sz="4000" dirty="0" smtClean="0">
              <a:solidFill>
                <a:srgbClr val="CC3300"/>
              </a:solidFill>
              <a:cs typeface="Times New Roman" pitchFamily="18" charset="0"/>
            </a:endParaRPr>
          </a:p>
        </p:txBody>
      </p:sp>
      <p:sp>
        <p:nvSpPr>
          <p:cNvPr id="148483" name="Rectangle 3"/>
          <p:cNvSpPr>
            <a:spLocks noGrp="1" noChangeArrowheads="1"/>
          </p:cNvSpPr>
          <p:nvPr>
            <p:ph type="body" idx="4294967295"/>
          </p:nvPr>
        </p:nvSpPr>
        <p:spPr>
          <a:xfrm>
            <a:off x="457200" y="762000"/>
            <a:ext cx="8229600" cy="5835650"/>
          </a:xfrm>
        </p:spPr>
        <p:txBody>
          <a:bodyPr>
            <a:normAutofit lnSpcReduction="10000"/>
          </a:bodyPr>
          <a:lstStyle/>
          <a:p>
            <a:pPr marL="609600" indent="-609600" algn="just" rtl="1" eaLnBrk="1" hangingPunct="1">
              <a:lnSpc>
                <a:spcPct val="80000"/>
              </a:lnSpc>
            </a:pPr>
            <a:r>
              <a:rPr lang="ar-SA" sz="2400" dirty="0" smtClean="0">
                <a:cs typeface="Simplified Arabic" pitchFamily="18" charset="-78"/>
              </a:rPr>
              <a:t>هناك أربع طرق لاستخدام الأرقام في عملية القياس وكل طريقة لها ما يناسبها من الأساليب الإحصائية ولها حدود معينة من حيث تطبيق العمليات الحسابية والإحصائية وهذه الطرق أو الأنواع كما قسمها </a:t>
            </a:r>
            <a:r>
              <a:rPr lang="ar-SA" sz="2400" dirty="0" err="1" smtClean="0">
                <a:cs typeface="Simplified Arabic" pitchFamily="18" charset="-78"/>
              </a:rPr>
              <a:t>ستيفنز</a:t>
            </a:r>
            <a:r>
              <a:rPr lang="ar-SA" sz="2400" dirty="0" smtClean="0">
                <a:cs typeface="Simplified Arabic" pitchFamily="18" charset="-78"/>
              </a:rPr>
              <a:t> (</a:t>
            </a:r>
            <a:r>
              <a:rPr lang="en-US" sz="2400" dirty="0" err="1" smtClean="0">
                <a:cs typeface="Simplified Arabic" pitchFamily="18" charset="-78"/>
              </a:rPr>
              <a:t>stevens</a:t>
            </a:r>
            <a:r>
              <a:rPr lang="en-US" sz="2400" dirty="0" smtClean="0">
                <a:cs typeface="Simplified Arabic" pitchFamily="18" charset="-78"/>
              </a:rPr>
              <a:t>, 1951</a:t>
            </a:r>
            <a:r>
              <a:rPr lang="ar-SA" sz="2400" dirty="0" smtClean="0">
                <a:cs typeface="Simplified Arabic" pitchFamily="18" charset="-78"/>
              </a:rPr>
              <a:t>) هي:</a:t>
            </a:r>
          </a:p>
          <a:p>
            <a:pPr marL="609600" indent="-609600" algn="just" rtl="1" eaLnBrk="1" hangingPunct="1">
              <a:lnSpc>
                <a:spcPct val="80000"/>
              </a:lnSpc>
              <a:buFontTx/>
              <a:buAutoNum type="arabicPeriod"/>
            </a:pPr>
            <a:r>
              <a:rPr lang="ar-SA" sz="2400" dirty="0" smtClean="0">
                <a:cs typeface="Simplified Arabic" pitchFamily="18" charset="-78"/>
              </a:rPr>
              <a:t>المقياس الاسمي </a:t>
            </a:r>
            <a:r>
              <a:rPr lang="en-US" sz="2400" dirty="0" smtClean="0">
                <a:cs typeface="Simplified Arabic" pitchFamily="18" charset="-78"/>
              </a:rPr>
              <a:t>nominal scale</a:t>
            </a:r>
          </a:p>
          <a:p>
            <a:pPr marL="609600" indent="-609600" algn="just" rtl="1" eaLnBrk="1" hangingPunct="1">
              <a:lnSpc>
                <a:spcPct val="80000"/>
              </a:lnSpc>
              <a:buFontTx/>
              <a:buAutoNum type="arabicPeriod"/>
            </a:pPr>
            <a:r>
              <a:rPr lang="ar-SA" sz="2400" dirty="0" smtClean="0">
                <a:cs typeface="Simplified Arabic" pitchFamily="18" charset="-78"/>
              </a:rPr>
              <a:t>المقياس الرتبي </a:t>
            </a:r>
            <a:r>
              <a:rPr lang="en-US" sz="2400" dirty="0" smtClean="0">
                <a:cs typeface="Simplified Arabic" pitchFamily="18" charset="-78"/>
              </a:rPr>
              <a:t>ordinal scale</a:t>
            </a:r>
          </a:p>
          <a:p>
            <a:pPr marL="609600" indent="-609600" algn="just" rtl="1" eaLnBrk="1" hangingPunct="1">
              <a:lnSpc>
                <a:spcPct val="80000"/>
              </a:lnSpc>
              <a:buFontTx/>
              <a:buAutoNum type="arabicPeriod"/>
            </a:pPr>
            <a:r>
              <a:rPr lang="ar-SA" sz="2400" dirty="0" smtClean="0">
                <a:cs typeface="Simplified Arabic" pitchFamily="18" charset="-78"/>
              </a:rPr>
              <a:t>المقياس </a:t>
            </a:r>
            <a:r>
              <a:rPr lang="ar-SA" sz="2400" dirty="0" err="1" smtClean="0">
                <a:cs typeface="Simplified Arabic" pitchFamily="18" charset="-78"/>
              </a:rPr>
              <a:t>الفتري</a:t>
            </a:r>
            <a:r>
              <a:rPr lang="ar-SA" sz="2400" dirty="0" smtClean="0">
                <a:cs typeface="Simplified Arabic" pitchFamily="18" charset="-78"/>
              </a:rPr>
              <a:t> </a:t>
            </a:r>
            <a:r>
              <a:rPr lang="en-US" sz="2400" dirty="0" smtClean="0">
                <a:cs typeface="Simplified Arabic" pitchFamily="18" charset="-78"/>
              </a:rPr>
              <a:t>interval scale</a:t>
            </a:r>
          </a:p>
          <a:p>
            <a:pPr marL="609600" indent="-609600" algn="just" rtl="1" eaLnBrk="1" hangingPunct="1">
              <a:lnSpc>
                <a:spcPct val="80000"/>
              </a:lnSpc>
              <a:buFontTx/>
              <a:buAutoNum type="arabicPeriod"/>
            </a:pPr>
            <a:r>
              <a:rPr lang="ar-SA" sz="2400" dirty="0" smtClean="0">
                <a:cs typeface="Simplified Arabic" pitchFamily="18" charset="-78"/>
              </a:rPr>
              <a:t>المقياس النسبي </a:t>
            </a:r>
            <a:r>
              <a:rPr lang="en-US" sz="2400" dirty="0" smtClean="0">
                <a:cs typeface="Simplified Arabic" pitchFamily="18" charset="-78"/>
              </a:rPr>
              <a:t>ratio scale</a:t>
            </a:r>
          </a:p>
          <a:p>
            <a:pPr marL="609600" indent="-609600" algn="just" rtl="1"/>
            <a:r>
              <a:rPr lang="ar-SA" sz="2400" b="1" dirty="0" smtClean="0">
                <a:cs typeface="Simplified Arabic" pitchFamily="18" charset="-78"/>
              </a:rPr>
              <a:t>تزداد درجة الدقة والتطور في المقياس كلما تحركنا من المقاييس الاسمية إلى المقاييس النسبية. وكلما ازدادت قوة المقياس كلما تمكنا من استخدام أساليب إحصائية أكثر تطوراً والحصول على إجابات وحلول أكثر دقة للمشكلة موضع البحث.</a:t>
            </a:r>
          </a:p>
          <a:p>
            <a:pPr marL="609600" indent="-609600" algn="just" rtl="1" eaLnBrk="1" hangingPunct="1">
              <a:lnSpc>
                <a:spcPct val="80000"/>
              </a:lnSpc>
              <a:buFont typeface="Arial" pitchFamily="34" charset="0"/>
              <a:buNone/>
            </a:pPr>
            <a:r>
              <a:rPr lang="ar-SA" sz="2400" b="1" dirty="0" smtClean="0">
                <a:cs typeface="Simplified Arabic" pitchFamily="18" charset="-78"/>
              </a:rPr>
              <a:t>ويعتبر فهم هذه المقاييس من أهم الخطوات للباحث لان عملية التحليل الإحصائي واختيار الاختبارات الإحصائية كله يعتمد على نوعية المقياس الذي يستخدمه الباحث خاصة في البحوث التي تستخدم الاستبيانات. وفيما يلي شرح مفصل لهذه المقاييس</a:t>
            </a:r>
          </a:p>
          <a:p>
            <a:pPr marL="609600" indent="-609600" algn="just" rtl="1" eaLnBrk="1" hangingPunct="1">
              <a:lnSpc>
                <a:spcPct val="80000"/>
              </a:lnSpc>
              <a:buFont typeface="Arial" pitchFamily="34" charset="0"/>
              <a:buNone/>
            </a:pPr>
            <a:r>
              <a:rPr lang="ar-SA" sz="2400" dirty="0" smtClean="0">
                <a:cs typeface="Simplified Arabic" pitchFamily="18" charset="-78"/>
              </a:rPr>
              <a:t>. </a:t>
            </a:r>
            <a:endParaRPr lang="en-US" sz="2400" dirty="0" smtClean="0">
              <a:cs typeface="Simplified Arabic" pitchFamily="18" charset="-78"/>
            </a:endParaRPr>
          </a:p>
        </p:txBody>
      </p:sp>
      <p:sp>
        <p:nvSpPr>
          <p:cNvPr id="148484" name="عنصر نائب لرقم الشريحة 3"/>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52FF79D4-96DA-4F77-963F-9A616FAA90CE}" type="slidenum">
              <a:rPr lang="ar-SA" sz="1400"/>
              <a:pPr algn="l" eaLnBrk="1" hangingPunct="1"/>
              <a:t>4</a:t>
            </a:fld>
            <a:endParaRPr lang="en-US" sz="1400"/>
          </a:p>
        </p:txBody>
      </p:sp>
    </p:spTree>
    <p:extLst>
      <p:ext uri="{BB962C8B-B14F-4D97-AF65-F5344CB8AC3E}">
        <p14:creationId xmlns:p14="http://schemas.microsoft.com/office/powerpoint/2010/main" val="36169589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idx="4294967295"/>
          </p:nvPr>
        </p:nvSpPr>
        <p:spPr>
          <a:xfrm>
            <a:off x="0" y="274638"/>
            <a:ext cx="8839200" cy="1020762"/>
          </a:xfrm>
        </p:spPr>
        <p:txBody>
          <a:bodyPr/>
          <a:lstStyle/>
          <a:p>
            <a:pPr rtl="1"/>
            <a:r>
              <a:rPr lang="ar-SA" sz="2800" b="1" dirty="0" smtClean="0">
                <a:solidFill>
                  <a:srgbClr val="CC0000"/>
                </a:solidFill>
              </a:rPr>
              <a:t>1- المقاييس الاسمية</a:t>
            </a:r>
            <a:br>
              <a:rPr lang="ar-SA" sz="2800" b="1" dirty="0" smtClean="0">
                <a:solidFill>
                  <a:srgbClr val="CC0000"/>
                </a:solidFill>
              </a:rPr>
            </a:br>
            <a:r>
              <a:rPr lang="ar-SA" sz="2800" b="1" dirty="0" smtClean="0">
                <a:solidFill>
                  <a:srgbClr val="CC0000"/>
                </a:solidFill>
              </a:rPr>
              <a:t> (</a:t>
            </a:r>
            <a:r>
              <a:rPr lang="en-US" sz="2800" b="1" dirty="0" smtClean="0">
                <a:solidFill>
                  <a:srgbClr val="CC0000"/>
                </a:solidFill>
                <a:cs typeface="Times New Roman" pitchFamily="18" charset="0"/>
              </a:rPr>
              <a:t>nominal or categorical  measurement scales</a:t>
            </a:r>
            <a:r>
              <a:rPr lang="ar-SA" sz="2800" b="1" dirty="0" smtClean="0">
                <a:solidFill>
                  <a:srgbClr val="CC0000"/>
                </a:solidFill>
              </a:rPr>
              <a:t>)</a:t>
            </a:r>
            <a:endParaRPr lang="en-US" sz="2800" b="1" dirty="0" smtClean="0">
              <a:solidFill>
                <a:srgbClr val="CC0000"/>
              </a:solidFill>
              <a:cs typeface="Times New Roman" pitchFamily="18" charset="0"/>
            </a:endParaRPr>
          </a:p>
        </p:txBody>
      </p:sp>
      <p:sp>
        <p:nvSpPr>
          <p:cNvPr id="149507" name="Rectangle 3"/>
          <p:cNvSpPr>
            <a:spLocks noGrp="1" noChangeArrowheads="1"/>
          </p:cNvSpPr>
          <p:nvPr>
            <p:ph type="body" idx="4294967295"/>
          </p:nvPr>
        </p:nvSpPr>
        <p:spPr>
          <a:xfrm>
            <a:off x="457200" y="1676400"/>
            <a:ext cx="8229600" cy="4449763"/>
          </a:xfrm>
        </p:spPr>
        <p:txBody>
          <a:bodyPr/>
          <a:lstStyle/>
          <a:p>
            <a:pPr algn="just" rtl="1" eaLnBrk="1" hangingPunct="1">
              <a:lnSpc>
                <a:spcPct val="80000"/>
              </a:lnSpc>
              <a:buFont typeface="Arial" pitchFamily="34" charset="0"/>
              <a:buNone/>
            </a:pPr>
            <a:endParaRPr lang="ar-SA" sz="2800" dirty="0" smtClean="0">
              <a:cs typeface="Simplified Arabic" pitchFamily="18" charset="-78"/>
            </a:endParaRPr>
          </a:p>
          <a:p>
            <a:pPr algn="just" rtl="1" eaLnBrk="1" hangingPunct="1">
              <a:lnSpc>
                <a:spcPct val="80000"/>
              </a:lnSpc>
              <a:buFont typeface="Arial" pitchFamily="34" charset="0"/>
              <a:buNone/>
            </a:pPr>
            <a:r>
              <a:rPr lang="ar-SA" sz="2800" dirty="0" smtClean="0">
                <a:cs typeface="Simplified Arabic" pitchFamily="18" charset="-78"/>
              </a:rPr>
              <a:t>الأرقام في هذه المقاييس  تستخدم فقط للدلالة على الفئات التي ينتمي إليها الأفراد أو الأشياء من أمثلتها مثلا: ترقيم أعضاء فريق كرة القدم، أو أرقام الهويات، أو أرقام التلفون .... فالرقم هنا ليس له خصائص محددة فهو فقط يشير إلى الشخص أو الشيء الذي خصص له.</a:t>
            </a:r>
          </a:p>
          <a:p>
            <a:pPr algn="just" rtl="1" eaLnBrk="1" hangingPunct="1">
              <a:lnSpc>
                <a:spcPct val="80000"/>
              </a:lnSpc>
              <a:buFont typeface="Arial" pitchFamily="34" charset="0"/>
              <a:buNone/>
            </a:pPr>
            <a:endParaRPr lang="ar-SA" sz="2800" dirty="0" smtClean="0">
              <a:cs typeface="Simplified Arabic" pitchFamily="18" charset="-78"/>
            </a:endParaRPr>
          </a:p>
          <a:p>
            <a:pPr algn="just" rtl="1" eaLnBrk="1" hangingPunct="1">
              <a:lnSpc>
                <a:spcPct val="80000"/>
              </a:lnSpc>
              <a:buFont typeface="Arial" pitchFamily="34" charset="0"/>
              <a:buNone/>
            </a:pPr>
            <a:r>
              <a:rPr lang="ar-SA" sz="2800" dirty="0" smtClean="0">
                <a:cs typeface="Simplified Arabic" pitchFamily="18" charset="-78"/>
              </a:rPr>
              <a:t>ومن أمثلة هذه المقاييس الجنس، الديانة، عضوية الأحزاب، ..... فالأرقام لا تعكس معنى رياضي ولا تعكس ترتيب معين فمثلا يمكن إعطاء الذكر رقم 1 والأنثى الرقم 2 كما انه يجوز أيضا عكس الأرقام فهي فقط مجرد إشارة تصنيف.</a:t>
            </a:r>
          </a:p>
          <a:p>
            <a:pPr algn="just" rtl="1" eaLnBrk="1" hangingPunct="1">
              <a:lnSpc>
                <a:spcPct val="80000"/>
              </a:lnSpc>
            </a:pPr>
            <a:endParaRPr lang="en-US" sz="2800" dirty="0" smtClean="0">
              <a:cs typeface="Simplified Arabic" pitchFamily="18" charset="-78"/>
            </a:endParaRPr>
          </a:p>
        </p:txBody>
      </p:sp>
      <p:sp>
        <p:nvSpPr>
          <p:cNvPr id="149508" name="عنصر نائب لرقم الشريحة 3"/>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D6F09C45-19B8-4878-8FB7-EB7353ADEE44}" type="slidenum">
              <a:rPr lang="ar-SA" sz="1400"/>
              <a:pPr algn="l" eaLnBrk="1" hangingPunct="1"/>
              <a:t>5</a:t>
            </a:fld>
            <a:endParaRPr lang="en-US" sz="1400"/>
          </a:p>
        </p:txBody>
      </p:sp>
    </p:spTree>
    <p:extLst>
      <p:ext uri="{BB962C8B-B14F-4D97-AF65-F5344CB8AC3E}">
        <p14:creationId xmlns:p14="http://schemas.microsoft.com/office/powerpoint/2010/main" val="41753614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3"/>
          <p:cNvSpPr>
            <a:spLocks noGrp="1" noChangeArrowheads="1"/>
          </p:cNvSpPr>
          <p:nvPr>
            <p:ph type="body" idx="4294967295"/>
          </p:nvPr>
        </p:nvSpPr>
        <p:spPr>
          <a:xfrm>
            <a:off x="457200" y="228600"/>
            <a:ext cx="8229600" cy="6629400"/>
          </a:xfrm>
        </p:spPr>
        <p:txBody>
          <a:bodyPr/>
          <a:lstStyle/>
          <a:p>
            <a:pPr algn="just" rtl="1" eaLnBrk="1" hangingPunct="1">
              <a:spcBef>
                <a:spcPct val="0"/>
              </a:spcBef>
            </a:pPr>
            <a:r>
              <a:rPr lang="ar-SA" sz="2800" b="1" dirty="0" smtClean="0">
                <a:cs typeface="Simplified Arabic" pitchFamily="18" charset="-78"/>
              </a:rPr>
              <a:t>وهذه المقاييس لا يوجد إلا عدد قليل من التحليلات الإحصائية التي يمكن استخدامها.</a:t>
            </a:r>
            <a:r>
              <a:rPr lang="ar-SA" sz="2800" b="1" dirty="0" smtClean="0">
                <a:solidFill>
                  <a:srgbClr val="FF0000"/>
                </a:solidFill>
                <a:cs typeface="Simplified Arabic" pitchFamily="18" charset="-78"/>
              </a:rPr>
              <a:t> </a:t>
            </a:r>
            <a:r>
              <a:rPr lang="ar-SA" sz="2800" dirty="0" smtClean="0">
                <a:cs typeface="Simplified Arabic" pitchFamily="18" charset="-78"/>
              </a:rPr>
              <a:t>فالباحث هنا مثلا لا يستطيع تحديد المتوسط الحسابي (لا يوجد شيء معناه متوسط الجنس أو متوسط الديانة). ولكن باستطاعته هنا استخدام النسب المئوية (</a:t>
            </a:r>
            <a:r>
              <a:rPr lang="en-US" sz="2800" dirty="0" smtClean="0">
                <a:cs typeface="Simplified Arabic" pitchFamily="18" charset="-78"/>
              </a:rPr>
              <a:t>percentage</a:t>
            </a:r>
            <a:r>
              <a:rPr lang="ar-SA" sz="2800" dirty="0" smtClean="0">
                <a:cs typeface="Simplified Arabic" pitchFamily="18" charset="-78"/>
              </a:rPr>
              <a:t>) والتكرارات (</a:t>
            </a:r>
            <a:r>
              <a:rPr lang="en-US" sz="2800" dirty="0" smtClean="0">
                <a:cs typeface="Simplified Arabic" pitchFamily="18" charset="-78"/>
              </a:rPr>
              <a:t>frequencies</a:t>
            </a:r>
            <a:r>
              <a:rPr lang="ar-SA" sz="2800" dirty="0" smtClean="0">
                <a:cs typeface="Simplified Arabic" pitchFamily="18" charset="-78"/>
              </a:rPr>
              <a:t>) مثلا يمكن تحديد نسبة الذكور والإناث.</a:t>
            </a:r>
          </a:p>
          <a:p>
            <a:pPr algn="just" rtl="1" eaLnBrk="1" hangingPunct="1">
              <a:spcBef>
                <a:spcPct val="0"/>
              </a:spcBef>
            </a:pPr>
            <a:r>
              <a:rPr lang="ar-SA" sz="2800" dirty="0" smtClean="0">
                <a:cs typeface="Simplified Arabic" pitchFamily="18" charset="-78"/>
              </a:rPr>
              <a:t> </a:t>
            </a:r>
            <a:r>
              <a:rPr lang="ar-SA" sz="2800" b="1" dirty="0" smtClean="0">
                <a:cs typeface="Simplified Arabic" pitchFamily="18" charset="-78"/>
              </a:rPr>
              <a:t>ويعتبر المنوال (</a:t>
            </a:r>
            <a:r>
              <a:rPr lang="en-US" sz="2800" b="1" dirty="0" smtClean="0">
                <a:cs typeface="Simplified Arabic" pitchFamily="18" charset="-78"/>
              </a:rPr>
              <a:t>mode</a:t>
            </a:r>
            <a:r>
              <a:rPr lang="ar-SA" sz="2800" b="1" dirty="0" smtClean="0">
                <a:cs typeface="Simplified Arabic" pitchFamily="18" charset="-78"/>
              </a:rPr>
              <a:t>) هو المقياس الوحيد للنزعة المركزية (</a:t>
            </a:r>
            <a:r>
              <a:rPr lang="en-US" sz="2800" b="1" dirty="0" smtClean="0">
                <a:cs typeface="Simplified Arabic" pitchFamily="18" charset="-78"/>
              </a:rPr>
              <a:t>central tendency</a:t>
            </a:r>
            <a:r>
              <a:rPr lang="ar-SA" sz="2800" b="1" dirty="0" smtClean="0">
                <a:cs typeface="Simplified Arabic" pitchFamily="18" charset="-78"/>
              </a:rPr>
              <a:t>) الذي يمكن حسابه في حالة هذه المقاييس ويشير إلى القيمة الأكثر تكرارا.</a:t>
            </a:r>
          </a:p>
          <a:p>
            <a:pPr algn="just" rtl="1" eaLnBrk="1" hangingPunct="1">
              <a:spcBef>
                <a:spcPct val="0"/>
              </a:spcBef>
            </a:pPr>
            <a:r>
              <a:rPr lang="ar-SA" sz="2800" b="1" dirty="0" smtClean="0">
                <a:cs typeface="Simplified Arabic" pitchFamily="18" charset="-78"/>
              </a:rPr>
              <a:t>كما أن هذه المقاييس لا يمكن إجراء العمليات الحسابية عليها  (الجمع والطرح والضرب والقسمة)</a:t>
            </a:r>
            <a:r>
              <a:rPr lang="ar-SA" sz="2800" dirty="0" smtClean="0">
                <a:cs typeface="Simplified Arabic" pitchFamily="18" charset="-78"/>
              </a:rPr>
              <a:t> إذ لا يوجد معنى لان نجمع رقم الذكور مع رقم الإناث مثلا. كما وتعتبر هذه المقاييس في أدنى سلم المقاييس وابسطها.</a:t>
            </a:r>
          </a:p>
          <a:p>
            <a:pPr algn="just" rtl="1" eaLnBrk="1" hangingPunct="1">
              <a:spcBef>
                <a:spcPct val="0"/>
              </a:spcBef>
            </a:pPr>
            <a:r>
              <a:rPr lang="ar-SA" sz="2800" b="1" dirty="0" smtClean="0">
                <a:cs typeface="Simplified Arabic" pitchFamily="18" charset="-78"/>
              </a:rPr>
              <a:t>تطبق الاختبارات اللامعلمية على هذا النوع من المقاييس ولا يجوز مطلقا استخدام الاختبارات المعلمية</a:t>
            </a:r>
            <a:r>
              <a:rPr lang="ar-YE" sz="2800" dirty="0" smtClean="0">
                <a:cs typeface="Simplified Arabic" pitchFamily="18" charset="-78"/>
              </a:rPr>
              <a:t>.</a:t>
            </a:r>
            <a:endParaRPr lang="en-US" sz="2800" b="1" dirty="0" smtClean="0">
              <a:cs typeface="Simplified Arabic" pitchFamily="18" charset="-78"/>
            </a:endParaRPr>
          </a:p>
        </p:txBody>
      </p:sp>
      <p:sp>
        <p:nvSpPr>
          <p:cNvPr id="150531" name="عنصر نائب لرقم الشريحة 2"/>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CAB7A34B-B759-43FC-A985-447E74A418DD}" type="slidenum">
              <a:rPr lang="ar-SA" sz="1400"/>
              <a:pPr algn="l" eaLnBrk="1" hangingPunct="1"/>
              <a:t>6</a:t>
            </a:fld>
            <a:endParaRPr lang="en-US" sz="1400"/>
          </a:p>
        </p:txBody>
      </p:sp>
    </p:spTree>
    <p:extLst>
      <p:ext uri="{BB962C8B-B14F-4D97-AF65-F5344CB8AC3E}">
        <p14:creationId xmlns:p14="http://schemas.microsoft.com/office/powerpoint/2010/main" val="4874422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idx="4294967295"/>
          </p:nvPr>
        </p:nvSpPr>
        <p:spPr>
          <a:xfrm>
            <a:off x="457200" y="274638"/>
            <a:ext cx="8229600" cy="487362"/>
          </a:xfrm>
        </p:spPr>
        <p:txBody>
          <a:bodyPr>
            <a:normAutofit fontScale="90000"/>
          </a:bodyPr>
          <a:lstStyle/>
          <a:p>
            <a:pPr eaLnBrk="1" hangingPunct="1"/>
            <a:r>
              <a:rPr lang="ar-SA" smtClean="0"/>
              <a:t>امثلة على المقياس الاسمي</a:t>
            </a:r>
            <a:endParaRPr lang="en-US" smtClean="0">
              <a:cs typeface="Times New Roman" pitchFamily="18" charset="0"/>
            </a:endParaRPr>
          </a:p>
        </p:txBody>
      </p:sp>
      <p:sp>
        <p:nvSpPr>
          <p:cNvPr id="151555" name="Rectangle 3"/>
          <p:cNvSpPr>
            <a:spLocks noGrp="1" noChangeArrowheads="1"/>
          </p:cNvSpPr>
          <p:nvPr>
            <p:ph type="body" sz="half" idx="4294967295"/>
          </p:nvPr>
        </p:nvSpPr>
        <p:spPr>
          <a:xfrm>
            <a:off x="1116013" y="1125538"/>
            <a:ext cx="7639050" cy="5472112"/>
          </a:xfrm>
        </p:spPr>
        <p:txBody>
          <a:bodyPr>
            <a:normAutofit lnSpcReduction="10000"/>
          </a:bodyPr>
          <a:lstStyle/>
          <a:p>
            <a:pPr algn="r" rtl="1" eaLnBrk="1" hangingPunct="1">
              <a:lnSpc>
                <a:spcPct val="80000"/>
              </a:lnSpc>
              <a:buFont typeface="Arial" pitchFamily="34" charset="0"/>
              <a:buNone/>
            </a:pPr>
            <a:r>
              <a:rPr lang="ar-SA" sz="1800" b="1" dirty="0" smtClean="0"/>
              <a:t>1- الديانة:</a:t>
            </a:r>
          </a:p>
          <a:p>
            <a:pPr algn="r" rtl="1" eaLnBrk="1" hangingPunct="1">
              <a:lnSpc>
                <a:spcPct val="80000"/>
              </a:lnSpc>
              <a:buFont typeface="Arial" pitchFamily="34" charset="0"/>
              <a:buNone/>
            </a:pPr>
            <a:endParaRPr lang="ar-SA" sz="1800" b="1" dirty="0" smtClean="0"/>
          </a:p>
          <a:p>
            <a:pPr algn="r" rtl="1" eaLnBrk="1" hangingPunct="1">
              <a:lnSpc>
                <a:spcPct val="80000"/>
              </a:lnSpc>
              <a:buFont typeface="Arial" pitchFamily="34" charset="0"/>
              <a:buNone/>
            </a:pPr>
            <a:endParaRPr lang="ar-SA" sz="800" dirty="0" smtClean="0"/>
          </a:p>
          <a:p>
            <a:pPr algn="r" rtl="1" eaLnBrk="1" hangingPunct="1">
              <a:lnSpc>
                <a:spcPct val="80000"/>
              </a:lnSpc>
              <a:buFont typeface="Arial" pitchFamily="34" charset="0"/>
              <a:buNone/>
            </a:pPr>
            <a:endParaRPr lang="ar-SA" sz="800" dirty="0" smtClean="0"/>
          </a:p>
          <a:p>
            <a:pPr algn="r" rtl="1" eaLnBrk="1" hangingPunct="1">
              <a:lnSpc>
                <a:spcPct val="80000"/>
              </a:lnSpc>
              <a:buFont typeface="Arial" pitchFamily="34" charset="0"/>
              <a:buNone/>
            </a:pPr>
            <a:endParaRPr lang="ar-SA" sz="800" dirty="0" smtClean="0"/>
          </a:p>
          <a:p>
            <a:pPr algn="r" rtl="1" eaLnBrk="1" hangingPunct="1">
              <a:lnSpc>
                <a:spcPct val="80000"/>
              </a:lnSpc>
              <a:buFont typeface="Arial" pitchFamily="34" charset="0"/>
              <a:buNone/>
            </a:pPr>
            <a:endParaRPr lang="ar-SA" sz="800" dirty="0" smtClean="0"/>
          </a:p>
          <a:p>
            <a:pPr algn="r" rtl="1" eaLnBrk="1" hangingPunct="1">
              <a:lnSpc>
                <a:spcPct val="80000"/>
              </a:lnSpc>
              <a:buFont typeface="Arial" pitchFamily="34" charset="0"/>
              <a:buNone/>
            </a:pPr>
            <a:endParaRPr lang="ar-SA" sz="800" dirty="0" smtClean="0"/>
          </a:p>
          <a:p>
            <a:pPr algn="r" rtl="1" eaLnBrk="1" hangingPunct="1">
              <a:lnSpc>
                <a:spcPct val="80000"/>
              </a:lnSpc>
              <a:buFont typeface="Arial" pitchFamily="34" charset="0"/>
              <a:buNone/>
            </a:pPr>
            <a:endParaRPr lang="ar-SA" sz="800" dirty="0" smtClean="0"/>
          </a:p>
          <a:p>
            <a:pPr algn="r" rtl="1" eaLnBrk="1" hangingPunct="1">
              <a:lnSpc>
                <a:spcPct val="80000"/>
              </a:lnSpc>
              <a:buFont typeface="Arial" pitchFamily="34" charset="0"/>
              <a:buNone/>
            </a:pPr>
            <a:endParaRPr lang="ar-SA" sz="800" dirty="0" smtClean="0"/>
          </a:p>
          <a:p>
            <a:pPr algn="r" rtl="1" eaLnBrk="1" hangingPunct="1">
              <a:lnSpc>
                <a:spcPct val="80000"/>
              </a:lnSpc>
              <a:buFont typeface="Arial" pitchFamily="34" charset="0"/>
              <a:buNone/>
            </a:pPr>
            <a:r>
              <a:rPr lang="ar-SA" sz="2000" b="1" dirty="0" smtClean="0"/>
              <a:t>2- التخصص العلمي</a:t>
            </a:r>
          </a:p>
          <a:p>
            <a:pPr algn="r" rtl="1" eaLnBrk="1" hangingPunct="1">
              <a:lnSpc>
                <a:spcPct val="80000"/>
              </a:lnSpc>
              <a:buFont typeface="Arial" pitchFamily="34" charset="0"/>
              <a:buNone/>
            </a:pPr>
            <a:endParaRPr lang="ar-SA" sz="2000" b="1" dirty="0" smtClean="0"/>
          </a:p>
          <a:p>
            <a:pPr algn="r" rtl="1" eaLnBrk="1" hangingPunct="1">
              <a:lnSpc>
                <a:spcPct val="80000"/>
              </a:lnSpc>
              <a:buFont typeface="Arial" pitchFamily="34" charset="0"/>
              <a:buNone/>
            </a:pPr>
            <a:endParaRPr lang="ar-SA" sz="800" dirty="0" smtClean="0"/>
          </a:p>
          <a:p>
            <a:pPr algn="r" rtl="1" eaLnBrk="1" hangingPunct="1">
              <a:lnSpc>
                <a:spcPct val="80000"/>
              </a:lnSpc>
              <a:buFont typeface="Arial" pitchFamily="34" charset="0"/>
              <a:buNone/>
            </a:pPr>
            <a:endParaRPr lang="ar-SA" sz="800" dirty="0" smtClean="0"/>
          </a:p>
          <a:p>
            <a:pPr algn="r" rtl="1" eaLnBrk="1" hangingPunct="1">
              <a:lnSpc>
                <a:spcPct val="80000"/>
              </a:lnSpc>
              <a:buFont typeface="Arial" pitchFamily="34" charset="0"/>
              <a:buNone/>
            </a:pPr>
            <a:endParaRPr lang="ar-SA" sz="800" dirty="0" smtClean="0"/>
          </a:p>
          <a:p>
            <a:pPr algn="r" rtl="1" eaLnBrk="1" hangingPunct="1">
              <a:lnSpc>
                <a:spcPct val="80000"/>
              </a:lnSpc>
              <a:buFont typeface="Arial" pitchFamily="34" charset="0"/>
              <a:buNone/>
            </a:pPr>
            <a:endParaRPr lang="ar-SA" sz="800" dirty="0" smtClean="0"/>
          </a:p>
          <a:p>
            <a:pPr algn="r" rtl="1" eaLnBrk="1" hangingPunct="1">
              <a:lnSpc>
                <a:spcPct val="80000"/>
              </a:lnSpc>
              <a:buFont typeface="Arial" pitchFamily="34" charset="0"/>
              <a:buNone/>
            </a:pPr>
            <a:endParaRPr lang="ar-SA" sz="800" dirty="0" smtClean="0"/>
          </a:p>
          <a:p>
            <a:pPr algn="r" rtl="1" eaLnBrk="1" hangingPunct="1">
              <a:lnSpc>
                <a:spcPct val="80000"/>
              </a:lnSpc>
              <a:buFont typeface="Arial" pitchFamily="34" charset="0"/>
              <a:buNone/>
            </a:pPr>
            <a:endParaRPr lang="ar-SA" sz="800" dirty="0" smtClean="0"/>
          </a:p>
          <a:p>
            <a:pPr algn="r" rtl="1" eaLnBrk="1" hangingPunct="1">
              <a:lnSpc>
                <a:spcPct val="80000"/>
              </a:lnSpc>
              <a:buFont typeface="Arial" pitchFamily="34" charset="0"/>
              <a:buNone/>
            </a:pPr>
            <a:r>
              <a:rPr lang="ar-SA" sz="1800" b="1" dirty="0" smtClean="0"/>
              <a:t>3-  الأسئلة التي تكون الإجابة عليها بنعم أو لا :</a:t>
            </a:r>
          </a:p>
          <a:p>
            <a:pPr algn="r" rtl="1" eaLnBrk="1" hangingPunct="1">
              <a:lnSpc>
                <a:spcPct val="80000"/>
              </a:lnSpc>
              <a:buFont typeface="Arial" pitchFamily="34" charset="0"/>
              <a:buNone/>
            </a:pPr>
            <a:endParaRPr lang="ar-SA" sz="1800" b="1" dirty="0" smtClean="0"/>
          </a:p>
          <a:p>
            <a:pPr algn="r" rtl="1" eaLnBrk="1" hangingPunct="1">
              <a:lnSpc>
                <a:spcPct val="80000"/>
              </a:lnSpc>
              <a:buFont typeface="Arial" pitchFamily="34" charset="0"/>
              <a:buNone/>
            </a:pPr>
            <a:endParaRPr lang="ar-SA" sz="1400" b="1" dirty="0" smtClean="0"/>
          </a:p>
          <a:p>
            <a:pPr algn="r" rtl="1" eaLnBrk="1" hangingPunct="1">
              <a:lnSpc>
                <a:spcPct val="80000"/>
              </a:lnSpc>
              <a:buFont typeface="Arial" pitchFamily="34" charset="0"/>
              <a:buNone/>
            </a:pPr>
            <a:endParaRPr lang="ar-SA" sz="1400" b="1" dirty="0" smtClean="0"/>
          </a:p>
          <a:p>
            <a:pPr algn="r" rtl="1" eaLnBrk="1" hangingPunct="1">
              <a:lnSpc>
                <a:spcPct val="80000"/>
              </a:lnSpc>
              <a:buFont typeface="Arial" pitchFamily="34" charset="0"/>
              <a:buNone/>
            </a:pPr>
            <a:endParaRPr lang="ar-SA" sz="1400" b="1" dirty="0" smtClean="0"/>
          </a:p>
          <a:p>
            <a:pPr algn="r" rtl="1" eaLnBrk="1" hangingPunct="1">
              <a:lnSpc>
                <a:spcPct val="80000"/>
              </a:lnSpc>
              <a:buFont typeface="Arial" pitchFamily="34" charset="0"/>
              <a:buNone/>
            </a:pPr>
            <a:endParaRPr lang="ar-SA" sz="2000" b="1" dirty="0" smtClean="0"/>
          </a:p>
          <a:p>
            <a:pPr algn="r" rtl="1" eaLnBrk="1" hangingPunct="1">
              <a:lnSpc>
                <a:spcPct val="80000"/>
              </a:lnSpc>
              <a:buFont typeface="Arial" pitchFamily="34" charset="0"/>
              <a:buNone/>
            </a:pPr>
            <a:endParaRPr lang="ar-SA" sz="2000" b="1" dirty="0" smtClean="0"/>
          </a:p>
          <a:p>
            <a:pPr algn="just" rtl="1" eaLnBrk="1" hangingPunct="1">
              <a:lnSpc>
                <a:spcPct val="80000"/>
              </a:lnSpc>
              <a:buFont typeface="Arial" pitchFamily="34" charset="0"/>
              <a:buNone/>
            </a:pPr>
            <a:r>
              <a:rPr lang="ar-SA" sz="2000" b="1" dirty="0" smtClean="0"/>
              <a:t>يلاحظ </a:t>
            </a:r>
            <a:r>
              <a:rPr lang="ar-SA" sz="2800" b="1" dirty="0" smtClean="0"/>
              <a:t>أن الأرقام هنا فقط للترميز وليس لها أي معنى كمي أو ترتيبي وهي فقط لأغراض التصنيف ويمكننا وضع أي رقم ولأي صفة وكما نشاء </a:t>
            </a:r>
            <a:endParaRPr lang="en-US" sz="2800" b="1" dirty="0" smtClean="0">
              <a:cs typeface="Arial" pitchFamily="34" charset="0"/>
            </a:endParaRPr>
          </a:p>
        </p:txBody>
      </p:sp>
      <p:graphicFrame>
        <p:nvGraphicFramePr>
          <p:cNvPr id="18544" name="Group 112"/>
          <p:cNvGraphicFramePr>
            <a:graphicFrameLocks noGrp="1"/>
          </p:cNvGraphicFramePr>
          <p:nvPr>
            <p:ph sz="quarter" idx="4294967295"/>
            <p:extLst>
              <p:ext uri="{D42A27DB-BD31-4B8C-83A1-F6EECF244321}">
                <p14:modId xmlns:p14="http://schemas.microsoft.com/office/powerpoint/2010/main" val="248876370"/>
              </p:ext>
            </p:extLst>
          </p:nvPr>
        </p:nvGraphicFramePr>
        <p:xfrm>
          <a:off x="971550" y="846332"/>
          <a:ext cx="4062413" cy="1214516"/>
        </p:xfrm>
        <a:graphic>
          <a:graphicData uri="http://schemas.openxmlformats.org/drawingml/2006/table">
            <a:tbl>
              <a:tblPr rtl="1"/>
              <a:tblGrid>
                <a:gridCol w="965200"/>
                <a:gridCol w="1119188"/>
                <a:gridCol w="1131887"/>
                <a:gridCol w="846138"/>
              </a:tblGrid>
              <a:tr h="696420">
                <a:tc>
                  <a:txBody>
                    <a:bodyPr/>
                    <a:lstStyle/>
                    <a:p>
                      <a:pPr marL="0" marR="0" lvl="0" indent="0" algn="r" defTabSz="914400" rtl="1" eaLnBrk="1" fontAlgn="base" latinLnBrk="0" hangingPunct="1">
                        <a:lnSpc>
                          <a:spcPct val="100000"/>
                        </a:lnSpc>
                        <a:spcBef>
                          <a:spcPct val="20000"/>
                        </a:spcBef>
                        <a:spcAft>
                          <a:spcPct val="0"/>
                        </a:spcAft>
                        <a:buClrTx/>
                        <a:buSzTx/>
                        <a:buFont typeface="Arial" pitchFamily="34" charset="0"/>
                        <a:buNone/>
                        <a:tabLst/>
                      </a:pPr>
                      <a:r>
                        <a:rPr kumimoji="0" lang="ar-SA" sz="2800" b="0" i="0" u="none" strike="noStrike" cap="none" normalizeH="0" baseline="0" smtClean="0">
                          <a:ln>
                            <a:noFill/>
                          </a:ln>
                          <a:solidFill>
                            <a:schemeClr val="tx1"/>
                          </a:solidFill>
                          <a:effectLst/>
                          <a:latin typeface="Calibri" pitchFamily="34" charset="0"/>
                          <a:cs typeface="Arial" pitchFamily="34" charset="0"/>
                        </a:rPr>
                        <a:t>مسلم</a:t>
                      </a:r>
                      <a:endParaRPr kumimoji="0" lang="en-US" sz="2800" b="0" i="0" u="none" strike="noStrike" cap="none" normalizeH="0" baseline="0" smtClean="0">
                        <a:ln>
                          <a:noFill/>
                        </a:ln>
                        <a:solidFill>
                          <a:schemeClr val="tx1"/>
                        </a:solidFill>
                        <a:effectLst/>
                        <a:latin typeface="Calibri" pitchFamily="34" charset="0"/>
                        <a:cs typeface="Arial" pitchFamily="34" charset="0"/>
                      </a:endParaRPr>
                    </a:p>
                  </a:txBody>
                  <a:tcPr marT="45688" marB="456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 typeface="Arial" pitchFamily="34" charset="0"/>
                        <a:buNone/>
                        <a:tabLst/>
                      </a:pPr>
                      <a:r>
                        <a:rPr kumimoji="0" lang="ar-SA" sz="2800" b="0" i="0" u="none" strike="noStrike" cap="none" normalizeH="0" baseline="0" smtClean="0">
                          <a:ln>
                            <a:noFill/>
                          </a:ln>
                          <a:solidFill>
                            <a:schemeClr val="tx1"/>
                          </a:solidFill>
                          <a:effectLst/>
                          <a:latin typeface="Calibri" pitchFamily="34" charset="0"/>
                          <a:cs typeface="Arial" pitchFamily="34" charset="0"/>
                        </a:rPr>
                        <a:t>مسيحي</a:t>
                      </a:r>
                      <a:endParaRPr kumimoji="0" lang="en-US" sz="2800" b="0" i="0" u="none" strike="noStrike" cap="none" normalizeH="0" baseline="0" smtClean="0">
                        <a:ln>
                          <a:noFill/>
                        </a:ln>
                        <a:solidFill>
                          <a:schemeClr val="tx1"/>
                        </a:solidFill>
                        <a:effectLst/>
                        <a:latin typeface="Calibri" pitchFamily="34" charset="0"/>
                        <a:cs typeface="Arial" pitchFamily="34" charset="0"/>
                      </a:endParaRPr>
                    </a:p>
                  </a:txBody>
                  <a:tcPr marT="45688" marB="456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 typeface="Arial" pitchFamily="34" charset="0"/>
                        <a:buNone/>
                        <a:tabLst/>
                      </a:pPr>
                      <a:r>
                        <a:rPr kumimoji="0" lang="ar-SA" sz="2800" b="0" i="0" u="none" strike="noStrike" cap="none" normalizeH="0" baseline="0" smtClean="0">
                          <a:ln>
                            <a:noFill/>
                          </a:ln>
                          <a:solidFill>
                            <a:schemeClr val="tx1"/>
                          </a:solidFill>
                          <a:effectLst/>
                          <a:latin typeface="Calibri" pitchFamily="34" charset="0"/>
                          <a:cs typeface="Arial" pitchFamily="34" charset="0"/>
                        </a:rPr>
                        <a:t>يهودي</a:t>
                      </a:r>
                      <a:endParaRPr kumimoji="0" lang="en-US" sz="2800" b="0" i="0" u="none" strike="noStrike" cap="none" normalizeH="0" baseline="0" smtClean="0">
                        <a:ln>
                          <a:noFill/>
                        </a:ln>
                        <a:solidFill>
                          <a:schemeClr val="tx1"/>
                        </a:solidFill>
                        <a:effectLst/>
                        <a:latin typeface="Calibri" pitchFamily="34" charset="0"/>
                        <a:cs typeface="Arial" pitchFamily="34" charset="0"/>
                      </a:endParaRPr>
                    </a:p>
                  </a:txBody>
                  <a:tcPr marT="45688" marB="456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 typeface="Arial" pitchFamily="34" charset="0"/>
                        <a:buNone/>
                        <a:tabLst/>
                      </a:pPr>
                      <a:r>
                        <a:rPr kumimoji="0" lang="ar-SA" sz="2800" b="0" i="0" u="none" strike="noStrike" cap="none" normalizeH="0" baseline="0" smtClean="0">
                          <a:ln>
                            <a:noFill/>
                          </a:ln>
                          <a:solidFill>
                            <a:schemeClr val="tx1"/>
                          </a:solidFill>
                          <a:effectLst/>
                          <a:latin typeface="Calibri" pitchFamily="34" charset="0"/>
                          <a:cs typeface="Arial" pitchFamily="34" charset="0"/>
                        </a:rPr>
                        <a:t>اخرى</a:t>
                      </a:r>
                      <a:endParaRPr kumimoji="0" lang="en-US" sz="2800" b="0" i="0" u="none" strike="noStrike" cap="none" normalizeH="0" baseline="0" smtClean="0">
                        <a:ln>
                          <a:noFill/>
                        </a:ln>
                        <a:solidFill>
                          <a:schemeClr val="tx1"/>
                        </a:solidFill>
                        <a:effectLst/>
                        <a:latin typeface="Calibri" pitchFamily="34" charset="0"/>
                        <a:cs typeface="Arial" pitchFamily="34" charset="0"/>
                      </a:endParaRPr>
                    </a:p>
                  </a:txBody>
                  <a:tcPr marT="45688" marB="456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017">
                <a:tc>
                  <a:txBody>
                    <a:bodyPr/>
                    <a:lstStyle/>
                    <a:p>
                      <a:pPr marL="0" marR="0" lvl="0" indent="0" algn="r" defTabSz="914400" rtl="1" eaLnBrk="1" fontAlgn="base" latinLnBrk="0" hangingPunct="1">
                        <a:lnSpc>
                          <a:spcPct val="100000"/>
                        </a:lnSpc>
                        <a:spcBef>
                          <a:spcPct val="20000"/>
                        </a:spcBef>
                        <a:spcAft>
                          <a:spcPct val="0"/>
                        </a:spcAft>
                        <a:buClrTx/>
                        <a:buSzTx/>
                        <a:buFont typeface="Arial" pitchFamily="34" charset="0"/>
                        <a:buNone/>
                        <a:tabLst/>
                      </a:pPr>
                      <a:r>
                        <a:rPr kumimoji="0" lang="ar-SA" sz="2800" b="0" i="0" u="none" strike="noStrike" cap="none" normalizeH="0" baseline="0" smtClean="0">
                          <a:ln>
                            <a:noFill/>
                          </a:ln>
                          <a:solidFill>
                            <a:schemeClr val="tx1"/>
                          </a:solidFill>
                          <a:effectLst/>
                          <a:latin typeface="Calibri" pitchFamily="34" charset="0"/>
                          <a:cs typeface="Arial" pitchFamily="34" charset="0"/>
                        </a:rPr>
                        <a:t>1</a:t>
                      </a:r>
                      <a:endParaRPr kumimoji="0" lang="en-US" sz="2800" b="0" i="0" u="none" strike="noStrike" cap="none" normalizeH="0" baseline="0" smtClean="0">
                        <a:ln>
                          <a:noFill/>
                        </a:ln>
                        <a:solidFill>
                          <a:schemeClr val="tx1"/>
                        </a:solidFill>
                        <a:effectLst/>
                        <a:latin typeface="Calibri" pitchFamily="34" charset="0"/>
                        <a:cs typeface="Arial" pitchFamily="34" charset="0"/>
                      </a:endParaRPr>
                    </a:p>
                  </a:txBody>
                  <a:tcPr marT="45688" marB="4568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 typeface="Arial" pitchFamily="34" charset="0"/>
                        <a:buNone/>
                        <a:tabLst/>
                      </a:pPr>
                      <a:r>
                        <a:rPr kumimoji="0" lang="ar-SA" sz="2800" b="0" i="0" u="none" strike="noStrike" cap="none" normalizeH="0" baseline="0" smtClean="0">
                          <a:ln>
                            <a:noFill/>
                          </a:ln>
                          <a:solidFill>
                            <a:schemeClr val="tx1"/>
                          </a:solidFill>
                          <a:effectLst/>
                          <a:latin typeface="Calibri" pitchFamily="34" charset="0"/>
                          <a:cs typeface="Arial" pitchFamily="34" charset="0"/>
                        </a:rPr>
                        <a:t>2</a:t>
                      </a:r>
                      <a:endParaRPr kumimoji="0" lang="en-US" sz="2800" b="0" i="0" u="none" strike="noStrike" cap="none" normalizeH="0" baseline="0" smtClean="0">
                        <a:ln>
                          <a:noFill/>
                        </a:ln>
                        <a:solidFill>
                          <a:schemeClr val="tx1"/>
                        </a:solidFill>
                        <a:effectLst/>
                        <a:latin typeface="Calibri" pitchFamily="34" charset="0"/>
                        <a:cs typeface="Arial" pitchFamily="34" charset="0"/>
                      </a:endParaRPr>
                    </a:p>
                  </a:txBody>
                  <a:tcPr marT="45688" marB="456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 typeface="Arial" pitchFamily="34" charset="0"/>
                        <a:buNone/>
                        <a:tabLst/>
                      </a:pPr>
                      <a:r>
                        <a:rPr kumimoji="0" lang="ar-SA" sz="2800" b="0" i="0" u="none" strike="noStrike" cap="none" normalizeH="0" baseline="0" smtClean="0">
                          <a:ln>
                            <a:noFill/>
                          </a:ln>
                          <a:solidFill>
                            <a:schemeClr val="tx1"/>
                          </a:solidFill>
                          <a:effectLst/>
                          <a:latin typeface="Calibri" pitchFamily="34" charset="0"/>
                          <a:cs typeface="Arial" pitchFamily="34" charset="0"/>
                        </a:rPr>
                        <a:t>3</a:t>
                      </a:r>
                      <a:endParaRPr kumimoji="0" lang="en-US" sz="2800" b="0" i="0" u="none" strike="noStrike" cap="none" normalizeH="0" baseline="0" smtClean="0">
                        <a:ln>
                          <a:noFill/>
                        </a:ln>
                        <a:solidFill>
                          <a:schemeClr val="tx1"/>
                        </a:solidFill>
                        <a:effectLst/>
                        <a:latin typeface="Calibri" pitchFamily="34" charset="0"/>
                        <a:cs typeface="Arial" pitchFamily="34" charset="0"/>
                      </a:endParaRPr>
                    </a:p>
                  </a:txBody>
                  <a:tcPr marT="45688" marB="456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 typeface="Arial" pitchFamily="34" charset="0"/>
                        <a:buNone/>
                        <a:tabLst/>
                      </a:pPr>
                      <a:r>
                        <a:rPr kumimoji="0" lang="ar-SA" sz="2800" b="0" i="0" u="none" strike="noStrike" cap="none" normalizeH="0" baseline="0" dirty="0" smtClean="0">
                          <a:ln>
                            <a:noFill/>
                          </a:ln>
                          <a:solidFill>
                            <a:schemeClr val="tx1"/>
                          </a:solidFill>
                          <a:effectLst/>
                          <a:latin typeface="Calibri" pitchFamily="34" charset="0"/>
                          <a:cs typeface="Arial" pitchFamily="34" charset="0"/>
                        </a:rPr>
                        <a:t>4</a:t>
                      </a:r>
                      <a:endParaRPr kumimoji="0" lang="en-US" sz="2800" b="0" i="0" u="none" strike="noStrike" cap="none" normalizeH="0" baseline="0" dirty="0" smtClean="0">
                        <a:ln>
                          <a:noFill/>
                        </a:ln>
                        <a:solidFill>
                          <a:schemeClr val="tx1"/>
                        </a:solidFill>
                        <a:effectLst/>
                        <a:latin typeface="Calibri" pitchFamily="34" charset="0"/>
                        <a:cs typeface="Arial" pitchFamily="34" charset="0"/>
                      </a:endParaRPr>
                    </a:p>
                  </a:txBody>
                  <a:tcPr marT="45688" marB="4568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8524" name="Group 92"/>
          <p:cNvGraphicFramePr>
            <a:graphicFrameLocks noGrp="1"/>
          </p:cNvGraphicFramePr>
          <p:nvPr>
            <p:ph sz="quarter" idx="4294967295"/>
            <p:extLst>
              <p:ext uri="{D42A27DB-BD31-4B8C-83A1-F6EECF244321}">
                <p14:modId xmlns:p14="http://schemas.microsoft.com/office/powerpoint/2010/main" val="3656753961"/>
              </p:ext>
            </p:extLst>
          </p:nvPr>
        </p:nvGraphicFramePr>
        <p:xfrm>
          <a:off x="395536" y="2204864"/>
          <a:ext cx="4602162" cy="1463227"/>
        </p:xfrm>
        <a:graphic>
          <a:graphicData uri="http://schemas.openxmlformats.org/drawingml/2006/table">
            <a:tbl>
              <a:tblPr rtl="1"/>
              <a:tblGrid>
                <a:gridCol w="1009650"/>
                <a:gridCol w="1100137"/>
                <a:gridCol w="1482725"/>
                <a:gridCol w="1009650"/>
              </a:tblGrid>
              <a:tr h="518319">
                <a:tc>
                  <a:txBody>
                    <a:bodyPr/>
                    <a:lstStyle/>
                    <a:p>
                      <a:pPr marL="0" marR="0" lvl="0" indent="0" algn="r" defTabSz="914400" rtl="1" eaLnBrk="1" fontAlgn="base" latinLnBrk="0" hangingPunct="1">
                        <a:lnSpc>
                          <a:spcPct val="100000"/>
                        </a:lnSpc>
                        <a:spcBef>
                          <a:spcPct val="20000"/>
                        </a:spcBef>
                        <a:spcAft>
                          <a:spcPct val="0"/>
                        </a:spcAft>
                        <a:buClrTx/>
                        <a:buSzTx/>
                        <a:buFont typeface="Arial" pitchFamily="34" charset="0"/>
                        <a:buNone/>
                        <a:tabLst/>
                      </a:pPr>
                      <a:r>
                        <a:rPr kumimoji="0" lang="ar-YE" sz="2800" b="0" i="0" u="none" strike="noStrike" cap="none" normalizeH="0" baseline="0" dirty="0" smtClean="0">
                          <a:ln>
                            <a:noFill/>
                          </a:ln>
                          <a:solidFill>
                            <a:schemeClr val="tx1"/>
                          </a:solidFill>
                          <a:effectLst/>
                          <a:latin typeface="Calibri" pitchFamily="34" charset="0"/>
                          <a:cs typeface="Arial" pitchFamily="34" charset="0"/>
                        </a:rPr>
                        <a:t>طب بشري</a:t>
                      </a:r>
                      <a:endParaRPr kumimoji="0" lang="en-US" sz="2800" b="0" i="0" u="none" strike="noStrike" cap="none" normalizeH="0" baseline="0" dirty="0" smtClean="0">
                        <a:ln>
                          <a:noFill/>
                        </a:ln>
                        <a:solidFill>
                          <a:schemeClr val="tx1"/>
                        </a:solidFill>
                        <a:effectLst/>
                        <a:latin typeface="Calibri" pitchFamily="34" charset="0"/>
                        <a:cs typeface="Arial" pitchFamily="34" charset="0"/>
                      </a:endParaRP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 typeface="Arial" pitchFamily="34" charset="0"/>
                        <a:buNone/>
                        <a:tabLst/>
                      </a:pPr>
                      <a:r>
                        <a:rPr kumimoji="0" lang="ar-YE" sz="2800" b="0" i="0" u="none" strike="noStrike" cap="none" normalizeH="0" baseline="0" dirty="0" smtClean="0">
                          <a:ln>
                            <a:noFill/>
                          </a:ln>
                          <a:solidFill>
                            <a:schemeClr val="tx1"/>
                          </a:solidFill>
                          <a:effectLst/>
                          <a:latin typeface="Calibri" pitchFamily="34" charset="0"/>
                          <a:cs typeface="Arial" pitchFamily="34" charset="0"/>
                        </a:rPr>
                        <a:t>صيدلة سريرية</a:t>
                      </a:r>
                      <a:endParaRPr kumimoji="0" lang="en-US" sz="2800" b="0" i="0" u="none" strike="noStrike" cap="none" normalizeH="0" baseline="0" dirty="0" smtClean="0">
                        <a:ln>
                          <a:noFill/>
                        </a:ln>
                        <a:solidFill>
                          <a:schemeClr val="tx1"/>
                        </a:solidFill>
                        <a:effectLst/>
                        <a:latin typeface="Calibri" pitchFamily="34" charset="0"/>
                        <a:cs typeface="Arial" pitchFamily="34" charset="0"/>
                      </a:endParaRP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 typeface="Arial" pitchFamily="34" charset="0"/>
                        <a:buNone/>
                        <a:tabLst/>
                      </a:pPr>
                      <a:r>
                        <a:rPr kumimoji="0" lang="ar-YE" sz="2800" b="0" i="0" u="none" strike="noStrike" cap="none" normalizeH="0" baseline="0" dirty="0" smtClean="0">
                          <a:ln>
                            <a:noFill/>
                          </a:ln>
                          <a:solidFill>
                            <a:schemeClr val="tx1"/>
                          </a:solidFill>
                          <a:effectLst/>
                          <a:latin typeface="Calibri" pitchFamily="34" charset="0"/>
                          <a:cs typeface="Arial" pitchFamily="34" charset="0"/>
                        </a:rPr>
                        <a:t>طب مخبري</a:t>
                      </a:r>
                      <a:endParaRPr kumimoji="0" lang="en-US" sz="2800" b="0" i="0" u="none" strike="noStrike" cap="none" normalizeH="0" baseline="0" dirty="0" smtClean="0">
                        <a:ln>
                          <a:noFill/>
                        </a:ln>
                        <a:solidFill>
                          <a:schemeClr val="tx1"/>
                        </a:solidFill>
                        <a:effectLst/>
                        <a:latin typeface="Calibri" pitchFamily="34" charset="0"/>
                        <a:cs typeface="Arial" pitchFamily="34" charset="0"/>
                      </a:endParaRP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 typeface="Arial" pitchFamily="34" charset="0"/>
                        <a:buNone/>
                        <a:tabLst/>
                      </a:pPr>
                      <a:r>
                        <a:rPr kumimoji="0" lang="ar-YE" sz="2800" b="0" i="0" u="none" strike="noStrike" cap="none" normalizeH="0" baseline="0" dirty="0" smtClean="0">
                          <a:ln>
                            <a:noFill/>
                          </a:ln>
                          <a:solidFill>
                            <a:schemeClr val="tx1"/>
                          </a:solidFill>
                          <a:effectLst/>
                          <a:latin typeface="Calibri" pitchFamily="34" charset="0"/>
                          <a:cs typeface="Arial" pitchFamily="34" charset="0"/>
                        </a:rPr>
                        <a:t>إدارة طبية</a:t>
                      </a:r>
                      <a:endParaRPr kumimoji="0" lang="en-US" sz="2800" b="0" i="0" u="none" strike="noStrike" cap="none" normalizeH="0" baseline="0" dirty="0" smtClean="0">
                        <a:ln>
                          <a:noFill/>
                        </a:ln>
                        <a:solidFill>
                          <a:schemeClr val="tx1"/>
                        </a:solidFill>
                        <a:effectLst/>
                        <a:latin typeface="Calibri" pitchFamily="34" charset="0"/>
                        <a:cs typeface="Arial" pitchFamily="34" charset="0"/>
                      </a:endParaRPr>
                    </a:p>
                  </a:txBody>
                  <a:tcPr marT="45734" marB="4573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319">
                <a:tc>
                  <a:txBody>
                    <a:bodyPr/>
                    <a:lstStyle/>
                    <a:p>
                      <a:pPr marL="0" marR="0" lvl="0" indent="0" algn="r" defTabSz="914400" rtl="1" eaLnBrk="1" fontAlgn="base" latinLnBrk="0" hangingPunct="1">
                        <a:lnSpc>
                          <a:spcPct val="100000"/>
                        </a:lnSpc>
                        <a:spcBef>
                          <a:spcPct val="20000"/>
                        </a:spcBef>
                        <a:spcAft>
                          <a:spcPct val="0"/>
                        </a:spcAft>
                        <a:buClrTx/>
                        <a:buSzTx/>
                        <a:buFont typeface="Arial" pitchFamily="34" charset="0"/>
                        <a:buNone/>
                        <a:tabLst/>
                      </a:pPr>
                      <a:r>
                        <a:rPr kumimoji="0" lang="ar-SA" sz="2800" b="0" i="0" u="none" strike="noStrike" cap="none" normalizeH="0" baseline="0" dirty="0" smtClean="0">
                          <a:ln>
                            <a:noFill/>
                          </a:ln>
                          <a:solidFill>
                            <a:schemeClr val="tx1"/>
                          </a:solidFill>
                          <a:effectLst/>
                          <a:latin typeface="Calibri" pitchFamily="34" charset="0"/>
                          <a:cs typeface="Arial" pitchFamily="34" charset="0"/>
                        </a:rPr>
                        <a:t>1</a:t>
                      </a:r>
                      <a:endParaRPr kumimoji="0" lang="en-US" sz="2800" b="0" i="0" u="none" strike="noStrike" cap="none" normalizeH="0" baseline="0" dirty="0" smtClean="0">
                        <a:ln>
                          <a:noFill/>
                        </a:ln>
                        <a:solidFill>
                          <a:schemeClr val="tx1"/>
                        </a:solidFill>
                        <a:effectLst/>
                        <a:latin typeface="Calibri" pitchFamily="34" charset="0"/>
                        <a:cs typeface="Arial" pitchFamily="34" charset="0"/>
                      </a:endParaRP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 typeface="Arial" pitchFamily="34" charset="0"/>
                        <a:buNone/>
                        <a:tabLst/>
                      </a:pPr>
                      <a:r>
                        <a:rPr kumimoji="0" lang="ar-SA" sz="2800" b="0" i="0" u="none" strike="noStrike" cap="none" normalizeH="0" baseline="0" dirty="0" smtClean="0">
                          <a:ln>
                            <a:noFill/>
                          </a:ln>
                          <a:solidFill>
                            <a:schemeClr val="tx1"/>
                          </a:solidFill>
                          <a:effectLst/>
                          <a:latin typeface="Calibri" pitchFamily="34" charset="0"/>
                          <a:cs typeface="Arial" pitchFamily="34" charset="0"/>
                        </a:rPr>
                        <a:t>2</a:t>
                      </a:r>
                      <a:endParaRPr kumimoji="0" lang="en-US" sz="2800" b="0" i="0" u="none" strike="noStrike" cap="none" normalizeH="0" baseline="0" dirty="0" smtClean="0">
                        <a:ln>
                          <a:noFill/>
                        </a:ln>
                        <a:solidFill>
                          <a:schemeClr val="tx1"/>
                        </a:solidFill>
                        <a:effectLst/>
                        <a:latin typeface="Calibri" pitchFamily="34" charset="0"/>
                        <a:cs typeface="Arial" pitchFamily="34" charset="0"/>
                      </a:endParaRP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 typeface="Arial" pitchFamily="34" charset="0"/>
                        <a:buNone/>
                        <a:tabLst/>
                      </a:pPr>
                      <a:r>
                        <a:rPr kumimoji="0" lang="ar-SA" sz="2800" b="0" i="0" u="none" strike="noStrike" cap="none" normalizeH="0" baseline="0" dirty="0" smtClean="0">
                          <a:ln>
                            <a:noFill/>
                          </a:ln>
                          <a:solidFill>
                            <a:schemeClr val="tx1"/>
                          </a:solidFill>
                          <a:effectLst/>
                          <a:latin typeface="Calibri" pitchFamily="34" charset="0"/>
                          <a:cs typeface="Arial" pitchFamily="34" charset="0"/>
                        </a:rPr>
                        <a:t>3</a:t>
                      </a:r>
                      <a:endParaRPr kumimoji="0" lang="en-US" sz="2800" b="0" i="0" u="none" strike="noStrike" cap="none" normalizeH="0" baseline="0" dirty="0" smtClean="0">
                        <a:ln>
                          <a:noFill/>
                        </a:ln>
                        <a:solidFill>
                          <a:schemeClr val="tx1"/>
                        </a:solidFill>
                        <a:effectLst/>
                        <a:latin typeface="Calibri" pitchFamily="34" charset="0"/>
                        <a:cs typeface="Arial" pitchFamily="34" charset="0"/>
                      </a:endParaRPr>
                    </a:p>
                  </a:txBody>
                  <a:tcPr marT="45734" marB="4573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 typeface="Arial" pitchFamily="34" charset="0"/>
                        <a:buNone/>
                        <a:tabLst/>
                      </a:pPr>
                      <a:r>
                        <a:rPr kumimoji="0" lang="ar-SA" sz="2800" b="0" i="0" u="none" strike="noStrike" cap="none" normalizeH="0" baseline="0" dirty="0" smtClean="0">
                          <a:ln>
                            <a:noFill/>
                          </a:ln>
                          <a:solidFill>
                            <a:schemeClr val="tx1"/>
                          </a:solidFill>
                          <a:effectLst/>
                          <a:latin typeface="Calibri" pitchFamily="34" charset="0"/>
                          <a:cs typeface="Arial" pitchFamily="34" charset="0"/>
                        </a:rPr>
                        <a:t>4</a:t>
                      </a:r>
                      <a:endParaRPr kumimoji="0" lang="en-US" sz="2800" b="0" i="0" u="none" strike="noStrike" cap="none" normalizeH="0" baseline="0" dirty="0" smtClean="0">
                        <a:ln>
                          <a:noFill/>
                        </a:ln>
                        <a:solidFill>
                          <a:schemeClr val="tx1"/>
                        </a:solidFill>
                        <a:effectLst/>
                        <a:latin typeface="Calibri" pitchFamily="34" charset="0"/>
                        <a:cs typeface="Arial" pitchFamily="34" charset="0"/>
                      </a:endParaRPr>
                    </a:p>
                  </a:txBody>
                  <a:tcPr marT="45734" marB="4573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8543" name="Group 111"/>
          <p:cNvGraphicFramePr>
            <a:graphicFrameLocks noGrp="1"/>
          </p:cNvGraphicFramePr>
          <p:nvPr>
            <p:extLst>
              <p:ext uri="{D42A27DB-BD31-4B8C-83A1-F6EECF244321}">
                <p14:modId xmlns:p14="http://schemas.microsoft.com/office/powerpoint/2010/main" val="2092397721"/>
              </p:ext>
            </p:extLst>
          </p:nvPr>
        </p:nvGraphicFramePr>
        <p:xfrm>
          <a:off x="1835696" y="4005064"/>
          <a:ext cx="914400" cy="1036638"/>
        </p:xfrm>
        <a:graphic>
          <a:graphicData uri="http://schemas.openxmlformats.org/drawingml/2006/table">
            <a:tbl>
              <a:tblPr rtl="1"/>
              <a:tblGrid>
                <a:gridCol w="531813"/>
                <a:gridCol w="382587"/>
              </a:tblGrid>
              <a:tr h="518319">
                <a:tc>
                  <a:txBody>
                    <a:bodyPr/>
                    <a:lstStyle/>
                    <a:p>
                      <a:pPr marL="0" marR="0" lvl="0" indent="0" algn="r" defTabSz="914400" rtl="1" eaLnBrk="1" fontAlgn="base" latinLnBrk="0" hangingPunct="1">
                        <a:lnSpc>
                          <a:spcPct val="100000"/>
                        </a:lnSpc>
                        <a:spcBef>
                          <a:spcPct val="20000"/>
                        </a:spcBef>
                        <a:spcAft>
                          <a:spcPct val="0"/>
                        </a:spcAft>
                        <a:buClrTx/>
                        <a:buSzTx/>
                        <a:buFont typeface="Arial" pitchFamily="34" charset="0"/>
                        <a:buNone/>
                        <a:tabLst/>
                      </a:pPr>
                      <a:r>
                        <a:rPr kumimoji="0" lang="ar-SA" sz="2800" b="0" i="0" u="none" strike="noStrike" cap="none" normalizeH="0" baseline="0" dirty="0" smtClean="0">
                          <a:ln>
                            <a:noFill/>
                          </a:ln>
                          <a:solidFill>
                            <a:schemeClr val="tx1"/>
                          </a:solidFill>
                          <a:effectLst/>
                          <a:latin typeface="Calibri" pitchFamily="34" charset="0"/>
                          <a:cs typeface="Arial" pitchFamily="34" charset="0"/>
                        </a:rPr>
                        <a:t>نعم</a:t>
                      </a:r>
                      <a:endParaRPr kumimoji="0" lang="en-US" sz="2800" b="0" i="0" u="none" strike="noStrike" cap="none" normalizeH="0" baseline="0" dirty="0" smtClean="0">
                        <a:ln>
                          <a:noFill/>
                        </a:ln>
                        <a:solidFill>
                          <a:schemeClr val="tx1"/>
                        </a:solidFill>
                        <a:effectLst/>
                        <a:latin typeface="Calibri" pitchFamily="34" charset="0"/>
                        <a:cs typeface="Arial" pitchFamily="34" charset="0"/>
                      </a:endParaRP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 typeface="Arial" pitchFamily="34" charset="0"/>
                        <a:buNone/>
                        <a:tabLst/>
                      </a:pPr>
                      <a:r>
                        <a:rPr kumimoji="0" lang="ar-SA" sz="2800" b="0" i="0" u="none" strike="noStrike" cap="none" normalizeH="0" baseline="0" dirty="0" smtClean="0">
                          <a:ln>
                            <a:noFill/>
                          </a:ln>
                          <a:solidFill>
                            <a:schemeClr val="tx1"/>
                          </a:solidFill>
                          <a:effectLst/>
                          <a:latin typeface="Calibri" pitchFamily="34" charset="0"/>
                          <a:cs typeface="Arial" pitchFamily="34" charset="0"/>
                        </a:rPr>
                        <a:t>لا</a:t>
                      </a:r>
                      <a:endParaRPr kumimoji="0" lang="en-US" sz="2800" b="0" i="0" u="none" strike="noStrike" cap="none" normalizeH="0" baseline="0" dirty="0" smtClean="0">
                        <a:ln>
                          <a:noFill/>
                        </a:ln>
                        <a:solidFill>
                          <a:schemeClr val="tx1"/>
                        </a:solidFill>
                        <a:effectLst/>
                        <a:latin typeface="Calibri" pitchFamily="34" charset="0"/>
                        <a:cs typeface="Arial" pitchFamily="34" charset="0"/>
                      </a:endParaRPr>
                    </a:p>
                  </a:txBody>
                  <a:tcPr marT="45734" marB="4573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319">
                <a:tc>
                  <a:txBody>
                    <a:bodyPr/>
                    <a:lstStyle/>
                    <a:p>
                      <a:pPr marL="0" marR="0" lvl="0" indent="0" algn="r" defTabSz="914400" rtl="1" eaLnBrk="1" fontAlgn="base" latinLnBrk="0" hangingPunct="1">
                        <a:lnSpc>
                          <a:spcPct val="100000"/>
                        </a:lnSpc>
                        <a:spcBef>
                          <a:spcPct val="20000"/>
                        </a:spcBef>
                        <a:spcAft>
                          <a:spcPct val="0"/>
                        </a:spcAft>
                        <a:buClrTx/>
                        <a:buSzTx/>
                        <a:buFont typeface="Arial" pitchFamily="34" charset="0"/>
                        <a:buNone/>
                        <a:tabLst/>
                      </a:pPr>
                      <a:r>
                        <a:rPr kumimoji="0" lang="ar-SA" sz="2800" b="0" i="0" u="none" strike="noStrike" cap="none" normalizeH="0" baseline="0" dirty="0" smtClean="0">
                          <a:ln>
                            <a:noFill/>
                          </a:ln>
                          <a:solidFill>
                            <a:schemeClr val="tx1"/>
                          </a:solidFill>
                          <a:effectLst/>
                          <a:latin typeface="Calibri" pitchFamily="34" charset="0"/>
                          <a:cs typeface="Arial" pitchFamily="34" charset="0"/>
                        </a:rPr>
                        <a:t>1</a:t>
                      </a:r>
                      <a:endParaRPr kumimoji="0" lang="en-US" sz="2800" b="0" i="0" u="none" strike="noStrike" cap="none" normalizeH="0" baseline="0" dirty="0" smtClean="0">
                        <a:ln>
                          <a:noFill/>
                        </a:ln>
                        <a:solidFill>
                          <a:schemeClr val="tx1"/>
                        </a:solidFill>
                        <a:effectLst/>
                        <a:latin typeface="Calibri" pitchFamily="34" charset="0"/>
                        <a:cs typeface="Arial" pitchFamily="34" charset="0"/>
                      </a:endParaRPr>
                    </a:p>
                  </a:txBody>
                  <a:tcPr marT="45734" marB="4573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 typeface="Arial" pitchFamily="34" charset="0"/>
                        <a:buNone/>
                        <a:tabLst/>
                      </a:pPr>
                      <a:r>
                        <a:rPr kumimoji="0" lang="ar-SA" sz="2800" b="0" i="0" u="none" strike="noStrike" cap="none" normalizeH="0" baseline="0" dirty="0" smtClean="0">
                          <a:ln>
                            <a:noFill/>
                          </a:ln>
                          <a:solidFill>
                            <a:schemeClr val="tx1"/>
                          </a:solidFill>
                          <a:effectLst/>
                          <a:latin typeface="Calibri" pitchFamily="34" charset="0"/>
                          <a:cs typeface="Arial" pitchFamily="34" charset="0"/>
                        </a:rPr>
                        <a:t>2</a:t>
                      </a:r>
                      <a:endParaRPr kumimoji="0" lang="en-US" sz="2800" b="0" i="0" u="none" strike="noStrike" cap="none" normalizeH="0" baseline="0" dirty="0" smtClean="0">
                        <a:ln>
                          <a:noFill/>
                        </a:ln>
                        <a:solidFill>
                          <a:schemeClr val="tx1"/>
                        </a:solidFill>
                        <a:effectLst/>
                        <a:latin typeface="Calibri" pitchFamily="34" charset="0"/>
                        <a:cs typeface="Arial" pitchFamily="34" charset="0"/>
                      </a:endParaRPr>
                    </a:p>
                  </a:txBody>
                  <a:tcPr marT="45734" marB="4573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51601" name="عنصر نائب لرقم الشريحة 6"/>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1A82C16E-D30F-4B18-8362-F01099D92810}" type="slidenum">
              <a:rPr lang="ar-SA" sz="1400"/>
              <a:pPr algn="l" eaLnBrk="1" hangingPunct="1"/>
              <a:t>7</a:t>
            </a:fld>
            <a:endParaRPr lang="en-US" sz="1400"/>
          </a:p>
        </p:txBody>
      </p:sp>
    </p:spTree>
    <p:extLst>
      <p:ext uri="{BB962C8B-B14F-4D97-AF65-F5344CB8AC3E}">
        <p14:creationId xmlns:p14="http://schemas.microsoft.com/office/powerpoint/2010/main" val="42710192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idx="4294967295"/>
          </p:nvPr>
        </p:nvSpPr>
        <p:spPr>
          <a:xfrm>
            <a:off x="457200" y="274638"/>
            <a:ext cx="8229600" cy="1249362"/>
          </a:xfrm>
        </p:spPr>
        <p:txBody>
          <a:bodyPr>
            <a:normAutofit fontScale="90000"/>
          </a:bodyPr>
          <a:lstStyle/>
          <a:p>
            <a:pPr rtl="1" eaLnBrk="1" hangingPunct="1"/>
            <a:r>
              <a:rPr lang="ar-SA" sz="4000" b="1" dirty="0" smtClean="0">
                <a:solidFill>
                  <a:srgbClr val="CC0000"/>
                </a:solidFill>
              </a:rPr>
              <a:t>2- مقاييس الترتيب  </a:t>
            </a:r>
            <a:br>
              <a:rPr lang="ar-SA" sz="4000" b="1" dirty="0" smtClean="0">
                <a:solidFill>
                  <a:srgbClr val="CC0000"/>
                </a:solidFill>
              </a:rPr>
            </a:br>
            <a:r>
              <a:rPr lang="ar-SA" sz="4000" b="1" dirty="0" smtClean="0">
                <a:solidFill>
                  <a:srgbClr val="CC0000"/>
                </a:solidFill>
              </a:rPr>
              <a:t>(</a:t>
            </a:r>
            <a:r>
              <a:rPr lang="en-US" sz="4000" b="1" dirty="0" smtClean="0">
                <a:solidFill>
                  <a:srgbClr val="CC0000"/>
                </a:solidFill>
                <a:cs typeface="Times New Roman" pitchFamily="18" charset="0"/>
              </a:rPr>
              <a:t>Ordinal Measurement Scales</a:t>
            </a:r>
            <a:r>
              <a:rPr lang="ar-SA" sz="4000" dirty="0" smtClean="0">
                <a:solidFill>
                  <a:srgbClr val="CC0000"/>
                </a:solidFill>
              </a:rPr>
              <a:t>)</a:t>
            </a:r>
            <a:endParaRPr lang="en-US" sz="4000" dirty="0" smtClean="0">
              <a:solidFill>
                <a:srgbClr val="CC0000"/>
              </a:solidFill>
              <a:cs typeface="Times New Roman" pitchFamily="18" charset="0"/>
            </a:endParaRPr>
          </a:p>
        </p:txBody>
      </p:sp>
      <p:sp>
        <p:nvSpPr>
          <p:cNvPr id="152579" name="Rectangle 3"/>
          <p:cNvSpPr>
            <a:spLocks noGrp="1" noChangeArrowheads="1"/>
          </p:cNvSpPr>
          <p:nvPr>
            <p:ph type="body" idx="4294967295"/>
          </p:nvPr>
        </p:nvSpPr>
        <p:spPr>
          <a:xfrm>
            <a:off x="323850" y="1981200"/>
            <a:ext cx="8362950" cy="4144963"/>
          </a:xfrm>
        </p:spPr>
        <p:txBody>
          <a:bodyPr/>
          <a:lstStyle/>
          <a:p>
            <a:pPr algn="just" rtl="1" eaLnBrk="1" hangingPunct="1">
              <a:lnSpc>
                <a:spcPct val="80000"/>
              </a:lnSpc>
              <a:spcBef>
                <a:spcPts val="1200"/>
              </a:spcBef>
              <a:spcAft>
                <a:spcPts val="1200"/>
              </a:spcAft>
              <a:buFont typeface="Wingdings" pitchFamily="2" charset="2"/>
              <a:buChar char="Ø"/>
            </a:pPr>
            <a:r>
              <a:rPr lang="ar-SA" sz="2800" dirty="0" smtClean="0">
                <a:cs typeface="Simplified Arabic" pitchFamily="18" charset="-78"/>
              </a:rPr>
              <a:t>لا تقتصر وظيفة الأرقام هنا فقط على مجرد التصنيف كما هو في المقاييس الاسمية بل تضيف شيء جديد لنا وهو الترتيب، وبالتالي فان الأرقام المستخدمة في هذه المقاييس يمكن ترتيبها بمعنى يمكن القول أن شيء أكثر أو اقل من شيء آخر بالنسبة لخاصية معينة.</a:t>
            </a:r>
          </a:p>
          <a:p>
            <a:pPr algn="just" rtl="1" eaLnBrk="1" hangingPunct="1">
              <a:lnSpc>
                <a:spcPct val="80000"/>
              </a:lnSpc>
              <a:spcBef>
                <a:spcPts val="1200"/>
              </a:spcBef>
              <a:spcAft>
                <a:spcPts val="1200"/>
              </a:spcAft>
              <a:buFont typeface="Wingdings" pitchFamily="2" charset="2"/>
              <a:buChar char="Ø"/>
            </a:pPr>
            <a:r>
              <a:rPr lang="ar-SA" sz="2800" dirty="0" smtClean="0">
                <a:cs typeface="Simplified Arabic" pitchFamily="18" charset="-78"/>
              </a:rPr>
              <a:t>المقياس الترتيبي يستخدم مع المتغيرات التي يحكم فئاتها تدرج في المستوى مثلا من الأصغر للأعلى مثل الدرجة الوظيفية (موظف، رئيس قسم، مدير، مدير عام).</a:t>
            </a:r>
          </a:p>
          <a:p>
            <a:pPr algn="just" rtl="1" eaLnBrk="1" hangingPunct="1">
              <a:lnSpc>
                <a:spcPct val="80000"/>
              </a:lnSpc>
              <a:spcBef>
                <a:spcPts val="1200"/>
              </a:spcBef>
              <a:spcAft>
                <a:spcPts val="1200"/>
              </a:spcAft>
              <a:buFont typeface="Wingdings" pitchFamily="2" charset="2"/>
              <a:buChar char="Ø"/>
            </a:pPr>
            <a:r>
              <a:rPr lang="ar-SA" sz="2800" dirty="0" smtClean="0">
                <a:cs typeface="Simplified Arabic" pitchFamily="18" charset="-78"/>
              </a:rPr>
              <a:t>والمقياس الترتيبي يوضح أو يعكس وجود فروق بين الفئات ولكن لا يوضح لنا مقدار هذه الفروق.</a:t>
            </a:r>
          </a:p>
        </p:txBody>
      </p:sp>
      <p:sp>
        <p:nvSpPr>
          <p:cNvPr id="152580" name="عنصر نائب لرقم الشريحة 3"/>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17DD3D09-AEE0-4F89-A0FE-C7AC82B9D596}" type="slidenum">
              <a:rPr lang="ar-SA" sz="1400"/>
              <a:pPr algn="l" eaLnBrk="1" hangingPunct="1"/>
              <a:t>8</a:t>
            </a:fld>
            <a:endParaRPr lang="en-US" sz="1400"/>
          </a:p>
        </p:txBody>
      </p:sp>
    </p:spTree>
    <p:extLst>
      <p:ext uri="{BB962C8B-B14F-4D97-AF65-F5344CB8AC3E}">
        <p14:creationId xmlns:p14="http://schemas.microsoft.com/office/powerpoint/2010/main" val="25413183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3"/>
          <p:cNvSpPr>
            <a:spLocks noGrp="1" noChangeArrowheads="1"/>
          </p:cNvSpPr>
          <p:nvPr>
            <p:ph type="body" idx="4294967295"/>
          </p:nvPr>
        </p:nvSpPr>
        <p:spPr>
          <a:xfrm>
            <a:off x="457200" y="333375"/>
            <a:ext cx="8229600" cy="6335713"/>
          </a:xfrm>
        </p:spPr>
        <p:txBody>
          <a:bodyPr/>
          <a:lstStyle/>
          <a:p>
            <a:pPr algn="just" rtl="1" eaLnBrk="1" hangingPunct="1">
              <a:lnSpc>
                <a:spcPct val="80000"/>
              </a:lnSpc>
              <a:buFont typeface="Arial" pitchFamily="34" charset="0"/>
              <a:buNone/>
            </a:pPr>
            <a:r>
              <a:rPr lang="ar-SA" sz="2800" b="1" dirty="0" smtClean="0">
                <a:solidFill>
                  <a:srgbClr val="FF0000"/>
                </a:solidFill>
                <a:cs typeface="Simplified Arabic" pitchFamily="18" charset="-78"/>
              </a:rPr>
              <a:t>مثال: المستوى الاقتصادي: منخفض – متوسط – مرتفع</a:t>
            </a:r>
          </a:p>
          <a:p>
            <a:pPr algn="just" rtl="1" eaLnBrk="1" hangingPunct="1">
              <a:lnSpc>
                <a:spcPct val="80000"/>
              </a:lnSpc>
              <a:buFont typeface="Arial" pitchFamily="34" charset="0"/>
              <a:buNone/>
            </a:pPr>
            <a:r>
              <a:rPr lang="ar-SA" sz="2400" dirty="0" smtClean="0">
                <a:cs typeface="Simplified Arabic" pitchFamily="18" charset="-78"/>
              </a:rPr>
              <a:t>فهذا المتغير ترتيبي عكس لنا اتجاه وترتيب المستوى الاقتصادي إلا انه لم يخبرنا عن مقدار الفرق في هذا المستوى بين الفئتين (منخفض، ومتوسط) مثلا أو بين (متوسط ومرتفع)</a:t>
            </a:r>
          </a:p>
          <a:p>
            <a:pPr algn="just" rtl="1" eaLnBrk="1" hangingPunct="1">
              <a:lnSpc>
                <a:spcPct val="80000"/>
              </a:lnSpc>
              <a:buFont typeface="Arial" pitchFamily="34" charset="0"/>
              <a:buNone/>
            </a:pPr>
            <a:r>
              <a:rPr lang="ar-SA" sz="2400" dirty="0" smtClean="0">
                <a:cs typeface="Simplified Arabic" pitchFamily="18" charset="-78"/>
              </a:rPr>
              <a:t> كما لا يمكننا أن نستنتج من المقياس الرتبي أن الفرق بين المستوى المنخفض والمستوى المتوسط هو نفس الفرق بين المستوى المتوسط والمستوى المرتفع. أي أن هذا المقياس كل ما زودنا به هو أن المستوى الاقتصادي المتوسط اعلي من المستوى الاقتصادي المنخفض وان المستوى المرتفع اعلي من المستوى المتوسط دون معرفة أو تحديد مقدار الفروق بين الفئات. وهذه المشكلة أو السلبية يعالجها لنا المقياس الثالث الأكثر ارتقاء وهو المقياس </a:t>
            </a:r>
            <a:r>
              <a:rPr lang="ar-SA" sz="2400" dirty="0" err="1" smtClean="0">
                <a:cs typeface="Simplified Arabic" pitchFamily="18" charset="-78"/>
              </a:rPr>
              <a:t>الفتري</a:t>
            </a:r>
            <a:r>
              <a:rPr lang="ar-SA" sz="2800" dirty="0" smtClean="0">
                <a:cs typeface="Simplified Arabic" pitchFamily="18" charset="-78"/>
              </a:rPr>
              <a:t>.</a:t>
            </a:r>
          </a:p>
          <a:p>
            <a:pPr algn="just" rtl="1" eaLnBrk="1" hangingPunct="1">
              <a:lnSpc>
                <a:spcPct val="80000"/>
              </a:lnSpc>
              <a:buFont typeface="Arial" pitchFamily="34" charset="0"/>
              <a:buNone/>
            </a:pPr>
            <a:endParaRPr lang="ar-SA" sz="2800" dirty="0" smtClean="0">
              <a:cs typeface="Simplified Arabic" pitchFamily="18" charset="-78"/>
            </a:endParaRPr>
          </a:p>
          <a:p>
            <a:pPr algn="just" rtl="1" eaLnBrk="1" hangingPunct="1">
              <a:lnSpc>
                <a:spcPct val="80000"/>
              </a:lnSpc>
              <a:buFont typeface="Wingdings" pitchFamily="2" charset="2"/>
              <a:buChar char="Ø"/>
            </a:pPr>
            <a:r>
              <a:rPr lang="ar-SA" sz="2800" dirty="0" smtClean="0">
                <a:cs typeface="Simplified Arabic" pitchFamily="18" charset="-78"/>
              </a:rPr>
              <a:t>والمقياس الرتبي شأنه شأن المقياس الاسمي لا نستطيع استخدام العمليات الحسابية معه. ويستخدم الوسيط (</a:t>
            </a:r>
            <a:r>
              <a:rPr lang="en-US" sz="2800" dirty="0" smtClean="0">
                <a:cs typeface="Simplified Arabic" pitchFamily="18" charset="-78"/>
              </a:rPr>
              <a:t>median</a:t>
            </a:r>
            <a:r>
              <a:rPr lang="ar-SA" sz="2800" dirty="0" smtClean="0">
                <a:cs typeface="Simplified Arabic" pitchFamily="18" charset="-78"/>
              </a:rPr>
              <a:t>) بالإضافة إلى المنوال (</a:t>
            </a:r>
            <a:r>
              <a:rPr lang="en-US" sz="2800" dirty="0" smtClean="0">
                <a:cs typeface="Simplified Arabic" pitchFamily="18" charset="-78"/>
              </a:rPr>
              <a:t>mode</a:t>
            </a:r>
            <a:r>
              <a:rPr lang="ar-SA" sz="2800" dirty="0" smtClean="0">
                <a:cs typeface="Simplified Arabic" pitchFamily="18" charset="-78"/>
              </a:rPr>
              <a:t>) كمؤشرات للنزعة المركزية في مقاييس الرتبة ولا يستخدم الوسط الحسابي.</a:t>
            </a:r>
          </a:p>
          <a:p>
            <a:pPr algn="just" rtl="1" eaLnBrk="1" hangingPunct="1">
              <a:lnSpc>
                <a:spcPct val="80000"/>
              </a:lnSpc>
              <a:buFont typeface="Wingdings" pitchFamily="2" charset="2"/>
              <a:buChar char="Ø"/>
            </a:pPr>
            <a:r>
              <a:rPr lang="ar-SA" sz="2800" dirty="0" smtClean="0">
                <a:cs typeface="Simplified Arabic" pitchFamily="18" charset="-78"/>
              </a:rPr>
              <a:t>كما تطبق عليه الاختبارات اللامعلمية.</a:t>
            </a:r>
            <a:endParaRPr lang="en-US" sz="2800" dirty="0" smtClean="0">
              <a:cs typeface="Simplified Arabic" pitchFamily="18" charset="-78"/>
            </a:endParaRPr>
          </a:p>
        </p:txBody>
      </p:sp>
      <p:sp>
        <p:nvSpPr>
          <p:cNvPr id="153603" name="عنصر نائب لرقم الشريحة 2"/>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B1834C0B-D0F9-465A-97AD-CFF4814BA3B7}" type="slidenum">
              <a:rPr lang="ar-SA" sz="1400"/>
              <a:pPr algn="l" eaLnBrk="1" hangingPunct="1"/>
              <a:t>9</a:t>
            </a:fld>
            <a:endParaRPr lang="en-US" sz="1400"/>
          </a:p>
        </p:txBody>
      </p:sp>
    </p:spTree>
    <p:extLst>
      <p:ext uri="{BB962C8B-B14F-4D97-AF65-F5344CB8AC3E}">
        <p14:creationId xmlns:p14="http://schemas.microsoft.com/office/powerpoint/2010/main" val="2922525485"/>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1350</Words>
  <Application>Microsoft Office PowerPoint</Application>
  <PresentationFormat>عرض على الشاشة (3:4)‏</PresentationFormat>
  <Paragraphs>123</Paragraphs>
  <Slides>13</Slides>
  <Notes>13</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نسق Office</vt:lpstr>
      <vt:lpstr>عرض تقديمي في PowerPoint</vt:lpstr>
      <vt:lpstr>كيف تقاس المتغيرات؟؟</vt:lpstr>
      <vt:lpstr>عرض تقديمي في PowerPoint</vt:lpstr>
      <vt:lpstr>المقاييس Scales </vt:lpstr>
      <vt:lpstr>1- المقاييس الاسمية  (nominal or categorical  measurement scales)</vt:lpstr>
      <vt:lpstr>عرض تقديمي في PowerPoint</vt:lpstr>
      <vt:lpstr>امثلة على المقياس الاسمي</vt:lpstr>
      <vt:lpstr>2- مقاييس الترتيب   (Ordinal Measurement Scales)</vt:lpstr>
      <vt:lpstr>عرض تقديمي في PowerPoint</vt:lpstr>
      <vt:lpstr>عرض تقديمي في PowerPoint</vt:lpstr>
      <vt:lpstr>3- المقياس الفتري Interval Scale</vt:lpstr>
      <vt:lpstr>عرض تقديمي في PowerPoint</vt:lpstr>
      <vt:lpstr>4- المقياس النسبي Ratio Scale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user</dc:creator>
  <cp:lastModifiedBy>user</cp:lastModifiedBy>
  <cp:revision>6</cp:revision>
  <dcterms:created xsi:type="dcterms:W3CDTF">2020-07-03T05:25:41Z</dcterms:created>
  <dcterms:modified xsi:type="dcterms:W3CDTF">2020-07-07T08:27:51Z</dcterms:modified>
</cp:coreProperties>
</file>