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59" r:id="rId4"/>
    <p:sldId id="260" r:id="rId5"/>
    <p:sldId id="261" r:id="rId6"/>
    <p:sldId id="262" r:id="rId7"/>
    <p:sldId id="263" r:id="rId8"/>
    <p:sldId id="264" r:id="rId9"/>
    <p:sldId id="265"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5" r:id="rId23"/>
    <p:sldId id="296" r:id="rId24"/>
    <p:sldId id="29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2002DA-B594-4AB6-AD47-CE0F19B4BE93}" type="datetimeFigureOut">
              <a:rPr lang="en-MY" smtClean="0"/>
              <a:t>7/7/2020</a:t>
            </a:fld>
            <a:endParaRPr lang="en-MY"/>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A7A2DE-245E-475D-BDFD-D4FFB087557B}" type="slidenum">
              <a:rPr lang="en-MY" smtClean="0"/>
              <a:t>‹#›</a:t>
            </a:fld>
            <a:endParaRPr lang="en-MY"/>
          </a:p>
        </p:txBody>
      </p:sp>
    </p:spTree>
    <p:extLst>
      <p:ext uri="{BB962C8B-B14F-4D97-AF65-F5344CB8AC3E}">
        <p14:creationId xmlns:p14="http://schemas.microsoft.com/office/powerpoint/2010/main" val="3427241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Rot="1" noChangeAspect="1" noChangeArrowheads="1" noTextEdit="1"/>
          </p:cNvSpPr>
          <p:nvPr>
            <p:ph type="sldImg"/>
          </p:nvPr>
        </p:nvSpPr>
        <p:spPr>
          <a:xfrm>
            <a:off x="1144588" y="685800"/>
            <a:ext cx="4568825" cy="3427413"/>
          </a:xfrm>
          <a:ln/>
        </p:spPr>
      </p:sp>
      <p:sp>
        <p:nvSpPr>
          <p:cNvPr id="68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4" name="Rectangle 2"/>
          <p:cNvSpPr>
            <a:spLocks noGrp="1" noRot="1" noChangeAspect="1" noChangeArrowheads="1" noTextEdit="1"/>
          </p:cNvSpPr>
          <p:nvPr>
            <p:ph type="sldImg"/>
          </p:nvPr>
        </p:nvSpPr>
        <p:spPr>
          <a:xfrm>
            <a:off x="1144588" y="685800"/>
            <a:ext cx="4568825" cy="3427413"/>
          </a:xfrm>
          <a:ln/>
        </p:spPr>
      </p:sp>
      <p:sp>
        <p:nvSpPr>
          <p:cNvPr id="70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Rot="1" noChangeAspect="1" noChangeArrowheads="1" noTextEdit="1"/>
          </p:cNvSpPr>
          <p:nvPr>
            <p:ph type="sldImg"/>
          </p:nvPr>
        </p:nvSpPr>
        <p:spPr>
          <a:xfrm>
            <a:off x="1144588" y="685800"/>
            <a:ext cx="4568825" cy="3427413"/>
          </a:xfrm>
          <a:ln/>
        </p:spPr>
      </p:sp>
      <p:sp>
        <p:nvSpPr>
          <p:cNvPr id="70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62"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D5A35A36-E6F6-4EB0-AE10-5DA0A2646F85}" type="slidenum">
              <a:rPr lang="ar-SA" sz="1200">
                <a:latin typeface="Calibri" pitchFamily="34" charset="0"/>
              </a:rPr>
              <a:pPr algn="l" eaLnBrk="1" hangingPunct="1"/>
              <a:t>12</a:t>
            </a:fld>
            <a:endParaRPr lang="en-US" sz="1200">
              <a:latin typeface="Calibri" pitchFamily="34" charset="0"/>
            </a:endParaRPr>
          </a:p>
        </p:txBody>
      </p:sp>
      <p:sp>
        <p:nvSpPr>
          <p:cNvPr id="706563" name="Rectangle 2"/>
          <p:cNvSpPr>
            <a:spLocks noGrp="1" noRot="1" noChangeAspect="1" noChangeArrowheads="1" noTextEdit="1"/>
          </p:cNvSpPr>
          <p:nvPr>
            <p:ph type="sldImg"/>
          </p:nvPr>
        </p:nvSpPr>
        <p:spPr>
          <a:xfrm>
            <a:off x="1144588" y="685800"/>
            <a:ext cx="4568825" cy="3427413"/>
          </a:xfrm>
          <a:ln/>
        </p:spPr>
      </p:sp>
      <p:sp>
        <p:nvSpPr>
          <p:cNvPr id="70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Y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586"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970567C6-4A3B-4475-95CE-5C72B44DC466}" type="slidenum">
              <a:rPr lang="ar-SA" sz="1200">
                <a:latin typeface="Calibri" pitchFamily="34" charset="0"/>
              </a:rPr>
              <a:pPr algn="l" eaLnBrk="1" hangingPunct="1"/>
              <a:t>13</a:t>
            </a:fld>
            <a:endParaRPr lang="en-US" sz="1200">
              <a:latin typeface="Calibri" pitchFamily="34" charset="0"/>
            </a:endParaRPr>
          </a:p>
        </p:txBody>
      </p:sp>
      <p:sp>
        <p:nvSpPr>
          <p:cNvPr id="707587" name="Rectangle 2"/>
          <p:cNvSpPr>
            <a:spLocks noGrp="1" noRot="1" noChangeAspect="1" noChangeArrowheads="1" noTextEdit="1"/>
          </p:cNvSpPr>
          <p:nvPr>
            <p:ph type="sldImg"/>
          </p:nvPr>
        </p:nvSpPr>
        <p:spPr>
          <a:xfrm>
            <a:off x="1144588" y="685800"/>
            <a:ext cx="4568825" cy="3427413"/>
          </a:xfrm>
          <a:ln/>
        </p:spPr>
      </p:sp>
      <p:sp>
        <p:nvSpPr>
          <p:cNvPr id="70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Y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0"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8A9A5FEF-F33D-4313-8046-640D783E15BF}" type="slidenum">
              <a:rPr lang="ar-SA" sz="1200">
                <a:latin typeface="Calibri" pitchFamily="34" charset="0"/>
              </a:rPr>
              <a:pPr algn="l" eaLnBrk="1" hangingPunct="1"/>
              <a:t>14</a:t>
            </a:fld>
            <a:endParaRPr lang="en-US" sz="1200">
              <a:latin typeface="Calibri" pitchFamily="34" charset="0"/>
            </a:endParaRPr>
          </a:p>
        </p:txBody>
      </p:sp>
      <p:sp>
        <p:nvSpPr>
          <p:cNvPr id="708611" name="Rectangle 2"/>
          <p:cNvSpPr>
            <a:spLocks noGrp="1" noRot="1" noChangeAspect="1" noChangeArrowheads="1" noTextEdit="1"/>
          </p:cNvSpPr>
          <p:nvPr>
            <p:ph type="sldImg"/>
          </p:nvPr>
        </p:nvSpPr>
        <p:spPr>
          <a:xfrm>
            <a:off x="1144588" y="685800"/>
            <a:ext cx="4568825" cy="3427413"/>
          </a:xfrm>
          <a:ln/>
        </p:spPr>
      </p:sp>
      <p:sp>
        <p:nvSpPr>
          <p:cNvPr id="70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Y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34"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6965C795-E479-495B-80C7-05952A84DF36}" type="slidenum">
              <a:rPr lang="ar-SA" sz="1200">
                <a:latin typeface="Calibri" pitchFamily="34" charset="0"/>
              </a:rPr>
              <a:pPr algn="l" eaLnBrk="1" hangingPunct="1"/>
              <a:t>15</a:t>
            </a:fld>
            <a:endParaRPr lang="en-US" sz="1200">
              <a:latin typeface="Calibri" pitchFamily="34" charset="0"/>
            </a:endParaRPr>
          </a:p>
        </p:txBody>
      </p:sp>
      <p:sp>
        <p:nvSpPr>
          <p:cNvPr id="709635" name="Rectangle 2"/>
          <p:cNvSpPr>
            <a:spLocks noGrp="1" noRot="1" noChangeAspect="1" noChangeArrowheads="1" noTextEdit="1"/>
          </p:cNvSpPr>
          <p:nvPr>
            <p:ph type="sldImg"/>
          </p:nvPr>
        </p:nvSpPr>
        <p:spPr>
          <a:xfrm>
            <a:off x="1144588" y="685800"/>
            <a:ext cx="4568825" cy="3427413"/>
          </a:xfrm>
          <a:ln/>
        </p:spPr>
      </p:sp>
      <p:sp>
        <p:nvSpPr>
          <p:cNvPr id="70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Y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8" name="Rectangle 2"/>
          <p:cNvSpPr>
            <a:spLocks noGrp="1" noRot="1" noChangeAspect="1" noChangeArrowheads="1" noTextEdit="1"/>
          </p:cNvSpPr>
          <p:nvPr>
            <p:ph type="sldImg"/>
          </p:nvPr>
        </p:nvSpPr>
        <p:spPr>
          <a:xfrm>
            <a:off x="1144588" y="685800"/>
            <a:ext cx="4568825" cy="3427413"/>
          </a:xfrm>
          <a:ln/>
        </p:spPr>
      </p:sp>
      <p:sp>
        <p:nvSpPr>
          <p:cNvPr id="71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682" name="Rectangle 2"/>
          <p:cNvSpPr>
            <a:spLocks noGrp="1" noRot="1" noChangeAspect="1" noChangeArrowheads="1" noTextEdit="1"/>
          </p:cNvSpPr>
          <p:nvPr>
            <p:ph type="sldImg"/>
          </p:nvPr>
        </p:nvSpPr>
        <p:spPr>
          <a:xfrm>
            <a:off x="1144588" y="685800"/>
            <a:ext cx="4568825" cy="3427413"/>
          </a:xfrm>
          <a:ln/>
        </p:spPr>
      </p:sp>
      <p:sp>
        <p:nvSpPr>
          <p:cNvPr id="711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Grp="1" noRot="1" noChangeAspect="1" noChangeArrowheads="1" noTextEdit="1"/>
          </p:cNvSpPr>
          <p:nvPr>
            <p:ph type="sldImg"/>
          </p:nvPr>
        </p:nvSpPr>
        <p:spPr>
          <a:xfrm>
            <a:off x="1144588" y="685800"/>
            <a:ext cx="4568825" cy="3427413"/>
          </a:xfrm>
          <a:ln/>
        </p:spPr>
      </p:sp>
      <p:sp>
        <p:nvSpPr>
          <p:cNvPr id="712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Rectangle 2"/>
          <p:cNvSpPr>
            <a:spLocks noGrp="1" noRot="1" noChangeAspect="1" noChangeArrowheads="1" noTextEdit="1"/>
          </p:cNvSpPr>
          <p:nvPr>
            <p:ph type="sldImg"/>
          </p:nvPr>
        </p:nvSpPr>
        <p:spPr>
          <a:xfrm>
            <a:off x="1144588" y="685800"/>
            <a:ext cx="4568825" cy="3427413"/>
          </a:xfrm>
          <a:ln/>
        </p:spPr>
      </p:sp>
      <p:sp>
        <p:nvSpPr>
          <p:cNvPr id="71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0" name="Rectangle 2"/>
          <p:cNvSpPr>
            <a:spLocks noGrp="1" noRot="1" noChangeAspect="1" noChangeArrowheads="1" noTextEdit="1"/>
          </p:cNvSpPr>
          <p:nvPr>
            <p:ph type="sldImg"/>
          </p:nvPr>
        </p:nvSpPr>
        <p:spPr>
          <a:xfrm>
            <a:off x="1144588" y="685800"/>
            <a:ext cx="4568825" cy="3427413"/>
          </a:xfrm>
          <a:ln/>
        </p:spPr>
      </p:sp>
      <p:sp>
        <p:nvSpPr>
          <p:cNvPr id="68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4754"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8C366118-D442-45C3-8F5D-16578C34E020}" type="slidenum">
              <a:rPr lang="ar-SA" sz="1200">
                <a:latin typeface="Calibri" pitchFamily="34" charset="0"/>
              </a:rPr>
              <a:pPr algn="l" eaLnBrk="1" hangingPunct="1"/>
              <a:t>20</a:t>
            </a:fld>
            <a:endParaRPr lang="en-US" sz="1200">
              <a:latin typeface="Calibri" pitchFamily="34" charset="0"/>
            </a:endParaRPr>
          </a:p>
        </p:txBody>
      </p:sp>
      <p:sp>
        <p:nvSpPr>
          <p:cNvPr id="714755" name="Rectangle 2"/>
          <p:cNvSpPr>
            <a:spLocks noGrp="1" noRot="1" noChangeAspect="1" noChangeArrowheads="1" noTextEdit="1"/>
          </p:cNvSpPr>
          <p:nvPr>
            <p:ph type="sldImg"/>
          </p:nvPr>
        </p:nvSpPr>
        <p:spPr>
          <a:xfrm>
            <a:off x="1144588" y="685800"/>
            <a:ext cx="4568825" cy="3427413"/>
          </a:xfrm>
          <a:ln/>
        </p:spPr>
      </p:sp>
      <p:sp>
        <p:nvSpPr>
          <p:cNvPr id="71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Y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778"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384EA5C2-A79E-4215-922B-3B1AB150136E}" type="slidenum">
              <a:rPr lang="ar-SA" sz="1200">
                <a:latin typeface="Calibri" pitchFamily="34" charset="0"/>
              </a:rPr>
              <a:pPr algn="l" eaLnBrk="1" hangingPunct="1"/>
              <a:t>21</a:t>
            </a:fld>
            <a:endParaRPr lang="en-US" sz="1200">
              <a:latin typeface="Calibri" pitchFamily="34" charset="0"/>
            </a:endParaRPr>
          </a:p>
        </p:txBody>
      </p:sp>
      <p:sp>
        <p:nvSpPr>
          <p:cNvPr id="715779" name="Rectangle 2"/>
          <p:cNvSpPr>
            <a:spLocks noGrp="1" noRot="1" noChangeAspect="1" noChangeArrowheads="1" noTextEdit="1"/>
          </p:cNvSpPr>
          <p:nvPr>
            <p:ph type="sldImg"/>
          </p:nvPr>
        </p:nvSpPr>
        <p:spPr>
          <a:xfrm>
            <a:off x="1144588" y="685800"/>
            <a:ext cx="4568825" cy="3427413"/>
          </a:xfrm>
          <a:ln/>
        </p:spPr>
      </p:sp>
      <p:sp>
        <p:nvSpPr>
          <p:cNvPr id="71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Y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98"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88D4BBCD-78C5-4EED-AAD5-B1622611AB16}" type="slidenum">
              <a:rPr lang="ar-SA" sz="1200">
                <a:latin typeface="Calibri" pitchFamily="34" charset="0"/>
              </a:rPr>
              <a:pPr algn="l" eaLnBrk="1" hangingPunct="1"/>
              <a:t>22</a:t>
            </a:fld>
            <a:endParaRPr lang="en-US" sz="1200">
              <a:latin typeface="Calibri" pitchFamily="34" charset="0"/>
            </a:endParaRPr>
          </a:p>
        </p:txBody>
      </p:sp>
      <p:sp>
        <p:nvSpPr>
          <p:cNvPr id="720899" name="Rectangle 2"/>
          <p:cNvSpPr>
            <a:spLocks noGrp="1" noRot="1" noChangeAspect="1" noChangeArrowheads="1" noTextEdit="1"/>
          </p:cNvSpPr>
          <p:nvPr>
            <p:ph type="sldImg"/>
          </p:nvPr>
        </p:nvSpPr>
        <p:spPr>
          <a:xfrm>
            <a:off x="1144588" y="685800"/>
            <a:ext cx="4568825" cy="3427413"/>
          </a:xfrm>
          <a:ln/>
        </p:spPr>
      </p:sp>
      <p:sp>
        <p:nvSpPr>
          <p:cNvPr id="72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Y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6B025FFC-7635-4596-92CE-2A2D2DC09F98}" type="slidenum">
              <a:rPr lang="ar-SA" sz="1200">
                <a:latin typeface="Calibri" pitchFamily="34" charset="0"/>
              </a:rPr>
              <a:pPr algn="l" eaLnBrk="1" hangingPunct="1"/>
              <a:t>23</a:t>
            </a:fld>
            <a:endParaRPr lang="en-US" sz="1200">
              <a:latin typeface="Calibri" pitchFamily="34" charset="0"/>
            </a:endParaRPr>
          </a:p>
        </p:txBody>
      </p:sp>
      <p:sp>
        <p:nvSpPr>
          <p:cNvPr id="721923" name="Rectangle 2"/>
          <p:cNvSpPr>
            <a:spLocks noGrp="1" noRot="1" noChangeAspect="1" noChangeArrowheads="1" noTextEdit="1"/>
          </p:cNvSpPr>
          <p:nvPr>
            <p:ph type="sldImg"/>
          </p:nvPr>
        </p:nvSpPr>
        <p:spPr>
          <a:xfrm>
            <a:off x="1144588" y="685800"/>
            <a:ext cx="4568825" cy="3427413"/>
          </a:xfrm>
          <a:ln/>
        </p:spPr>
      </p:sp>
      <p:sp>
        <p:nvSpPr>
          <p:cNvPr id="72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Y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2946"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1C9B7C61-F4D6-4954-88A4-F32C99543C3A}" type="slidenum">
              <a:rPr lang="ar-SA" sz="1200">
                <a:latin typeface="Calibri" pitchFamily="34" charset="0"/>
              </a:rPr>
              <a:pPr algn="l" eaLnBrk="1" hangingPunct="1"/>
              <a:t>24</a:t>
            </a:fld>
            <a:endParaRPr lang="en-US" sz="1200">
              <a:latin typeface="Calibri" pitchFamily="34" charset="0"/>
            </a:endParaRPr>
          </a:p>
        </p:txBody>
      </p:sp>
      <p:sp>
        <p:nvSpPr>
          <p:cNvPr id="722947" name="Rectangle 2"/>
          <p:cNvSpPr>
            <a:spLocks noGrp="1" noRot="1" noChangeAspect="1" noChangeArrowheads="1" noTextEdit="1"/>
          </p:cNvSpPr>
          <p:nvPr>
            <p:ph type="sldImg"/>
          </p:nvPr>
        </p:nvSpPr>
        <p:spPr>
          <a:xfrm>
            <a:off x="1144588" y="685800"/>
            <a:ext cx="4568825" cy="3427413"/>
          </a:xfrm>
          <a:ln/>
        </p:spPr>
      </p:sp>
      <p:sp>
        <p:nvSpPr>
          <p:cNvPr id="72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Y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4" name="Rectangle 2"/>
          <p:cNvSpPr>
            <a:spLocks noGrp="1" noRot="1" noChangeAspect="1" noChangeArrowheads="1" noTextEdit="1"/>
          </p:cNvSpPr>
          <p:nvPr>
            <p:ph type="sldImg"/>
          </p:nvPr>
        </p:nvSpPr>
        <p:spPr>
          <a:xfrm>
            <a:off x="1144588" y="685800"/>
            <a:ext cx="4568825" cy="3427413"/>
          </a:xfrm>
          <a:ln/>
        </p:spPr>
      </p:sp>
      <p:sp>
        <p:nvSpPr>
          <p:cNvPr id="68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Rot="1" noChangeAspect="1" noChangeArrowheads="1" noTextEdit="1"/>
          </p:cNvSpPr>
          <p:nvPr>
            <p:ph type="sldImg"/>
          </p:nvPr>
        </p:nvSpPr>
        <p:spPr>
          <a:xfrm>
            <a:off x="1144588" y="685800"/>
            <a:ext cx="4568825" cy="3427413"/>
          </a:xfrm>
          <a:ln/>
        </p:spPr>
      </p:sp>
      <p:sp>
        <p:nvSpPr>
          <p:cNvPr id="68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82" name="Rectangle 2"/>
          <p:cNvSpPr>
            <a:spLocks noGrp="1" noRot="1" noChangeAspect="1" noChangeArrowheads="1" noTextEdit="1"/>
          </p:cNvSpPr>
          <p:nvPr>
            <p:ph type="sldImg"/>
          </p:nvPr>
        </p:nvSpPr>
        <p:spPr>
          <a:xfrm>
            <a:off x="1144588" y="685800"/>
            <a:ext cx="4568825" cy="3427413"/>
          </a:xfrm>
          <a:ln/>
        </p:spPr>
      </p:sp>
      <p:sp>
        <p:nvSpPr>
          <p:cNvPr id="68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106" name="Rectangle 2"/>
          <p:cNvSpPr>
            <a:spLocks noGrp="1" noRot="1" noChangeAspect="1" noChangeArrowheads="1" noTextEdit="1"/>
          </p:cNvSpPr>
          <p:nvPr>
            <p:ph type="sldImg"/>
          </p:nvPr>
        </p:nvSpPr>
        <p:spPr>
          <a:xfrm>
            <a:off x="1144588" y="685800"/>
            <a:ext cx="4568825" cy="3427413"/>
          </a:xfrm>
          <a:ln/>
        </p:spPr>
      </p:sp>
      <p:sp>
        <p:nvSpPr>
          <p:cNvPr id="68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130" name="Rectangle 2"/>
          <p:cNvSpPr>
            <a:spLocks noGrp="1" noRot="1" noChangeAspect="1" noChangeArrowheads="1" noTextEdit="1"/>
          </p:cNvSpPr>
          <p:nvPr>
            <p:ph type="sldImg"/>
          </p:nvPr>
        </p:nvSpPr>
        <p:spPr>
          <a:xfrm>
            <a:off x="1144588" y="685800"/>
            <a:ext cx="4568825" cy="3427413"/>
          </a:xfrm>
          <a:ln/>
        </p:spPr>
      </p:sp>
      <p:sp>
        <p:nvSpPr>
          <p:cNvPr id="68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Rectangle 2"/>
          <p:cNvSpPr>
            <a:spLocks noGrp="1" noRot="1" noChangeAspect="1" noChangeArrowheads="1" noTextEdit="1"/>
          </p:cNvSpPr>
          <p:nvPr>
            <p:ph type="sldImg"/>
          </p:nvPr>
        </p:nvSpPr>
        <p:spPr>
          <a:xfrm>
            <a:off x="1144588" y="685800"/>
            <a:ext cx="4568825" cy="3427413"/>
          </a:xfrm>
          <a:ln/>
        </p:spPr>
      </p:sp>
      <p:sp>
        <p:nvSpPr>
          <p:cNvPr id="68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Rectangle 2"/>
          <p:cNvSpPr>
            <a:spLocks noGrp="1" noRot="1" noChangeAspect="1" noChangeArrowheads="1" noTextEdit="1"/>
          </p:cNvSpPr>
          <p:nvPr>
            <p:ph type="sldImg"/>
          </p:nvPr>
        </p:nvSpPr>
        <p:spPr>
          <a:xfrm>
            <a:off x="1144588" y="685800"/>
            <a:ext cx="4568825" cy="3427413"/>
          </a:xfrm>
          <a:ln/>
        </p:spPr>
      </p:sp>
      <p:sp>
        <p:nvSpPr>
          <p:cNvPr id="69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MY"/>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MY"/>
          </a:p>
        </p:txBody>
      </p:sp>
      <p:sp>
        <p:nvSpPr>
          <p:cNvPr id="4" name="عنصر نائب للتاريخ 3"/>
          <p:cNvSpPr>
            <a:spLocks noGrp="1"/>
          </p:cNvSpPr>
          <p:nvPr>
            <p:ph type="dt" sz="half" idx="10"/>
          </p:nvPr>
        </p:nvSpPr>
        <p:spPr/>
        <p:txBody>
          <a:bodyPr/>
          <a:lstStyle/>
          <a:p>
            <a:fld id="{91E35E70-2521-4CE6-83F8-AC4C2FB3BD0B}" type="datetimeFigureOut">
              <a:rPr lang="en-MY" smtClean="0"/>
              <a:t>7/7/2020</a:t>
            </a:fld>
            <a:endParaRPr lang="en-MY"/>
          </a:p>
        </p:txBody>
      </p:sp>
      <p:sp>
        <p:nvSpPr>
          <p:cNvPr id="5" name="عنصر نائب للتذييل 4"/>
          <p:cNvSpPr>
            <a:spLocks noGrp="1"/>
          </p:cNvSpPr>
          <p:nvPr>
            <p:ph type="ftr" sz="quarter" idx="11"/>
          </p:nvPr>
        </p:nvSpPr>
        <p:spPr/>
        <p:txBody>
          <a:bodyPr/>
          <a:lstStyle/>
          <a:p>
            <a:endParaRPr lang="en-MY"/>
          </a:p>
        </p:txBody>
      </p:sp>
      <p:sp>
        <p:nvSpPr>
          <p:cNvPr id="6" name="عنصر نائب لرقم الشريحة 5"/>
          <p:cNvSpPr>
            <a:spLocks noGrp="1"/>
          </p:cNvSpPr>
          <p:nvPr>
            <p:ph type="sldNum" sz="quarter" idx="12"/>
          </p:nvPr>
        </p:nvSpPr>
        <p:spPr/>
        <p:txBody>
          <a:bodyPr/>
          <a:lstStyle/>
          <a:p>
            <a:fld id="{A42DCEEF-5D68-4CB8-B57C-66C068C6FAE5}" type="slidenum">
              <a:rPr lang="en-MY" smtClean="0"/>
              <a:t>‹#›</a:t>
            </a:fld>
            <a:endParaRPr lang="en-MY"/>
          </a:p>
        </p:txBody>
      </p:sp>
    </p:spTree>
    <p:extLst>
      <p:ext uri="{BB962C8B-B14F-4D97-AF65-F5344CB8AC3E}">
        <p14:creationId xmlns:p14="http://schemas.microsoft.com/office/powerpoint/2010/main" val="587320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MY"/>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4" name="عنصر نائب للتاريخ 3"/>
          <p:cNvSpPr>
            <a:spLocks noGrp="1"/>
          </p:cNvSpPr>
          <p:nvPr>
            <p:ph type="dt" sz="half" idx="10"/>
          </p:nvPr>
        </p:nvSpPr>
        <p:spPr/>
        <p:txBody>
          <a:bodyPr/>
          <a:lstStyle/>
          <a:p>
            <a:fld id="{91E35E70-2521-4CE6-83F8-AC4C2FB3BD0B}" type="datetimeFigureOut">
              <a:rPr lang="en-MY" smtClean="0"/>
              <a:t>7/7/2020</a:t>
            </a:fld>
            <a:endParaRPr lang="en-MY"/>
          </a:p>
        </p:txBody>
      </p:sp>
      <p:sp>
        <p:nvSpPr>
          <p:cNvPr id="5" name="عنصر نائب للتذييل 4"/>
          <p:cNvSpPr>
            <a:spLocks noGrp="1"/>
          </p:cNvSpPr>
          <p:nvPr>
            <p:ph type="ftr" sz="quarter" idx="11"/>
          </p:nvPr>
        </p:nvSpPr>
        <p:spPr/>
        <p:txBody>
          <a:bodyPr/>
          <a:lstStyle/>
          <a:p>
            <a:endParaRPr lang="en-MY"/>
          </a:p>
        </p:txBody>
      </p:sp>
      <p:sp>
        <p:nvSpPr>
          <p:cNvPr id="6" name="عنصر نائب لرقم الشريحة 5"/>
          <p:cNvSpPr>
            <a:spLocks noGrp="1"/>
          </p:cNvSpPr>
          <p:nvPr>
            <p:ph type="sldNum" sz="quarter" idx="12"/>
          </p:nvPr>
        </p:nvSpPr>
        <p:spPr/>
        <p:txBody>
          <a:bodyPr/>
          <a:lstStyle/>
          <a:p>
            <a:fld id="{A42DCEEF-5D68-4CB8-B57C-66C068C6FAE5}" type="slidenum">
              <a:rPr lang="en-MY" smtClean="0"/>
              <a:t>‹#›</a:t>
            </a:fld>
            <a:endParaRPr lang="en-MY"/>
          </a:p>
        </p:txBody>
      </p:sp>
    </p:spTree>
    <p:extLst>
      <p:ext uri="{BB962C8B-B14F-4D97-AF65-F5344CB8AC3E}">
        <p14:creationId xmlns:p14="http://schemas.microsoft.com/office/powerpoint/2010/main" val="286708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MY"/>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4" name="عنصر نائب للتاريخ 3"/>
          <p:cNvSpPr>
            <a:spLocks noGrp="1"/>
          </p:cNvSpPr>
          <p:nvPr>
            <p:ph type="dt" sz="half" idx="10"/>
          </p:nvPr>
        </p:nvSpPr>
        <p:spPr/>
        <p:txBody>
          <a:bodyPr/>
          <a:lstStyle/>
          <a:p>
            <a:fld id="{91E35E70-2521-4CE6-83F8-AC4C2FB3BD0B}" type="datetimeFigureOut">
              <a:rPr lang="en-MY" smtClean="0"/>
              <a:t>7/7/2020</a:t>
            </a:fld>
            <a:endParaRPr lang="en-MY"/>
          </a:p>
        </p:txBody>
      </p:sp>
      <p:sp>
        <p:nvSpPr>
          <p:cNvPr id="5" name="عنصر نائب للتذييل 4"/>
          <p:cNvSpPr>
            <a:spLocks noGrp="1"/>
          </p:cNvSpPr>
          <p:nvPr>
            <p:ph type="ftr" sz="quarter" idx="11"/>
          </p:nvPr>
        </p:nvSpPr>
        <p:spPr/>
        <p:txBody>
          <a:bodyPr/>
          <a:lstStyle/>
          <a:p>
            <a:endParaRPr lang="en-MY"/>
          </a:p>
        </p:txBody>
      </p:sp>
      <p:sp>
        <p:nvSpPr>
          <p:cNvPr id="6" name="عنصر نائب لرقم الشريحة 5"/>
          <p:cNvSpPr>
            <a:spLocks noGrp="1"/>
          </p:cNvSpPr>
          <p:nvPr>
            <p:ph type="sldNum" sz="quarter" idx="12"/>
          </p:nvPr>
        </p:nvSpPr>
        <p:spPr/>
        <p:txBody>
          <a:bodyPr/>
          <a:lstStyle/>
          <a:p>
            <a:fld id="{A42DCEEF-5D68-4CB8-B57C-66C068C6FAE5}" type="slidenum">
              <a:rPr lang="en-MY" smtClean="0"/>
              <a:t>‹#›</a:t>
            </a:fld>
            <a:endParaRPr lang="en-MY"/>
          </a:p>
        </p:txBody>
      </p:sp>
    </p:spTree>
    <p:extLst>
      <p:ext uri="{BB962C8B-B14F-4D97-AF65-F5344CB8AC3E}">
        <p14:creationId xmlns:p14="http://schemas.microsoft.com/office/powerpoint/2010/main" val="2510220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MY"/>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4" name="عنصر نائب للتاريخ 3"/>
          <p:cNvSpPr>
            <a:spLocks noGrp="1"/>
          </p:cNvSpPr>
          <p:nvPr>
            <p:ph type="dt" sz="half" idx="10"/>
          </p:nvPr>
        </p:nvSpPr>
        <p:spPr/>
        <p:txBody>
          <a:bodyPr/>
          <a:lstStyle/>
          <a:p>
            <a:fld id="{91E35E70-2521-4CE6-83F8-AC4C2FB3BD0B}" type="datetimeFigureOut">
              <a:rPr lang="en-MY" smtClean="0"/>
              <a:t>7/7/2020</a:t>
            </a:fld>
            <a:endParaRPr lang="en-MY"/>
          </a:p>
        </p:txBody>
      </p:sp>
      <p:sp>
        <p:nvSpPr>
          <p:cNvPr id="5" name="عنصر نائب للتذييل 4"/>
          <p:cNvSpPr>
            <a:spLocks noGrp="1"/>
          </p:cNvSpPr>
          <p:nvPr>
            <p:ph type="ftr" sz="quarter" idx="11"/>
          </p:nvPr>
        </p:nvSpPr>
        <p:spPr/>
        <p:txBody>
          <a:bodyPr/>
          <a:lstStyle/>
          <a:p>
            <a:endParaRPr lang="en-MY"/>
          </a:p>
        </p:txBody>
      </p:sp>
      <p:sp>
        <p:nvSpPr>
          <p:cNvPr id="6" name="عنصر نائب لرقم الشريحة 5"/>
          <p:cNvSpPr>
            <a:spLocks noGrp="1"/>
          </p:cNvSpPr>
          <p:nvPr>
            <p:ph type="sldNum" sz="quarter" idx="12"/>
          </p:nvPr>
        </p:nvSpPr>
        <p:spPr/>
        <p:txBody>
          <a:bodyPr/>
          <a:lstStyle/>
          <a:p>
            <a:fld id="{A42DCEEF-5D68-4CB8-B57C-66C068C6FAE5}" type="slidenum">
              <a:rPr lang="en-MY" smtClean="0"/>
              <a:t>‹#›</a:t>
            </a:fld>
            <a:endParaRPr lang="en-MY"/>
          </a:p>
        </p:txBody>
      </p:sp>
    </p:spTree>
    <p:extLst>
      <p:ext uri="{BB962C8B-B14F-4D97-AF65-F5344CB8AC3E}">
        <p14:creationId xmlns:p14="http://schemas.microsoft.com/office/powerpoint/2010/main" val="2499122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MY"/>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1E35E70-2521-4CE6-83F8-AC4C2FB3BD0B}" type="datetimeFigureOut">
              <a:rPr lang="en-MY" smtClean="0"/>
              <a:t>7/7/2020</a:t>
            </a:fld>
            <a:endParaRPr lang="en-MY"/>
          </a:p>
        </p:txBody>
      </p:sp>
      <p:sp>
        <p:nvSpPr>
          <p:cNvPr id="5" name="عنصر نائب للتذييل 4"/>
          <p:cNvSpPr>
            <a:spLocks noGrp="1"/>
          </p:cNvSpPr>
          <p:nvPr>
            <p:ph type="ftr" sz="quarter" idx="11"/>
          </p:nvPr>
        </p:nvSpPr>
        <p:spPr/>
        <p:txBody>
          <a:bodyPr/>
          <a:lstStyle/>
          <a:p>
            <a:endParaRPr lang="en-MY"/>
          </a:p>
        </p:txBody>
      </p:sp>
      <p:sp>
        <p:nvSpPr>
          <p:cNvPr id="6" name="عنصر نائب لرقم الشريحة 5"/>
          <p:cNvSpPr>
            <a:spLocks noGrp="1"/>
          </p:cNvSpPr>
          <p:nvPr>
            <p:ph type="sldNum" sz="quarter" idx="12"/>
          </p:nvPr>
        </p:nvSpPr>
        <p:spPr/>
        <p:txBody>
          <a:bodyPr/>
          <a:lstStyle/>
          <a:p>
            <a:fld id="{A42DCEEF-5D68-4CB8-B57C-66C068C6FAE5}" type="slidenum">
              <a:rPr lang="en-MY" smtClean="0"/>
              <a:t>‹#›</a:t>
            </a:fld>
            <a:endParaRPr lang="en-MY"/>
          </a:p>
        </p:txBody>
      </p:sp>
    </p:spTree>
    <p:extLst>
      <p:ext uri="{BB962C8B-B14F-4D97-AF65-F5344CB8AC3E}">
        <p14:creationId xmlns:p14="http://schemas.microsoft.com/office/powerpoint/2010/main" val="3380170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MY"/>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5" name="عنصر نائب للتاريخ 4"/>
          <p:cNvSpPr>
            <a:spLocks noGrp="1"/>
          </p:cNvSpPr>
          <p:nvPr>
            <p:ph type="dt" sz="half" idx="10"/>
          </p:nvPr>
        </p:nvSpPr>
        <p:spPr/>
        <p:txBody>
          <a:bodyPr/>
          <a:lstStyle/>
          <a:p>
            <a:fld id="{91E35E70-2521-4CE6-83F8-AC4C2FB3BD0B}" type="datetimeFigureOut">
              <a:rPr lang="en-MY" smtClean="0"/>
              <a:t>7/7/2020</a:t>
            </a:fld>
            <a:endParaRPr lang="en-MY"/>
          </a:p>
        </p:txBody>
      </p:sp>
      <p:sp>
        <p:nvSpPr>
          <p:cNvPr id="6" name="عنصر نائب للتذييل 5"/>
          <p:cNvSpPr>
            <a:spLocks noGrp="1"/>
          </p:cNvSpPr>
          <p:nvPr>
            <p:ph type="ftr" sz="quarter" idx="11"/>
          </p:nvPr>
        </p:nvSpPr>
        <p:spPr/>
        <p:txBody>
          <a:bodyPr/>
          <a:lstStyle/>
          <a:p>
            <a:endParaRPr lang="en-MY"/>
          </a:p>
        </p:txBody>
      </p:sp>
      <p:sp>
        <p:nvSpPr>
          <p:cNvPr id="7" name="عنصر نائب لرقم الشريحة 6"/>
          <p:cNvSpPr>
            <a:spLocks noGrp="1"/>
          </p:cNvSpPr>
          <p:nvPr>
            <p:ph type="sldNum" sz="quarter" idx="12"/>
          </p:nvPr>
        </p:nvSpPr>
        <p:spPr/>
        <p:txBody>
          <a:bodyPr/>
          <a:lstStyle/>
          <a:p>
            <a:fld id="{A42DCEEF-5D68-4CB8-B57C-66C068C6FAE5}" type="slidenum">
              <a:rPr lang="en-MY" smtClean="0"/>
              <a:t>‹#›</a:t>
            </a:fld>
            <a:endParaRPr lang="en-MY"/>
          </a:p>
        </p:txBody>
      </p:sp>
    </p:spTree>
    <p:extLst>
      <p:ext uri="{BB962C8B-B14F-4D97-AF65-F5344CB8AC3E}">
        <p14:creationId xmlns:p14="http://schemas.microsoft.com/office/powerpoint/2010/main" val="3433992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MY"/>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7" name="عنصر نائب للتاريخ 6"/>
          <p:cNvSpPr>
            <a:spLocks noGrp="1"/>
          </p:cNvSpPr>
          <p:nvPr>
            <p:ph type="dt" sz="half" idx="10"/>
          </p:nvPr>
        </p:nvSpPr>
        <p:spPr/>
        <p:txBody>
          <a:bodyPr/>
          <a:lstStyle/>
          <a:p>
            <a:fld id="{91E35E70-2521-4CE6-83F8-AC4C2FB3BD0B}" type="datetimeFigureOut">
              <a:rPr lang="en-MY" smtClean="0"/>
              <a:t>7/7/2020</a:t>
            </a:fld>
            <a:endParaRPr lang="en-MY"/>
          </a:p>
        </p:txBody>
      </p:sp>
      <p:sp>
        <p:nvSpPr>
          <p:cNvPr id="8" name="عنصر نائب للتذييل 7"/>
          <p:cNvSpPr>
            <a:spLocks noGrp="1"/>
          </p:cNvSpPr>
          <p:nvPr>
            <p:ph type="ftr" sz="quarter" idx="11"/>
          </p:nvPr>
        </p:nvSpPr>
        <p:spPr/>
        <p:txBody>
          <a:bodyPr/>
          <a:lstStyle/>
          <a:p>
            <a:endParaRPr lang="en-MY"/>
          </a:p>
        </p:txBody>
      </p:sp>
      <p:sp>
        <p:nvSpPr>
          <p:cNvPr id="9" name="عنصر نائب لرقم الشريحة 8"/>
          <p:cNvSpPr>
            <a:spLocks noGrp="1"/>
          </p:cNvSpPr>
          <p:nvPr>
            <p:ph type="sldNum" sz="quarter" idx="12"/>
          </p:nvPr>
        </p:nvSpPr>
        <p:spPr/>
        <p:txBody>
          <a:bodyPr/>
          <a:lstStyle/>
          <a:p>
            <a:fld id="{A42DCEEF-5D68-4CB8-B57C-66C068C6FAE5}" type="slidenum">
              <a:rPr lang="en-MY" smtClean="0"/>
              <a:t>‹#›</a:t>
            </a:fld>
            <a:endParaRPr lang="en-MY"/>
          </a:p>
        </p:txBody>
      </p:sp>
    </p:spTree>
    <p:extLst>
      <p:ext uri="{BB962C8B-B14F-4D97-AF65-F5344CB8AC3E}">
        <p14:creationId xmlns:p14="http://schemas.microsoft.com/office/powerpoint/2010/main" val="3256081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MY"/>
          </a:p>
        </p:txBody>
      </p:sp>
      <p:sp>
        <p:nvSpPr>
          <p:cNvPr id="3" name="عنصر نائب للتاريخ 2"/>
          <p:cNvSpPr>
            <a:spLocks noGrp="1"/>
          </p:cNvSpPr>
          <p:nvPr>
            <p:ph type="dt" sz="half" idx="10"/>
          </p:nvPr>
        </p:nvSpPr>
        <p:spPr/>
        <p:txBody>
          <a:bodyPr/>
          <a:lstStyle/>
          <a:p>
            <a:fld id="{91E35E70-2521-4CE6-83F8-AC4C2FB3BD0B}" type="datetimeFigureOut">
              <a:rPr lang="en-MY" smtClean="0"/>
              <a:t>7/7/2020</a:t>
            </a:fld>
            <a:endParaRPr lang="en-MY"/>
          </a:p>
        </p:txBody>
      </p:sp>
      <p:sp>
        <p:nvSpPr>
          <p:cNvPr id="4" name="عنصر نائب للتذييل 3"/>
          <p:cNvSpPr>
            <a:spLocks noGrp="1"/>
          </p:cNvSpPr>
          <p:nvPr>
            <p:ph type="ftr" sz="quarter" idx="11"/>
          </p:nvPr>
        </p:nvSpPr>
        <p:spPr/>
        <p:txBody>
          <a:bodyPr/>
          <a:lstStyle/>
          <a:p>
            <a:endParaRPr lang="en-MY"/>
          </a:p>
        </p:txBody>
      </p:sp>
      <p:sp>
        <p:nvSpPr>
          <p:cNvPr id="5" name="عنصر نائب لرقم الشريحة 4"/>
          <p:cNvSpPr>
            <a:spLocks noGrp="1"/>
          </p:cNvSpPr>
          <p:nvPr>
            <p:ph type="sldNum" sz="quarter" idx="12"/>
          </p:nvPr>
        </p:nvSpPr>
        <p:spPr/>
        <p:txBody>
          <a:bodyPr/>
          <a:lstStyle/>
          <a:p>
            <a:fld id="{A42DCEEF-5D68-4CB8-B57C-66C068C6FAE5}" type="slidenum">
              <a:rPr lang="en-MY" smtClean="0"/>
              <a:t>‹#›</a:t>
            </a:fld>
            <a:endParaRPr lang="en-MY"/>
          </a:p>
        </p:txBody>
      </p:sp>
    </p:spTree>
    <p:extLst>
      <p:ext uri="{BB962C8B-B14F-4D97-AF65-F5344CB8AC3E}">
        <p14:creationId xmlns:p14="http://schemas.microsoft.com/office/powerpoint/2010/main" val="3302518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1E35E70-2521-4CE6-83F8-AC4C2FB3BD0B}" type="datetimeFigureOut">
              <a:rPr lang="en-MY" smtClean="0"/>
              <a:t>7/7/2020</a:t>
            </a:fld>
            <a:endParaRPr lang="en-MY"/>
          </a:p>
        </p:txBody>
      </p:sp>
      <p:sp>
        <p:nvSpPr>
          <p:cNvPr id="3" name="عنصر نائب للتذييل 2"/>
          <p:cNvSpPr>
            <a:spLocks noGrp="1"/>
          </p:cNvSpPr>
          <p:nvPr>
            <p:ph type="ftr" sz="quarter" idx="11"/>
          </p:nvPr>
        </p:nvSpPr>
        <p:spPr/>
        <p:txBody>
          <a:bodyPr/>
          <a:lstStyle/>
          <a:p>
            <a:endParaRPr lang="en-MY"/>
          </a:p>
        </p:txBody>
      </p:sp>
      <p:sp>
        <p:nvSpPr>
          <p:cNvPr id="4" name="عنصر نائب لرقم الشريحة 3"/>
          <p:cNvSpPr>
            <a:spLocks noGrp="1"/>
          </p:cNvSpPr>
          <p:nvPr>
            <p:ph type="sldNum" sz="quarter" idx="12"/>
          </p:nvPr>
        </p:nvSpPr>
        <p:spPr/>
        <p:txBody>
          <a:bodyPr/>
          <a:lstStyle/>
          <a:p>
            <a:fld id="{A42DCEEF-5D68-4CB8-B57C-66C068C6FAE5}" type="slidenum">
              <a:rPr lang="en-MY" smtClean="0"/>
              <a:t>‹#›</a:t>
            </a:fld>
            <a:endParaRPr lang="en-MY"/>
          </a:p>
        </p:txBody>
      </p:sp>
    </p:spTree>
    <p:extLst>
      <p:ext uri="{BB962C8B-B14F-4D97-AF65-F5344CB8AC3E}">
        <p14:creationId xmlns:p14="http://schemas.microsoft.com/office/powerpoint/2010/main" val="3172360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MY"/>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1E35E70-2521-4CE6-83F8-AC4C2FB3BD0B}" type="datetimeFigureOut">
              <a:rPr lang="en-MY" smtClean="0"/>
              <a:t>7/7/2020</a:t>
            </a:fld>
            <a:endParaRPr lang="en-MY"/>
          </a:p>
        </p:txBody>
      </p:sp>
      <p:sp>
        <p:nvSpPr>
          <p:cNvPr id="6" name="عنصر نائب للتذييل 5"/>
          <p:cNvSpPr>
            <a:spLocks noGrp="1"/>
          </p:cNvSpPr>
          <p:nvPr>
            <p:ph type="ftr" sz="quarter" idx="11"/>
          </p:nvPr>
        </p:nvSpPr>
        <p:spPr/>
        <p:txBody>
          <a:bodyPr/>
          <a:lstStyle/>
          <a:p>
            <a:endParaRPr lang="en-MY"/>
          </a:p>
        </p:txBody>
      </p:sp>
      <p:sp>
        <p:nvSpPr>
          <p:cNvPr id="7" name="عنصر نائب لرقم الشريحة 6"/>
          <p:cNvSpPr>
            <a:spLocks noGrp="1"/>
          </p:cNvSpPr>
          <p:nvPr>
            <p:ph type="sldNum" sz="quarter" idx="12"/>
          </p:nvPr>
        </p:nvSpPr>
        <p:spPr/>
        <p:txBody>
          <a:bodyPr/>
          <a:lstStyle/>
          <a:p>
            <a:fld id="{A42DCEEF-5D68-4CB8-B57C-66C068C6FAE5}" type="slidenum">
              <a:rPr lang="en-MY" smtClean="0"/>
              <a:t>‹#›</a:t>
            </a:fld>
            <a:endParaRPr lang="en-MY"/>
          </a:p>
        </p:txBody>
      </p:sp>
    </p:spTree>
    <p:extLst>
      <p:ext uri="{BB962C8B-B14F-4D97-AF65-F5344CB8AC3E}">
        <p14:creationId xmlns:p14="http://schemas.microsoft.com/office/powerpoint/2010/main" val="1423086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MY"/>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1E35E70-2521-4CE6-83F8-AC4C2FB3BD0B}" type="datetimeFigureOut">
              <a:rPr lang="en-MY" smtClean="0"/>
              <a:t>7/7/2020</a:t>
            </a:fld>
            <a:endParaRPr lang="en-MY"/>
          </a:p>
        </p:txBody>
      </p:sp>
      <p:sp>
        <p:nvSpPr>
          <p:cNvPr id="6" name="عنصر نائب للتذييل 5"/>
          <p:cNvSpPr>
            <a:spLocks noGrp="1"/>
          </p:cNvSpPr>
          <p:nvPr>
            <p:ph type="ftr" sz="quarter" idx="11"/>
          </p:nvPr>
        </p:nvSpPr>
        <p:spPr/>
        <p:txBody>
          <a:bodyPr/>
          <a:lstStyle/>
          <a:p>
            <a:endParaRPr lang="en-MY"/>
          </a:p>
        </p:txBody>
      </p:sp>
      <p:sp>
        <p:nvSpPr>
          <p:cNvPr id="7" name="عنصر نائب لرقم الشريحة 6"/>
          <p:cNvSpPr>
            <a:spLocks noGrp="1"/>
          </p:cNvSpPr>
          <p:nvPr>
            <p:ph type="sldNum" sz="quarter" idx="12"/>
          </p:nvPr>
        </p:nvSpPr>
        <p:spPr/>
        <p:txBody>
          <a:bodyPr/>
          <a:lstStyle/>
          <a:p>
            <a:fld id="{A42DCEEF-5D68-4CB8-B57C-66C068C6FAE5}" type="slidenum">
              <a:rPr lang="en-MY" smtClean="0"/>
              <a:t>‹#›</a:t>
            </a:fld>
            <a:endParaRPr lang="en-MY"/>
          </a:p>
        </p:txBody>
      </p:sp>
    </p:spTree>
    <p:extLst>
      <p:ext uri="{BB962C8B-B14F-4D97-AF65-F5344CB8AC3E}">
        <p14:creationId xmlns:p14="http://schemas.microsoft.com/office/powerpoint/2010/main" val="2761436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MY"/>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E35E70-2521-4CE6-83F8-AC4C2FB3BD0B}" type="datetimeFigureOut">
              <a:rPr lang="en-MY" smtClean="0"/>
              <a:t>7/7/2020</a:t>
            </a:fld>
            <a:endParaRPr lang="en-MY"/>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2DCEEF-5D68-4CB8-B57C-66C068C6FAE5}" type="slidenum">
              <a:rPr lang="en-MY" smtClean="0"/>
              <a:t>‹#›</a:t>
            </a:fld>
            <a:endParaRPr lang="en-MY"/>
          </a:p>
        </p:txBody>
      </p:sp>
    </p:spTree>
    <p:extLst>
      <p:ext uri="{BB962C8B-B14F-4D97-AF65-F5344CB8AC3E}">
        <p14:creationId xmlns:p14="http://schemas.microsoft.com/office/powerpoint/2010/main" val="2680013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body" idx="1"/>
          </p:nvPr>
        </p:nvSpPr>
        <p:spPr>
          <a:xfrm>
            <a:off x="457200" y="981075"/>
            <a:ext cx="8229600" cy="5591175"/>
          </a:xfrm>
        </p:spPr>
        <p:txBody>
          <a:bodyPr/>
          <a:lstStyle/>
          <a:p>
            <a:pPr algn="ctr" rtl="1"/>
            <a:endParaRPr lang="ar-SA" b="1" dirty="0" smtClean="0"/>
          </a:p>
          <a:p>
            <a:pPr algn="ctr" rtl="1">
              <a:buFont typeface="Arial" pitchFamily="34" charset="0"/>
              <a:buNone/>
            </a:pPr>
            <a:r>
              <a:rPr lang="ar-SA" sz="4000" b="1" dirty="0" smtClean="0">
                <a:solidFill>
                  <a:schemeClr val="hlink"/>
                </a:solidFill>
              </a:rPr>
              <a:t>المحاضرة الثالثة</a:t>
            </a:r>
          </a:p>
          <a:p>
            <a:pPr algn="ctr" rtl="1">
              <a:buFont typeface="Arial" pitchFamily="34" charset="0"/>
              <a:buNone/>
            </a:pPr>
            <a:r>
              <a:rPr lang="ar-SA" sz="4000" b="1" dirty="0" smtClean="0">
                <a:solidFill>
                  <a:srgbClr val="FF3300"/>
                </a:solidFill>
              </a:rPr>
              <a:t>خطوات البحث</a:t>
            </a:r>
          </a:p>
          <a:p>
            <a:pPr algn="r" rtl="1">
              <a:buFont typeface="Arial" pitchFamily="34" charset="0"/>
              <a:buNone/>
            </a:pPr>
            <a:endParaRPr lang="ar-SA" sz="2800" b="1" dirty="0" smtClean="0">
              <a:solidFill>
                <a:srgbClr val="C00000"/>
              </a:solidFill>
            </a:endParaRPr>
          </a:p>
          <a:p>
            <a:pPr algn="r" rtl="1">
              <a:buFont typeface="Arial" pitchFamily="34" charset="0"/>
              <a:buNone/>
            </a:pPr>
            <a:r>
              <a:rPr lang="ar-SA" sz="2800" b="1" dirty="0" smtClean="0">
                <a:solidFill>
                  <a:srgbClr val="C00000"/>
                </a:solidFill>
              </a:rPr>
              <a:t>الخطوتان الرابعة والخامسة</a:t>
            </a:r>
          </a:p>
          <a:p>
            <a:pPr algn="r" rtl="1">
              <a:buFontTx/>
              <a:buChar char="-"/>
            </a:pPr>
            <a:r>
              <a:rPr lang="ar-SA" sz="2800" b="1" dirty="0" smtClean="0">
                <a:solidFill>
                  <a:srgbClr val="002060"/>
                </a:solidFill>
              </a:rPr>
              <a:t>الإطار النظري</a:t>
            </a:r>
          </a:p>
          <a:p>
            <a:pPr algn="r" rtl="1">
              <a:buFontTx/>
              <a:buChar char="-"/>
            </a:pPr>
            <a:r>
              <a:rPr lang="ar-SA" sz="2800" b="1" dirty="0" smtClean="0">
                <a:solidFill>
                  <a:srgbClr val="002060"/>
                </a:solidFill>
              </a:rPr>
              <a:t>تنمية الفروض</a:t>
            </a:r>
          </a:p>
          <a:p>
            <a:pPr algn="ctr" rtl="1">
              <a:buFontTx/>
              <a:buChar char="-"/>
            </a:pPr>
            <a:endParaRPr lang="ar-SA" sz="4000" b="1" dirty="0" smtClean="0">
              <a:solidFill>
                <a:srgbClr val="FF3300"/>
              </a:solidFill>
            </a:endParaRPr>
          </a:p>
          <a:p>
            <a:pPr algn="ctr" rtl="1">
              <a:buFont typeface="Arial" pitchFamily="34" charset="0"/>
              <a:buNone/>
            </a:pPr>
            <a:endParaRPr lang="ar-SA" sz="4000" b="1" dirty="0" smtClean="0">
              <a:solidFill>
                <a:srgbClr val="FF3300"/>
              </a:solidFill>
            </a:endParaRPr>
          </a:p>
        </p:txBody>
      </p:sp>
    </p:spTree>
    <p:extLst>
      <p:ext uri="{BB962C8B-B14F-4D97-AF65-F5344CB8AC3E}">
        <p14:creationId xmlns:p14="http://schemas.microsoft.com/office/powerpoint/2010/main" val="1764998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a:xfrm>
            <a:off x="1000125" y="285750"/>
            <a:ext cx="7772400" cy="1143000"/>
          </a:xfrm>
          <a:prstGeom prst="rect">
            <a:avLst/>
          </a:prstGeom>
          <a:noFill/>
        </p:spPr>
        <p:txBody>
          <a:bodyPr/>
          <a:lstStyle/>
          <a:p>
            <a:pPr algn="ctr">
              <a:defRPr/>
            </a:pPr>
            <a:r>
              <a:rPr lang="ar-SA" sz="2800" b="1" dirty="0">
                <a:solidFill>
                  <a:schemeClr val="accent2"/>
                </a:solidFill>
                <a:latin typeface="Lucida Sans Unicode" pitchFamily="34" charset="0"/>
                <a:ea typeface="+mj-ea"/>
                <a:cs typeface="Simplified Arabic" pitchFamily="2" charset="-78"/>
              </a:rPr>
              <a:t>مكونات الإطار النظري</a:t>
            </a:r>
          </a:p>
          <a:p>
            <a:pPr algn="ctr">
              <a:defRPr/>
            </a:pPr>
            <a:r>
              <a:rPr lang="en-US" sz="2400" b="1" dirty="0">
                <a:solidFill>
                  <a:schemeClr val="accent2"/>
                </a:solidFill>
                <a:latin typeface="Lucida Sans Unicode" pitchFamily="34" charset="0"/>
                <a:ea typeface="+mj-ea"/>
                <a:cs typeface="Simplified Arabic" pitchFamily="2" charset="-78"/>
              </a:rPr>
              <a:t>The Components 0f The Theoretical Framework</a:t>
            </a:r>
            <a:r>
              <a:rPr lang="en-US" sz="2800" b="1" dirty="0">
                <a:solidFill>
                  <a:schemeClr val="accent2"/>
                </a:solidFill>
                <a:latin typeface="Lucida Sans Unicode" pitchFamily="34" charset="0"/>
                <a:ea typeface="+mj-ea"/>
                <a:cs typeface="Simplified Arabic" pitchFamily="2" charset="-78"/>
              </a:rPr>
              <a:t> </a:t>
            </a:r>
            <a:endParaRPr lang="en-US" sz="2800" b="1" dirty="0">
              <a:latin typeface="Lucida Sans Unicode" pitchFamily="34" charset="0"/>
              <a:ea typeface="+mj-ea"/>
              <a:cs typeface="Simplified Arabic" pitchFamily="2" charset="-78"/>
            </a:endParaRPr>
          </a:p>
        </p:txBody>
      </p:sp>
      <p:sp>
        <p:nvSpPr>
          <p:cNvPr id="3" name="Rectangle 3"/>
          <p:cNvSpPr txBox="1">
            <a:spLocks/>
          </p:cNvSpPr>
          <p:nvPr/>
        </p:nvSpPr>
        <p:spPr>
          <a:xfrm>
            <a:off x="500063" y="1214438"/>
            <a:ext cx="8286750" cy="5643562"/>
          </a:xfrm>
          <a:prstGeom prst="rect">
            <a:avLst/>
          </a:prstGeom>
        </p:spPr>
        <p:txBody>
          <a:bodyPr/>
          <a:lstStyle/>
          <a:p>
            <a:pPr marL="342900" indent="-342900" algn="just" rtl="1">
              <a:lnSpc>
                <a:spcPct val="120000"/>
              </a:lnSpc>
              <a:spcBef>
                <a:spcPct val="20000"/>
              </a:spcBef>
              <a:buFont typeface="Arial" pitchFamily="34" charset="0"/>
              <a:buChar char="•"/>
              <a:defRPr/>
            </a:pPr>
            <a:r>
              <a:rPr lang="ar-SA" sz="2800" b="1" dirty="0">
                <a:solidFill>
                  <a:srgbClr val="3E0FEB"/>
                </a:solidFill>
                <a:latin typeface="Lucida Sans Unicode" pitchFamily="34" charset="0"/>
                <a:cs typeface="Simplified Arabic" pitchFamily="2" charset="-78"/>
              </a:rPr>
              <a:t> يتضمن الإطار النظري خمسة مكونات:</a:t>
            </a:r>
            <a:r>
              <a:rPr lang="en-US" sz="2800" b="1" dirty="0">
                <a:solidFill>
                  <a:srgbClr val="3E0FEB"/>
                </a:solidFill>
                <a:latin typeface="Lucida Sans Unicode" pitchFamily="34" charset="0"/>
                <a:cs typeface="Simplified Arabic" pitchFamily="2" charset="-78"/>
              </a:rPr>
              <a:t> </a:t>
            </a:r>
          </a:p>
          <a:p>
            <a:pPr marL="514350" indent="-514350" algn="just" rtl="1">
              <a:lnSpc>
                <a:spcPct val="120000"/>
              </a:lnSpc>
              <a:spcBef>
                <a:spcPct val="20000"/>
              </a:spcBef>
              <a:buFont typeface="+mj-lt"/>
              <a:buAutoNum type="arabicPeriod"/>
              <a:defRPr/>
            </a:pPr>
            <a:r>
              <a:rPr lang="ar-SA" sz="2800" dirty="0">
                <a:latin typeface="Lucida Sans Unicode" pitchFamily="34" charset="0"/>
                <a:cs typeface="Simplified Arabic" pitchFamily="2" charset="-78"/>
              </a:rPr>
              <a:t>تحديد وتسمية المتغيرات التي يرى الباحث أن لها علاقة بالبحث.</a:t>
            </a:r>
          </a:p>
          <a:p>
            <a:pPr marL="514350" indent="-514350" algn="just" rtl="1">
              <a:lnSpc>
                <a:spcPct val="120000"/>
              </a:lnSpc>
              <a:spcBef>
                <a:spcPct val="20000"/>
              </a:spcBef>
              <a:buFont typeface="+mj-lt"/>
              <a:buAutoNum type="arabicPeriod"/>
              <a:defRPr/>
            </a:pPr>
            <a:r>
              <a:rPr lang="ar-SA" sz="2800" dirty="0">
                <a:latin typeface="Lucida Sans Unicode" pitchFamily="34" charset="0"/>
                <a:cs typeface="Simplified Arabic" pitchFamily="2" charset="-78"/>
              </a:rPr>
              <a:t>تحديد ومناقشة العلاقات بين المتغيرات المختلفة، ومن هو التابع والمستقل.</a:t>
            </a:r>
          </a:p>
          <a:p>
            <a:pPr marL="514350" indent="-514350" algn="just" rtl="1">
              <a:lnSpc>
                <a:spcPct val="120000"/>
              </a:lnSpc>
              <a:spcBef>
                <a:spcPct val="20000"/>
              </a:spcBef>
              <a:buFont typeface="+mj-lt"/>
              <a:buAutoNum type="arabicPeriod"/>
              <a:defRPr/>
            </a:pPr>
            <a:r>
              <a:rPr lang="ar-SA" sz="2800" dirty="0">
                <a:latin typeface="Lucida Sans Unicode" pitchFamily="34" charset="0"/>
                <a:cs typeface="Simplified Arabic" pitchFamily="2" charset="-78"/>
              </a:rPr>
              <a:t>افتراض طبيعة واتجاه العلاقات بين المتغيرات استناداً إلى الدراسات السابقة، بمعنى هل هذه العلاقات إيجابية أم سلبية.</a:t>
            </a:r>
          </a:p>
          <a:p>
            <a:pPr marL="514350" indent="-514350" algn="just" rtl="1">
              <a:lnSpc>
                <a:spcPct val="120000"/>
              </a:lnSpc>
              <a:spcBef>
                <a:spcPct val="20000"/>
              </a:spcBef>
              <a:buFont typeface="+mj-lt"/>
              <a:buAutoNum type="arabicPeriod"/>
              <a:defRPr/>
            </a:pPr>
            <a:r>
              <a:rPr lang="ar-SA" sz="2800" dirty="0">
                <a:latin typeface="Lucida Sans Unicode" pitchFamily="34" charset="0"/>
                <a:cs typeface="Simplified Arabic" pitchFamily="2" charset="-78"/>
              </a:rPr>
              <a:t>ينبغي أن يتضمن الإطار النظري شرح واضح لأسباب توقع وجود هذه العلاقات من خلال الدراسات السابقة.</a:t>
            </a:r>
          </a:p>
          <a:p>
            <a:pPr marL="514350" indent="-514350" algn="just" rtl="1">
              <a:lnSpc>
                <a:spcPct val="120000"/>
              </a:lnSpc>
              <a:spcBef>
                <a:spcPct val="20000"/>
              </a:spcBef>
              <a:buFont typeface="+mj-lt"/>
              <a:buAutoNum type="arabicPeriod"/>
              <a:defRPr/>
            </a:pPr>
            <a:r>
              <a:rPr lang="ar-SA" sz="2800" dirty="0">
                <a:latin typeface="Lucida Sans Unicode" pitchFamily="34" charset="0"/>
                <a:cs typeface="Simplified Arabic" pitchFamily="2" charset="-78"/>
              </a:rPr>
              <a:t>ينبغي أن يكون هناك رسم توضيحي للإطار النظري ليتمكن القارئ من تخيل العلاقة التي يقترحها الباحث.</a:t>
            </a:r>
            <a:r>
              <a:rPr lang="en-US" sz="2800" dirty="0">
                <a:latin typeface="Lucida Sans Unicode" pitchFamily="34" charset="0"/>
                <a:cs typeface="Simplified Arabic" pitchFamily="2" charset="-78"/>
              </a:rPr>
              <a:t> </a:t>
            </a:r>
          </a:p>
        </p:txBody>
      </p:sp>
      <p:sp>
        <p:nvSpPr>
          <p:cNvPr id="4" name="عنصر نائب لرقم الشريحة 3"/>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72EA2FDD-7CBB-4276-9298-8210E639D05F}" type="slidenum">
              <a:rPr lang="ar-SA" sz="1200">
                <a:solidFill>
                  <a:schemeClr val="tx1">
                    <a:tint val="75000"/>
                  </a:schemeClr>
                </a:solidFill>
                <a:latin typeface="+mn-lt"/>
                <a:cs typeface="+mn-cs"/>
              </a:rPr>
              <a:pPr algn="l" fontAlgn="auto">
                <a:spcBef>
                  <a:spcPts val="0"/>
                </a:spcBef>
                <a:spcAft>
                  <a:spcPts val="0"/>
                </a:spcAft>
                <a:defRPr/>
              </a:pPr>
              <a:t>10</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22777397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txBox="1">
            <a:spLocks/>
          </p:cNvSpPr>
          <p:nvPr/>
        </p:nvSpPr>
        <p:spPr bwMode="auto">
          <a:xfrm>
            <a:off x="642938" y="2286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ar-SA" sz="2800" b="1">
                <a:solidFill>
                  <a:schemeClr val="accent2"/>
                </a:solidFill>
                <a:latin typeface="Lucida Sans Unicode" pitchFamily="34" charset="0"/>
                <a:cs typeface="Simplified Arabic" pitchFamily="18" charset="-78"/>
              </a:rPr>
              <a:t>تنمية الفرضيات</a:t>
            </a:r>
          </a:p>
          <a:p>
            <a:pPr algn="ctr" eaLnBrk="1" hangingPunct="1"/>
            <a:r>
              <a:rPr lang="en-US" sz="2800" b="1">
                <a:solidFill>
                  <a:schemeClr val="accent2"/>
                </a:solidFill>
                <a:latin typeface="Lucida Sans Unicode" pitchFamily="34" charset="0"/>
                <a:cs typeface="Simplified Arabic" pitchFamily="18" charset="-78"/>
              </a:rPr>
              <a:t>Hypotheses Development</a:t>
            </a:r>
          </a:p>
          <a:p>
            <a:pPr algn="ctr" eaLnBrk="1" hangingPunct="1"/>
            <a:endParaRPr lang="ar-SA" sz="2800" b="1">
              <a:solidFill>
                <a:schemeClr val="accent2"/>
              </a:solidFill>
              <a:latin typeface="Lucida Sans Unicode" pitchFamily="34" charset="0"/>
              <a:cs typeface="Simplified Arabic" pitchFamily="18" charset="-78"/>
            </a:endParaRPr>
          </a:p>
          <a:p>
            <a:pPr algn="ctr" eaLnBrk="1" hangingPunct="1"/>
            <a:endParaRPr lang="ar-SA" sz="2800" b="1">
              <a:solidFill>
                <a:schemeClr val="accent2"/>
              </a:solidFill>
              <a:latin typeface="Lucida Sans Unicode" pitchFamily="34" charset="0"/>
              <a:cs typeface="Simplified Arabic" pitchFamily="18" charset="-78"/>
            </a:endParaRPr>
          </a:p>
          <a:p>
            <a:pPr algn="ctr" eaLnBrk="1" hangingPunct="1"/>
            <a:endParaRPr lang="ar-SA" sz="2800" b="1">
              <a:solidFill>
                <a:schemeClr val="accent2"/>
              </a:solidFill>
              <a:latin typeface="Lucida Sans Unicode" pitchFamily="34" charset="0"/>
              <a:cs typeface="Simplified Arabic" pitchFamily="18" charset="-78"/>
            </a:endParaRPr>
          </a:p>
        </p:txBody>
      </p:sp>
      <p:sp>
        <p:nvSpPr>
          <p:cNvPr id="3" name="Rectangle 3"/>
          <p:cNvSpPr txBox="1">
            <a:spLocks/>
          </p:cNvSpPr>
          <p:nvPr/>
        </p:nvSpPr>
        <p:spPr bwMode="auto">
          <a:xfrm>
            <a:off x="414338" y="1066800"/>
            <a:ext cx="8372475"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rtl="1" eaLnBrk="1" hangingPunct="1">
              <a:spcBef>
                <a:spcPct val="20000"/>
              </a:spcBef>
              <a:buFont typeface="Arial" pitchFamily="34" charset="0"/>
              <a:buChar char="•"/>
            </a:pPr>
            <a:r>
              <a:rPr lang="ar-SA" sz="2800" b="1" dirty="0">
                <a:latin typeface="Lucida Sans Unicode" pitchFamily="34" charset="0"/>
                <a:cs typeface="Simplified Arabic" pitchFamily="18" charset="-78"/>
              </a:rPr>
              <a:t>بعد تحديد متغيرات البحث وتحديد العلاقات فيما بينها من خلال التحليل المنطقي في شكل إطار نظري يستطيع الباحث </a:t>
            </a:r>
            <a:r>
              <a:rPr lang="ar-SA" sz="2800" b="1" u="sng" dirty="0">
                <a:latin typeface="Lucida Sans Unicode" pitchFamily="34" charset="0"/>
                <a:cs typeface="Simplified Arabic" pitchFamily="18" charset="-78"/>
              </a:rPr>
              <a:t>أن يضع هذه العلاقات في عبارات فرضية قابلة للاختبار</a:t>
            </a:r>
            <a:r>
              <a:rPr lang="ar-SA" sz="2800" b="1" dirty="0">
                <a:latin typeface="Lucida Sans Unicode" pitchFamily="34" charset="0"/>
                <a:cs typeface="Simplified Arabic" pitchFamily="18" charset="-78"/>
              </a:rPr>
              <a:t>.</a:t>
            </a:r>
          </a:p>
          <a:p>
            <a:pPr algn="just" rtl="1" eaLnBrk="1" hangingPunct="1"/>
            <a:r>
              <a:rPr lang="ar-SA" sz="2800" b="1" dirty="0">
                <a:solidFill>
                  <a:schemeClr val="accent2"/>
                </a:solidFill>
                <a:cs typeface="Simplified Arabic" pitchFamily="18" charset="-78"/>
              </a:rPr>
              <a:t>تعريف الفرضية</a:t>
            </a:r>
            <a:r>
              <a:rPr lang="ar-SA" sz="2800" b="1" dirty="0">
                <a:solidFill>
                  <a:schemeClr val="accent2"/>
                </a:solidFill>
                <a:latin typeface="Lucida Calligraphy" pitchFamily="66" charset="0"/>
                <a:cs typeface="Simplified Arabic" pitchFamily="18" charset="-78"/>
              </a:rPr>
              <a:t>: </a:t>
            </a:r>
            <a:r>
              <a:rPr lang="en-US" sz="2800" b="1" dirty="0">
                <a:solidFill>
                  <a:schemeClr val="accent2"/>
                </a:solidFill>
                <a:latin typeface="Lucida Calligraphy" pitchFamily="66" charset="0"/>
                <a:cs typeface="Simplified Arabic" pitchFamily="18" charset="-78"/>
              </a:rPr>
              <a:t>Definition of Hypothesis</a:t>
            </a:r>
          </a:p>
          <a:p>
            <a:pPr algn="just" rtl="1" eaLnBrk="1" hangingPunct="1">
              <a:spcBef>
                <a:spcPts val="600"/>
              </a:spcBef>
              <a:spcAft>
                <a:spcPts val="600"/>
              </a:spcAft>
              <a:buFont typeface="Wingdings" pitchFamily="2" charset="2"/>
              <a:buChar char="ü"/>
            </a:pPr>
            <a:r>
              <a:rPr lang="ar-SA" sz="2800" b="1" dirty="0">
                <a:solidFill>
                  <a:srgbClr val="3E0FEB"/>
                </a:solidFill>
                <a:cs typeface="Simplified Arabic" pitchFamily="18" charset="-78"/>
              </a:rPr>
              <a:t>الفرضية هي فكرة لم تثبت صحتها بعد، وتعتبر تفسيرا مؤقتا يستعين به الباحث في تفسير ظاهرة معينة. ويظل يخضع للبحث والدراسة إلى أن تثبت صحته أو نفيه.</a:t>
            </a:r>
          </a:p>
          <a:p>
            <a:pPr algn="just" rtl="1" eaLnBrk="1" hangingPunct="1">
              <a:spcBef>
                <a:spcPts val="600"/>
              </a:spcBef>
              <a:spcAft>
                <a:spcPts val="600"/>
              </a:spcAft>
              <a:buFont typeface="Wingdings" pitchFamily="2" charset="2"/>
              <a:buChar char="ü"/>
            </a:pPr>
            <a:r>
              <a:rPr lang="ar-SA" sz="2800" b="1" dirty="0">
                <a:solidFill>
                  <a:srgbClr val="3E0FEB"/>
                </a:solidFill>
                <a:cs typeface="Simplified Arabic" pitchFamily="18" charset="-78"/>
              </a:rPr>
              <a:t>الفرضية هي إجابة محتملة ذكية مؤقتة لسؤال بحثي رئيسي أو فرعي.</a:t>
            </a:r>
          </a:p>
          <a:p>
            <a:pPr algn="just" rtl="1" eaLnBrk="1" hangingPunct="1">
              <a:spcBef>
                <a:spcPts val="600"/>
              </a:spcBef>
              <a:spcAft>
                <a:spcPts val="600"/>
              </a:spcAft>
              <a:buFont typeface="Wingdings" pitchFamily="2" charset="2"/>
              <a:buChar char="ü"/>
            </a:pPr>
            <a:r>
              <a:rPr lang="ar-SA" sz="2800" b="1" dirty="0">
                <a:solidFill>
                  <a:srgbClr val="3E0FEB"/>
                </a:solidFill>
                <a:cs typeface="Simplified Arabic" pitchFamily="18" charset="-78"/>
              </a:rPr>
              <a:t>الفرضية هي تصور أو استنتاج مبدئي يضعه الباحث كإجابة محتملة لسؤال البحث ولكنه ليس استنتاجا عشوائيا بل استنتاج مبني على معلومات أو نظرية أو خبرة محددة</a:t>
            </a:r>
            <a:r>
              <a:rPr lang="ar-SA" sz="2800" b="1" dirty="0" smtClean="0">
                <a:solidFill>
                  <a:srgbClr val="3E0FEB"/>
                </a:solidFill>
                <a:cs typeface="Simplified Arabic" pitchFamily="18" charset="-78"/>
              </a:rPr>
              <a:t>.</a:t>
            </a:r>
            <a:endParaRPr lang="ar-SA" sz="2800" b="1" dirty="0">
              <a:solidFill>
                <a:srgbClr val="3E0FEB"/>
              </a:solidFill>
              <a:cs typeface="Simplified Arabic" pitchFamily="18" charset="-78"/>
            </a:endParaRPr>
          </a:p>
          <a:p>
            <a:pPr algn="just" rtl="1" eaLnBrk="1" hangingPunct="1"/>
            <a:endParaRPr lang="ar-SA" sz="2800" b="1" dirty="0">
              <a:cs typeface="Simplified Arabic" pitchFamily="18" charset="-78"/>
            </a:endParaRPr>
          </a:p>
        </p:txBody>
      </p:sp>
      <p:sp>
        <p:nvSpPr>
          <p:cNvPr id="4" name="عنصر نائب لرقم الشريحة 3"/>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1FE6C75C-9707-408E-8936-17B7312C1F5C}" type="slidenum">
              <a:rPr lang="ar-SA" sz="1200">
                <a:solidFill>
                  <a:schemeClr val="tx1">
                    <a:tint val="75000"/>
                  </a:schemeClr>
                </a:solidFill>
                <a:latin typeface="+mn-lt"/>
                <a:cs typeface="+mn-cs"/>
              </a:rPr>
              <a:pPr algn="l" fontAlgn="auto">
                <a:spcBef>
                  <a:spcPts val="0"/>
                </a:spcBef>
                <a:spcAft>
                  <a:spcPts val="0"/>
                </a:spcAft>
                <a:defRPr/>
              </a:pPr>
              <a:t>11</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10251578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عنوان 1"/>
          <p:cNvSpPr>
            <a:spLocks noGrp="1"/>
          </p:cNvSpPr>
          <p:nvPr>
            <p:ph type="title" idx="4294967295"/>
          </p:nvPr>
        </p:nvSpPr>
        <p:spPr>
          <a:xfrm>
            <a:off x="457200" y="274638"/>
            <a:ext cx="8229600" cy="487362"/>
          </a:xfrm>
        </p:spPr>
        <p:txBody>
          <a:bodyPr>
            <a:normAutofit fontScale="90000"/>
          </a:bodyPr>
          <a:lstStyle/>
          <a:p>
            <a:pPr eaLnBrk="1" hangingPunct="1"/>
            <a:r>
              <a:rPr lang="ar-SA" sz="4000" b="1" smtClean="0">
                <a:solidFill>
                  <a:srgbClr val="FF0000"/>
                </a:solidFill>
              </a:rPr>
              <a:t>الخصائص الأساسية للفرضيات</a:t>
            </a:r>
          </a:p>
        </p:txBody>
      </p:sp>
      <p:sp>
        <p:nvSpPr>
          <p:cNvPr id="13315" name="عنصر نائب للمحتوى 2"/>
          <p:cNvSpPr>
            <a:spLocks noGrp="1"/>
          </p:cNvSpPr>
          <p:nvPr>
            <p:ph idx="4294967295"/>
          </p:nvPr>
        </p:nvSpPr>
        <p:spPr>
          <a:xfrm>
            <a:off x="533400" y="990600"/>
            <a:ext cx="8229600" cy="5638800"/>
          </a:xfrm>
        </p:spPr>
        <p:txBody>
          <a:bodyPr/>
          <a:lstStyle/>
          <a:p>
            <a:pPr marL="609600" indent="-609600" algn="just" rtl="1" eaLnBrk="1" hangingPunct="1">
              <a:spcBef>
                <a:spcPts val="600"/>
              </a:spcBef>
              <a:spcAft>
                <a:spcPts val="600"/>
              </a:spcAft>
              <a:buFont typeface="Calibri" pitchFamily="34" charset="0"/>
              <a:buAutoNum type="arabicPeriod"/>
            </a:pPr>
            <a:r>
              <a:rPr lang="ar-SA" sz="2400" dirty="0" smtClean="0">
                <a:cs typeface="Simplified Arabic" pitchFamily="18" charset="-78"/>
              </a:rPr>
              <a:t>أن يكون واضحاً ويستند إلى أساس عقلي سليم ويقدم تفسيراً معقولاً مبني على مبرر قوي صحيح مستمد من البحوث السابقة.</a:t>
            </a:r>
          </a:p>
          <a:p>
            <a:pPr marL="609600" indent="-609600" algn="just" rtl="1" eaLnBrk="1" hangingPunct="1">
              <a:spcBef>
                <a:spcPts val="600"/>
              </a:spcBef>
              <a:spcAft>
                <a:spcPts val="600"/>
              </a:spcAft>
              <a:buFont typeface="Calibri" pitchFamily="34" charset="0"/>
              <a:buAutoNum type="arabicPeriod"/>
            </a:pPr>
            <a:r>
              <a:rPr lang="ar-SA" sz="2400" dirty="0" smtClean="0">
                <a:cs typeface="Simplified Arabic" pitchFamily="18" charset="-78"/>
              </a:rPr>
              <a:t>أن يكون متسقاً مع نتائج البحوث السابقة، وأن احتمال أن تكتشف جديداً لا يتسق مع هذه النتائج قليل الحدوث، وفي حالة كان موضوع البحث تتباين فيه الآراء فينبغي أن يتسق فرضك مع القاعدة وألا يكون الاستثناء.</a:t>
            </a:r>
          </a:p>
          <a:p>
            <a:pPr marL="609600" indent="-609600" algn="just" rtl="1" eaLnBrk="1" hangingPunct="1">
              <a:spcBef>
                <a:spcPts val="600"/>
              </a:spcBef>
              <a:spcAft>
                <a:spcPts val="600"/>
              </a:spcAft>
              <a:buFont typeface="Calibri" pitchFamily="34" charset="0"/>
              <a:buAutoNum type="arabicPeriod"/>
            </a:pPr>
            <a:r>
              <a:rPr lang="ar-SA" sz="2400" dirty="0" smtClean="0">
                <a:cs typeface="Simplified Arabic" pitchFamily="18" charset="-78"/>
              </a:rPr>
              <a:t>الفرض الجيد يقدم تفسيراً للظاهرة </a:t>
            </a:r>
            <a:r>
              <a:rPr lang="ar-SA" sz="2400" dirty="0" err="1" smtClean="0">
                <a:cs typeface="Simplified Arabic" pitchFamily="18" charset="-78"/>
              </a:rPr>
              <a:t>المبحوثة</a:t>
            </a:r>
            <a:r>
              <a:rPr lang="ar-SA" sz="2400" dirty="0" smtClean="0">
                <a:cs typeface="Simplified Arabic" pitchFamily="18" charset="-78"/>
              </a:rPr>
              <a:t> وبالتالي فهو واقعي وليس خيالياً ويمكن اختباره من خلال جمع البيانات وتحليلها.</a:t>
            </a:r>
          </a:p>
          <a:p>
            <a:pPr marL="609600" indent="-609600" algn="just" rtl="1" eaLnBrk="1" hangingPunct="1">
              <a:spcBef>
                <a:spcPts val="600"/>
              </a:spcBef>
              <a:spcAft>
                <a:spcPts val="600"/>
              </a:spcAft>
              <a:buFont typeface="Calibri" pitchFamily="34" charset="0"/>
              <a:buAutoNum type="arabicPeriod" startAt="4"/>
            </a:pPr>
            <a:r>
              <a:rPr lang="ar-SA" sz="2400" dirty="0" smtClean="0">
                <a:cs typeface="Simplified Arabic" pitchFamily="18" charset="-78"/>
              </a:rPr>
              <a:t>أن يؤدي قبول الفرض أو رفضه إلى الإسهام في النظرية والممارسة.</a:t>
            </a:r>
          </a:p>
          <a:p>
            <a:pPr marL="609600" indent="-609600" algn="just" rtl="1" eaLnBrk="1" hangingPunct="1">
              <a:spcBef>
                <a:spcPts val="600"/>
              </a:spcBef>
              <a:spcAft>
                <a:spcPts val="600"/>
              </a:spcAft>
              <a:buFont typeface="Calibri" pitchFamily="34" charset="0"/>
              <a:buAutoNum type="arabicPeriod" startAt="4"/>
            </a:pPr>
            <a:r>
              <a:rPr lang="ar-SA" sz="2400" dirty="0" smtClean="0">
                <a:cs typeface="Simplified Arabic" pitchFamily="18" charset="-78"/>
              </a:rPr>
              <a:t>الفرض الجيد يحدد بوضوح واختصار العلاقة المتوقعة بين متغيرين ويعرفهما تعريفاً إجرائياً وبألفاظ تجعلهما قابلين للقياس.</a:t>
            </a:r>
          </a:p>
          <a:p>
            <a:pPr marL="609600" indent="-609600" algn="just" rtl="1" eaLnBrk="1" hangingPunct="1">
              <a:spcBef>
                <a:spcPts val="600"/>
              </a:spcBef>
              <a:spcAft>
                <a:spcPts val="600"/>
              </a:spcAft>
              <a:buFont typeface="Calibri" pitchFamily="34" charset="0"/>
              <a:buAutoNum type="arabicPeriod" startAt="4"/>
            </a:pPr>
            <a:r>
              <a:rPr lang="ar-SA" sz="2400" dirty="0" smtClean="0">
                <a:cs typeface="Simplified Arabic" pitchFamily="18" charset="-78"/>
              </a:rPr>
              <a:t>وإذا كان في الإمكان تعريف المتغيرات والمصطلحات تعريفاً إجرائياً في صياغة الفرض نفسه دون أن يؤدي ذلك إلى تعقيده فينبغي أن تفعل ذلك، أو أن يصاغ الفرض ثم عرض التعريفات بعده مباشرة.</a:t>
            </a:r>
          </a:p>
        </p:txBody>
      </p:sp>
      <p:sp>
        <p:nvSpPr>
          <p:cNvPr id="4" name="عنصر نائب لرقم الشريحة 3"/>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6440BC7E-8490-41CA-A869-30FCB64787F8}" type="slidenum">
              <a:rPr lang="ar-SA" sz="1200">
                <a:solidFill>
                  <a:schemeClr val="tx1">
                    <a:tint val="75000"/>
                  </a:schemeClr>
                </a:solidFill>
                <a:latin typeface="+mn-lt"/>
                <a:cs typeface="+mn-cs"/>
              </a:rPr>
              <a:pPr algn="l" fontAlgn="auto">
                <a:spcBef>
                  <a:spcPts val="0"/>
                </a:spcBef>
                <a:spcAft>
                  <a:spcPts val="0"/>
                </a:spcAft>
                <a:defRPr/>
              </a:pPr>
              <a:t>12</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30302384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315">
                                            <p:txEl>
                                              <p:pRg st="5" end="5"/>
                                            </p:txEl>
                                          </p:spTgt>
                                        </p:tgtEl>
                                        <p:attrNameLst>
                                          <p:attrName>style.visibility</p:attrName>
                                        </p:attrNameLst>
                                      </p:cBhvr>
                                      <p:to>
                                        <p:strVal val="visible"/>
                                      </p:to>
                                    </p:set>
                                    <p:anim calcmode="lin" valueType="num">
                                      <p:cBhvr additive="base">
                                        <p:cTn id="37" dur="5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xfrm>
            <a:off x="457200" y="274638"/>
            <a:ext cx="8229600" cy="411162"/>
          </a:xfrm>
        </p:spPr>
        <p:txBody>
          <a:bodyPr>
            <a:normAutofit fontScale="90000"/>
          </a:bodyPr>
          <a:lstStyle/>
          <a:p>
            <a:pPr eaLnBrk="1" hangingPunct="1"/>
            <a:r>
              <a:rPr lang="ar-SA" sz="4000" b="1" smtClean="0"/>
              <a:t>متى يتم صياغة الفروضيات؟</a:t>
            </a:r>
            <a:endParaRPr lang="en-US" sz="4000" b="1" smtClean="0">
              <a:cs typeface="Times New Roman" pitchFamily="18" charset="0"/>
            </a:endParaRPr>
          </a:p>
        </p:txBody>
      </p:sp>
      <p:sp>
        <p:nvSpPr>
          <p:cNvPr id="11267" name="Rectangle 3"/>
          <p:cNvSpPr>
            <a:spLocks noGrp="1" noChangeArrowheads="1"/>
          </p:cNvSpPr>
          <p:nvPr>
            <p:ph type="body" idx="4294967295"/>
          </p:nvPr>
        </p:nvSpPr>
        <p:spPr>
          <a:xfrm>
            <a:off x="457200" y="762000"/>
            <a:ext cx="8229600" cy="5364163"/>
          </a:xfrm>
        </p:spPr>
        <p:txBody>
          <a:bodyPr>
            <a:normAutofit lnSpcReduction="10000"/>
          </a:bodyPr>
          <a:lstStyle/>
          <a:p>
            <a:pPr algn="just" rtl="1" eaLnBrk="1" hangingPunct="1">
              <a:spcBef>
                <a:spcPts val="600"/>
              </a:spcBef>
              <a:spcAft>
                <a:spcPts val="600"/>
              </a:spcAft>
              <a:buFontTx/>
              <a:buNone/>
            </a:pPr>
            <a:r>
              <a:rPr lang="ar-SA" sz="2800" dirty="0" smtClean="0"/>
              <a:t>يتم صياغة الفرضيات بعد قراءة أدبيات البحث والدراسات السابقة، حيث يسهم الإطار النظري والدراسات السابقة في صياغة الفرضيات العلمية من خلال اتجاهين:</a:t>
            </a:r>
          </a:p>
          <a:p>
            <a:pPr algn="just" rtl="1" eaLnBrk="1" hangingPunct="1">
              <a:spcBef>
                <a:spcPts val="600"/>
              </a:spcBef>
              <a:spcAft>
                <a:spcPts val="600"/>
              </a:spcAft>
              <a:buFontTx/>
              <a:buNone/>
            </a:pPr>
            <a:r>
              <a:rPr lang="ar-SA" sz="2800" b="1" dirty="0" smtClean="0"/>
              <a:t>الاتجاه الأول:</a:t>
            </a:r>
            <a:r>
              <a:rPr lang="ar-SA" sz="2800" dirty="0" smtClean="0"/>
              <a:t> هو التعامل مع العديد من الحقائق التفصيلية الخاصة بموضوع البحث أو مشكلته وهي قضايا فرعية أو تفصيلية يمكن من خلال الربط بينها ومحاولة بناء علاقات بين هذه الحقائق الوصول إلى تفسيرات أولية تقوم على هذه العلاقات. وهذا هو جوهر عملية الاستقراء </a:t>
            </a:r>
            <a:r>
              <a:rPr lang="en-US" sz="2800" dirty="0" smtClean="0">
                <a:cs typeface="Arial" pitchFamily="34" charset="0"/>
              </a:rPr>
              <a:t>induction</a:t>
            </a:r>
            <a:r>
              <a:rPr lang="ar-SA" sz="2800" dirty="0" smtClean="0"/>
              <a:t>.</a:t>
            </a:r>
          </a:p>
          <a:p>
            <a:pPr algn="just" rtl="1" eaLnBrk="1" hangingPunct="1">
              <a:spcBef>
                <a:spcPts val="600"/>
              </a:spcBef>
              <a:spcAft>
                <a:spcPts val="600"/>
              </a:spcAft>
            </a:pPr>
            <a:r>
              <a:rPr lang="ar-SA" sz="2800" b="1" dirty="0" smtClean="0"/>
              <a:t>الاتجاه الثاني:</a:t>
            </a:r>
            <a:r>
              <a:rPr lang="ar-SA" sz="2800" dirty="0" smtClean="0"/>
              <a:t> هو التفسير المؤقت للعلاقات بين الحقائق في إطار نظريات عامة ذات طبيعة شمولية، أي الانتقال من قضايا كلية أو عامة إلى قضايا أو تفسيرات جزئية مستندة إلى هذه النظريات. وهذا هو جوهر الاستنباط أو الاستدلال </a:t>
            </a:r>
            <a:r>
              <a:rPr lang="en-US" sz="2800" dirty="0" smtClean="0">
                <a:cs typeface="Arial" pitchFamily="34" charset="0"/>
              </a:rPr>
              <a:t>deduction </a:t>
            </a:r>
            <a:r>
              <a:rPr lang="ar-SA" sz="2800" dirty="0" smtClean="0"/>
              <a:t>.</a:t>
            </a:r>
          </a:p>
        </p:txBody>
      </p:sp>
      <p:sp>
        <p:nvSpPr>
          <p:cNvPr id="4" name="عنصر نائب لرقم الشريحة 3"/>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BD139FF3-533B-438C-9C9F-3469E5126A02}" type="slidenum">
              <a:rPr lang="ar-SA" sz="1200">
                <a:solidFill>
                  <a:schemeClr val="tx1">
                    <a:tint val="75000"/>
                  </a:schemeClr>
                </a:solidFill>
                <a:latin typeface="+mn-lt"/>
                <a:cs typeface="+mn-cs"/>
              </a:rPr>
              <a:pPr algn="l" fontAlgn="auto">
                <a:spcBef>
                  <a:spcPts val="0"/>
                </a:spcBef>
                <a:spcAft>
                  <a:spcPts val="0"/>
                </a:spcAft>
                <a:defRPr/>
              </a:pPr>
              <a:t>13</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2964661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457200" y="274638"/>
            <a:ext cx="8229600" cy="182562"/>
          </a:xfrm>
        </p:spPr>
        <p:txBody>
          <a:bodyPr>
            <a:normAutofit fontScale="90000"/>
          </a:bodyPr>
          <a:lstStyle/>
          <a:p>
            <a:pPr eaLnBrk="1" hangingPunct="1"/>
            <a:r>
              <a:rPr lang="ar-SA" sz="4000" b="1" smtClean="0"/>
              <a:t>أهمية الفرضيات العلمية</a:t>
            </a:r>
            <a:endParaRPr lang="en-US" sz="4000" b="1" smtClean="0">
              <a:cs typeface="Times New Roman" pitchFamily="18" charset="0"/>
            </a:endParaRPr>
          </a:p>
        </p:txBody>
      </p:sp>
      <p:sp>
        <p:nvSpPr>
          <p:cNvPr id="12291" name="Rectangle 3"/>
          <p:cNvSpPr>
            <a:spLocks noGrp="1" noChangeArrowheads="1"/>
          </p:cNvSpPr>
          <p:nvPr>
            <p:ph type="body" idx="4294967295"/>
          </p:nvPr>
        </p:nvSpPr>
        <p:spPr>
          <a:xfrm>
            <a:off x="0" y="609600"/>
            <a:ext cx="9144000" cy="6019800"/>
          </a:xfrm>
        </p:spPr>
        <p:txBody>
          <a:bodyPr/>
          <a:lstStyle/>
          <a:p>
            <a:pPr marL="533400" indent="-533400" algn="r" rtl="1" eaLnBrk="1" hangingPunct="1">
              <a:lnSpc>
                <a:spcPct val="80000"/>
              </a:lnSpc>
              <a:buFontTx/>
              <a:buNone/>
            </a:pPr>
            <a:r>
              <a:rPr lang="ar-SA" sz="2400" dirty="0" smtClean="0">
                <a:cs typeface="Simplified Arabic" pitchFamily="18" charset="-78"/>
              </a:rPr>
              <a:t>لا تتوقف أهمية الفرض العلمي على تقديمه تفسير مؤقت للعلاقة بين المتغيرات أو تقديم حل أولي لمشكلة البحث، بل يؤدي عدة وظائف تبرز أهميته في البحث العلمي وهي:</a:t>
            </a:r>
          </a:p>
          <a:p>
            <a:pPr marL="533400" indent="-533400" algn="r" rtl="1" eaLnBrk="1" hangingPunct="1">
              <a:lnSpc>
                <a:spcPct val="80000"/>
              </a:lnSpc>
              <a:buFont typeface="Wingdings" pitchFamily="2" charset="2"/>
              <a:buAutoNum type="arabicPeriod"/>
            </a:pPr>
            <a:r>
              <a:rPr lang="ar-SA" sz="2400" dirty="0" smtClean="0">
                <a:cs typeface="Simplified Arabic" pitchFamily="18" charset="-78"/>
              </a:rPr>
              <a:t>يستلزم وضع الفرض البحث عن الحقائق والمتغيرات المؤثرة في المشكلة وبالتالي تطوير تحديد المشكلة وإعادة صياغتها بشكل أكثر دقة.</a:t>
            </a:r>
          </a:p>
          <a:p>
            <a:pPr marL="533400" indent="-533400" algn="r" rtl="1" eaLnBrk="1" hangingPunct="1">
              <a:lnSpc>
                <a:spcPct val="80000"/>
              </a:lnSpc>
              <a:buFont typeface="Wingdings" pitchFamily="2" charset="2"/>
              <a:buAutoNum type="arabicPeriod"/>
            </a:pPr>
            <a:r>
              <a:rPr lang="ar-SA" sz="2400" dirty="0" smtClean="0">
                <a:cs typeface="Simplified Arabic" pitchFamily="18" charset="-78"/>
              </a:rPr>
              <a:t>أن الفرض يسهم في التحديد الدقيق لمجتمع البحث وخصائصه وخصائص المفردات الممثلة له وتقسيمها في فئات تتفق مع تصنيف المتغيرات التي يدرسها الباحث.</a:t>
            </a:r>
          </a:p>
          <a:p>
            <a:pPr marL="533400" indent="-533400" algn="r" rtl="1" eaLnBrk="1" hangingPunct="1">
              <a:lnSpc>
                <a:spcPct val="80000"/>
              </a:lnSpc>
              <a:buFont typeface="Wingdings" pitchFamily="2" charset="2"/>
              <a:buAutoNum type="arabicPeriod"/>
            </a:pPr>
            <a:r>
              <a:rPr lang="ar-SA" sz="2400" dirty="0" smtClean="0">
                <a:cs typeface="Simplified Arabic" pitchFamily="18" charset="-78"/>
              </a:rPr>
              <a:t>يسهم الفرض في تحديد إطار البيانات المطلوب للوصول إلى الحقائق والمتغيرات التي يدرسها الباحث.</a:t>
            </a:r>
          </a:p>
          <a:p>
            <a:pPr marL="533400" indent="-533400" algn="r" rtl="1" eaLnBrk="1" hangingPunct="1">
              <a:lnSpc>
                <a:spcPct val="80000"/>
              </a:lnSpc>
              <a:buFontTx/>
              <a:buAutoNum type="arabicPeriod" startAt="4"/>
            </a:pPr>
            <a:r>
              <a:rPr lang="ar-SA" sz="2400" dirty="0" smtClean="0">
                <a:cs typeface="Simplified Arabic" pitchFamily="18" charset="-78"/>
              </a:rPr>
              <a:t>تحديد طريقة جمع البيانات وأدوات جمعها والتصميمات المنهجية الملائمة لاختبار الفرض والتحقق من صحته.</a:t>
            </a:r>
          </a:p>
          <a:p>
            <a:pPr marL="533400" indent="-533400" algn="r" rtl="1" eaLnBrk="1" hangingPunct="1">
              <a:lnSpc>
                <a:spcPct val="80000"/>
              </a:lnSpc>
              <a:buFontTx/>
              <a:buAutoNum type="arabicPeriod" startAt="4"/>
            </a:pPr>
            <a:r>
              <a:rPr lang="ar-SA" sz="2400" dirty="0" smtClean="0">
                <a:cs typeface="Simplified Arabic" pitchFamily="18" charset="-78"/>
              </a:rPr>
              <a:t>يسهم الفرض في تحديد الأساليب الإحصائية اللازمة لاختباره.</a:t>
            </a:r>
          </a:p>
          <a:p>
            <a:pPr marL="533400" indent="-533400" algn="r" rtl="1" eaLnBrk="1" hangingPunct="1">
              <a:lnSpc>
                <a:spcPct val="80000"/>
              </a:lnSpc>
              <a:buFontTx/>
              <a:buAutoNum type="arabicPeriod" startAt="4"/>
            </a:pPr>
            <a:r>
              <a:rPr lang="ar-SA" sz="2400" dirty="0" smtClean="0">
                <a:cs typeface="Simplified Arabic" pitchFamily="18" charset="-78"/>
              </a:rPr>
              <a:t>الفرض العلمي يحدد إطار النتائج المستهدفة تحديدا دقيقا والتي تكون في حدود العلاقات الفرضية فقط واستبعاد ما دونها وبالتالي ترشيد الوقت والجهد في الوصول </a:t>
            </a:r>
            <a:r>
              <a:rPr lang="ar-SA" sz="2400" dirty="0" err="1" smtClean="0">
                <a:cs typeface="Simplified Arabic" pitchFamily="18" charset="-78"/>
              </a:rPr>
              <a:t>الى</a:t>
            </a:r>
            <a:r>
              <a:rPr lang="ar-SA" sz="2400" dirty="0" smtClean="0">
                <a:cs typeface="Simplified Arabic" pitchFamily="18" charset="-78"/>
              </a:rPr>
              <a:t> </a:t>
            </a:r>
            <a:r>
              <a:rPr lang="ar-SA" sz="2400" dirty="0" smtClean="0">
                <a:cs typeface="Simplified Arabic" pitchFamily="18" charset="-78"/>
              </a:rPr>
              <a:t>هذه النتائج.</a:t>
            </a:r>
          </a:p>
          <a:p>
            <a:pPr marL="533400" indent="-533400" algn="r" rtl="1" eaLnBrk="1" hangingPunct="1">
              <a:lnSpc>
                <a:spcPct val="80000"/>
              </a:lnSpc>
              <a:buFontTx/>
              <a:buAutoNum type="arabicPeriod" startAt="4"/>
            </a:pPr>
            <a:r>
              <a:rPr lang="ar-SA" sz="2400" dirty="0" smtClean="0">
                <a:cs typeface="Simplified Arabic" pitchFamily="18" charset="-78"/>
              </a:rPr>
              <a:t>حيث أن الفرض هو تفسير مؤقت للمشكلة فان التفسيرات النهائية لن تزيد عن الإقرار بصحة التفسير أو عدم صحته وبالتالي فان الفرض يكون قد حدد مسبقا إطار التفسيرات والتعميمات والتنبؤات والاتجاهات العلمية التي تستند إليها هذه التفسيرات</a:t>
            </a:r>
          </a:p>
        </p:txBody>
      </p:sp>
      <p:sp>
        <p:nvSpPr>
          <p:cNvPr id="4" name="عنصر نائب لرقم الشريحة 3"/>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95272599-2E14-49E8-AD63-940859ED4492}" type="slidenum">
              <a:rPr lang="ar-SA" sz="1200">
                <a:solidFill>
                  <a:schemeClr val="tx1">
                    <a:tint val="75000"/>
                  </a:schemeClr>
                </a:solidFill>
                <a:latin typeface="+mn-lt"/>
                <a:cs typeface="+mn-cs"/>
              </a:rPr>
              <a:pPr algn="l" fontAlgn="auto">
                <a:spcBef>
                  <a:spcPts val="0"/>
                </a:spcBef>
                <a:spcAft>
                  <a:spcPts val="0"/>
                </a:spcAft>
                <a:defRPr/>
              </a:pPr>
              <a:t>14</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39685466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additive="base">
                                        <p:cTn id="31"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291">
                                            <p:txEl>
                                              <p:pRg st="5" end="5"/>
                                            </p:txEl>
                                          </p:spTgt>
                                        </p:tgtEl>
                                        <p:attrNameLst>
                                          <p:attrName>style.visibility</p:attrName>
                                        </p:attrNameLst>
                                      </p:cBhvr>
                                      <p:to>
                                        <p:strVal val="visible"/>
                                      </p:to>
                                    </p:set>
                                    <p:anim calcmode="lin" valueType="num">
                                      <p:cBhvr additive="base">
                                        <p:cTn id="37"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291">
                                            <p:txEl>
                                              <p:pRg st="6" end="6"/>
                                            </p:txEl>
                                          </p:spTgt>
                                        </p:tgtEl>
                                        <p:attrNameLst>
                                          <p:attrName>style.visibility</p:attrName>
                                        </p:attrNameLst>
                                      </p:cBhvr>
                                      <p:to>
                                        <p:strVal val="visible"/>
                                      </p:to>
                                    </p:set>
                                    <p:anim calcmode="lin" valueType="num">
                                      <p:cBhvr additive="base">
                                        <p:cTn id="43" dur="5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29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291">
                                            <p:txEl>
                                              <p:pRg st="7" end="7"/>
                                            </p:txEl>
                                          </p:spTgt>
                                        </p:tgtEl>
                                        <p:attrNameLst>
                                          <p:attrName>style.visibility</p:attrName>
                                        </p:attrNameLst>
                                      </p:cBhvr>
                                      <p:to>
                                        <p:strVal val="visible"/>
                                      </p:to>
                                    </p:set>
                                    <p:anim calcmode="lin" valueType="num">
                                      <p:cBhvr additive="base">
                                        <p:cTn id="49" dur="500" fill="hold"/>
                                        <p:tgtEl>
                                          <p:spTgt spid="1229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29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عنوان 1"/>
          <p:cNvSpPr>
            <a:spLocks noGrp="1"/>
          </p:cNvSpPr>
          <p:nvPr>
            <p:ph type="title" idx="4294967295"/>
          </p:nvPr>
        </p:nvSpPr>
        <p:spPr/>
        <p:txBody>
          <a:bodyPr/>
          <a:lstStyle/>
          <a:p>
            <a:pPr eaLnBrk="1" hangingPunct="1"/>
            <a:r>
              <a:rPr lang="ar-SA" sz="2800" b="1" smtClean="0">
                <a:solidFill>
                  <a:schemeClr val="accent2"/>
                </a:solidFill>
                <a:latin typeface="Lucida Sans Unicode" pitchFamily="34" charset="0"/>
                <a:cs typeface="Simplified Arabic" pitchFamily="18" charset="-78"/>
              </a:rPr>
              <a:t>أشكال الفروض</a:t>
            </a:r>
            <a:br>
              <a:rPr lang="ar-SA" sz="2800" b="1" smtClean="0">
                <a:solidFill>
                  <a:schemeClr val="accent2"/>
                </a:solidFill>
                <a:latin typeface="Lucida Sans Unicode" pitchFamily="34" charset="0"/>
                <a:cs typeface="Simplified Arabic" pitchFamily="18" charset="-78"/>
              </a:rPr>
            </a:br>
            <a:r>
              <a:rPr lang="en-US" sz="2800" b="1" smtClean="0">
                <a:solidFill>
                  <a:schemeClr val="accent2"/>
                </a:solidFill>
                <a:latin typeface="Lucida Sans Unicode" pitchFamily="34" charset="0"/>
                <a:cs typeface="Simplified Arabic" pitchFamily="18" charset="-78"/>
              </a:rPr>
              <a:t>statement of hypotheses: formats</a:t>
            </a:r>
            <a:endParaRPr lang="ar-SA" sz="2800" b="1" smtClean="0">
              <a:cs typeface="Simplified Arabic" pitchFamily="18" charset="-78"/>
            </a:endParaRPr>
          </a:p>
        </p:txBody>
      </p:sp>
      <p:sp>
        <p:nvSpPr>
          <p:cNvPr id="91139" name="عنصر نائب للمحتوى 2"/>
          <p:cNvSpPr>
            <a:spLocks noGrp="1"/>
          </p:cNvSpPr>
          <p:nvPr>
            <p:ph idx="4294967295"/>
          </p:nvPr>
        </p:nvSpPr>
        <p:spPr/>
        <p:txBody>
          <a:bodyPr/>
          <a:lstStyle/>
          <a:p>
            <a:pPr marL="514350" indent="-514350" algn="r" rtl="1" eaLnBrk="1" hangingPunct="1">
              <a:lnSpc>
                <a:spcPct val="150000"/>
              </a:lnSpc>
              <a:spcBef>
                <a:spcPts val="1200"/>
              </a:spcBef>
              <a:spcAft>
                <a:spcPts val="1200"/>
              </a:spcAft>
              <a:buClr>
                <a:srgbClr val="002060"/>
              </a:buClr>
              <a:buSzPct val="65000"/>
              <a:buFont typeface="Calibri" pitchFamily="34" charset="0"/>
              <a:buAutoNum type="arabicPeriod"/>
            </a:pPr>
            <a:r>
              <a:rPr lang="ar-SA" sz="2800" b="1" dirty="0" smtClean="0">
                <a:latin typeface="Lucida Sans Unicode" pitchFamily="34" charset="0"/>
                <a:cs typeface="Simplified Arabic" pitchFamily="18" charset="-78"/>
              </a:rPr>
              <a:t>الجمل الشرطية   </a:t>
            </a:r>
            <a:r>
              <a:rPr lang="en-US" sz="2800" b="1" dirty="0" smtClean="0">
                <a:latin typeface="Lucida Sans Unicode" pitchFamily="34" charset="0"/>
                <a:cs typeface="Simplified Arabic" pitchFamily="18" charset="-78"/>
              </a:rPr>
              <a:t>If – Then Statement</a:t>
            </a:r>
            <a:r>
              <a:rPr lang="ar-SA" sz="2800" b="1" dirty="0" smtClean="0">
                <a:latin typeface="Lucida Sans Unicode" pitchFamily="34" charset="0"/>
                <a:cs typeface="Simplified Arabic" pitchFamily="18" charset="-78"/>
              </a:rPr>
              <a:t>         </a:t>
            </a:r>
          </a:p>
          <a:p>
            <a:pPr marL="514350" indent="-514350" algn="r" rtl="1" eaLnBrk="1" hangingPunct="1">
              <a:lnSpc>
                <a:spcPct val="150000"/>
              </a:lnSpc>
              <a:spcBef>
                <a:spcPts val="1200"/>
              </a:spcBef>
              <a:spcAft>
                <a:spcPts val="1200"/>
              </a:spcAft>
              <a:buClr>
                <a:srgbClr val="002060"/>
              </a:buClr>
              <a:buSzPct val="65000"/>
              <a:buFont typeface="Calibri" pitchFamily="34" charset="0"/>
              <a:buAutoNum type="arabicPeriod"/>
            </a:pPr>
            <a:r>
              <a:rPr lang="ar-SA" sz="2800" b="1" dirty="0" smtClean="0">
                <a:latin typeface="Lucida Sans Unicode" pitchFamily="34" charset="0"/>
                <a:cs typeface="Simplified Arabic" pitchFamily="18" charset="-78"/>
              </a:rPr>
              <a:t>الفروض الاتجاهية وغير الاتجاهية </a:t>
            </a:r>
            <a:r>
              <a:rPr lang="en-US" sz="2800" b="1" dirty="0" smtClean="0">
                <a:cs typeface="Simplified Arabic" pitchFamily="18" charset="-78"/>
              </a:rPr>
              <a:t>directional and non directional hypotheses</a:t>
            </a:r>
            <a:endParaRPr lang="en-US" sz="2800" b="1" dirty="0" smtClean="0">
              <a:latin typeface="Lucida Sans Unicode" pitchFamily="34" charset="0"/>
              <a:cs typeface="Simplified Arabic" pitchFamily="18" charset="-78"/>
            </a:endParaRPr>
          </a:p>
          <a:p>
            <a:pPr marL="514350" indent="-514350" algn="r" rtl="1" eaLnBrk="1" hangingPunct="1">
              <a:lnSpc>
                <a:spcPct val="150000"/>
              </a:lnSpc>
              <a:spcBef>
                <a:spcPts val="1200"/>
              </a:spcBef>
              <a:spcAft>
                <a:spcPts val="1200"/>
              </a:spcAft>
              <a:buClr>
                <a:srgbClr val="002060"/>
              </a:buClr>
              <a:buSzPct val="65000"/>
              <a:buFont typeface="Calibri" pitchFamily="34" charset="0"/>
              <a:buAutoNum type="arabicPeriod"/>
            </a:pPr>
            <a:r>
              <a:rPr lang="ar-SA" sz="2800" b="1" dirty="0" smtClean="0">
                <a:latin typeface="Lucida Sans Unicode" pitchFamily="34" charset="0"/>
                <a:cs typeface="Simplified Arabic" pitchFamily="18" charset="-78"/>
              </a:rPr>
              <a:t>فروض النفي وفروض الإثبات/ الفروض البديلة </a:t>
            </a:r>
            <a:r>
              <a:rPr lang="en-US" sz="2800" b="1" dirty="0" smtClean="0">
                <a:latin typeface="Lucida Sans Unicode" pitchFamily="34" charset="0"/>
                <a:cs typeface="Simplified Arabic" pitchFamily="18" charset="-78"/>
              </a:rPr>
              <a:t>Null &amp; Alternate Hypotheses </a:t>
            </a:r>
            <a:endParaRPr lang="ar-SA" sz="2800" b="1" dirty="0" smtClean="0">
              <a:latin typeface="Lucida Sans Unicode" pitchFamily="34" charset="0"/>
              <a:cs typeface="Simplified Arabic" pitchFamily="18" charset="-78"/>
            </a:endParaRPr>
          </a:p>
        </p:txBody>
      </p:sp>
      <p:sp>
        <p:nvSpPr>
          <p:cNvPr id="4" name="عنصر نائب لرقم الشريحة 3"/>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903A0073-9EE9-469B-A1E3-F942829B05A7}" type="slidenum">
              <a:rPr lang="ar-SA" sz="1200">
                <a:solidFill>
                  <a:schemeClr val="tx1">
                    <a:tint val="75000"/>
                  </a:schemeClr>
                </a:solidFill>
                <a:latin typeface="+mn-lt"/>
                <a:cs typeface="+mn-cs"/>
              </a:rPr>
              <a:pPr algn="l" fontAlgn="auto">
                <a:spcBef>
                  <a:spcPts val="0"/>
                </a:spcBef>
                <a:spcAft>
                  <a:spcPts val="0"/>
                </a:spcAft>
                <a:defRPr/>
              </a:pPr>
              <a:t>15</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29000581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a:spLocks noChangeArrowheads="1"/>
          </p:cNvSpPr>
          <p:nvPr/>
        </p:nvSpPr>
        <p:spPr bwMode="auto">
          <a:xfrm>
            <a:off x="914400" y="381000"/>
            <a:ext cx="7848600" cy="549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14350" indent="-514350" algn="r" rtl="1">
              <a:lnSpc>
                <a:spcPct val="150000"/>
              </a:lnSpc>
              <a:spcBef>
                <a:spcPts val="1200"/>
              </a:spcBef>
              <a:spcAft>
                <a:spcPts val="1200"/>
              </a:spcAft>
              <a:buClr>
                <a:srgbClr val="002060"/>
              </a:buClr>
              <a:buSzPct val="65000"/>
            </a:pPr>
            <a:r>
              <a:rPr lang="ar-SA" sz="2800" b="1" dirty="0">
                <a:solidFill>
                  <a:srgbClr val="FF0000"/>
                </a:solidFill>
                <a:latin typeface="Lucida Sans Unicode" pitchFamily="34" charset="0"/>
                <a:cs typeface="Simplified Arabic" pitchFamily="18" charset="-78"/>
              </a:rPr>
              <a:t>الجمل الشرطية   </a:t>
            </a:r>
            <a:r>
              <a:rPr lang="en-US" sz="2800" b="1" dirty="0">
                <a:solidFill>
                  <a:srgbClr val="FF0000"/>
                </a:solidFill>
                <a:latin typeface="Lucida Sans Unicode" pitchFamily="34" charset="0"/>
                <a:cs typeface="Simplified Arabic" pitchFamily="18" charset="-78"/>
              </a:rPr>
              <a:t>If – Then Statement</a:t>
            </a:r>
            <a:r>
              <a:rPr lang="ar-SA" sz="2800" b="1" dirty="0">
                <a:solidFill>
                  <a:srgbClr val="FF0000"/>
                </a:solidFill>
                <a:latin typeface="Lucida Sans Unicode" pitchFamily="34" charset="0"/>
                <a:cs typeface="Simplified Arabic" pitchFamily="18" charset="-78"/>
              </a:rPr>
              <a:t>         </a:t>
            </a:r>
          </a:p>
          <a:p>
            <a:pPr marL="514350" indent="-514350" algn="just" rtl="1"/>
            <a:endParaRPr lang="ar-SA" sz="2800" b="1" dirty="0">
              <a:solidFill>
                <a:schemeClr val="accent2"/>
              </a:solidFill>
              <a:cs typeface="Simplified Arabic" pitchFamily="18" charset="-78"/>
            </a:endParaRPr>
          </a:p>
          <a:p>
            <a:pPr marL="514350" indent="-514350" algn="just" rtl="1"/>
            <a:r>
              <a:rPr lang="ar-SA" sz="2800" b="1" dirty="0">
                <a:solidFill>
                  <a:srgbClr val="3E0FEB"/>
                </a:solidFill>
                <a:cs typeface="Simplified Arabic" pitchFamily="18" charset="-78"/>
              </a:rPr>
              <a:t>من الممكن صياغة الفرضيات في جمل شرطية ( لو حدث كذا سيحدث كذا).</a:t>
            </a:r>
          </a:p>
          <a:p>
            <a:pPr marL="514350" indent="-514350" algn="just" rtl="1"/>
            <a:endParaRPr lang="ar-SA" sz="2800" b="1" dirty="0">
              <a:solidFill>
                <a:srgbClr val="3E0FEB"/>
              </a:solidFill>
              <a:cs typeface="Simplified Arabic" pitchFamily="18" charset="-78"/>
            </a:endParaRPr>
          </a:p>
          <a:p>
            <a:pPr marL="514350" indent="-514350" algn="just" rtl="1"/>
            <a:r>
              <a:rPr lang="ar-SA" sz="2800" b="1" dirty="0">
                <a:solidFill>
                  <a:srgbClr val="FF0000"/>
                </a:solidFill>
                <a:cs typeface="Simplified Arabic" pitchFamily="18" charset="-78"/>
              </a:rPr>
              <a:t>أمثلة:</a:t>
            </a:r>
          </a:p>
          <a:p>
            <a:pPr marL="514350" indent="-514350" algn="just" rtl="1">
              <a:spcBef>
                <a:spcPts val="1200"/>
              </a:spcBef>
              <a:spcAft>
                <a:spcPts val="1200"/>
              </a:spcAft>
              <a:buFont typeface="Wingdings" pitchFamily="2" charset="2"/>
              <a:buChar char="§"/>
            </a:pPr>
            <a:r>
              <a:rPr lang="ar-SA" sz="2800" b="1" dirty="0">
                <a:cs typeface="Simplified Arabic" pitchFamily="18" charset="-78"/>
              </a:rPr>
              <a:t>إذا كان العاملون أصحاء فإنهم سيحصلون على إجازات مرضية في فترات متباعدة</a:t>
            </a:r>
          </a:p>
          <a:p>
            <a:pPr marL="514350" indent="-514350" algn="just" rtl="1">
              <a:spcBef>
                <a:spcPts val="1200"/>
              </a:spcBef>
              <a:spcAft>
                <a:spcPts val="1200"/>
              </a:spcAft>
              <a:buFont typeface="Wingdings" pitchFamily="2" charset="2"/>
              <a:buChar char="§"/>
            </a:pPr>
            <a:r>
              <a:rPr lang="ar-SA" sz="2800" b="1" dirty="0">
                <a:cs typeface="Simplified Arabic" pitchFamily="18" charset="-78"/>
              </a:rPr>
              <a:t>إذا حصل العامل على تدريب كافي ستزداد إنتاجيته</a:t>
            </a:r>
          </a:p>
          <a:p>
            <a:pPr marL="514350" indent="-514350" algn="just" rtl="1">
              <a:spcBef>
                <a:spcPts val="1200"/>
              </a:spcBef>
              <a:spcAft>
                <a:spcPts val="1200"/>
              </a:spcAft>
              <a:buFont typeface="Wingdings" pitchFamily="2" charset="2"/>
              <a:buChar char="§"/>
            </a:pPr>
            <a:r>
              <a:rPr lang="ar-SA" sz="2800" b="1" dirty="0">
                <a:cs typeface="Simplified Arabic" pitchFamily="18" charset="-78"/>
              </a:rPr>
              <a:t>إذا حصل الطالب على تدريس كفؤ فان فرص نجاحه سترتفع</a:t>
            </a:r>
            <a:endParaRPr lang="en-US" sz="2800" b="1" dirty="0">
              <a:cs typeface="Simplified Arabic" pitchFamily="18" charset="-78"/>
            </a:endParaRPr>
          </a:p>
        </p:txBody>
      </p:sp>
      <p:sp>
        <p:nvSpPr>
          <p:cNvPr id="3" name="عنصر نائب لرقم الشريحة 2"/>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B5C77C76-411B-4256-8549-6C24EF0AACC9}" type="slidenum">
              <a:rPr lang="ar-SA" sz="1200">
                <a:solidFill>
                  <a:schemeClr val="tx1">
                    <a:tint val="75000"/>
                  </a:schemeClr>
                </a:solidFill>
                <a:latin typeface="+mn-lt"/>
                <a:cs typeface="+mn-cs"/>
              </a:rPr>
              <a:pPr algn="l" fontAlgn="auto">
                <a:spcBef>
                  <a:spcPts val="0"/>
                </a:spcBef>
                <a:spcAft>
                  <a:spcPts val="0"/>
                </a:spcAft>
                <a:defRPr/>
              </a:pPr>
              <a:t>16</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38678802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txBox="1">
            <a:spLocks/>
          </p:cNvSpPr>
          <p:nvPr/>
        </p:nvSpPr>
        <p:spPr bwMode="auto">
          <a:xfrm>
            <a:off x="357188" y="285750"/>
            <a:ext cx="8429625"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ar-SA" sz="2800" b="1" dirty="0">
                <a:solidFill>
                  <a:srgbClr val="FF0000"/>
                </a:solidFill>
                <a:latin typeface="Lucida Sans Unicode" pitchFamily="34" charset="0"/>
                <a:cs typeface="Simplified Arabic" pitchFamily="18" charset="-78"/>
              </a:rPr>
              <a:t>الفرضيات الاتجاهية وغير الاتجاهية:</a:t>
            </a:r>
          </a:p>
          <a:p>
            <a:pPr algn="r" rtl="1" eaLnBrk="1" hangingPunct="1"/>
            <a:r>
              <a:rPr lang="ar-SA" sz="2800" b="1" dirty="0">
                <a:solidFill>
                  <a:srgbClr val="FF0000"/>
                </a:solidFill>
                <a:latin typeface="Lucida Sans Unicode" pitchFamily="34" charset="0"/>
                <a:cs typeface="Simplified Arabic" pitchFamily="18" charset="-78"/>
              </a:rPr>
              <a:t> </a:t>
            </a:r>
            <a:r>
              <a:rPr lang="en-US" sz="2800" b="1" dirty="0">
                <a:solidFill>
                  <a:srgbClr val="FF0000"/>
                </a:solidFill>
                <a:latin typeface="Lucida Sans Unicode" pitchFamily="34" charset="0"/>
                <a:cs typeface="Simplified Arabic" pitchFamily="18" charset="-78"/>
              </a:rPr>
              <a:t>Directional and Non directional Hypotheses </a:t>
            </a:r>
          </a:p>
        </p:txBody>
      </p:sp>
      <p:sp>
        <p:nvSpPr>
          <p:cNvPr id="3" name="Rectangle 3"/>
          <p:cNvSpPr txBox="1">
            <a:spLocks/>
          </p:cNvSpPr>
          <p:nvPr/>
        </p:nvSpPr>
        <p:spPr bwMode="auto">
          <a:xfrm>
            <a:off x="428625" y="1857375"/>
            <a:ext cx="8358188"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rtl="1" eaLnBrk="1" hangingPunct="1">
              <a:spcBef>
                <a:spcPct val="20000"/>
              </a:spcBef>
              <a:buFont typeface="Wingdings" pitchFamily="2" charset="2"/>
              <a:buChar char="v"/>
            </a:pPr>
            <a:r>
              <a:rPr lang="ar-SA" sz="2800" b="1" u="sng" dirty="0">
                <a:solidFill>
                  <a:srgbClr val="3E0FEB"/>
                </a:solidFill>
                <a:latin typeface="Lucida Sans Unicode" pitchFamily="34" charset="0"/>
                <a:cs typeface="Simplified Arabic" pitchFamily="18" charset="-78"/>
              </a:rPr>
              <a:t>الفرضيات الاتجاهية</a:t>
            </a:r>
            <a:r>
              <a:rPr lang="ar-SA" sz="2800" b="1" dirty="0">
                <a:solidFill>
                  <a:srgbClr val="3E0FEB"/>
                </a:solidFill>
                <a:latin typeface="Lucida Sans Unicode" pitchFamily="34" charset="0"/>
                <a:cs typeface="Simplified Arabic" pitchFamily="18" charset="-78"/>
              </a:rPr>
              <a:t>: </a:t>
            </a:r>
            <a:r>
              <a:rPr lang="en-US" sz="2800" b="1" dirty="0">
                <a:solidFill>
                  <a:srgbClr val="3E0FEB"/>
                </a:solidFill>
                <a:latin typeface="Lucida Sans Unicode" pitchFamily="34" charset="0"/>
                <a:cs typeface="Simplified Arabic" pitchFamily="18" charset="-78"/>
              </a:rPr>
              <a:t>Directional Hypotheses </a:t>
            </a:r>
            <a:endParaRPr lang="ar-SA" sz="2800" b="1" dirty="0">
              <a:solidFill>
                <a:srgbClr val="3E0FEB"/>
              </a:solidFill>
              <a:latin typeface="Lucida Sans Unicode" pitchFamily="34" charset="0"/>
              <a:cs typeface="Simplified Arabic" pitchFamily="18" charset="-78"/>
            </a:endParaRPr>
          </a:p>
          <a:p>
            <a:pPr algn="just" rtl="1" eaLnBrk="1" hangingPunct="1">
              <a:buClr>
                <a:srgbClr val="002060"/>
              </a:buClr>
              <a:buSzPct val="65000"/>
            </a:pPr>
            <a:r>
              <a:rPr lang="ar-SA" sz="2800" dirty="0"/>
              <a:t>وهي التي تنص على وجود علاقة بين المتغيرات وكذلك اتجاه هذه العلاقة (أقل، أكثر، أعلى، تتزايد ...الخ). </a:t>
            </a:r>
            <a:r>
              <a:rPr lang="ar-SA" sz="2800" b="1" dirty="0">
                <a:latin typeface="Lucida Sans Unicode" pitchFamily="34" charset="0"/>
                <a:cs typeface="Simplified Arabic" pitchFamily="18" charset="-78"/>
              </a:rPr>
              <a:t>( _ أو + / &gt; أو &lt;). </a:t>
            </a:r>
          </a:p>
          <a:p>
            <a:pPr algn="just" rtl="1" eaLnBrk="1" hangingPunct="1">
              <a:buClr>
                <a:srgbClr val="002060"/>
              </a:buClr>
              <a:buSzPct val="65000"/>
            </a:pPr>
            <a:r>
              <a:rPr lang="ar-SA" sz="2800" b="1" dirty="0">
                <a:solidFill>
                  <a:srgbClr val="FF0000"/>
                </a:solidFill>
                <a:latin typeface="Lucida Sans Unicode" pitchFamily="34" charset="0"/>
                <a:cs typeface="Simplified Arabic" pitchFamily="18" charset="-78"/>
              </a:rPr>
              <a:t>أمثلة:</a:t>
            </a:r>
          </a:p>
          <a:p>
            <a:pPr algn="just" rtl="1" eaLnBrk="1" hangingPunct="1">
              <a:spcBef>
                <a:spcPts val="1200"/>
              </a:spcBef>
              <a:spcAft>
                <a:spcPts val="1200"/>
              </a:spcAft>
              <a:buClr>
                <a:srgbClr val="002060"/>
              </a:buClr>
              <a:buSzPct val="65000"/>
              <a:buFont typeface="Calibri" pitchFamily="34" charset="0"/>
              <a:buAutoNum type="arabicPeriod"/>
            </a:pPr>
            <a:r>
              <a:rPr lang="ar-SA" sz="2800" b="1" dirty="0">
                <a:latin typeface="Lucida Sans Unicode" pitchFamily="34" charset="0"/>
                <a:cs typeface="Simplified Arabic" pitchFamily="18" charset="-78"/>
              </a:rPr>
              <a:t>كلما زادت ضغوط العمل التي يتعرض لها العاملون كلما قل مستوى الرضا الوظيفي بينهم. </a:t>
            </a:r>
          </a:p>
          <a:p>
            <a:pPr algn="just" rtl="1" eaLnBrk="1" hangingPunct="1">
              <a:spcBef>
                <a:spcPts val="1200"/>
              </a:spcBef>
              <a:spcAft>
                <a:spcPts val="1200"/>
              </a:spcAft>
              <a:buClr>
                <a:srgbClr val="002060"/>
              </a:buClr>
              <a:buSzPct val="65000"/>
              <a:buFont typeface="Calibri" pitchFamily="34" charset="0"/>
              <a:buAutoNum type="arabicPeriod"/>
            </a:pPr>
            <a:r>
              <a:rPr lang="ar-SA" sz="2800" b="1" dirty="0">
                <a:latin typeface="Lucida Sans Unicode" pitchFamily="34" charset="0"/>
                <a:cs typeface="Simplified Arabic" pitchFamily="18" charset="-78"/>
              </a:rPr>
              <a:t>توجد فروق ذات دلالة إحصائية بين متوسطات دخول أفراد العينة تعزى للجنس ولصالح الذكور</a:t>
            </a:r>
          </a:p>
          <a:p>
            <a:pPr algn="just" rtl="1" eaLnBrk="1" hangingPunct="1">
              <a:spcBef>
                <a:spcPts val="1200"/>
              </a:spcBef>
              <a:spcAft>
                <a:spcPts val="1200"/>
              </a:spcAft>
              <a:buClr>
                <a:srgbClr val="002060"/>
              </a:buClr>
              <a:buSzPct val="65000"/>
              <a:buFont typeface="Calibri" pitchFamily="34" charset="0"/>
              <a:buAutoNum type="arabicPeriod"/>
            </a:pPr>
            <a:r>
              <a:rPr lang="ar-SA" sz="2800" b="1" dirty="0">
                <a:latin typeface="Lucida Sans Unicode" pitchFamily="34" charset="0"/>
                <a:cs typeface="Simplified Arabic" pitchFamily="18" charset="-78"/>
              </a:rPr>
              <a:t>النساء أكثر استجابة للحوافز من الرجال.</a:t>
            </a:r>
            <a:r>
              <a:rPr lang="ar-SA" sz="2800" dirty="0">
                <a:latin typeface="Lucida Sans Unicode" pitchFamily="34" charset="0"/>
                <a:cs typeface="Simplified Arabic" pitchFamily="18" charset="-78"/>
              </a:rPr>
              <a:t> </a:t>
            </a:r>
            <a:endParaRPr lang="en-US" sz="2800" dirty="0">
              <a:latin typeface="Lucida Sans Unicode" pitchFamily="34" charset="0"/>
              <a:cs typeface="Simplified Arabic" pitchFamily="18" charset="-78"/>
            </a:endParaRPr>
          </a:p>
        </p:txBody>
      </p:sp>
      <p:sp>
        <p:nvSpPr>
          <p:cNvPr id="4" name="عنصر نائب لرقم الشريحة 3"/>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523C7F82-14C1-4C74-B1D9-B184CCF61724}" type="slidenum">
              <a:rPr lang="ar-SA" sz="1200">
                <a:solidFill>
                  <a:schemeClr val="tx1">
                    <a:tint val="75000"/>
                  </a:schemeClr>
                </a:solidFill>
                <a:latin typeface="+mn-lt"/>
                <a:cs typeface="+mn-cs"/>
              </a:rPr>
              <a:pPr algn="l" fontAlgn="auto">
                <a:spcBef>
                  <a:spcPts val="0"/>
                </a:spcBef>
                <a:spcAft>
                  <a:spcPts val="0"/>
                </a:spcAft>
                <a:defRPr/>
              </a:pPr>
              <a:t>17</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19419156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txBox="1">
            <a:spLocks/>
          </p:cNvSpPr>
          <p:nvPr/>
        </p:nvSpPr>
        <p:spPr bwMode="auto">
          <a:xfrm>
            <a:off x="1000125" y="357188"/>
            <a:ext cx="777240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buFont typeface="Wingdings" pitchFamily="2" charset="2"/>
              <a:buChar char="v"/>
            </a:pPr>
            <a:r>
              <a:rPr lang="ar-SA" sz="2800" b="1" dirty="0">
                <a:solidFill>
                  <a:srgbClr val="3E0FEB"/>
                </a:solidFill>
                <a:latin typeface="Lucida Sans Unicode" pitchFamily="34" charset="0"/>
                <a:cs typeface="Simplified Arabic" pitchFamily="18" charset="-78"/>
              </a:rPr>
              <a:t> الفرضيات غير الاتجاهية</a:t>
            </a:r>
          </a:p>
          <a:p>
            <a:pPr algn="r" rtl="1" eaLnBrk="1" hangingPunct="1"/>
            <a:r>
              <a:rPr lang="en-US" sz="2800" b="1" dirty="0">
                <a:solidFill>
                  <a:schemeClr val="accent2"/>
                </a:solidFill>
                <a:latin typeface="Lucida Calligraphy" pitchFamily="66" charset="0"/>
                <a:cs typeface="Simplified Arabic" pitchFamily="18" charset="-78"/>
              </a:rPr>
              <a:t> </a:t>
            </a:r>
            <a:r>
              <a:rPr lang="en-US" sz="2800" b="1" dirty="0">
                <a:solidFill>
                  <a:srgbClr val="3E0FEB"/>
                </a:solidFill>
                <a:latin typeface="Lucida Sans Unicode" pitchFamily="34" charset="0"/>
                <a:cs typeface="Simplified Arabic" pitchFamily="18" charset="-78"/>
              </a:rPr>
              <a:t>Non directional Hypotheses</a:t>
            </a:r>
            <a:r>
              <a:rPr lang="ar-SA" sz="2800" b="1" dirty="0">
                <a:solidFill>
                  <a:srgbClr val="3E0FEB"/>
                </a:solidFill>
                <a:latin typeface="Lucida Sans Unicode" pitchFamily="34" charset="0"/>
                <a:cs typeface="Simplified Arabic" pitchFamily="18" charset="-78"/>
              </a:rPr>
              <a:t> </a:t>
            </a:r>
            <a:endParaRPr lang="en-US" sz="2800" b="1" dirty="0">
              <a:solidFill>
                <a:srgbClr val="3E0FEB"/>
              </a:solidFill>
              <a:latin typeface="Lucida Sans Unicode" pitchFamily="34" charset="0"/>
              <a:cs typeface="Simplified Arabic" pitchFamily="18" charset="-78"/>
            </a:endParaRPr>
          </a:p>
        </p:txBody>
      </p:sp>
      <p:sp>
        <p:nvSpPr>
          <p:cNvPr id="3" name="Rectangle 3"/>
          <p:cNvSpPr txBox="1">
            <a:spLocks/>
          </p:cNvSpPr>
          <p:nvPr/>
        </p:nvSpPr>
        <p:spPr>
          <a:xfrm>
            <a:off x="428625" y="1500188"/>
            <a:ext cx="8286750" cy="4643437"/>
          </a:xfrm>
          <a:prstGeom prst="rect">
            <a:avLst/>
          </a:prstGeom>
        </p:spPr>
        <p:txBody>
          <a:bodyPr/>
          <a:lstStyle/>
          <a:p>
            <a:pPr marL="342900" indent="-342900" algn="just" rtl="1">
              <a:spcBef>
                <a:spcPts val="600"/>
              </a:spcBef>
              <a:spcAft>
                <a:spcPts val="600"/>
              </a:spcAft>
              <a:buClr>
                <a:srgbClr val="002060"/>
              </a:buClr>
              <a:buSzPct val="65000"/>
              <a:defRPr/>
            </a:pPr>
            <a:r>
              <a:rPr lang="ar-SA" sz="3200" dirty="0"/>
              <a:t>وهي التي </a:t>
            </a:r>
            <a:r>
              <a:rPr lang="ar-SA" sz="3200" dirty="0" err="1"/>
              <a:t>تنص</a:t>
            </a:r>
            <a:r>
              <a:rPr lang="ar-SA" sz="3200" dirty="0"/>
              <a:t> على وجود علاقة بين المتغيرات ولكن لا تحدد اتجاه هذه العلاقة أو وجود فروق.</a:t>
            </a:r>
          </a:p>
          <a:p>
            <a:pPr marL="342900" indent="-342900" algn="just" rtl="1">
              <a:spcBef>
                <a:spcPts val="600"/>
              </a:spcBef>
              <a:spcAft>
                <a:spcPts val="600"/>
              </a:spcAft>
              <a:buClr>
                <a:srgbClr val="002060"/>
              </a:buClr>
              <a:buSzPct val="65000"/>
              <a:defRPr/>
            </a:pPr>
            <a:r>
              <a:rPr lang="ar-SA" sz="3200" b="1" dirty="0">
                <a:solidFill>
                  <a:srgbClr val="FF0000"/>
                </a:solidFill>
              </a:rPr>
              <a:t>أمثلة: </a:t>
            </a:r>
          </a:p>
          <a:p>
            <a:pPr marL="514350" indent="-514350" algn="just" rtl="1">
              <a:spcBef>
                <a:spcPts val="600"/>
              </a:spcBef>
              <a:spcAft>
                <a:spcPts val="600"/>
              </a:spcAft>
              <a:buClr>
                <a:srgbClr val="002060"/>
              </a:buClr>
              <a:buSzPct val="65000"/>
              <a:buFont typeface="+mj-lt"/>
              <a:buAutoNum type="arabicPeriod"/>
              <a:defRPr/>
            </a:pPr>
            <a:r>
              <a:rPr lang="ar-SA" sz="3200" b="1" dirty="0">
                <a:latin typeface="Lucida Sans Unicode" pitchFamily="34" charset="0"/>
                <a:cs typeface="Traditional Arabic" pitchFamily="2" charset="-78"/>
              </a:rPr>
              <a:t>هناك علاقة بين عمر العامل وبين مستوى الرضا الوظيفي. </a:t>
            </a:r>
          </a:p>
          <a:p>
            <a:pPr marL="514350" indent="-514350" algn="just" rtl="1">
              <a:spcBef>
                <a:spcPts val="600"/>
              </a:spcBef>
              <a:spcAft>
                <a:spcPts val="600"/>
              </a:spcAft>
              <a:buClr>
                <a:srgbClr val="002060"/>
              </a:buClr>
              <a:buSzPct val="65000"/>
              <a:buFont typeface="+mj-lt"/>
              <a:buAutoNum type="arabicPeriod"/>
              <a:defRPr/>
            </a:pPr>
            <a:r>
              <a:rPr lang="ar-SA" sz="3200" b="1" dirty="0">
                <a:latin typeface="Lucida Sans Unicode" pitchFamily="34" charset="0"/>
                <a:cs typeface="Traditional Arabic" pitchFamily="2" charset="-78"/>
              </a:rPr>
              <a:t>هناك علاقة بين مستوى التحصيل العلمي للآباء وعدد الأولاد.  </a:t>
            </a:r>
          </a:p>
          <a:p>
            <a:pPr marL="514350" indent="-514350" algn="just" rtl="1">
              <a:spcBef>
                <a:spcPts val="600"/>
              </a:spcBef>
              <a:spcAft>
                <a:spcPts val="600"/>
              </a:spcAft>
              <a:buClr>
                <a:srgbClr val="002060"/>
              </a:buClr>
              <a:buSzPct val="65000"/>
              <a:buFont typeface="+mj-lt"/>
              <a:buAutoNum type="arabicPeriod"/>
              <a:defRPr/>
            </a:pPr>
            <a:r>
              <a:rPr lang="ar-SA" sz="3200" b="1" dirty="0">
                <a:latin typeface="Lucida Sans Unicode" pitchFamily="34" charset="0"/>
                <a:cs typeface="Traditional Arabic" pitchFamily="2" charset="-78"/>
              </a:rPr>
              <a:t>توجد فروق ذات دلالة إحصائية بين متوسطات دخول أفراد العينة تعزى للجنس</a:t>
            </a:r>
          </a:p>
        </p:txBody>
      </p:sp>
      <p:sp>
        <p:nvSpPr>
          <p:cNvPr id="4" name="عنصر نائب لرقم الشريحة 3"/>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C7EAC901-B6D2-48B9-95C4-24BBC9E76228}" type="slidenum">
              <a:rPr lang="ar-SA" sz="1200">
                <a:solidFill>
                  <a:schemeClr val="tx1">
                    <a:tint val="75000"/>
                  </a:schemeClr>
                </a:solidFill>
                <a:latin typeface="+mn-lt"/>
                <a:cs typeface="+mn-cs"/>
              </a:rPr>
              <a:pPr algn="l" fontAlgn="auto">
                <a:spcBef>
                  <a:spcPts val="0"/>
                </a:spcBef>
                <a:spcAft>
                  <a:spcPts val="0"/>
                </a:spcAft>
                <a:defRPr/>
              </a:pPr>
              <a:t>18</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41600583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bwMode="auto">
          <a:xfrm>
            <a:off x="214313" y="530225"/>
            <a:ext cx="8643937" cy="602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ar-SA" sz="2800" b="1" dirty="0">
                <a:solidFill>
                  <a:srgbClr val="FF0000"/>
                </a:solidFill>
                <a:latin typeface="Lucida Sans Unicode" pitchFamily="34" charset="0"/>
                <a:cs typeface="Simplified Arabic" pitchFamily="18" charset="-78"/>
              </a:rPr>
              <a:t>فرضيات النفي والإثبات </a:t>
            </a:r>
            <a:r>
              <a:rPr lang="en-US" sz="2800" b="1" dirty="0">
                <a:solidFill>
                  <a:srgbClr val="FF0000"/>
                </a:solidFill>
                <a:latin typeface="Lucida Sans Unicode" pitchFamily="34" charset="0"/>
                <a:cs typeface="Simplified Arabic" pitchFamily="18" charset="-78"/>
              </a:rPr>
              <a:t>Null &amp; Alternate Hypotheses</a:t>
            </a:r>
            <a:r>
              <a:rPr lang="ar-SA" sz="2800" b="1" dirty="0">
                <a:solidFill>
                  <a:srgbClr val="FF0000"/>
                </a:solidFill>
                <a:latin typeface="Lucida Sans Unicode" pitchFamily="34" charset="0"/>
                <a:cs typeface="Simplified Arabic" pitchFamily="18" charset="-78"/>
              </a:rPr>
              <a:t> </a:t>
            </a:r>
            <a:r>
              <a:rPr lang="ar-SA" sz="2800" b="1" dirty="0">
                <a:latin typeface="Lucida Calligraphy" pitchFamily="66" charset="0"/>
                <a:cs typeface="AdvertisingBold" pitchFamily="2" charset="-78"/>
              </a:rPr>
              <a:t/>
            </a:r>
            <a:br>
              <a:rPr lang="ar-SA" sz="2800" b="1" dirty="0">
                <a:latin typeface="Lucida Calligraphy" pitchFamily="66" charset="0"/>
                <a:cs typeface="AdvertisingBold" pitchFamily="2" charset="-78"/>
              </a:rPr>
            </a:br>
            <a:r>
              <a:rPr lang="ar-SA" sz="2800" b="1" dirty="0">
                <a:latin typeface="Lucida Calligraphy" pitchFamily="66" charset="0"/>
                <a:cs typeface="Traditional Arabic" pitchFamily="18" charset="-78"/>
              </a:rPr>
              <a:t/>
            </a:r>
            <a:br>
              <a:rPr lang="ar-SA" sz="2800" b="1" dirty="0">
                <a:latin typeface="Lucida Calligraphy" pitchFamily="66" charset="0"/>
                <a:cs typeface="Traditional Arabic" pitchFamily="18" charset="-78"/>
              </a:rPr>
            </a:br>
            <a:r>
              <a:rPr lang="ar-SA" sz="2800" b="1" dirty="0">
                <a:latin typeface="Lucida Calligraphy" pitchFamily="66" charset="0"/>
                <a:cs typeface="Traditional Arabic" pitchFamily="18" charset="-78"/>
              </a:rPr>
              <a:t>1-  </a:t>
            </a:r>
            <a:r>
              <a:rPr lang="ar-SA" sz="2800" b="1" dirty="0">
                <a:solidFill>
                  <a:srgbClr val="3E0FEB"/>
                </a:solidFill>
                <a:latin typeface="Lucida Sans Unicode" pitchFamily="34" charset="0"/>
                <a:cs typeface="Simplified Arabic" pitchFamily="18" charset="-78"/>
              </a:rPr>
              <a:t>فرضيات النفي </a:t>
            </a:r>
            <a:r>
              <a:rPr lang="en-US" sz="2800" b="1" dirty="0">
                <a:solidFill>
                  <a:srgbClr val="3E0FEB"/>
                </a:solidFill>
                <a:latin typeface="Lucida Sans Unicode" pitchFamily="34" charset="0"/>
                <a:cs typeface="Simplified Arabic" pitchFamily="18" charset="-78"/>
              </a:rPr>
              <a:t>null hypothesis</a:t>
            </a:r>
            <a:endParaRPr lang="ar-SA" sz="2800" b="1" dirty="0">
              <a:solidFill>
                <a:srgbClr val="3E0FEB"/>
              </a:solidFill>
              <a:latin typeface="Lucida Sans Unicode" pitchFamily="34" charset="0"/>
              <a:cs typeface="Simplified Arabic" pitchFamily="18" charset="-78"/>
            </a:endParaRPr>
          </a:p>
          <a:p>
            <a:pPr algn="r" rtl="1" eaLnBrk="1" hangingPunct="1"/>
            <a:r>
              <a:rPr lang="ar-SA" sz="2800" dirty="0"/>
              <a:t>وهي التي تنفي وجود العلاقة بين المتغيرات، أو تنفي وجود فروق بين متوسطي مجموعتين.</a:t>
            </a:r>
          </a:p>
          <a:p>
            <a:pPr algn="r" rtl="1" eaLnBrk="1" hangingPunct="1"/>
            <a:r>
              <a:rPr lang="ar-SA" sz="2800" b="1" dirty="0">
                <a:solidFill>
                  <a:srgbClr val="FF0000"/>
                </a:solidFill>
                <a:latin typeface="Lucida Sans Unicode" pitchFamily="34" charset="0"/>
                <a:cs typeface="Simplified Arabic" pitchFamily="18" charset="-78"/>
              </a:rPr>
              <a:t>أمثلة:</a:t>
            </a:r>
          </a:p>
          <a:p>
            <a:pPr algn="just" rtl="1" eaLnBrk="1" hangingPunct="1">
              <a:spcBef>
                <a:spcPts val="1200"/>
              </a:spcBef>
              <a:spcAft>
                <a:spcPts val="1200"/>
              </a:spcAft>
              <a:buFont typeface="Calibri" pitchFamily="34" charset="0"/>
              <a:buAutoNum type="arabicPeriod"/>
            </a:pPr>
            <a:r>
              <a:rPr lang="ar-SA" sz="2800" dirty="0"/>
              <a:t>لا توجد علاقة بين ضغوط العمل ورضا العاملين</a:t>
            </a:r>
          </a:p>
          <a:p>
            <a:pPr algn="just" rtl="1" eaLnBrk="1" hangingPunct="1">
              <a:spcBef>
                <a:spcPts val="1200"/>
              </a:spcBef>
              <a:spcAft>
                <a:spcPts val="1200"/>
              </a:spcAft>
              <a:buFont typeface="Calibri" pitchFamily="34" charset="0"/>
              <a:buAutoNum type="arabicPeriod"/>
            </a:pPr>
            <a:r>
              <a:rPr lang="ar-SA" sz="2800" dirty="0"/>
              <a:t>لا يوجد فروق ذات دلالة إحصائية بين متوسطي درجات طلاب وطالبات </a:t>
            </a:r>
            <a:r>
              <a:rPr lang="ar-YE" sz="2800" dirty="0" smtClean="0"/>
              <a:t>الصيدلة </a:t>
            </a:r>
            <a:r>
              <a:rPr lang="ar-SA" sz="2800" dirty="0" smtClean="0"/>
              <a:t>في م</a:t>
            </a:r>
            <a:r>
              <a:rPr lang="ar-YE" sz="2800" dirty="0" smtClean="0"/>
              <a:t>قرر</a:t>
            </a:r>
            <a:r>
              <a:rPr lang="ar-SA" sz="2800" dirty="0" smtClean="0"/>
              <a:t> الإحصاء </a:t>
            </a:r>
            <a:r>
              <a:rPr lang="ar-YE" sz="2800" dirty="0" smtClean="0"/>
              <a:t>الطبي</a:t>
            </a:r>
            <a:r>
              <a:rPr lang="ar-SA" sz="2800" dirty="0" smtClean="0"/>
              <a:t>.</a:t>
            </a:r>
            <a:endParaRPr lang="ar-SA" sz="2800" dirty="0"/>
          </a:p>
          <a:p>
            <a:pPr algn="just" rtl="1" eaLnBrk="1" hangingPunct="1">
              <a:spcBef>
                <a:spcPts val="1200"/>
              </a:spcBef>
              <a:spcAft>
                <a:spcPts val="1200"/>
              </a:spcAft>
              <a:buFont typeface="Calibri" pitchFamily="34" charset="0"/>
              <a:buAutoNum type="arabicPeriod"/>
            </a:pPr>
            <a:r>
              <a:rPr lang="ar-SA" sz="2800" dirty="0"/>
              <a:t>متوسط أجور العمال في </a:t>
            </a:r>
            <a:r>
              <a:rPr lang="ar-SA" sz="2800" dirty="0" smtClean="0"/>
              <a:t>مصانع </a:t>
            </a:r>
            <a:r>
              <a:rPr lang="ar-YE" sz="2800" dirty="0" smtClean="0"/>
              <a:t>الأدوية </a:t>
            </a:r>
            <a:r>
              <a:rPr lang="ar-SA" sz="2800" dirty="0" smtClean="0"/>
              <a:t>العاملة </a:t>
            </a:r>
            <a:r>
              <a:rPr lang="ar-SA" sz="2800" dirty="0"/>
              <a:t>في </a:t>
            </a:r>
            <a:r>
              <a:rPr lang="ar-YE" sz="2800" dirty="0" smtClean="0"/>
              <a:t>صنعاء</a:t>
            </a:r>
            <a:r>
              <a:rPr lang="ar-SA" sz="2800" dirty="0" smtClean="0"/>
              <a:t> </a:t>
            </a:r>
            <a:r>
              <a:rPr lang="ar-SA" sz="2800" dirty="0"/>
              <a:t>لا يختلف جوهرياً عن متوسط أجورهم في </a:t>
            </a:r>
            <a:r>
              <a:rPr lang="ar-YE" sz="2800" dirty="0" smtClean="0"/>
              <a:t>عدن</a:t>
            </a:r>
            <a:r>
              <a:rPr lang="ar-SA" sz="2800" dirty="0" smtClean="0"/>
              <a:t>. </a:t>
            </a:r>
            <a:endParaRPr lang="en-US" sz="2800" dirty="0"/>
          </a:p>
        </p:txBody>
      </p:sp>
      <p:sp>
        <p:nvSpPr>
          <p:cNvPr id="95235" name="Rectangle 3"/>
          <p:cNvSpPr txBox="1">
            <a:spLocks/>
          </p:cNvSpPr>
          <p:nvPr/>
        </p:nvSpPr>
        <p:spPr bwMode="auto">
          <a:xfrm>
            <a:off x="214313" y="914400"/>
            <a:ext cx="8624887"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rtl="1" eaLnBrk="1" hangingPunct="1">
              <a:lnSpc>
                <a:spcPct val="130000"/>
              </a:lnSpc>
              <a:spcBef>
                <a:spcPct val="20000"/>
              </a:spcBef>
              <a:buClr>
                <a:srgbClr val="002060"/>
              </a:buClr>
              <a:buSzPct val="65000"/>
              <a:buFont typeface="Wingdings" pitchFamily="2" charset="2"/>
              <a:buChar char="Ø"/>
            </a:pPr>
            <a:endParaRPr lang="ar-YE" sz="3200" b="1">
              <a:latin typeface="Lucida Sans Unicode" pitchFamily="34" charset="0"/>
              <a:cs typeface="Traditional Arabic" pitchFamily="18" charset="-78"/>
            </a:endParaRPr>
          </a:p>
        </p:txBody>
      </p:sp>
      <p:sp>
        <p:nvSpPr>
          <p:cNvPr id="4" name="عنصر نائب لرقم الشريحة 3"/>
          <p:cNvSpPr txBox="1">
            <a:spLocks noGrp="1"/>
          </p:cNvSpPr>
          <p:nvPr/>
        </p:nvSpPr>
        <p:spPr>
          <a:xfrm>
            <a:off x="457200" y="6356350"/>
            <a:ext cx="2133600" cy="365125"/>
          </a:xfrm>
          <a:prstGeom prst="rect">
            <a:avLst/>
          </a:prstGeom>
          <a:noFill/>
        </p:spPr>
        <p:txBody>
          <a:bodyPr rtlCol="1" anchor="ctr"/>
          <a:lstStyle/>
          <a:p>
            <a:pPr algn="r" rtl="1" fontAlgn="auto">
              <a:spcBef>
                <a:spcPts val="0"/>
              </a:spcBef>
              <a:spcAft>
                <a:spcPts val="0"/>
              </a:spcAft>
              <a:defRPr/>
            </a:pPr>
            <a:fld id="{342E7BFB-C5D3-4A97-B18E-8E67CF79FCAE}" type="slidenum">
              <a:rPr lang="ar-SA" sz="1200">
                <a:solidFill>
                  <a:schemeClr val="tx1">
                    <a:tint val="75000"/>
                  </a:schemeClr>
                </a:solidFill>
                <a:latin typeface="+mn-lt"/>
                <a:cs typeface="+mn-cs"/>
              </a:rPr>
              <a:pPr algn="r" rtl="1" fontAlgn="auto">
                <a:spcBef>
                  <a:spcPts val="0"/>
                </a:spcBef>
                <a:spcAft>
                  <a:spcPts val="0"/>
                </a:spcAft>
                <a:defRPr/>
              </a:pPr>
              <a:t>19</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35997523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عنوان 1"/>
          <p:cNvSpPr>
            <a:spLocks noGrp="1"/>
          </p:cNvSpPr>
          <p:nvPr>
            <p:ph type="title" idx="4294967295"/>
          </p:nvPr>
        </p:nvSpPr>
        <p:spPr/>
        <p:txBody>
          <a:bodyPr/>
          <a:lstStyle/>
          <a:p>
            <a:pPr rtl="1"/>
            <a:r>
              <a:rPr lang="ar-SY" sz="3200" b="1" dirty="0" smtClean="0">
                <a:latin typeface="Lucida Sans Unicode" pitchFamily="34" charset="0"/>
                <a:cs typeface="Simplified Arabic" pitchFamily="18" charset="-78"/>
              </a:rPr>
              <a:t>وضع الإطار النظري للبحث</a:t>
            </a:r>
            <a:r>
              <a:rPr lang="ar-SA" sz="3200" b="1" dirty="0" smtClean="0">
                <a:latin typeface="Lucida Sans Unicode" pitchFamily="34" charset="0"/>
                <a:cs typeface="Simplified Arabic" pitchFamily="18" charset="-78"/>
              </a:rPr>
              <a:t> </a:t>
            </a:r>
            <a:r>
              <a:rPr lang="ar-SY" sz="3200" b="1" dirty="0" smtClean="0">
                <a:latin typeface="Lucida Sans Unicode" pitchFamily="34" charset="0"/>
                <a:cs typeface="Simplified Arabic" pitchFamily="18" charset="-78"/>
              </a:rPr>
              <a:t> </a:t>
            </a:r>
            <a:r>
              <a:rPr lang="ar-SA" sz="3200" b="1" dirty="0" smtClean="0">
                <a:latin typeface="Lucida Sans Unicode" pitchFamily="34" charset="0"/>
                <a:cs typeface="Simplified Arabic" pitchFamily="18" charset="-78"/>
              </a:rPr>
              <a:t>(</a:t>
            </a:r>
            <a:r>
              <a:rPr lang="ar-SY" sz="3200" b="1" dirty="0" smtClean="0">
                <a:latin typeface="Lucida Sans Unicode" pitchFamily="34" charset="0"/>
                <a:cs typeface="Simplified Arabic" pitchFamily="18" charset="-78"/>
              </a:rPr>
              <a:t>بناء شبكة العلاقات</a:t>
            </a:r>
            <a:r>
              <a:rPr lang="en-US" sz="3200" b="1" dirty="0" smtClean="0">
                <a:latin typeface="Lucida Sans Unicode" pitchFamily="34" charset="0"/>
                <a:cs typeface="Arial" pitchFamily="34" charset="0"/>
              </a:rPr>
              <a:t>(</a:t>
            </a:r>
            <a:endParaRPr lang="ar-SA" sz="3200" dirty="0" smtClean="0"/>
          </a:p>
        </p:txBody>
      </p:sp>
      <p:sp>
        <p:nvSpPr>
          <p:cNvPr id="3" name="عنصر نائب للمحتوى 2"/>
          <p:cNvSpPr>
            <a:spLocks noGrp="1"/>
          </p:cNvSpPr>
          <p:nvPr>
            <p:ph idx="4294967295"/>
          </p:nvPr>
        </p:nvSpPr>
        <p:spPr>
          <a:xfrm>
            <a:off x="457200" y="1143000"/>
            <a:ext cx="8229600" cy="4983163"/>
          </a:xfrm>
        </p:spPr>
        <p:txBody>
          <a:bodyPr/>
          <a:lstStyle/>
          <a:p>
            <a:pPr algn="r" rtl="1" eaLnBrk="1" hangingPunct="1"/>
            <a:r>
              <a:rPr lang="ar-SA" sz="2800" b="1" dirty="0" smtClean="0">
                <a:latin typeface="Lucida Sans Unicode" pitchFamily="34" charset="0"/>
                <a:cs typeface="Simplified Arabic" pitchFamily="18" charset="-78"/>
              </a:rPr>
              <a:t>الإطار النظري </a:t>
            </a:r>
            <a:r>
              <a:rPr lang="en-US" sz="2800" b="1" dirty="0" smtClean="0">
                <a:latin typeface="Lucida Sans Unicode" pitchFamily="34" charset="0"/>
                <a:cs typeface="Simplified Arabic" pitchFamily="18" charset="-78"/>
              </a:rPr>
              <a:t>Theoretical </a:t>
            </a:r>
            <a:r>
              <a:rPr lang="en-MY" sz="2800" b="1" dirty="0" smtClean="0">
                <a:latin typeface="Lucida Sans Unicode" pitchFamily="34" charset="0"/>
                <a:cs typeface="Simplified Arabic" pitchFamily="18" charset="-78"/>
              </a:rPr>
              <a:t> </a:t>
            </a:r>
            <a:r>
              <a:rPr lang="en-US" sz="2800" b="1" dirty="0" smtClean="0">
                <a:latin typeface="Lucida Sans Unicode" pitchFamily="34" charset="0"/>
                <a:cs typeface="Simplified Arabic" pitchFamily="18" charset="-78"/>
              </a:rPr>
              <a:t>Framework</a:t>
            </a:r>
            <a:r>
              <a:rPr lang="ar-SA" sz="2800" b="1" dirty="0" smtClean="0">
                <a:latin typeface="Lucida Sans Unicode" pitchFamily="34" charset="0"/>
                <a:cs typeface="Simplified Arabic" pitchFamily="18" charset="-78"/>
              </a:rPr>
              <a:t>:</a:t>
            </a:r>
          </a:p>
          <a:p>
            <a:pPr algn="just" rtl="1" eaLnBrk="1" hangingPunct="1">
              <a:buClr>
                <a:srgbClr val="002060"/>
              </a:buClr>
              <a:buSzPct val="55000"/>
              <a:buFont typeface="Wingdings" pitchFamily="2" charset="2"/>
              <a:buChar char="Ø"/>
            </a:pPr>
            <a:r>
              <a:rPr lang="ar-SY" sz="2800" dirty="0" smtClean="0">
                <a:latin typeface="Lucida Sans Unicode" pitchFamily="34" charset="0"/>
                <a:cs typeface="Simplified Arabic" pitchFamily="18" charset="-78"/>
              </a:rPr>
              <a:t> نموذج ذهني (عقلي) لكيفية تقنين العلاقات المتبادلة بين العوامل المؤثرة في المشكلة (</a:t>
            </a:r>
            <a:r>
              <a:rPr lang="ar-SA" sz="2800" dirty="0" smtClean="0">
                <a:latin typeface="Lucida Sans Unicode" pitchFamily="34" charset="0"/>
                <a:cs typeface="Simplified Arabic" pitchFamily="18" charset="-78"/>
              </a:rPr>
              <a:t>استناداَ إلى مراجعة </a:t>
            </a:r>
            <a:r>
              <a:rPr lang="ar-SY" sz="2800" dirty="0" smtClean="0">
                <a:latin typeface="Lucida Sans Unicode" pitchFamily="34" charset="0"/>
                <a:cs typeface="Simplified Arabic" pitchFamily="18" charset="-78"/>
              </a:rPr>
              <a:t>الدراسات السابقة).</a:t>
            </a:r>
            <a:endParaRPr lang="ar-SA" sz="2800" dirty="0" smtClean="0">
              <a:latin typeface="Lucida Sans Unicode" pitchFamily="34" charset="0"/>
              <a:cs typeface="Simplified Arabic" pitchFamily="18" charset="-78"/>
            </a:endParaRPr>
          </a:p>
          <a:p>
            <a:pPr algn="just" rtl="1" eaLnBrk="1" hangingPunct="1">
              <a:buClr>
                <a:srgbClr val="002060"/>
              </a:buClr>
              <a:buSzPct val="55000"/>
              <a:buFont typeface="Wingdings" pitchFamily="2" charset="2"/>
              <a:buChar char="Ø"/>
            </a:pPr>
            <a:r>
              <a:rPr lang="ar-SA" sz="2800" dirty="0" smtClean="0">
                <a:latin typeface="Lucida Sans Unicode" pitchFamily="34" charset="0"/>
                <a:cs typeface="Simplified Arabic" pitchFamily="18" charset="-78"/>
              </a:rPr>
              <a:t>الإطار النظري يعتبر الأساس الذي يبنى عليه كل البحث.</a:t>
            </a:r>
          </a:p>
          <a:p>
            <a:pPr algn="just" rtl="1" eaLnBrk="1" hangingPunct="1">
              <a:buClr>
                <a:srgbClr val="002060"/>
              </a:buClr>
              <a:buSzPct val="55000"/>
              <a:buFont typeface="Wingdings" pitchFamily="2" charset="2"/>
              <a:buChar char="Ø"/>
            </a:pPr>
            <a:r>
              <a:rPr lang="ar-SA" sz="2800" dirty="0" smtClean="0">
                <a:latin typeface="Lucida Sans Unicode" pitchFamily="34" charset="0"/>
                <a:cs typeface="Simplified Arabic" pitchFamily="18" charset="-78"/>
              </a:rPr>
              <a:t>تنمية إطار نظري قوي ومترابط يعتبر أمراً مهماً لفحص المشكلة محل البحث. لأنه يعتبر بمثابة أساس منطقي جيد يتحرك من خلاله الباحث إلى خطوات البحث التالية.</a:t>
            </a:r>
          </a:p>
          <a:p>
            <a:pPr algn="just" rtl="1" eaLnBrk="1" hangingPunct="1">
              <a:buClr>
                <a:srgbClr val="002060"/>
              </a:buClr>
              <a:buSzPct val="55000"/>
              <a:buFont typeface="Wingdings" pitchFamily="2" charset="2"/>
              <a:buChar char="Ø"/>
            </a:pPr>
            <a:r>
              <a:rPr lang="ar-SA" sz="2800" dirty="0" smtClean="0">
                <a:latin typeface="Lucida Sans Unicode" pitchFamily="34" charset="0"/>
                <a:cs typeface="Simplified Arabic" pitchFamily="18" charset="-78"/>
              </a:rPr>
              <a:t> الإطار النظري ما هو إلا توصيف أو تحديد شبكة العلاقات بين </a:t>
            </a:r>
            <a:r>
              <a:rPr lang="ar-SA" b="1" dirty="0" smtClean="0">
                <a:latin typeface="Lucida Sans Unicode" pitchFamily="34" charset="0"/>
                <a:cs typeface="Simplified Arabic" pitchFamily="18" charset="-78"/>
              </a:rPr>
              <a:t>المتغيرات</a:t>
            </a:r>
            <a:r>
              <a:rPr lang="ar-SA" sz="2800" dirty="0" smtClean="0">
                <a:latin typeface="Lucida Sans Unicode" pitchFamily="34" charset="0"/>
                <a:cs typeface="Simplified Arabic" pitchFamily="18" charset="-78"/>
              </a:rPr>
              <a:t> التي لها أهمية بالنسبة للحالة محور البحث.</a:t>
            </a:r>
          </a:p>
          <a:p>
            <a:pPr algn="just" rtl="1" eaLnBrk="1" hangingPunct="1">
              <a:buClr>
                <a:srgbClr val="002060"/>
              </a:buClr>
              <a:buSzPct val="55000"/>
              <a:buFont typeface="Arial" pitchFamily="34" charset="0"/>
              <a:buNone/>
            </a:pPr>
            <a:r>
              <a:rPr lang="ar-SA" sz="2600" b="1" dirty="0" smtClean="0">
                <a:solidFill>
                  <a:srgbClr val="FF0000"/>
                </a:solidFill>
                <a:latin typeface="Lucida Sans Unicode" pitchFamily="34" charset="0"/>
                <a:cs typeface="Simplified Arabic" pitchFamily="18" charset="-78"/>
              </a:rPr>
              <a:t>ولكن ماذا يقصد بالمتغيرات طالما أنها الأساس في بناء الإطار النظري ؟</a:t>
            </a:r>
          </a:p>
          <a:p>
            <a:pPr algn="r" rtl="1"/>
            <a:endParaRPr lang="ar-SA" sz="2800" dirty="0" smtClean="0">
              <a:cs typeface="Simplified Arabic" pitchFamily="18" charset="-78"/>
            </a:endParaRPr>
          </a:p>
        </p:txBody>
      </p:sp>
      <p:sp>
        <p:nvSpPr>
          <p:cNvPr id="4" name="عنصر نائب لرقم الشريحة 3"/>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4CAFE8C2-378E-4905-8FA5-B4D50034C035}" type="slidenum">
              <a:rPr lang="ar-SA" sz="1200">
                <a:solidFill>
                  <a:schemeClr val="tx1">
                    <a:tint val="75000"/>
                  </a:schemeClr>
                </a:solidFill>
                <a:latin typeface="+mn-lt"/>
                <a:cs typeface="+mn-cs"/>
              </a:rPr>
              <a:pPr algn="l" fontAlgn="auto">
                <a:spcBef>
                  <a:spcPts val="0"/>
                </a:spcBef>
                <a:spcAft>
                  <a:spcPts val="0"/>
                </a:spcAft>
                <a:defRPr/>
              </a:pPr>
              <a:t>2</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39470961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عنصر نائب للمحتوى 2"/>
          <p:cNvSpPr>
            <a:spLocks noGrp="1"/>
          </p:cNvSpPr>
          <p:nvPr>
            <p:ph idx="4294967295"/>
          </p:nvPr>
        </p:nvSpPr>
        <p:spPr>
          <a:xfrm>
            <a:off x="457200" y="457200"/>
            <a:ext cx="8229600" cy="5668963"/>
          </a:xfrm>
        </p:spPr>
        <p:txBody>
          <a:bodyPr/>
          <a:lstStyle/>
          <a:p>
            <a:pPr algn="r" rtl="1" eaLnBrk="1" hangingPunct="1">
              <a:spcBef>
                <a:spcPts val="600"/>
              </a:spcBef>
              <a:spcAft>
                <a:spcPts val="600"/>
              </a:spcAft>
              <a:buFont typeface="Arial" pitchFamily="34" charset="0"/>
              <a:buNone/>
            </a:pPr>
            <a:r>
              <a:rPr lang="ar-SA" sz="2800" b="1" dirty="0" smtClean="0">
                <a:solidFill>
                  <a:srgbClr val="3E0FEB"/>
                </a:solidFill>
                <a:latin typeface="Lucida Sans Unicode" pitchFamily="34" charset="0"/>
                <a:cs typeface="Simplified Arabic" pitchFamily="18" charset="-78"/>
              </a:rPr>
              <a:t>2- </a:t>
            </a:r>
            <a:r>
              <a:rPr lang="ar-SA" sz="2400" b="1" dirty="0" smtClean="0">
                <a:solidFill>
                  <a:srgbClr val="3E0FEB"/>
                </a:solidFill>
                <a:latin typeface="Lucida Sans Unicode" pitchFamily="34" charset="0"/>
                <a:cs typeface="Simplified Arabic" pitchFamily="18" charset="-78"/>
              </a:rPr>
              <a:t>الفرضيات غير الصفرية أو البديلة </a:t>
            </a:r>
            <a:r>
              <a:rPr lang="en-US" sz="2400" b="1" dirty="0" smtClean="0">
                <a:solidFill>
                  <a:srgbClr val="3E0FEB"/>
                </a:solidFill>
                <a:latin typeface="Lucida Sans Unicode" pitchFamily="34" charset="0"/>
                <a:cs typeface="Simplified Arabic" pitchFamily="18" charset="-78"/>
              </a:rPr>
              <a:t>alternative hypothesis</a:t>
            </a:r>
            <a:endParaRPr lang="ar-SA" sz="2400" b="1" dirty="0" smtClean="0">
              <a:solidFill>
                <a:srgbClr val="3E0FEB"/>
              </a:solidFill>
              <a:latin typeface="Lucida Sans Unicode" pitchFamily="34" charset="0"/>
              <a:cs typeface="Simplified Arabic" pitchFamily="18" charset="-78"/>
            </a:endParaRPr>
          </a:p>
          <a:p>
            <a:pPr algn="r" rtl="1" eaLnBrk="1" hangingPunct="1">
              <a:spcBef>
                <a:spcPts val="600"/>
              </a:spcBef>
              <a:spcAft>
                <a:spcPts val="600"/>
              </a:spcAft>
              <a:buFont typeface="Arial" pitchFamily="34" charset="0"/>
              <a:buNone/>
            </a:pPr>
            <a:r>
              <a:rPr lang="ar-SA" sz="2800" dirty="0" smtClean="0">
                <a:cs typeface="Simplified Arabic" pitchFamily="18" charset="-78"/>
              </a:rPr>
              <a:t>هي التي تتوقع وجود علاقة بين المتغيرات.</a:t>
            </a:r>
          </a:p>
          <a:p>
            <a:pPr algn="r" rtl="1" eaLnBrk="1" hangingPunct="1">
              <a:lnSpc>
                <a:spcPct val="90000"/>
              </a:lnSpc>
              <a:buFontTx/>
              <a:buNone/>
            </a:pPr>
            <a:endParaRPr lang="ar-SA" sz="2800" dirty="0" smtClean="0">
              <a:cs typeface="Simplified Arabic" pitchFamily="18" charset="-78"/>
            </a:endParaRPr>
          </a:p>
          <a:p>
            <a:pPr algn="r" rtl="1" eaLnBrk="1" hangingPunct="1">
              <a:lnSpc>
                <a:spcPct val="90000"/>
              </a:lnSpc>
              <a:buFontTx/>
              <a:buNone/>
            </a:pPr>
            <a:r>
              <a:rPr lang="ar-SA" sz="2800" dirty="0" smtClean="0">
                <a:cs typeface="Simplified Arabic" pitchFamily="18" charset="-78"/>
              </a:rPr>
              <a:t>وتنقسم الفروض غير الصفرية (البديلة) إلى نوعين :</a:t>
            </a:r>
          </a:p>
          <a:p>
            <a:pPr algn="r" rtl="1" eaLnBrk="1" hangingPunct="1">
              <a:lnSpc>
                <a:spcPct val="200000"/>
              </a:lnSpc>
              <a:buFont typeface="Calibri" pitchFamily="34" charset="0"/>
              <a:buAutoNum type="arabicPeriod"/>
            </a:pPr>
            <a:r>
              <a:rPr lang="ar-SA" sz="2800" b="1" dirty="0" smtClean="0">
                <a:cs typeface="Times New Roman" pitchFamily="18" charset="0"/>
              </a:rPr>
              <a:t>الفروض الموجهة </a:t>
            </a:r>
            <a:r>
              <a:rPr lang="en-US" sz="2800" b="1" dirty="0" smtClean="0">
                <a:cs typeface="Arial" pitchFamily="34" charset="0"/>
              </a:rPr>
              <a:t>directional hypothesis</a:t>
            </a:r>
            <a:endParaRPr lang="ar-SA" sz="2800" b="1" dirty="0" smtClean="0">
              <a:cs typeface="Times New Roman" pitchFamily="18" charset="0"/>
            </a:endParaRPr>
          </a:p>
          <a:p>
            <a:pPr algn="r" rtl="1" eaLnBrk="1" hangingPunct="1">
              <a:lnSpc>
                <a:spcPct val="200000"/>
              </a:lnSpc>
              <a:buFont typeface="Calibri" pitchFamily="34" charset="0"/>
              <a:buAutoNum type="arabicPeriod"/>
            </a:pPr>
            <a:r>
              <a:rPr lang="ar-SA" sz="2800" b="1" dirty="0" smtClean="0">
                <a:cs typeface="Times New Roman" pitchFamily="18" charset="0"/>
              </a:rPr>
              <a:t>الفروض غير الموجهة </a:t>
            </a:r>
            <a:r>
              <a:rPr lang="en-US" sz="2800" b="1" dirty="0" smtClean="0">
                <a:cs typeface="Arial" pitchFamily="34" charset="0"/>
              </a:rPr>
              <a:t>non directional hypothesis</a:t>
            </a:r>
            <a:endParaRPr lang="ar-SA" sz="2800" dirty="0" smtClean="0">
              <a:cs typeface="Times New Roman" pitchFamily="18" charset="0"/>
            </a:endParaRPr>
          </a:p>
          <a:p>
            <a:pPr algn="r" rtl="1" eaLnBrk="1" hangingPunct="1">
              <a:buFontTx/>
              <a:buNone/>
            </a:pPr>
            <a:endParaRPr lang="ar-SA" sz="2800" dirty="0" smtClean="0">
              <a:cs typeface="Simplified Arabic" pitchFamily="18" charset="-78"/>
            </a:endParaRPr>
          </a:p>
        </p:txBody>
      </p:sp>
      <p:sp>
        <p:nvSpPr>
          <p:cNvPr id="4" name="عنصر نائب لرقم الشريحة 3"/>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8303B24F-201B-4066-8665-B4CBFFA89FEA}" type="slidenum">
              <a:rPr lang="ar-SA" sz="1200">
                <a:solidFill>
                  <a:schemeClr val="tx1">
                    <a:tint val="75000"/>
                  </a:schemeClr>
                </a:solidFill>
                <a:latin typeface="+mn-lt"/>
                <a:cs typeface="+mn-cs"/>
              </a:rPr>
              <a:pPr algn="l" fontAlgn="auto">
                <a:spcBef>
                  <a:spcPts val="0"/>
                </a:spcBef>
                <a:spcAft>
                  <a:spcPts val="0"/>
                </a:spcAft>
                <a:defRPr/>
              </a:pPr>
              <a:t>20</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25727525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عنصر نائب للمحتوى 2"/>
          <p:cNvSpPr>
            <a:spLocks noGrp="1"/>
          </p:cNvSpPr>
          <p:nvPr>
            <p:ph idx="4294967295"/>
          </p:nvPr>
        </p:nvSpPr>
        <p:spPr>
          <a:xfrm>
            <a:off x="457200" y="381000"/>
            <a:ext cx="8229600" cy="6477000"/>
          </a:xfrm>
        </p:spPr>
        <p:txBody>
          <a:bodyPr/>
          <a:lstStyle/>
          <a:p>
            <a:pPr algn="just" rtl="1" eaLnBrk="1" hangingPunct="1"/>
            <a:r>
              <a:rPr lang="ar-SA" b="1" dirty="0" smtClean="0">
                <a:solidFill>
                  <a:srgbClr val="FF0000"/>
                </a:solidFill>
              </a:rPr>
              <a:t>وتعتبر الفرضية البديلة (موجه أو غير موجه) هي الأساس في صياغة الفرضيات العلمية</a:t>
            </a:r>
            <a:r>
              <a:rPr lang="ar-SA" dirty="0" smtClean="0"/>
              <a:t> </a:t>
            </a:r>
            <a:r>
              <a:rPr lang="ar-SA" b="1" dirty="0" smtClean="0">
                <a:solidFill>
                  <a:srgbClr val="FF0000"/>
                </a:solidFill>
              </a:rPr>
              <a:t>ولا نلجأ إلى الفرضية الصفرية إلا في حالات ندرة البيانات أو عدم كفاية الإطار النظري للبحث. لان الفرض الصفري:</a:t>
            </a:r>
          </a:p>
          <a:p>
            <a:pPr algn="just" rtl="1" eaLnBrk="1" hangingPunct="1">
              <a:buFont typeface="Wingdings" pitchFamily="2" charset="2"/>
              <a:buChar char="q"/>
            </a:pPr>
            <a:r>
              <a:rPr lang="ar-SA" dirty="0" smtClean="0"/>
              <a:t> لا يقوم على بناء سليم وقوي من حيث الاستقراء أو الاستنباط.</a:t>
            </a:r>
          </a:p>
          <a:p>
            <a:pPr algn="just" rtl="1" eaLnBrk="1" hangingPunct="1">
              <a:buFont typeface="Wingdings" pitchFamily="2" charset="2"/>
              <a:buChar char="q"/>
            </a:pPr>
            <a:r>
              <a:rPr lang="ar-SA" dirty="0" smtClean="0"/>
              <a:t> أو أن عدم وجود العلاقة  جاء بناء على رؤية ثاقبة وناقدة للإطار النظري للبحث وإنما جاءت كإجراء مؤقت سريع يتجاوز به الباحث لوقت والجهد لبناء فرضيات بديلة قوية بناء على أسس علمية وقدرة على التحليل والتركيب وبناء العلاقات.</a:t>
            </a:r>
          </a:p>
        </p:txBody>
      </p:sp>
      <p:sp>
        <p:nvSpPr>
          <p:cNvPr id="4" name="عنصر نائب لرقم الشريحة 3"/>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FC999221-3D11-48B9-B1AE-9F2E2D2FBEB5}" type="slidenum">
              <a:rPr lang="ar-SA" sz="1200">
                <a:solidFill>
                  <a:schemeClr val="tx1">
                    <a:tint val="75000"/>
                  </a:schemeClr>
                </a:solidFill>
                <a:latin typeface="+mn-lt"/>
                <a:cs typeface="+mn-cs"/>
              </a:rPr>
              <a:pPr algn="l" fontAlgn="auto">
                <a:spcBef>
                  <a:spcPts val="0"/>
                </a:spcBef>
                <a:spcAft>
                  <a:spcPts val="0"/>
                </a:spcAft>
                <a:defRPr/>
              </a:pPr>
              <a:t>21</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20167251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idx="4294967295"/>
          </p:nvPr>
        </p:nvSpPr>
        <p:spPr/>
        <p:txBody>
          <a:bodyPr/>
          <a:lstStyle/>
          <a:p>
            <a:pPr rtl="1" eaLnBrk="1" hangingPunct="1"/>
            <a:r>
              <a:rPr lang="ar-SA" b="1" dirty="0" smtClean="0"/>
              <a:t>عنوان البحث </a:t>
            </a:r>
            <a:r>
              <a:rPr lang="en-US" b="1" dirty="0" smtClean="0">
                <a:cs typeface="Times New Roman" pitchFamily="18" charset="0"/>
              </a:rPr>
              <a:t>Research Title</a:t>
            </a:r>
          </a:p>
        </p:txBody>
      </p:sp>
      <p:sp>
        <p:nvSpPr>
          <p:cNvPr id="102403" name="Rectangle 3"/>
          <p:cNvSpPr>
            <a:spLocks noGrp="1" noChangeArrowheads="1"/>
          </p:cNvSpPr>
          <p:nvPr>
            <p:ph type="body" idx="4294967295"/>
          </p:nvPr>
        </p:nvSpPr>
        <p:spPr/>
        <p:txBody>
          <a:bodyPr/>
          <a:lstStyle/>
          <a:p>
            <a:pPr algn="r" rtl="1" eaLnBrk="1" hangingPunct="1"/>
            <a:r>
              <a:rPr lang="ar-SA" dirty="0" smtClean="0"/>
              <a:t>العنوان يؤدي وظيفة إعلامية عن موضوع البحث ومجاله ولذلك ينبغي أن يكون واضحاً ومختصراً.</a:t>
            </a:r>
          </a:p>
          <a:p>
            <a:pPr algn="r" rtl="1" eaLnBrk="1" hangingPunct="1">
              <a:buFontTx/>
              <a:buNone/>
            </a:pPr>
            <a:endParaRPr lang="ar-SA" dirty="0" smtClean="0"/>
          </a:p>
          <a:p>
            <a:pPr algn="r" rtl="1" eaLnBrk="1" hangingPunct="1"/>
            <a:r>
              <a:rPr lang="ar-SA" dirty="0" smtClean="0"/>
              <a:t>يشير العنوان في صياغته أو بنائه إلى المشكلة العلمية وعناصرها ومتغيراتها والعلاقات بين هذه العناصر أو المتغيرات ومجالات التطبيق أو التجريب، في صياغة موجزة قد تتفق في تكوينها مع صياغة تحديد المشكلة أو تعتبر اختصارا لها. </a:t>
            </a:r>
          </a:p>
          <a:p>
            <a:pPr algn="r" rtl="1" eaLnBrk="1" hangingPunct="1"/>
            <a:endParaRPr lang="en-US" dirty="0" smtClean="0">
              <a:cs typeface="Arial" pitchFamily="34" charset="0"/>
            </a:endParaRPr>
          </a:p>
        </p:txBody>
      </p:sp>
      <p:sp>
        <p:nvSpPr>
          <p:cNvPr id="4" name="عنصر نائب لرقم الشريحة 3"/>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9BFECBDE-8652-4900-83B1-80E964888633}" type="slidenum">
              <a:rPr lang="ar-SA" sz="1200">
                <a:solidFill>
                  <a:schemeClr val="tx1">
                    <a:tint val="75000"/>
                  </a:schemeClr>
                </a:solidFill>
                <a:latin typeface="+mn-lt"/>
                <a:cs typeface="+mn-cs"/>
              </a:rPr>
              <a:pPr algn="l" fontAlgn="auto">
                <a:spcBef>
                  <a:spcPts val="0"/>
                </a:spcBef>
                <a:spcAft>
                  <a:spcPts val="0"/>
                </a:spcAft>
                <a:defRPr/>
              </a:pPr>
              <a:t>22</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1339690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idx="4294967295"/>
          </p:nvPr>
        </p:nvSpPr>
        <p:spPr>
          <a:xfrm>
            <a:off x="457200" y="274638"/>
            <a:ext cx="8229600" cy="563562"/>
          </a:xfrm>
        </p:spPr>
        <p:txBody>
          <a:bodyPr>
            <a:normAutofit fontScale="90000"/>
          </a:bodyPr>
          <a:lstStyle/>
          <a:p>
            <a:pPr eaLnBrk="1" hangingPunct="1"/>
            <a:r>
              <a:rPr lang="ar-SA" b="1" smtClean="0"/>
              <a:t>مميزات العنوان الجيد</a:t>
            </a:r>
            <a:endParaRPr lang="en-US" b="1" smtClean="0">
              <a:cs typeface="Times New Roman" pitchFamily="18" charset="0"/>
            </a:endParaRPr>
          </a:p>
        </p:txBody>
      </p:sp>
      <p:sp>
        <p:nvSpPr>
          <p:cNvPr id="38915" name="Rectangle 3"/>
          <p:cNvSpPr>
            <a:spLocks noGrp="1" noChangeArrowheads="1"/>
          </p:cNvSpPr>
          <p:nvPr>
            <p:ph type="body" idx="4294967295"/>
          </p:nvPr>
        </p:nvSpPr>
        <p:spPr>
          <a:xfrm>
            <a:off x="457200" y="1066800"/>
            <a:ext cx="8229600" cy="5791200"/>
          </a:xfrm>
        </p:spPr>
        <p:txBody>
          <a:bodyPr/>
          <a:lstStyle/>
          <a:p>
            <a:pPr algn="r" rtl="1" eaLnBrk="1" hangingPunct="1">
              <a:lnSpc>
                <a:spcPct val="80000"/>
              </a:lnSpc>
            </a:pPr>
            <a:r>
              <a:rPr lang="ar-SA" sz="2800" b="1" dirty="0" smtClean="0">
                <a:cs typeface="Simplified Arabic" pitchFamily="18" charset="-78"/>
              </a:rPr>
              <a:t>الإيجاز</a:t>
            </a:r>
            <a:r>
              <a:rPr lang="ar-SA" sz="2800" dirty="0" smtClean="0">
                <a:cs typeface="Simplified Arabic" pitchFamily="18" charset="-78"/>
              </a:rPr>
              <a:t>: بحيث يعطي رؤية شاملة لجوانب البحث وأبعاده، ويفضل البعض ألا يزيد عن 15 كلمة.</a:t>
            </a:r>
          </a:p>
          <a:p>
            <a:pPr algn="r" rtl="1" eaLnBrk="1" hangingPunct="1">
              <a:lnSpc>
                <a:spcPct val="80000"/>
              </a:lnSpc>
              <a:buFont typeface="Arial" pitchFamily="34" charset="0"/>
              <a:buNone/>
            </a:pPr>
            <a:endParaRPr lang="ar-SA" sz="2800" dirty="0" smtClean="0">
              <a:cs typeface="Simplified Arabic" pitchFamily="18" charset="-78"/>
            </a:endParaRPr>
          </a:p>
          <a:p>
            <a:pPr algn="r" rtl="1" eaLnBrk="1" hangingPunct="1">
              <a:lnSpc>
                <a:spcPct val="80000"/>
              </a:lnSpc>
            </a:pPr>
            <a:r>
              <a:rPr lang="ar-SA" sz="2800" b="1" dirty="0" smtClean="0">
                <a:cs typeface="Simplified Arabic" pitchFamily="18" charset="-78"/>
              </a:rPr>
              <a:t>الشمول</a:t>
            </a:r>
            <a:r>
              <a:rPr lang="ar-SA" sz="2800" dirty="0" smtClean="0">
                <a:cs typeface="Simplified Arabic" pitchFamily="18" charset="-78"/>
              </a:rPr>
              <a:t>: وهذه الصفة تعني أن يتضمن العنوان العناصر التالية: متغيرات المشكلة التي يتم بحثها والعلاقة بينها، الإطار الجغرافي للبحث والذي يوضح ميدان أو مكان تطبيق البحث، الإطار الزمني للبحث.</a:t>
            </a:r>
          </a:p>
          <a:p>
            <a:pPr algn="r" rtl="1" eaLnBrk="1" hangingPunct="1">
              <a:lnSpc>
                <a:spcPct val="80000"/>
              </a:lnSpc>
              <a:buFont typeface="Arial" pitchFamily="34" charset="0"/>
              <a:buNone/>
            </a:pPr>
            <a:endParaRPr lang="ar-SA" sz="2800" dirty="0" smtClean="0">
              <a:cs typeface="Simplified Arabic" pitchFamily="18" charset="-78"/>
            </a:endParaRPr>
          </a:p>
          <a:p>
            <a:pPr algn="r" rtl="1" eaLnBrk="1" hangingPunct="1">
              <a:lnSpc>
                <a:spcPct val="80000"/>
              </a:lnSpc>
            </a:pPr>
            <a:r>
              <a:rPr lang="ar-SA" sz="2800" dirty="0" smtClean="0">
                <a:cs typeface="Simplified Arabic" pitchFamily="18" charset="-78"/>
              </a:rPr>
              <a:t> ألا يحتوي العنوان على كلمات زائدة لا لزوم لها مثل كلمة: “ أو ”دراسة تحليلية“ لان صياغة العنوان بشكل جيد تشير ضمناً لهذه المفاهيم.</a:t>
            </a:r>
          </a:p>
          <a:p>
            <a:pPr algn="r" rtl="1" eaLnBrk="1" hangingPunct="1">
              <a:lnSpc>
                <a:spcPct val="80000"/>
              </a:lnSpc>
              <a:buFont typeface="Arial" pitchFamily="34" charset="0"/>
              <a:buNone/>
            </a:pPr>
            <a:endParaRPr lang="ar-SA" sz="2800" dirty="0" smtClean="0">
              <a:cs typeface="Simplified Arabic" pitchFamily="18" charset="-78"/>
            </a:endParaRPr>
          </a:p>
          <a:p>
            <a:pPr algn="r" rtl="1" eaLnBrk="1" hangingPunct="1">
              <a:lnSpc>
                <a:spcPct val="80000"/>
              </a:lnSpc>
            </a:pPr>
            <a:r>
              <a:rPr lang="ar-SA" sz="2800" dirty="0" smtClean="0">
                <a:cs typeface="Simplified Arabic" pitchFamily="18" charset="-78"/>
              </a:rPr>
              <a:t>يفضل أن تكون الكلمات الأساسية مثل كلمة ”مشكلات – تقييم – العوامل المؤثرة ....“ في أول العنوان.</a:t>
            </a:r>
            <a:endParaRPr lang="en-US" sz="2800" dirty="0" smtClean="0">
              <a:cs typeface="Simplified Arabic" pitchFamily="18" charset="-78"/>
            </a:endParaRPr>
          </a:p>
        </p:txBody>
      </p:sp>
      <p:sp>
        <p:nvSpPr>
          <p:cNvPr id="4" name="عنصر نائب لرقم الشريحة 3"/>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0F292064-58AB-4BB9-9C36-D50C23A5216C}" type="slidenum">
              <a:rPr lang="ar-SA" sz="1200">
                <a:solidFill>
                  <a:schemeClr val="tx1">
                    <a:tint val="75000"/>
                  </a:schemeClr>
                </a:solidFill>
                <a:latin typeface="+mn-lt"/>
                <a:cs typeface="+mn-cs"/>
              </a:rPr>
              <a:pPr algn="l" fontAlgn="auto">
                <a:spcBef>
                  <a:spcPts val="0"/>
                </a:spcBef>
                <a:spcAft>
                  <a:spcPts val="0"/>
                </a:spcAft>
                <a:defRPr/>
              </a:pPr>
              <a:t>23</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8834068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915">
                                            <p:txEl>
                                              <p:pRg st="2" end="2"/>
                                            </p:txEl>
                                          </p:spTgt>
                                        </p:tgtEl>
                                        <p:attrNameLst>
                                          <p:attrName>style.visibility</p:attrName>
                                        </p:attrNameLst>
                                      </p:cBhvr>
                                      <p:to>
                                        <p:strVal val="visible"/>
                                      </p:to>
                                    </p:set>
                                    <p:anim calcmode="lin" valueType="num">
                                      <p:cBhvr additive="base">
                                        <p:cTn id="13"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8915">
                                            <p:txEl>
                                              <p:pRg st="4" end="4"/>
                                            </p:txEl>
                                          </p:spTgt>
                                        </p:tgtEl>
                                        <p:attrNameLst>
                                          <p:attrName>style.visibility</p:attrName>
                                        </p:attrNameLst>
                                      </p:cBhvr>
                                      <p:to>
                                        <p:strVal val="visible"/>
                                      </p:to>
                                    </p:set>
                                    <p:anim calcmode="lin" valueType="num">
                                      <p:cBhvr additive="base">
                                        <p:cTn id="19" dur="500" fill="hold"/>
                                        <p:tgtEl>
                                          <p:spTgt spid="3891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9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8915">
                                            <p:txEl>
                                              <p:pRg st="6" end="6"/>
                                            </p:txEl>
                                          </p:spTgt>
                                        </p:tgtEl>
                                        <p:attrNameLst>
                                          <p:attrName>style.visibility</p:attrName>
                                        </p:attrNameLst>
                                      </p:cBhvr>
                                      <p:to>
                                        <p:strVal val="visible"/>
                                      </p:to>
                                    </p:set>
                                    <p:anim calcmode="lin" valueType="num">
                                      <p:cBhvr additive="base">
                                        <p:cTn id="25" dur="500" fill="hold"/>
                                        <p:tgtEl>
                                          <p:spTgt spid="3891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891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idx="4294967295"/>
          </p:nvPr>
        </p:nvSpPr>
        <p:spPr/>
        <p:txBody>
          <a:bodyPr>
            <a:normAutofit fontScale="90000"/>
          </a:bodyPr>
          <a:lstStyle/>
          <a:p>
            <a:pPr eaLnBrk="1" hangingPunct="1"/>
            <a:r>
              <a:rPr lang="ar-SA" sz="4000" b="1" smtClean="0"/>
              <a:t>مراحل صياغة العنوان</a:t>
            </a:r>
            <a:br>
              <a:rPr lang="ar-SA" sz="4000" b="1" smtClean="0"/>
            </a:br>
            <a:r>
              <a:rPr lang="ar-SA" sz="4000" b="1" smtClean="0"/>
              <a:t>مثال</a:t>
            </a:r>
            <a:endParaRPr lang="en-US" sz="4000" b="1" smtClean="0">
              <a:cs typeface="Times New Roman" pitchFamily="18" charset="0"/>
            </a:endParaRPr>
          </a:p>
        </p:txBody>
      </p:sp>
      <p:sp>
        <p:nvSpPr>
          <p:cNvPr id="7171" name="Rectangle 3"/>
          <p:cNvSpPr>
            <a:spLocks noGrp="1" noChangeArrowheads="1"/>
          </p:cNvSpPr>
          <p:nvPr>
            <p:ph type="body" idx="4294967295"/>
          </p:nvPr>
        </p:nvSpPr>
        <p:spPr/>
        <p:txBody>
          <a:bodyPr/>
          <a:lstStyle/>
          <a:p>
            <a:pPr marL="533400" indent="-533400" algn="r" rtl="1" eaLnBrk="1" hangingPunct="1">
              <a:lnSpc>
                <a:spcPct val="90000"/>
              </a:lnSpc>
              <a:buFontTx/>
              <a:buAutoNum type="arabicPeriod"/>
            </a:pPr>
            <a:r>
              <a:rPr lang="ar-SA" sz="2800" dirty="0" smtClean="0"/>
              <a:t>مرحلة العمومية الكاملة: مثل (تقييم السياسات </a:t>
            </a:r>
            <a:r>
              <a:rPr lang="ar-SA" sz="2800" dirty="0" smtClean="0"/>
              <a:t>الإدارية المتبعة </a:t>
            </a:r>
            <a:r>
              <a:rPr lang="ar-SA" sz="2800" dirty="0" smtClean="0"/>
              <a:t>في </a:t>
            </a:r>
            <a:r>
              <a:rPr lang="ar-SA" sz="2800" dirty="0" smtClean="0"/>
              <a:t>القطاع الصناعي </a:t>
            </a:r>
            <a:r>
              <a:rPr lang="ar-YE" sz="2800" dirty="0" smtClean="0"/>
              <a:t>اليمني</a:t>
            </a:r>
            <a:r>
              <a:rPr lang="ar-SA" sz="2800" dirty="0" smtClean="0"/>
              <a:t>).</a:t>
            </a:r>
            <a:endParaRPr lang="ar-SA" sz="2800" dirty="0" smtClean="0"/>
          </a:p>
          <a:p>
            <a:pPr marL="533400" indent="-533400" algn="r" rtl="1" eaLnBrk="1" hangingPunct="1">
              <a:lnSpc>
                <a:spcPct val="90000"/>
              </a:lnSpc>
              <a:buFontTx/>
              <a:buAutoNum type="arabicPeriod"/>
            </a:pPr>
            <a:r>
              <a:rPr lang="ar-SA" sz="2800" dirty="0" smtClean="0"/>
              <a:t>مرحلة العمومية: يصبح العنوان أكثر تحجيماً (تقييم السياسات الإدارية المتبعة في القطاع الصناعي </a:t>
            </a:r>
            <a:r>
              <a:rPr lang="ar-YE" sz="2800" dirty="0" smtClean="0">
                <a:solidFill>
                  <a:srgbClr val="FF0000"/>
                </a:solidFill>
              </a:rPr>
              <a:t>بأمانة العاصمة</a:t>
            </a:r>
            <a:r>
              <a:rPr lang="ar-SA" sz="2800" dirty="0" smtClean="0"/>
              <a:t>).</a:t>
            </a:r>
            <a:endParaRPr lang="ar-SA" sz="2800" dirty="0" smtClean="0"/>
          </a:p>
          <a:p>
            <a:pPr marL="533400" indent="-533400" algn="r" rtl="1" eaLnBrk="1" hangingPunct="1">
              <a:lnSpc>
                <a:spcPct val="90000"/>
              </a:lnSpc>
              <a:buFontTx/>
              <a:buAutoNum type="arabicPeriod"/>
            </a:pPr>
            <a:r>
              <a:rPr lang="ar-SA" sz="2800" dirty="0" smtClean="0"/>
              <a:t>مرحلة العمومية المحدودة: (تقييم السياسات الإدارية المتبعة في </a:t>
            </a:r>
            <a:r>
              <a:rPr lang="ar-SA" sz="2800" dirty="0" smtClean="0">
                <a:solidFill>
                  <a:schemeClr val="hlink"/>
                </a:solidFill>
              </a:rPr>
              <a:t>صناعة </a:t>
            </a:r>
            <a:r>
              <a:rPr lang="ar-YE" sz="2800" dirty="0" smtClean="0">
                <a:solidFill>
                  <a:schemeClr val="hlink"/>
                </a:solidFill>
              </a:rPr>
              <a:t>الأدوية</a:t>
            </a:r>
            <a:r>
              <a:rPr lang="ar-YE" sz="2800" dirty="0" smtClean="0"/>
              <a:t> بأمانة العاصمة</a:t>
            </a:r>
            <a:r>
              <a:rPr lang="ar-SA" sz="2800" dirty="0" smtClean="0"/>
              <a:t>).</a:t>
            </a:r>
            <a:endParaRPr lang="ar-SA" sz="2800" dirty="0" smtClean="0"/>
          </a:p>
          <a:p>
            <a:pPr marL="533400" indent="-533400" algn="r" rtl="1">
              <a:lnSpc>
                <a:spcPct val="90000"/>
              </a:lnSpc>
              <a:buFontTx/>
              <a:buAutoNum type="arabicPeriod"/>
            </a:pPr>
            <a:r>
              <a:rPr lang="ar-SA" sz="2800" dirty="0" smtClean="0"/>
              <a:t>مرحلة العنوان المحدد: (تقييم السياسات </a:t>
            </a:r>
            <a:r>
              <a:rPr lang="ar-SA" sz="2800" dirty="0" smtClean="0">
                <a:solidFill>
                  <a:srgbClr val="0000FF"/>
                </a:solidFill>
              </a:rPr>
              <a:t>التسويقية</a:t>
            </a:r>
            <a:r>
              <a:rPr lang="ar-SA" sz="2800" dirty="0" smtClean="0"/>
              <a:t> المتبعة في </a:t>
            </a:r>
            <a:r>
              <a:rPr lang="ar-SA" sz="2800" dirty="0">
                <a:solidFill>
                  <a:schemeClr val="hlink"/>
                </a:solidFill>
              </a:rPr>
              <a:t>صناعة </a:t>
            </a:r>
            <a:r>
              <a:rPr lang="ar-YE" sz="2800" dirty="0">
                <a:solidFill>
                  <a:schemeClr val="hlink"/>
                </a:solidFill>
              </a:rPr>
              <a:t>الأدوية</a:t>
            </a:r>
            <a:r>
              <a:rPr lang="ar-YE" sz="2800" dirty="0"/>
              <a:t> بأمانة العاصمة</a:t>
            </a:r>
            <a:r>
              <a:rPr lang="ar-SA" sz="2800" dirty="0" smtClean="0"/>
              <a:t>).</a:t>
            </a:r>
            <a:endParaRPr lang="ar-SA" sz="2800" dirty="0" smtClean="0"/>
          </a:p>
          <a:p>
            <a:pPr marL="533400" indent="-533400" algn="r" rtl="1">
              <a:lnSpc>
                <a:spcPct val="90000"/>
              </a:lnSpc>
              <a:buFontTx/>
              <a:buAutoNum type="arabicPeriod"/>
            </a:pPr>
            <a:r>
              <a:rPr lang="ar-SA" sz="2800" dirty="0" smtClean="0"/>
              <a:t>مرحلة العنوان الأكثر تحديداً: (تقييم السياسات </a:t>
            </a:r>
            <a:r>
              <a:rPr lang="ar-SA" sz="2800" dirty="0" smtClean="0">
                <a:solidFill>
                  <a:srgbClr val="00CC00"/>
                </a:solidFill>
              </a:rPr>
              <a:t>السعرية</a:t>
            </a:r>
            <a:r>
              <a:rPr lang="ar-SA" sz="2800" dirty="0" smtClean="0"/>
              <a:t> المتبعة في </a:t>
            </a:r>
            <a:r>
              <a:rPr lang="ar-SA" sz="2800" dirty="0">
                <a:solidFill>
                  <a:schemeClr val="hlink"/>
                </a:solidFill>
              </a:rPr>
              <a:t>صناعة </a:t>
            </a:r>
            <a:r>
              <a:rPr lang="ar-YE" sz="2800" dirty="0">
                <a:solidFill>
                  <a:schemeClr val="hlink"/>
                </a:solidFill>
              </a:rPr>
              <a:t>الأدوية</a:t>
            </a:r>
            <a:r>
              <a:rPr lang="ar-YE" sz="2800" dirty="0"/>
              <a:t> بأمانة العاصمة</a:t>
            </a:r>
            <a:r>
              <a:rPr lang="ar-SA" sz="2800" dirty="0" smtClean="0"/>
              <a:t>).</a:t>
            </a:r>
            <a:endParaRPr lang="ar-SA" sz="2800" dirty="0" smtClean="0"/>
          </a:p>
          <a:p>
            <a:pPr marL="533400" indent="-533400" algn="r" rtl="1" eaLnBrk="1" hangingPunct="1">
              <a:lnSpc>
                <a:spcPct val="90000"/>
              </a:lnSpc>
            </a:pPr>
            <a:endParaRPr lang="en-US" sz="2800" dirty="0" smtClean="0">
              <a:cs typeface="Arial" pitchFamily="34" charset="0"/>
            </a:endParaRPr>
          </a:p>
        </p:txBody>
      </p:sp>
      <p:sp>
        <p:nvSpPr>
          <p:cNvPr id="4" name="عنصر نائب لرقم الشريحة 3"/>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545AA550-7908-465B-B2AC-430B4A751907}" type="slidenum">
              <a:rPr lang="ar-SA" sz="1200">
                <a:solidFill>
                  <a:schemeClr val="tx1">
                    <a:tint val="75000"/>
                  </a:schemeClr>
                </a:solidFill>
                <a:latin typeface="+mn-lt"/>
                <a:cs typeface="+mn-cs"/>
              </a:rPr>
              <a:pPr algn="l" fontAlgn="auto">
                <a:spcBef>
                  <a:spcPts val="0"/>
                </a:spcBef>
                <a:spcAft>
                  <a:spcPts val="0"/>
                </a:spcAft>
                <a:defRPr/>
              </a:pPr>
              <a:t>24</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17909038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 calcmode="lin" valueType="num">
                                      <p:cBhvr additive="base">
                                        <p:cTn id="31"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عنوان 1"/>
          <p:cNvSpPr>
            <a:spLocks noGrp="1"/>
          </p:cNvSpPr>
          <p:nvPr>
            <p:ph type="title" idx="4294967295"/>
          </p:nvPr>
        </p:nvSpPr>
        <p:spPr>
          <a:xfrm>
            <a:off x="457200" y="274638"/>
            <a:ext cx="8229600" cy="792162"/>
          </a:xfrm>
        </p:spPr>
        <p:txBody>
          <a:bodyPr/>
          <a:lstStyle/>
          <a:p>
            <a:pPr rtl="1"/>
            <a:r>
              <a:rPr lang="ar-SA" b="1" dirty="0" smtClean="0">
                <a:latin typeface="Lucida Sans Unicode" pitchFamily="34" charset="0"/>
                <a:cs typeface="Traditional Arabic" pitchFamily="18" charset="-78"/>
              </a:rPr>
              <a:t>المتغيرات</a:t>
            </a:r>
            <a:r>
              <a:rPr lang="ar-SA" sz="4000" b="1" dirty="0" smtClean="0">
                <a:latin typeface="Lucida Sans Unicode" pitchFamily="34" charset="0"/>
                <a:cs typeface="Traditional Arabic" pitchFamily="18" charset="-78"/>
              </a:rPr>
              <a:t> </a:t>
            </a:r>
            <a:r>
              <a:rPr lang="en-US" sz="3600" b="1" dirty="0" smtClean="0">
                <a:latin typeface="Lucida Calligraphy" pitchFamily="66" charset="0"/>
                <a:cs typeface="Traditional Arabic" pitchFamily="18" charset="-78"/>
              </a:rPr>
              <a:t>Variables</a:t>
            </a:r>
            <a:endParaRPr lang="ar-SA" b="1" dirty="0" smtClean="0"/>
          </a:p>
        </p:txBody>
      </p:sp>
      <p:sp>
        <p:nvSpPr>
          <p:cNvPr id="65539" name="عنصر نائب للمحتوى 2"/>
          <p:cNvSpPr>
            <a:spLocks noGrp="1"/>
          </p:cNvSpPr>
          <p:nvPr>
            <p:ph idx="4294967295"/>
          </p:nvPr>
        </p:nvSpPr>
        <p:spPr>
          <a:xfrm>
            <a:off x="457200" y="1066800"/>
            <a:ext cx="8229600" cy="5410200"/>
          </a:xfrm>
        </p:spPr>
        <p:txBody>
          <a:bodyPr/>
          <a:lstStyle/>
          <a:p>
            <a:pPr algn="just" rtl="1" eaLnBrk="1" hangingPunct="1">
              <a:spcBef>
                <a:spcPts val="600"/>
              </a:spcBef>
            </a:pPr>
            <a:r>
              <a:rPr lang="ar-SA" sz="2800" b="1" dirty="0" smtClean="0">
                <a:latin typeface="Lucida Sans Unicode" pitchFamily="34" charset="0"/>
                <a:cs typeface="Simplified Arabic" pitchFamily="18" charset="-78"/>
              </a:rPr>
              <a:t>أي </a:t>
            </a:r>
            <a:r>
              <a:rPr lang="ar-SA" sz="2800" b="1" dirty="0" smtClean="0">
                <a:latin typeface="Lucida Sans Unicode" pitchFamily="34" charset="0"/>
                <a:cs typeface="Simplified Arabic" pitchFamily="18" charset="-78"/>
              </a:rPr>
              <a:t>شيء </a:t>
            </a:r>
            <a:r>
              <a:rPr lang="ar-SA" sz="2800" b="1" dirty="0" smtClean="0">
                <a:latin typeface="Lucida Sans Unicode" pitchFamily="34" charset="0"/>
                <a:cs typeface="Simplified Arabic" pitchFamily="18" charset="-78"/>
              </a:rPr>
              <a:t>يمكن أن تكون له قيم مختلفة أو صفات متعددة. ويمكن أن يكون للمتغير قيم مختلفة في أوقات مختلفة أو في وقت واحد</a:t>
            </a:r>
            <a:r>
              <a:rPr lang="en-US" sz="2800" dirty="0" smtClean="0">
                <a:latin typeface="Lucida Sans Unicode" pitchFamily="34" charset="0"/>
                <a:cs typeface="Simplified Arabic" pitchFamily="18" charset="-78"/>
              </a:rPr>
              <a:t> .</a:t>
            </a:r>
          </a:p>
          <a:p>
            <a:pPr algn="r" rtl="1">
              <a:spcBef>
                <a:spcPts val="600"/>
              </a:spcBef>
              <a:buFont typeface="Arial" pitchFamily="34" charset="0"/>
              <a:buNone/>
            </a:pPr>
            <a:endParaRPr lang="ar-SA" sz="2800" dirty="0" smtClean="0">
              <a:cs typeface="Simplified Arabic" pitchFamily="18" charset="-78"/>
            </a:endParaRPr>
          </a:p>
          <a:p>
            <a:pPr algn="r" rtl="1">
              <a:spcBef>
                <a:spcPts val="600"/>
              </a:spcBef>
              <a:buFont typeface="Arial" pitchFamily="34" charset="0"/>
              <a:buNone/>
            </a:pPr>
            <a:r>
              <a:rPr lang="ar-SA" sz="2800" b="1" dirty="0" smtClean="0">
                <a:cs typeface="Simplified Arabic" pitchFamily="18" charset="-78"/>
              </a:rPr>
              <a:t>مثال: </a:t>
            </a:r>
            <a:r>
              <a:rPr lang="ar-SA" sz="2800" b="1" dirty="0" smtClean="0">
                <a:solidFill>
                  <a:schemeClr val="accent2"/>
                </a:solidFill>
                <a:latin typeface="Lucida Sans Unicode" pitchFamily="34" charset="0"/>
                <a:cs typeface="Simplified Arabic" pitchFamily="18" charset="-78"/>
              </a:rPr>
              <a:t>وحدات الإنتاج </a:t>
            </a:r>
            <a:r>
              <a:rPr lang="en-US" sz="2800" b="1" dirty="0" smtClean="0">
                <a:solidFill>
                  <a:schemeClr val="accent2"/>
                </a:solidFill>
                <a:latin typeface="Lucida Calligraphy" pitchFamily="66" charset="0"/>
                <a:cs typeface="Simplified Arabic" pitchFamily="18" charset="-78"/>
              </a:rPr>
              <a:t>Production Units</a:t>
            </a:r>
            <a:r>
              <a:rPr lang="en-US" sz="2800" b="1" dirty="0" smtClean="0">
                <a:latin typeface="Lucida Calligraphy" pitchFamily="66" charset="0"/>
                <a:cs typeface="Simplified Arabic" pitchFamily="18" charset="-78"/>
              </a:rPr>
              <a:t> </a:t>
            </a:r>
            <a:endParaRPr lang="ar-SA" sz="2800" b="1" dirty="0" smtClean="0">
              <a:latin typeface="Lucida Calligraphy" pitchFamily="66" charset="0"/>
              <a:cs typeface="Simplified Arabic" pitchFamily="18" charset="-78"/>
            </a:endParaRPr>
          </a:p>
          <a:p>
            <a:pPr algn="just" rtl="1" eaLnBrk="1" hangingPunct="1">
              <a:buFont typeface="Arial" pitchFamily="34" charset="0"/>
              <a:buNone/>
            </a:pPr>
            <a:r>
              <a:rPr lang="ar-SA" sz="2800" b="1" u="sng" dirty="0" smtClean="0">
                <a:latin typeface="Lucida Sans Unicode" pitchFamily="34" charset="0"/>
                <a:cs typeface="Simplified Arabic" pitchFamily="18" charset="-78"/>
              </a:rPr>
              <a:t> </a:t>
            </a:r>
            <a:r>
              <a:rPr lang="ar-SA" sz="2800" b="1" u="sng" dirty="0" smtClean="0">
                <a:solidFill>
                  <a:srgbClr val="0070C0"/>
                </a:solidFill>
                <a:latin typeface="Lucida Sans Unicode" pitchFamily="34" charset="0"/>
                <a:cs typeface="Simplified Arabic" pitchFamily="18" charset="-78"/>
              </a:rPr>
              <a:t>في وقت واحد</a:t>
            </a:r>
            <a:r>
              <a:rPr lang="ar-SA" sz="2800" b="1" dirty="0" smtClean="0">
                <a:solidFill>
                  <a:srgbClr val="0070C0"/>
                </a:solidFill>
                <a:latin typeface="Lucida Sans Unicode" pitchFamily="34" charset="0"/>
                <a:cs typeface="Simplified Arabic" pitchFamily="18" charset="-78"/>
              </a:rPr>
              <a:t> </a:t>
            </a:r>
          </a:p>
          <a:p>
            <a:pPr algn="just" rtl="1" eaLnBrk="1" hangingPunct="1"/>
            <a:r>
              <a:rPr lang="ar-SA" sz="2800" b="1" dirty="0" smtClean="0">
                <a:latin typeface="Lucida Sans Unicode" pitchFamily="34" charset="0"/>
                <a:cs typeface="Simplified Arabic" pitchFamily="18" charset="-78"/>
              </a:rPr>
              <a:t>من الممكن أن ينتج العامل وحدة واحدة في الدقيقة، ويقوم عامل آخر بإنتاج وحدتين في الدقيقة.</a:t>
            </a:r>
          </a:p>
          <a:p>
            <a:pPr algn="just" rtl="1" eaLnBrk="1" hangingPunct="1">
              <a:buFont typeface="Arial" pitchFamily="34" charset="0"/>
              <a:buNone/>
            </a:pPr>
            <a:r>
              <a:rPr lang="ar-SA" sz="2800" b="1" u="sng" dirty="0" smtClean="0">
                <a:solidFill>
                  <a:srgbClr val="0070C0"/>
                </a:solidFill>
                <a:latin typeface="Lucida Sans Unicode" pitchFamily="34" charset="0"/>
                <a:cs typeface="Simplified Arabic" pitchFamily="18" charset="-78"/>
              </a:rPr>
              <a:t>في </a:t>
            </a:r>
            <a:r>
              <a:rPr lang="ar-SA" sz="2800" b="1" u="sng" dirty="0" smtClean="0">
                <a:solidFill>
                  <a:srgbClr val="0070C0"/>
                </a:solidFill>
                <a:latin typeface="Lucida Sans Unicode" pitchFamily="34" charset="0"/>
                <a:cs typeface="Simplified Arabic" pitchFamily="18" charset="-78"/>
              </a:rPr>
              <a:t>أوقات </a:t>
            </a:r>
            <a:r>
              <a:rPr lang="ar-SA" sz="2800" b="1" u="sng" dirty="0" smtClean="0">
                <a:solidFill>
                  <a:srgbClr val="0070C0"/>
                </a:solidFill>
                <a:latin typeface="Lucida Sans Unicode" pitchFamily="34" charset="0"/>
                <a:cs typeface="Simplified Arabic" pitchFamily="18" charset="-78"/>
              </a:rPr>
              <a:t>مختلفة</a:t>
            </a:r>
          </a:p>
          <a:p>
            <a:pPr algn="just" rtl="1"/>
            <a:r>
              <a:rPr lang="ar-SA" sz="2800" b="1" dirty="0" smtClean="0">
                <a:latin typeface="Lucida Sans Unicode" pitchFamily="34" charset="0"/>
                <a:cs typeface="Simplified Arabic" pitchFamily="18" charset="-78"/>
              </a:rPr>
              <a:t>من الممكن أن ينتج </a:t>
            </a:r>
            <a:r>
              <a:rPr lang="ar-SA" sz="2800" b="1" dirty="0" smtClean="0">
                <a:latin typeface="Lucida Sans Unicode" pitchFamily="34" charset="0"/>
                <a:cs typeface="Simplified Arabic" pitchFamily="18" charset="-78"/>
              </a:rPr>
              <a:t>العامل</a:t>
            </a:r>
            <a:r>
              <a:rPr lang="en-MY" sz="2800" b="1" dirty="0" smtClean="0">
                <a:latin typeface="Lucida Sans Unicode" pitchFamily="34" charset="0"/>
                <a:cs typeface="Simplified Arabic" pitchFamily="18" charset="-78"/>
              </a:rPr>
              <a:t> </a:t>
            </a:r>
            <a:r>
              <a:rPr lang="ar-SA" sz="2800" b="1" dirty="0" smtClean="0">
                <a:latin typeface="Lucida Sans Unicode" pitchFamily="34" charset="0"/>
                <a:cs typeface="Simplified Arabic" pitchFamily="18" charset="-78"/>
              </a:rPr>
              <a:t>نفس</a:t>
            </a:r>
            <a:r>
              <a:rPr lang="ar-YE" sz="2800" b="1" dirty="0" smtClean="0">
                <a:latin typeface="Lucida Sans Unicode" pitchFamily="34" charset="0"/>
                <a:cs typeface="Simplified Arabic" pitchFamily="18" charset="-78"/>
              </a:rPr>
              <a:t>ه</a:t>
            </a:r>
            <a:r>
              <a:rPr lang="ar-SA" sz="2800" b="1" dirty="0" smtClean="0">
                <a:latin typeface="Lucida Sans Unicode" pitchFamily="34" charset="0"/>
                <a:cs typeface="Simplified Arabic" pitchFamily="18" charset="-78"/>
              </a:rPr>
              <a:t>  </a:t>
            </a:r>
            <a:r>
              <a:rPr lang="ar-SA" sz="2800" b="1" dirty="0" smtClean="0">
                <a:latin typeface="Lucida Sans Unicode" pitchFamily="34" charset="0"/>
                <a:cs typeface="Simplified Arabic" pitchFamily="18" charset="-78"/>
              </a:rPr>
              <a:t>وحدة واحدة في الدقيقة الأولى، وخمس وحدات في الدقيقة التالية.</a:t>
            </a:r>
            <a:endParaRPr lang="en-US" sz="2800" b="1" dirty="0" smtClean="0">
              <a:latin typeface="Lucida Sans Unicode" pitchFamily="34" charset="0"/>
              <a:cs typeface="Simplified Arabic" pitchFamily="18" charset="-78"/>
            </a:endParaRPr>
          </a:p>
          <a:p>
            <a:pPr algn="r" rtl="1">
              <a:spcBef>
                <a:spcPts val="600"/>
              </a:spcBef>
            </a:pPr>
            <a:endParaRPr lang="ar-SA" sz="2800" dirty="0" smtClean="0">
              <a:cs typeface="Simplified Arabic" pitchFamily="18" charset="-78"/>
            </a:endParaRPr>
          </a:p>
        </p:txBody>
      </p:sp>
      <p:sp>
        <p:nvSpPr>
          <p:cNvPr id="4" name="عنصر نائب لرقم الشريحة 3"/>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2CB0A440-9891-4264-BA66-DAE742E6D062}" type="slidenum">
              <a:rPr lang="ar-SA" sz="1200">
                <a:solidFill>
                  <a:schemeClr val="tx1">
                    <a:tint val="75000"/>
                  </a:schemeClr>
                </a:solidFill>
                <a:latin typeface="+mn-lt"/>
                <a:cs typeface="+mn-cs"/>
              </a:rPr>
              <a:pPr algn="l" fontAlgn="auto">
                <a:spcBef>
                  <a:spcPts val="0"/>
                </a:spcBef>
                <a:spcAft>
                  <a:spcPts val="0"/>
                </a:spcAft>
                <a:defRPr/>
              </a:pPr>
              <a:t>3</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1404584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عنوان 1"/>
          <p:cNvSpPr>
            <a:spLocks noGrp="1"/>
          </p:cNvSpPr>
          <p:nvPr>
            <p:ph type="title" idx="4294967295"/>
          </p:nvPr>
        </p:nvSpPr>
        <p:spPr/>
        <p:txBody>
          <a:bodyPr/>
          <a:lstStyle/>
          <a:p>
            <a:pPr rtl="1"/>
            <a:r>
              <a:rPr lang="ar-SA" sz="3600" b="1" smtClean="0">
                <a:solidFill>
                  <a:schemeClr val="accent2"/>
                </a:solidFill>
                <a:latin typeface="Lucida Sans Unicode" pitchFamily="34" charset="0"/>
                <a:cs typeface="Simplified Arabic" pitchFamily="18" charset="-78"/>
              </a:rPr>
              <a:t>أنواع المتغيرات: </a:t>
            </a:r>
            <a:r>
              <a:rPr lang="en-US" sz="3600" b="1" smtClean="0">
                <a:solidFill>
                  <a:schemeClr val="accent2"/>
                </a:solidFill>
                <a:latin typeface="Lucida Calligraphy" pitchFamily="66" charset="0"/>
                <a:cs typeface="Simplified Arabic" pitchFamily="18" charset="-78"/>
              </a:rPr>
              <a:t>Types of Variables</a:t>
            </a:r>
            <a:endParaRPr lang="ar-SA" sz="3600" b="1" smtClean="0">
              <a:cs typeface="Simplified Arabic" pitchFamily="18" charset="-78"/>
            </a:endParaRPr>
          </a:p>
        </p:txBody>
      </p:sp>
      <p:sp>
        <p:nvSpPr>
          <p:cNvPr id="66563" name="عنصر نائب للمحتوى 2"/>
          <p:cNvSpPr>
            <a:spLocks noGrp="1"/>
          </p:cNvSpPr>
          <p:nvPr>
            <p:ph idx="4294967295"/>
          </p:nvPr>
        </p:nvSpPr>
        <p:spPr/>
        <p:txBody>
          <a:bodyPr/>
          <a:lstStyle/>
          <a:p>
            <a:pPr algn="r" rtl="1"/>
            <a:r>
              <a:rPr lang="ar-SA" b="1" dirty="0" smtClean="0">
                <a:solidFill>
                  <a:schemeClr val="bg1"/>
                </a:solidFill>
                <a:cs typeface="DecoType Naskh Variants" pitchFamily="2" charset="-78"/>
              </a:rPr>
              <a:t>المتغيرات المستقلة أو </a:t>
            </a:r>
            <a:r>
              <a:rPr lang="ar-SA" b="1" dirty="0" err="1" smtClean="0">
                <a:solidFill>
                  <a:schemeClr val="bg1"/>
                </a:solidFill>
                <a:cs typeface="DecoType Naskh Variants" pitchFamily="2" charset="-78"/>
              </a:rPr>
              <a:t>التنبؤية</a:t>
            </a:r>
            <a:r>
              <a:rPr lang="ar-SA" b="1" dirty="0" smtClean="0">
                <a:solidFill>
                  <a:schemeClr val="bg1"/>
                </a:solidFill>
                <a:cs typeface="DecoType Naskh Variants" pitchFamily="2" charset="-78"/>
              </a:rPr>
              <a:t> :  </a:t>
            </a:r>
            <a:r>
              <a:rPr lang="en-US" b="1" dirty="0" smtClean="0">
                <a:solidFill>
                  <a:schemeClr val="bg1"/>
                </a:solidFill>
                <a:cs typeface="DecoType Naskh Variants" pitchFamily="2" charset="-78"/>
              </a:rPr>
              <a:t>Independent Variables</a:t>
            </a:r>
            <a:r>
              <a:rPr lang="en-US" dirty="0" smtClean="0">
                <a:solidFill>
                  <a:schemeClr val="bg1"/>
                </a:solidFill>
                <a:cs typeface="Arial" pitchFamily="34" charset="0"/>
              </a:rPr>
              <a:t> </a:t>
            </a:r>
          </a:p>
          <a:p>
            <a:pPr algn="r" rtl="1">
              <a:buFont typeface="Arial" pitchFamily="34" charset="0"/>
              <a:buNone/>
            </a:pPr>
            <a:endParaRPr lang="ar-SA" dirty="0" smtClean="0"/>
          </a:p>
        </p:txBody>
      </p:sp>
      <p:sp>
        <p:nvSpPr>
          <p:cNvPr id="4" name="Rectangle 2"/>
          <p:cNvSpPr txBox="1">
            <a:spLocks/>
          </p:cNvSpPr>
          <p:nvPr/>
        </p:nvSpPr>
        <p:spPr bwMode="auto">
          <a:xfrm>
            <a:off x="1014413" y="530225"/>
            <a:ext cx="7772400" cy="954559"/>
          </a:xfrm>
          <a:prstGeom prst="rect">
            <a:avLst/>
          </a:prstGeom>
          <a:noFill/>
          <a:ln w="9525">
            <a:noFill/>
            <a:miter lim="800000"/>
            <a:headEnd/>
            <a:tailEnd/>
          </a:ln>
        </p:spPr>
        <p:txBody>
          <a:bodyPr anchor="ctr"/>
          <a:lstStyle/>
          <a:p>
            <a:pPr algn="r" rtl="1">
              <a:defRPr/>
            </a:pPr>
            <a:endParaRPr lang="en-US" sz="3000" dirty="0">
              <a:solidFill>
                <a:schemeClr val="accent2"/>
              </a:solidFill>
              <a:latin typeface="Lucida Calligraphy" pitchFamily="66" charset="0"/>
              <a:ea typeface="+mj-ea"/>
              <a:cs typeface="Simplified Arabic" pitchFamily="2" charset="-78"/>
            </a:endParaRPr>
          </a:p>
        </p:txBody>
      </p:sp>
      <p:sp>
        <p:nvSpPr>
          <p:cNvPr id="66565" name="Rectangle 4"/>
          <p:cNvSpPr>
            <a:spLocks noChangeArrowheads="1"/>
          </p:cNvSpPr>
          <p:nvPr/>
        </p:nvSpPr>
        <p:spPr bwMode="auto">
          <a:xfrm>
            <a:off x="428625" y="2332038"/>
            <a:ext cx="8286750" cy="647700"/>
          </a:xfrm>
          <a:prstGeom prst="rect">
            <a:avLst/>
          </a:prstGeom>
          <a:solidFill>
            <a:srgbClr val="002060"/>
          </a:solidFill>
          <a:ln w="9525">
            <a:solidFill>
              <a:schemeClr val="tx1"/>
            </a:solidFill>
            <a:miter lim="800000"/>
            <a:headEnd/>
            <a:tailEnd/>
          </a:ln>
        </p:spPr>
        <p:txBody>
          <a:bodyPr wrap="none" anchor="ctr"/>
          <a:lstStyle/>
          <a:p>
            <a:pPr algn="ctr" rtl="1"/>
            <a:r>
              <a:rPr lang="ar-SA" sz="3200" b="1" dirty="0">
                <a:solidFill>
                  <a:schemeClr val="bg1"/>
                </a:solidFill>
                <a:cs typeface="DecoType Naskh Variants" pitchFamily="2" charset="-78"/>
              </a:rPr>
              <a:t>المتغيـرات التــابعة أو المعيارية:  </a:t>
            </a:r>
            <a:r>
              <a:rPr lang="en-US" sz="3200" b="1" dirty="0">
                <a:solidFill>
                  <a:schemeClr val="bg1"/>
                </a:solidFill>
                <a:cs typeface="DecoType Naskh Variants" pitchFamily="2" charset="-78"/>
              </a:rPr>
              <a:t>Dependent Variables</a:t>
            </a:r>
          </a:p>
        </p:txBody>
      </p:sp>
      <p:sp>
        <p:nvSpPr>
          <p:cNvPr id="66566" name="Rectangle 5"/>
          <p:cNvSpPr>
            <a:spLocks noChangeArrowheads="1"/>
          </p:cNvSpPr>
          <p:nvPr/>
        </p:nvSpPr>
        <p:spPr bwMode="auto">
          <a:xfrm>
            <a:off x="428625" y="3267075"/>
            <a:ext cx="8286750" cy="576263"/>
          </a:xfrm>
          <a:prstGeom prst="rect">
            <a:avLst/>
          </a:prstGeom>
          <a:solidFill>
            <a:srgbClr val="002060"/>
          </a:solidFill>
          <a:ln w="9525">
            <a:solidFill>
              <a:schemeClr val="tx1"/>
            </a:solidFill>
            <a:miter lim="800000"/>
            <a:headEnd/>
            <a:tailEnd/>
          </a:ln>
        </p:spPr>
        <p:txBody>
          <a:bodyPr wrap="none" anchor="ctr"/>
          <a:lstStyle/>
          <a:p>
            <a:pPr algn="ctr" rtl="1"/>
            <a:r>
              <a:rPr lang="ar-SA" sz="3200" b="1" dirty="0">
                <a:solidFill>
                  <a:schemeClr val="bg1"/>
                </a:solidFill>
                <a:cs typeface="DecoType Naskh Variants" pitchFamily="2" charset="-78"/>
              </a:rPr>
              <a:t>المتغيرات المستقلة أو </a:t>
            </a:r>
            <a:r>
              <a:rPr lang="ar-SA" sz="3200" b="1" dirty="0" err="1">
                <a:solidFill>
                  <a:schemeClr val="bg1"/>
                </a:solidFill>
                <a:cs typeface="DecoType Naskh Variants" pitchFamily="2" charset="-78"/>
              </a:rPr>
              <a:t>التنبؤية</a:t>
            </a:r>
            <a:r>
              <a:rPr lang="ar-SA" sz="3200" b="1" dirty="0">
                <a:solidFill>
                  <a:schemeClr val="bg1"/>
                </a:solidFill>
                <a:cs typeface="DecoType Naskh Variants" pitchFamily="2" charset="-78"/>
              </a:rPr>
              <a:t> :  </a:t>
            </a:r>
            <a:r>
              <a:rPr lang="en-US" sz="3200" b="1" dirty="0">
                <a:solidFill>
                  <a:schemeClr val="bg1"/>
                </a:solidFill>
                <a:cs typeface="DecoType Naskh Variants" pitchFamily="2" charset="-78"/>
              </a:rPr>
              <a:t>Independent Variables</a:t>
            </a:r>
            <a:r>
              <a:rPr lang="en-US" dirty="0">
                <a:solidFill>
                  <a:schemeClr val="bg1"/>
                </a:solidFill>
              </a:rPr>
              <a:t> </a:t>
            </a:r>
          </a:p>
        </p:txBody>
      </p:sp>
      <p:sp>
        <p:nvSpPr>
          <p:cNvPr id="9" name="عنصر نائب لرقم الشريحة 8"/>
          <p:cNvSpPr txBox="1">
            <a:spLocks noGrp="1"/>
          </p:cNvSpPr>
          <p:nvPr/>
        </p:nvSpPr>
        <p:spPr>
          <a:xfrm>
            <a:off x="457200" y="6356350"/>
            <a:ext cx="2133600" cy="365125"/>
          </a:xfrm>
          <a:prstGeom prst="rect">
            <a:avLst/>
          </a:prstGeom>
          <a:noFill/>
        </p:spPr>
        <p:txBody>
          <a:bodyPr rtlCol="1" anchor="ctr"/>
          <a:lstStyle/>
          <a:p>
            <a:pPr algn="r" rtl="1" fontAlgn="auto">
              <a:spcBef>
                <a:spcPts val="0"/>
              </a:spcBef>
              <a:spcAft>
                <a:spcPts val="0"/>
              </a:spcAft>
              <a:defRPr/>
            </a:pPr>
            <a:fld id="{93041C0F-900D-4971-B170-0F6E6741D435}" type="slidenum">
              <a:rPr lang="ar-SA" sz="1200">
                <a:solidFill>
                  <a:schemeClr val="tx1">
                    <a:tint val="75000"/>
                  </a:schemeClr>
                </a:solidFill>
                <a:latin typeface="+mn-lt"/>
                <a:cs typeface="+mn-cs"/>
              </a:rPr>
              <a:pPr algn="r" rtl="1" fontAlgn="auto">
                <a:spcBef>
                  <a:spcPts val="0"/>
                </a:spcBef>
                <a:spcAft>
                  <a:spcPts val="0"/>
                </a:spcAft>
                <a:defRPr/>
              </a:pPr>
              <a:t>4</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3046045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عنوان 1"/>
          <p:cNvSpPr>
            <a:spLocks noGrp="1"/>
          </p:cNvSpPr>
          <p:nvPr>
            <p:ph type="title" idx="4294967295"/>
          </p:nvPr>
        </p:nvSpPr>
        <p:spPr>
          <a:xfrm>
            <a:off x="457200" y="274638"/>
            <a:ext cx="8229600" cy="563562"/>
          </a:xfrm>
        </p:spPr>
        <p:txBody>
          <a:bodyPr>
            <a:normAutofit fontScale="90000"/>
          </a:bodyPr>
          <a:lstStyle/>
          <a:p>
            <a:r>
              <a:rPr lang="ar-SA" sz="2800" b="1" smtClean="0">
                <a:solidFill>
                  <a:schemeClr val="accent2"/>
                </a:solidFill>
                <a:latin typeface="Lucida Sans Unicode" pitchFamily="34" charset="0"/>
                <a:cs typeface="Traditional Arabic" pitchFamily="18" charset="-78"/>
              </a:rPr>
              <a:t>أولاً: المتغيرات التابعة</a:t>
            </a:r>
            <a:br>
              <a:rPr lang="ar-SA" sz="2800" b="1" smtClean="0">
                <a:solidFill>
                  <a:schemeClr val="accent2"/>
                </a:solidFill>
                <a:latin typeface="Lucida Sans Unicode" pitchFamily="34" charset="0"/>
                <a:cs typeface="Traditional Arabic" pitchFamily="18" charset="-78"/>
              </a:rPr>
            </a:br>
            <a:r>
              <a:rPr lang="en-US" sz="2800" b="1" smtClean="0">
                <a:solidFill>
                  <a:schemeClr val="accent2"/>
                </a:solidFill>
                <a:latin typeface="Lucida Sans Unicode" pitchFamily="34" charset="0"/>
                <a:cs typeface="Traditional Arabic" pitchFamily="18" charset="-78"/>
              </a:rPr>
              <a:t>Dependent or criterion variable</a:t>
            </a:r>
            <a:endParaRPr lang="ar-SA" sz="2800" smtClean="0"/>
          </a:p>
        </p:txBody>
      </p:sp>
      <p:sp>
        <p:nvSpPr>
          <p:cNvPr id="3" name="عنصر نائب للمحتوى 2"/>
          <p:cNvSpPr>
            <a:spLocks noGrp="1"/>
          </p:cNvSpPr>
          <p:nvPr>
            <p:ph idx="4294967295"/>
          </p:nvPr>
        </p:nvSpPr>
        <p:spPr>
          <a:xfrm>
            <a:off x="457200" y="838200"/>
            <a:ext cx="8229600" cy="5486400"/>
          </a:xfrm>
        </p:spPr>
        <p:txBody>
          <a:bodyPr/>
          <a:lstStyle/>
          <a:p>
            <a:pPr marL="406400" indent="-406400" algn="just" rtl="1" eaLnBrk="1" hangingPunct="1">
              <a:buClr>
                <a:srgbClr val="002060"/>
              </a:buClr>
              <a:buSzPct val="65000"/>
              <a:buFont typeface="Wingdings" pitchFamily="2" charset="2"/>
              <a:buChar char="Ø"/>
              <a:defRPr/>
            </a:pPr>
            <a:r>
              <a:rPr lang="ar-SA" dirty="0" smtClean="0">
                <a:latin typeface="Lucida Sans Unicode" pitchFamily="34" charset="0"/>
                <a:cs typeface="Simplified Arabic" pitchFamily="2" charset="-78"/>
              </a:rPr>
              <a:t>هي المتغيرات التي تحظى باهتمام كبير من الباحث وتخضع للفحص والدراسة. وبالتالي فان هدف الباحث هو شرح التغيرات في المتغيرات التابعة أو التنبؤ بها.</a:t>
            </a:r>
          </a:p>
          <a:p>
            <a:pPr marL="406400" indent="-406400" algn="just" rtl="1" eaLnBrk="1" hangingPunct="1">
              <a:buClr>
                <a:srgbClr val="002060"/>
              </a:buClr>
              <a:buSzPct val="65000"/>
              <a:buFont typeface="Wingdings" pitchFamily="2" charset="2"/>
              <a:buChar char="Ø"/>
              <a:defRPr/>
            </a:pPr>
            <a:r>
              <a:rPr lang="ar-SA" dirty="0" smtClean="0">
                <a:latin typeface="Lucida Sans Unicode" pitchFamily="34" charset="0"/>
                <a:cs typeface="Simplified Arabic" pitchFamily="2" charset="-78"/>
              </a:rPr>
              <a:t> المتغير التابع هو الذي يقدم نفسه كقضية قابلة للبحث والدراسة</a:t>
            </a:r>
          </a:p>
          <a:p>
            <a:pPr marL="406400" indent="-406400" algn="just" rtl="1" eaLnBrk="1" hangingPunct="1">
              <a:buClr>
                <a:srgbClr val="002060"/>
              </a:buClr>
              <a:buSzPct val="65000"/>
              <a:buFont typeface="Wingdings" pitchFamily="2" charset="2"/>
              <a:buChar char="Ø"/>
              <a:defRPr/>
            </a:pPr>
            <a:r>
              <a:rPr lang="ar-SA" dirty="0" smtClean="0">
                <a:latin typeface="Lucida Sans Unicode" pitchFamily="34" charset="0"/>
                <a:cs typeface="Simplified Arabic" pitchFamily="2" charset="-78"/>
              </a:rPr>
              <a:t> المتغير التابع هو الذي يرغب الباحث في الكشف عن تأثير المتغير أو المتغيرات المستقلة عليها. </a:t>
            </a:r>
          </a:p>
          <a:p>
            <a:pPr algn="just" rtl="1" eaLnBrk="1" hangingPunct="1">
              <a:defRPr/>
            </a:pPr>
            <a:r>
              <a:rPr lang="ar-SA" sz="2800" b="1" dirty="0" smtClean="0">
                <a:solidFill>
                  <a:srgbClr val="FF0000"/>
                </a:solidFill>
                <a:latin typeface="Lucida Sans Unicode" pitchFamily="34" charset="0"/>
                <a:cs typeface="Simplified Arabic" pitchFamily="2" charset="-78"/>
              </a:rPr>
              <a:t>كيف يمكن إيجاد حل للمشكلة ؟</a:t>
            </a:r>
          </a:p>
          <a:p>
            <a:pPr algn="just" rtl="1" eaLnBrk="1" hangingPunct="1">
              <a:defRPr/>
            </a:pPr>
            <a:r>
              <a:rPr lang="ar-SA" sz="2800" dirty="0" smtClean="0">
                <a:latin typeface="Lucida Sans Unicode" pitchFamily="34" charset="0"/>
                <a:cs typeface="Simplified Arabic" pitchFamily="2" charset="-78"/>
              </a:rPr>
              <a:t>يمكن إيجاد حل للمشكلة من خلال تحليل المتغيرات التابعة ودراسة المتغيرات التي تؤثر عليها.</a:t>
            </a:r>
          </a:p>
        </p:txBody>
      </p:sp>
      <p:sp>
        <p:nvSpPr>
          <p:cNvPr id="4" name="عنصر نائب لرقم الشريحة 3"/>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20F9BAC1-A7CD-4F21-9BE9-634C4DACE83A}" type="slidenum">
              <a:rPr lang="ar-SA" sz="1200">
                <a:solidFill>
                  <a:schemeClr val="tx1">
                    <a:tint val="75000"/>
                  </a:schemeClr>
                </a:solidFill>
                <a:latin typeface="+mn-lt"/>
                <a:cs typeface="+mn-cs"/>
              </a:rPr>
              <a:pPr algn="l" fontAlgn="auto">
                <a:spcBef>
                  <a:spcPts val="0"/>
                </a:spcBef>
                <a:spcAft>
                  <a:spcPts val="0"/>
                </a:spcAft>
                <a:defRPr/>
              </a:pPr>
              <a:t>5</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1817143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عنوان 1"/>
          <p:cNvSpPr>
            <a:spLocks noGrp="1"/>
          </p:cNvSpPr>
          <p:nvPr>
            <p:ph type="title" idx="4294967295"/>
          </p:nvPr>
        </p:nvSpPr>
        <p:spPr/>
        <p:txBody>
          <a:bodyPr/>
          <a:lstStyle/>
          <a:p>
            <a:r>
              <a:rPr lang="ar-SA" smtClean="0"/>
              <a:t>أمثلة</a:t>
            </a:r>
          </a:p>
        </p:txBody>
      </p:sp>
      <p:sp>
        <p:nvSpPr>
          <p:cNvPr id="68611" name="عنصر نائب للمحتوى 2"/>
          <p:cNvSpPr>
            <a:spLocks noGrp="1"/>
          </p:cNvSpPr>
          <p:nvPr>
            <p:ph idx="4294967295"/>
          </p:nvPr>
        </p:nvSpPr>
        <p:spPr>
          <a:xfrm>
            <a:off x="457200" y="1066800"/>
            <a:ext cx="8229600" cy="4450432"/>
          </a:xfrm>
        </p:spPr>
        <p:txBody>
          <a:bodyPr/>
          <a:lstStyle/>
          <a:p>
            <a:pPr algn="r" rtl="1"/>
            <a:r>
              <a:rPr lang="ar-SA" dirty="0" smtClean="0"/>
              <a:t>يريد أحد الباحثين في مجال البحوث التطبيقية أن يزيد معدلات أداء العاملين في أحد </a:t>
            </a:r>
            <a:r>
              <a:rPr lang="ar-YE" dirty="0" smtClean="0"/>
              <a:t>المراكز الطبية.</a:t>
            </a:r>
            <a:endParaRPr lang="ar-SA" dirty="0" smtClean="0"/>
          </a:p>
          <a:p>
            <a:pPr algn="r" rtl="1">
              <a:buFont typeface="Arial" pitchFamily="34" charset="0"/>
              <a:buNone/>
            </a:pPr>
            <a:endParaRPr lang="ar-SA" dirty="0" smtClean="0"/>
          </a:p>
          <a:p>
            <a:pPr algn="r" rtl="1"/>
            <a:r>
              <a:rPr lang="ar-SA" dirty="0" smtClean="0"/>
              <a:t>يرغب مدير التسويق في إحدى </a:t>
            </a:r>
            <a:r>
              <a:rPr lang="ar-SA" dirty="0" smtClean="0"/>
              <a:t>شركات</a:t>
            </a:r>
            <a:r>
              <a:rPr lang="ar-YE" dirty="0" smtClean="0"/>
              <a:t> الأدوية</a:t>
            </a:r>
            <a:r>
              <a:rPr lang="ar-SA" dirty="0" smtClean="0"/>
              <a:t> </a:t>
            </a:r>
            <a:r>
              <a:rPr lang="ar-SA" dirty="0" smtClean="0"/>
              <a:t>التعرف على أسباب إخفاق </a:t>
            </a:r>
            <a:r>
              <a:rPr lang="ar-SA" dirty="0" smtClean="0"/>
              <a:t>الاستراتيجية </a:t>
            </a:r>
            <a:r>
              <a:rPr lang="ar-SA" dirty="0" smtClean="0"/>
              <a:t>الإعلانية التي اتبعتها الشركة حديثا في تحقيق أهدافها.</a:t>
            </a:r>
          </a:p>
          <a:p>
            <a:pPr algn="r" rtl="1">
              <a:buFont typeface="Arial" pitchFamily="34" charset="0"/>
              <a:buNone/>
            </a:pPr>
            <a:endParaRPr lang="ar-SA" dirty="0" smtClean="0"/>
          </a:p>
          <a:p>
            <a:pPr algn="r" rtl="1"/>
            <a:endParaRPr lang="ar-SA" dirty="0" smtClean="0"/>
          </a:p>
        </p:txBody>
      </p:sp>
      <p:sp>
        <p:nvSpPr>
          <p:cNvPr id="4" name="عنصر نائب لرقم الشريحة 3"/>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E5579FEE-03BF-48FB-9C54-EDDC50952A02}" type="slidenum">
              <a:rPr lang="ar-SA" sz="1200">
                <a:solidFill>
                  <a:schemeClr val="tx1">
                    <a:tint val="75000"/>
                  </a:schemeClr>
                </a:solidFill>
                <a:latin typeface="+mn-lt"/>
                <a:cs typeface="+mn-cs"/>
              </a:rPr>
              <a:pPr algn="l" fontAlgn="auto">
                <a:spcBef>
                  <a:spcPts val="0"/>
                </a:spcBef>
                <a:spcAft>
                  <a:spcPts val="0"/>
                </a:spcAft>
                <a:defRPr/>
              </a:pPr>
              <a:t>6</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2019452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idx="4294967295"/>
          </p:nvPr>
        </p:nvSpPr>
        <p:spPr/>
        <p:txBody>
          <a:bodyPr>
            <a:normAutofit fontScale="90000"/>
          </a:bodyPr>
          <a:lstStyle/>
          <a:p>
            <a:pPr algn="r" eaLnBrk="1" hangingPunct="1"/>
            <a:r>
              <a:rPr lang="ar-SA" sz="3200" b="1" dirty="0" smtClean="0">
                <a:latin typeface="Lucida Sans Unicode" pitchFamily="34" charset="0"/>
                <a:cs typeface="Simplified Arabic" pitchFamily="18" charset="-78"/>
              </a:rPr>
              <a:t/>
            </a:r>
            <a:br>
              <a:rPr lang="ar-SA" sz="3200" b="1" dirty="0" smtClean="0">
                <a:latin typeface="Lucida Sans Unicode" pitchFamily="34" charset="0"/>
                <a:cs typeface="Simplified Arabic" pitchFamily="18" charset="-78"/>
              </a:rPr>
            </a:br>
            <a:r>
              <a:rPr lang="ar-SA" sz="3200" b="1" dirty="0" smtClean="0">
                <a:latin typeface="Lucida Sans Unicode" pitchFamily="34" charset="0"/>
                <a:cs typeface="Simplified Arabic" pitchFamily="18" charset="-78"/>
              </a:rPr>
              <a:t>مشكلة الدراسة  من الممكن أن تشمل أكثر من متغير تابع. </a:t>
            </a:r>
            <a:r>
              <a:rPr lang="en-US" sz="3200" b="1" dirty="0" smtClean="0">
                <a:latin typeface="Lucida Sans Unicode" pitchFamily="34" charset="0"/>
                <a:cs typeface="Simplified Arabic" pitchFamily="18" charset="-78"/>
              </a:rPr>
              <a:t/>
            </a:r>
            <a:br>
              <a:rPr lang="en-US" sz="3200" b="1" dirty="0" smtClean="0">
                <a:latin typeface="Lucida Sans Unicode" pitchFamily="34" charset="0"/>
                <a:cs typeface="Simplified Arabic" pitchFamily="18" charset="-78"/>
              </a:rPr>
            </a:br>
            <a:r>
              <a:rPr lang="ar-SA" sz="3200" b="1" dirty="0" smtClean="0">
                <a:latin typeface="Lucida Sans Unicode" pitchFamily="34" charset="0"/>
                <a:cs typeface="Simplified Arabic" pitchFamily="18" charset="-78"/>
              </a:rPr>
              <a:t>مثال 1:</a:t>
            </a:r>
            <a:r>
              <a:rPr lang="en-US" sz="3200" b="1" dirty="0" smtClean="0">
                <a:latin typeface="Lucida Sans Unicode" pitchFamily="34" charset="0"/>
                <a:cs typeface="Simplified Arabic" pitchFamily="18" charset="-78"/>
              </a:rPr>
              <a:t/>
            </a:r>
            <a:br>
              <a:rPr lang="en-US" sz="3200" b="1" dirty="0" smtClean="0">
                <a:latin typeface="Lucida Sans Unicode" pitchFamily="34" charset="0"/>
                <a:cs typeface="Simplified Arabic" pitchFamily="18" charset="-78"/>
              </a:rPr>
            </a:br>
            <a:endParaRPr lang="en-US" sz="3200" b="1" dirty="0" smtClean="0">
              <a:latin typeface="Lucida Sans Unicode" pitchFamily="34" charset="0"/>
              <a:cs typeface="Simplified Arabic" pitchFamily="18" charset="-78"/>
            </a:endParaRPr>
          </a:p>
        </p:txBody>
      </p:sp>
      <p:grpSp>
        <p:nvGrpSpPr>
          <p:cNvPr id="2" name="Group 26"/>
          <p:cNvGrpSpPr>
            <a:grpSpLocks noGrp="1"/>
          </p:cNvGrpSpPr>
          <p:nvPr/>
        </p:nvGrpSpPr>
        <p:grpSpPr bwMode="auto">
          <a:xfrm>
            <a:off x="457200" y="1600200"/>
            <a:ext cx="8229600" cy="2666999"/>
            <a:chOff x="1474" y="799"/>
            <a:chExt cx="3901" cy="1270"/>
          </a:xfrm>
          <a:solidFill>
            <a:srgbClr val="002060"/>
          </a:solidFill>
        </p:grpSpPr>
        <p:sp>
          <p:nvSpPr>
            <p:cNvPr id="18" name="Rectangle 5"/>
            <p:cNvSpPr>
              <a:spLocks noChangeArrowheads="1"/>
            </p:cNvSpPr>
            <p:nvPr/>
          </p:nvSpPr>
          <p:spPr bwMode="auto">
            <a:xfrm>
              <a:off x="3923" y="1207"/>
              <a:ext cx="1452" cy="363"/>
            </a:xfrm>
            <a:prstGeom prst="rect">
              <a:avLst/>
            </a:prstGeom>
            <a:grpFill/>
            <a:ln w="9525">
              <a:solidFill>
                <a:schemeClr val="tx1"/>
              </a:solidFill>
              <a:miter lim="800000"/>
              <a:headEnd/>
              <a:tailEnd/>
            </a:ln>
            <a:effectLst/>
          </p:spPr>
          <p:txBody>
            <a:bodyPr wrap="none" anchor="ctr"/>
            <a:lstStyle/>
            <a:p>
              <a:pPr algn="ctr">
                <a:defRPr/>
              </a:pPr>
              <a:r>
                <a:rPr lang="ar-SA" sz="2800" dirty="0">
                  <a:solidFill>
                    <a:schemeClr val="bg1"/>
                  </a:solidFill>
                  <a:latin typeface="Arial" charset="0"/>
                  <a:cs typeface="Traditional Arabic" pitchFamily="2" charset="-78"/>
                </a:rPr>
                <a:t>تأثير مستوى الجودة </a:t>
              </a:r>
            </a:p>
          </p:txBody>
        </p:sp>
        <p:sp>
          <p:nvSpPr>
            <p:cNvPr id="19" name="Rectangle 6"/>
            <p:cNvSpPr>
              <a:spLocks noChangeArrowheads="1"/>
            </p:cNvSpPr>
            <p:nvPr/>
          </p:nvSpPr>
          <p:spPr bwMode="auto">
            <a:xfrm>
              <a:off x="1474" y="1706"/>
              <a:ext cx="1406" cy="363"/>
            </a:xfrm>
            <a:prstGeom prst="rect">
              <a:avLst/>
            </a:prstGeom>
            <a:grpFill/>
            <a:ln w="9525">
              <a:solidFill>
                <a:schemeClr val="tx1"/>
              </a:solidFill>
              <a:miter lim="800000"/>
              <a:headEnd/>
              <a:tailEnd/>
            </a:ln>
            <a:effectLst/>
          </p:spPr>
          <p:txBody>
            <a:bodyPr wrap="none" anchor="ctr"/>
            <a:lstStyle/>
            <a:p>
              <a:pPr algn="ctr">
                <a:defRPr/>
              </a:pPr>
              <a:r>
                <a:rPr lang="ar-SA" sz="2800">
                  <a:solidFill>
                    <a:schemeClr val="bg1"/>
                  </a:solidFill>
                  <a:latin typeface="Arial" charset="0"/>
                  <a:cs typeface="Traditional Arabic" pitchFamily="2" charset="-78"/>
                </a:rPr>
                <a:t>حجم الانتاج</a:t>
              </a:r>
              <a:r>
                <a:rPr lang="en-US" sz="2800">
                  <a:solidFill>
                    <a:schemeClr val="bg1"/>
                  </a:solidFill>
                  <a:latin typeface="Arial" charset="0"/>
                  <a:cs typeface="Traditional Arabic" pitchFamily="2" charset="-78"/>
                </a:rPr>
                <a:t> </a:t>
              </a:r>
            </a:p>
          </p:txBody>
        </p:sp>
        <p:sp>
          <p:nvSpPr>
            <p:cNvPr id="20" name="Rectangle 9"/>
            <p:cNvSpPr>
              <a:spLocks noChangeArrowheads="1"/>
            </p:cNvSpPr>
            <p:nvPr/>
          </p:nvSpPr>
          <p:spPr bwMode="auto">
            <a:xfrm>
              <a:off x="1474" y="1253"/>
              <a:ext cx="1406" cy="363"/>
            </a:xfrm>
            <a:prstGeom prst="rect">
              <a:avLst/>
            </a:prstGeom>
            <a:grpFill/>
            <a:ln w="9525">
              <a:solidFill>
                <a:schemeClr val="tx1"/>
              </a:solidFill>
              <a:miter lim="800000"/>
              <a:headEnd/>
              <a:tailEnd/>
            </a:ln>
            <a:effectLst/>
          </p:spPr>
          <p:txBody>
            <a:bodyPr wrap="none" anchor="ctr"/>
            <a:lstStyle/>
            <a:p>
              <a:pPr algn="ctr">
                <a:defRPr/>
              </a:pPr>
              <a:r>
                <a:rPr lang="ar-SA" sz="2800">
                  <a:solidFill>
                    <a:schemeClr val="bg1"/>
                  </a:solidFill>
                  <a:latin typeface="Arial" charset="0"/>
                  <a:cs typeface="Traditional Arabic" pitchFamily="2" charset="-78"/>
                </a:rPr>
                <a:t>تكاليف الانتاج</a:t>
              </a:r>
              <a:endParaRPr lang="en-US" sz="2800">
                <a:solidFill>
                  <a:schemeClr val="bg1"/>
                </a:solidFill>
                <a:latin typeface="Arial" charset="0"/>
                <a:cs typeface="Traditional Arabic" pitchFamily="2" charset="-78"/>
              </a:endParaRPr>
            </a:p>
          </p:txBody>
        </p:sp>
        <p:sp>
          <p:nvSpPr>
            <p:cNvPr id="21" name="Rectangle 10"/>
            <p:cNvSpPr>
              <a:spLocks noChangeArrowheads="1"/>
            </p:cNvSpPr>
            <p:nvPr/>
          </p:nvSpPr>
          <p:spPr bwMode="auto">
            <a:xfrm>
              <a:off x="1474" y="799"/>
              <a:ext cx="1406" cy="363"/>
            </a:xfrm>
            <a:prstGeom prst="rect">
              <a:avLst/>
            </a:prstGeom>
            <a:grpFill/>
            <a:ln w="9525">
              <a:solidFill>
                <a:schemeClr val="tx1"/>
              </a:solidFill>
              <a:miter lim="800000"/>
              <a:headEnd/>
              <a:tailEnd/>
            </a:ln>
            <a:effectLst/>
          </p:spPr>
          <p:txBody>
            <a:bodyPr wrap="none" anchor="ctr"/>
            <a:lstStyle/>
            <a:p>
              <a:pPr algn="ctr">
                <a:defRPr/>
              </a:pPr>
              <a:r>
                <a:rPr lang="ar-SA" sz="2800">
                  <a:solidFill>
                    <a:schemeClr val="bg1"/>
                  </a:solidFill>
                  <a:latin typeface="Arial" charset="0"/>
                  <a:cs typeface="Traditional Arabic" pitchFamily="2" charset="-78"/>
                </a:rPr>
                <a:t>مستوى رضا العملاء</a:t>
              </a:r>
              <a:r>
                <a:rPr lang="en-US" sz="2800">
                  <a:solidFill>
                    <a:schemeClr val="bg1"/>
                  </a:solidFill>
                  <a:latin typeface="Arial" charset="0"/>
                  <a:cs typeface="Traditional Arabic" pitchFamily="2" charset="-78"/>
                </a:rPr>
                <a:t> </a:t>
              </a:r>
            </a:p>
          </p:txBody>
        </p:sp>
        <p:sp>
          <p:nvSpPr>
            <p:cNvPr id="22" name="Line 21"/>
            <p:cNvSpPr>
              <a:spLocks noChangeShapeType="1"/>
            </p:cNvSpPr>
            <p:nvPr/>
          </p:nvSpPr>
          <p:spPr bwMode="auto">
            <a:xfrm flipH="1">
              <a:off x="3424" y="1389"/>
              <a:ext cx="499" cy="0"/>
            </a:xfrm>
            <a:prstGeom prst="line">
              <a:avLst/>
            </a:prstGeom>
            <a:grpFill/>
            <a:ln w="9525">
              <a:solidFill>
                <a:schemeClr val="tx1"/>
              </a:solidFill>
              <a:round/>
              <a:headEnd/>
              <a:tailEnd type="triangle" w="med" len="med"/>
            </a:ln>
            <a:effectLst/>
          </p:spPr>
          <p:txBody>
            <a:bodyPr/>
            <a:lstStyle/>
            <a:p>
              <a:pPr>
                <a:defRPr/>
              </a:pPr>
              <a:endParaRPr lang="en-US" sz="2800">
                <a:solidFill>
                  <a:schemeClr val="bg1"/>
                </a:solidFill>
                <a:latin typeface="Arial" charset="0"/>
                <a:cs typeface="Traditional Arabic" pitchFamily="2" charset="-78"/>
              </a:endParaRPr>
            </a:p>
          </p:txBody>
        </p:sp>
        <p:sp>
          <p:nvSpPr>
            <p:cNvPr id="23" name="Line 22"/>
            <p:cNvSpPr>
              <a:spLocks noChangeShapeType="1"/>
            </p:cNvSpPr>
            <p:nvPr/>
          </p:nvSpPr>
          <p:spPr bwMode="auto">
            <a:xfrm>
              <a:off x="3424" y="890"/>
              <a:ext cx="0" cy="1089"/>
            </a:xfrm>
            <a:prstGeom prst="line">
              <a:avLst/>
            </a:prstGeom>
            <a:grpFill/>
            <a:ln w="9525">
              <a:solidFill>
                <a:schemeClr val="tx1"/>
              </a:solidFill>
              <a:round/>
              <a:headEnd/>
              <a:tailEnd/>
            </a:ln>
            <a:effectLst/>
          </p:spPr>
          <p:txBody>
            <a:bodyPr/>
            <a:lstStyle/>
            <a:p>
              <a:pPr>
                <a:defRPr/>
              </a:pPr>
              <a:endParaRPr lang="en-US" sz="2800">
                <a:solidFill>
                  <a:schemeClr val="bg1"/>
                </a:solidFill>
                <a:latin typeface="Arial" charset="0"/>
                <a:cs typeface="Traditional Arabic" pitchFamily="2" charset="-78"/>
              </a:endParaRPr>
            </a:p>
          </p:txBody>
        </p:sp>
        <p:sp>
          <p:nvSpPr>
            <p:cNvPr id="24" name="Line 23"/>
            <p:cNvSpPr>
              <a:spLocks noChangeShapeType="1"/>
            </p:cNvSpPr>
            <p:nvPr/>
          </p:nvSpPr>
          <p:spPr bwMode="auto">
            <a:xfrm flipH="1">
              <a:off x="2880" y="890"/>
              <a:ext cx="544" cy="0"/>
            </a:xfrm>
            <a:prstGeom prst="line">
              <a:avLst/>
            </a:prstGeom>
            <a:grpFill/>
            <a:ln w="9525">
              <a:solidFill>
                <a:schemeClr val="tx1"/>
              </a:solidFill>
              <a:round/>
              <a:headEnd/>
              <a:tailEnd type="triangle" w="med" len="med"/>
            </a:ln>
            <a:effectLst/>
          </p:spPr>
          <p:txBody>
            <a:bodyPr/>
            <a:lstStyle/>
            <a:p>
              <a:pPr>
                <a:defRPr/>
              </a:pPr>
              <a:endParaRPr lang="en-US" sz="2800">
                <a:solidFill>
                  <a:schemeClr val="bg1"/>
                </a:solidFill>
                <a:latin typeface="Arial" charset="0"/>
                <a:cs typeface="Traditional Arabic" pitchFamily="2" charset="-78"/>
              </a:endParaRPr>
            </a:p>
          </p:txBody>
        </p:sp>
        <p:sp>
          <p:nvSpPr>
            <p:cNvPr id="25" name="Line 24"/>
            <p:cNvSpPr>
              <a:spLocks noChangeShapeType="1"/>
            </p:cNvSpPr>
            <p:nvPr/>
          </p:nvSpPr>
          <p:spPr bwMode="auto">
            <a:xfrm flipH="1">
              <a:off x="2880" y="1979"/>
              <a:ext cx="544" cy="0"/>
            </a:xfrm>
            <a:prstGeom prst="line">
              <a:avLst/>
            </a:prstGeom>
            <a:grpFill/>
            <a:ln w="9525">
              <a:solidFill>
                <a:schemeClr val="tx1"/>
              </a:solidFill>
              <a:round/>
              <a:headEnd/>
              <a:tailEnd type="triangle" w="med" len="med"/>
            </a:ln>
            <a:effectLst/>
          </p:spPr>
          <p:txBody>
            <a:bodyPr/>
            <a:lstStyle/>
            <a:p>
              <a:pPr>
                <a:defRPr/>
              </a:pPr>
              <a:endParaRPr lang="en-US" sz="2800">
                <a:solidFill>
                  <a:schemeClr val="bg1"/>
                </a:solidFill>
                <a:latin typeface="Arial" charset="0"/>
                <a:cs typeface="Traditional Arabic" pitchFamily="2" charset="-78"/>
              </a:endParaRPr>
            </a:p>
          </p:txBody>
        </p:sp>
        <p:sp>
          <p:nvSpPr>
            <p:cNvPr id="26" name="Line 25"/>
            <p:cNvSpPr>
              <a:spLocks noChangeShapeType="1"/>
            </p:cNvSpPr>
            <p:nvPr/>
          </p:nvSpPr>
          <p:spPr bwMode="auto">
            <a:xfrm flipH="1">
              <a:off x="2880" y="1389"/>
              <a:ext cx="544" cy="0"/>
            </a:xfrm>
            <a:prstGeom prst="line">
              <a:avLst/>
            </a:prstGeom>
            <a:grpFill/>
            <a:ln w="9525">
              <a:solidFill>
                <a:schemeClr val="tx1"/>
              </a:solidFill>
              <a:round/>
              <a:headEnd/>
              <a:tailEnd type="triangle" w="med" len="med"/>
            </a:ln>
            <a:effectLst/>
          </p:spPr>
          <p:txBody>
            <a:bodyPr/>
            <a:lstStyle/>
            <a:p>
              <a:pPr>
                <a:defRPr/>
              </a:pPr>
              <a:endParaRPr lang="en-US" sz="2800">
                <a:solidFill>
                  <a:schemeClr val="bg1"/>
                </a:solidFill>
                <a:latin typeface="Arial" charset="0"/>
                <a:cs typeface="Traditional Arabic" pitchFamily="2" charset="-78"/>
              </a:endParaRPr>
            </a:p>
          </p:txBody>
        </p:sp>
      </p:grpSp>
      <p:sp>
        <p:nvSpPr>
          <p:cNvPr id="69636" name="مستطيل 26"/>
          <p:cNvSpPr>
            <a:spLocks noChangeArrowheads="1"/>
          </p:cNvSpPr>
          <p:nvPr/>
        </p:nvSpPr>
        <p:spPr bwMode="auto">
          <a:xfrm>
            <a:off x="457200" y="5105400"/>
            <a:ext cx="8001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ar-SA" sz="2800" b="1" u="sng" dirty="0">
                <a:solidFill>
                  <a:schemeClr val="tx2"/>
                </a:solidFill>
                <a:cs typeface="Simplified Arabic" pitchFamily="18" charset="-78"/>
              </a:rPr>
              <a:t>في هذا المثال يهتم المدير بمعرفة العوامل المؤثرة على جميع المتغيرات التابعة محور الدراسة</a:t>
            </a:r>
            <a:endParaRPr lang="en-US" sz="2800" b="1" u="sng" dirty="0">
              <a:solidFill>
                <a:schemeClr val="tx2"/>
              </a:solidFill>
              <a:cs typeface="Simplified Arabic" pitchFamily="18" charset="-78"/>
            </a:endParaRPr>
          </a:p>
        </p:txBody>
      </p:sp>
      <p:sp>
        <p:nvSpPr>
          <p:cNvPr id="14" name="عنصر نائب لرقم الشريحة 13"/>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7C0C2FC4-C3FE-4FE8-B2A4-3FF9A5C54F31}" type="slidenum">
              <a:rPr lang="ar-SA" sz="1200">
                <a:solidFill>
                  <a:schemeClr val="tx1">
                    <a:tint val="75000"/>
                  </a:schemeClr>
                </a:solidFill>
                <a:latin typeface="+mn-lt"/>
                <a:cs typeface="+mn-cs"/>
              </a:rPr>
              <a:pPr algn="l" fontAlgn="auto">
                <a:spcBef>
                  <a:spcPts val="0"/>
                </a:spcBef>
                <a:spcAft>
                  <a:spcPts val="0"/>
                </a:spcAft>
                <a:defRPr/>
              </a:pPr>
              <a:t>7</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19454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عنوان 1"/>
          <p:cNvSpPr>
            <a:spLocks noGrp="1"/>
          </p:cNvSpPr>
          <p:nvPr>
            <p:ph type="title" idx="4294967295"/>
          </p:nvPr>
        </p:nvSpPr>
        <p:spPr/>
        <p:txBody>
          <a:bodyPr/>
          <a:lstStyle/>
          <a:p>
            <a:r>
              <a:rPr lang="ar-SA" smtClean="0"/>
              <a:t>مثال 2</a:t>
            </a:r>
          </a:p>
        </p:txBody>
      </p:sp>
      <p:sp>
        <p:nvSpPr>
          <p:cNvPr id="70659" name="Line 16"/>
          <p:cNvSpPr>
            <a:spLocks noChangeShapeType="1"/>
          </p:cNvSpPr>
          <p:nvPr/>
        </p:nvSpPr>
        <p:spPr bwMode="auto">
          <a:xfrm flipH="1">
            <a:off x="4473575" y="2921000"/>
            <a:ext cx="776288"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MY"/>
          </a:p>
        </p:txBody>
      </p:sp>
      <p:sp>
        <p:nvSpPr>
          <p:cNvPr id="70660" name="Line 19"/>
          <p:cNvSpPr>
            <a:spLocks noChangeShapeType="1"/>
          </p:cNvSpPr>
          <p:nvPr/>
        </p:nvSpPr>
        <p:spPr bwMode="auto">
          <a:xfrm flipH="1">
            <a:off x="4473575" y="2489200"/>
            <a:ext cx="1588"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MY"/>
          </a:p>
        </p:txBody>
      </p:sp>
      <p:grpSp>
        <p:nvGrpSpPr>
          <p:cNvPr id="2" name="Group 21"/>
          <p:cNvGrpSpPr>
            <a:grpSpLocks/>
          </p:cNvGrpSpPr>
          <p:nvPr/>
        </p:nvGrpSpPr>
        <p:grpSpPr bwMode="auto">
          <a:xfrm>
            <a:off x="1447823" y="2128839"/>
            <a:ext cx="6624660" cy="1585913"/>
            <a:chOff x="1247" y="1162"/>
            <a:chExt cx="4126" cy="999"/>
          </a:xfrm>
          <a:solidFill>
            <a:srgbClr val="002060"/>
          </a:solidFill>
        </p:grpSpPr>
        <p:sp>
          <p:nvSpPr>
            <p:cNvPr id="15" name="Rectangle 13"/>
            <p:cNvSpPr>
              <a:spLocks noChangeArrowheads="1"/>
            </p:cNvSpPr>
            <p:nvPr/>
          </p:nvSpPr>
          <p:spPr bwMode="auto">
            <a:xfrm>
              <a:off x="3593" y="1434"/>
              <a:ext cx="1780" cy="499"/>
            </a:xfrm>
            <a:prstGeom prst="rect">
              <a:avLst/>
            </a:prstGeom>
            <a:grpFill/>
            <a:ln w="9525">
              <a:solidFill>
                <a:schemeClr val="tx1"/>
              </a:solidFill>
              <a:miter lim="800000"/>
              <a:headEnd/>
              <a:tailEnd/>
            </a:ln>
            <a:effectLst/>
          </p:spPr>
          <p:txBody>
            <a:bodyPr wrap="none" anchor="ctr"/>
            <a:lstStyle/>
            <a:p>
              <a:pPr algn="ctr">
                <a:defRPr/>
              </a:pPr>
              <a:r>
                <a:rPr lang="ar-SA" sz="3200" dirty="0">
                  <a:solidFill>
                    <a:schemeClr val="bg1"/>
                  </a:solidFill>
                  <a:latin typeface="Arial" charset="0"/>
                  <a:cs typeface="Traditional Arabic" pitchFamily="2" charset="-78"/>
                </a:rPr>
                <a:t>تأثير الاوضاع الاقتصادية</a:t>
              </a:r>
              <a:endParaRPr lang="en-US" sz="3200" dirty="0">
                <a:solidFill>
                  <a:schemeClr val="bg1"/>
                </a:solidFill>
                <a:latin typeface="Arial" charset="0"/>
                <a:cs typeface="Traditional Arabic" pitchFamily="2" charset="-78"/>
              </a:endParaRPr>
            </a:p>
          </p:txBody>
        </p:sp>
        <p:sp>
          <p:nvSpPr>
            <p:cNvPr id="16" name="Rectangle 15"/>
            <p:cNvSpPr>
              <a:spLocks noChangeArrowheads="1"/>
            </p:cNvSpPr>
            <p:nvPr/>
          </p:nvSpPr>
          <p:spPr bwMode="auto">
            <a:xfrm>
              <a:off x="1247" y="1162"/>
              <a:ext cx="1377" cy="499"/>
            </a:xfrm>
            <a:prstGeom prst="rect">
              <a:avLst/>
            </a:prstGeom>
            <a:grpFill/>
            <a:ln w="9525">
              <a:solidFill>
                <a:schemeClr val="tx1"/>
              </a:solidFill>
              <a:miter lim="800000"/>
              <a:headEnd/>
              <a:tailEnd/>
            </a:ln>
            <a:effectLst/>
          </p:spPr>
          <p:txBody>
            <a:bodyPr wrap="none" anchor="ctr"/>
            <a:lstStyle/>
            <a:p>
              <a:pPr algn="ctr">
                <a:defRPr/>
              </a:pPr>
              <a:r>
                <a:rPr lang="ar-SA" sz="3200">
                  <a:solidFill>
                    <a:schemeClr val="bg1"/>
                  </a:solidFill>
                  <a:latin typeface="Arial" charset="0"/>
                  <a:cs typeface="Traditional Arabic" pitchFamily="2" charset="-78"/>
                </a:rPr>
                <a:t>البطـــالة</a:t>
              </a:r>
              <a:endParaRPr lang="en-US" sz="3200">
                <a:solidFill>
                  <a:schemeClr val="bg1"/>
                </a:solidFill>
                <a:latin typeface="Arial" charset="0"/>
                <a:cs typeface="Traditional Arabic" pitchFamily="2" charset="-78"/>
              </a:endParaRPr>
            </a:p>
          </p:txBody>
        </p:sp>
        <p:sp>
          <p:nvSpPr>
            <p:cNvPr id="17" name="Line 17"/>
            <p:cNvSpPr>
              <a:spLocks noChangeShapeType="1"/>
            </p:cNvSpPr>
            <p:nvPr/>
          </p:nvSpPr>
          <p:spPr bwMode="auto">
            <a:xfrm flipH="1">
              <a:off x="2608" y="1389"/>
              <a:ext cx="533" cy="1"/>
            </a:xfrm>
            <a:prstGeom prst="line">
              <a:avLst/>
            </a:prstGeom>
            <a:grpFill/>
            <a:ln w="9525">
              <a:solidFill>
                <a:schemeClr val="tx1"/>
              </a:solidFill>
              <a:round/>
              <a:headEnd/>
              <a:tailEnd type="triangle" w="med" len="med"/>
            </a:ln>
            <a:effectLst/>
          </p:spPr>
          <p:txBody>
            <a:bodyPr/>
            <a:lstStyle/>
            <a:p>
              <a:pPr algn="ctr">
                <a:defRPr/>
              </a:pPr>
              <a:endParaRPr lang="en-US" sz="3200">
                <a:solidFill>
                  <a:schemeClr val="bg1"/>
                </a:solidFill>
                <a:latin typeface="Arial" charset="0"/>
                <a:cs typeface="Traditional Arabic" pitchFamily="2" charset="-78"/>
              </a:endParaRPr>
            </a:p>
          </p:txBody>
        </p:sp>
        <p:sp>
          <p:nvSpPr>
            <p:cNvPr id="18" name="Line 18"/>
            <p:cNvSpPr>
              <a:spLocks noChangeShapeType="1"/>
            </p:cNvSpPr>
            <p:nvPr/>
          </p:nvSpPr>
          <p:spPr bwMode="auto">
            <a:xfrm flipH="1">
              <a:off x="2608" y="1980"/>
              <a:ext cx="533" cy="1"/>
            </a:xfrm>
            <a:prstGeom prst="line">
              <a:avLst/>
            </a:prstGeom>
            <a:grpFill/>
            <a:ln w="9525">
              <a:solidFill>
                <a:schemeClr val="tx1"/>
              </a:solidFill>
              <a:round/>
              <a:headEnd/>
              <a:tailEnd type="triangle" w="med" len="med"/>
            </a:ln>
            <a:effectLst/>
          </p:spPr>
          <p:txBody>
            <a:bodyPr/>
            <a:lstStyle/>
            <a:p>
              <a:pPr algn="ctr">
                <a:defRPr/>
              </a:pPr>
              <a:endParaRPr lang="en-US" sz="3200">
                <a:solidFill>
                  <a:schemeClr val="bg1"/>
                </a:solidFill>
                <a:latin typeface="Arial" charset="0"/>
                <a:cs typeface="Traditional Arabic" pitchFamily="2" charset="-78"/>
              </a:endParaRPr>
            </a:p>
          </p:txBody>
        </p:sp>
        <p:sp>
          <p:nvSpPr>
            <p:cNvPr id="19" name="Rectangle 20"/>
            <p:cNvSpPr>
              <a:spLocks noChangeArrowheads="1"/>
            </p:cNvSpPr>
            <p:nvPr/>
          </p:nvSpPr>
          <p:spPr bwMode="auto">
            <a:xfrm>
              <a:off x="1247" y="1797"/>
              <a:ext cx="1377" cy="364"/>
            </a:xfrm>
            <a:prstGeom prst="rect">
              <a:avLst/>
            </a:prstGeom>
            <a:grpFill/>
            <a:ln w="9525">
              <a:solidFill>
                <a:schemeClr val="tx1"/>
              </a:solidFill>
              <a:miter lim="800000"/>
              <a:headEnd/>
              <a:tailEnd/>
            </a:ln>
            <a:effectLst/>
          </p:spPr>
          <p:txBody>
            <a:bodyPr wrap="none" anchor="ctr"/>
            <a:lstStyle/>
            <a:p>
              <a:pPr algn="ctr">
                <a:defRPr/>
              </a:pPr>
              <a:r>
                <a:rPr lang="ar-SA" sz="3200" dirty="0">
                  <a:solidFill>
                    <a:schemeClr val="bg1"/>
                  </a:solidFill>
                  <a:latin typeface="Arial" charset="0"/>
                  <a:cs typeface="Traditional Arabic" pitchFamily="2" charset="-78"/>
                </a:rPr>
                <a:t>الفقــــر  </a:t>
              </a:r>
              <a:endParaRPr lang="en-US" sz="3200" dirty="0">
                <a:solidFill>
                  <a:schemeClr val="bg1"/>
                </a:solidFill>
                <a:latin typeface="Arial" charset="0"/>
                <a:cs typeface="Traditional Arabic" pitchFamily="2" charset="-78"/>
              </a:endParaRPr>
            </a:p>
          </p:txBody>
        </p:sp>
      </p:grpSp>
      <p:sp>
        <p:nvSpPr>
          <p:cNvPr id="11" name="عنصر نائب لرقم الشريحة 10"/>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37CDDB9F-705C-4EC4-A8A6-4BE554D7AFE9}" type="slidenum">
              <a:rPr lang="ar-SA" sz="1200">
                <a:solidFill>
                  <a:schemeClr val="tx1">
                    <a:tint val="75000"/>
                  </a:schemeClr>
                </a:solidFill>
                <a:latin typeface="+mn-lt"/>
                <a:cs typeface="+mn-cs"/>
              </a:rPr>
              <a:pPr algn="l" fontAlgn="auto">
                <a:spcBef>
                  <a:spcPts val="0"/>
                </a:spcBef>
                <a:spcAft>
                  <a:spcPts val="0"/>
                </a:spcAft>
                <a:defRPr/>
              </a:pPr>
              <a:t>8</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1661365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a:xfrm>
            <a:off x="928688" y="357188"/>
            <a:ext cx="7772400" cy="633412"/>
          </a:xfrm>
          <a:prstGeom prst="rect">
            <a:avLst/>
          </a:prstGeom>
          <a:noFill/>
        </p:spPr>
        <p:txBody>
          <a:bodyPr/>
          <a:lstStyle/>
          <a:p>
            <a:pPr algn="ctr" rtl="1">
              <a:defRPr/>
            </a:pPr>
            <a:r>
              <a:rPr lang="ar-SA" sz="2800" b="1" dirty="0">
                <a:solidFill>
                  <a:schemeClr val="accent2"/>
                </a:solidFill>
                <a:latin typeface="Lucida Sans Unicode" pitchFamily="34" charset="0"/>
                <a:ea typeface="+mj-ea"/>
                <a:cs typeface="Simplified Arabic" pitchFamily="2" charset="-78"/>
              </a:rPr>
              <a:t>ثانياً: المتغيرات المستقلة </a:t>
            </a:r>
            <a:r>
              <a:rPr lang="en-US" sz="2800" b="1" dirty="0">
                <a:solidFill>
                  <a:schemeClr val="accent2"/>
                </a:solidFill>
                <a:latin typeface="Lucida Sans Unicode" pitchFamily="34" charset="0"/>
                <a:ea typeface="+mj-ea"/>
                <a:cs typeface="Simplified Arabic" pitchFamily="2" charset="-78"/>
              </a:rPr>
              <a:t>Independent variables</a:t>
            </a:r>
          </a:p>
        </p:txBody>
      </p:sp>
      <p:sp>
        <p:nvSpPr>
          <p:cNvPr id="71683" name="Rectangle 3"/>
          <p:cNvSpPr txBox="1">
            <a:spLocks/>
          </p:cNvSpPr>
          <p:nvPr/>
        </p:nvSpPr>
        <p:spPr bwMode="auto">
          <a:xfrm>
            <a:off x="500063" y="1143000"/>
            <a:ext cx="8218487" cy="481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rtl="1" eaLnBrk="1" hangingPunct="1">
              <a:spcBef>
                <a:spcPct val="20000"/>
              </a:spcBef>
              <a:buFont typeface="Wingdings" pitchFamily="2" charset="2"/>
              <a:buChar char="ü"/>
            </a:pPr>
            <a:r>
              <a:rPr lang="ar-SA" sz="2800" dirty="0">
                <a:latin typeface="Lucida Sans Unicode" pitchFamily="34" charset="0"/>
                <a:cs typeface="Simplified Arabic" pitchFamily="18" charset="-78"/>
              </a:rPr>
              <a:t>هي المتغيرات التي تؤثر على المتغيرات التابعة سواء بالسلب أم بالإيجاب.</a:t>
            </a:r>
          </a:p>
          <a:p>
            <a:pPr algn="just" rtl="1" eaLnBrk="1" hangingPunct="1">
              <a:spcBef>
                <a:spcPct val="20000"/>
              </a:spcBef>
              <a:buFont typeface="Wingdings" pitchFamily="2" charset="2"/>
              <a:buChar char="ü"/>
            </a:pPr>
            <a:r>
              <a:rPr lang="ar-SA" sz="2800" dirty="0">
                <a:latin typeface="Lucida Sans Unicode" pitchFamily="34" charset="0"/>
                <a:cs typeface="Simplified Arabic" pitchFamily="18" charset="-78"/>
              </a:rPr>
              <a:t>وأي  زيادة أو نقص في المتغير المستقل ينتج عنه زيادة </a:t>
            </a:r>
            <a:r>
              <a:rPr lang="ar-SA" sz="2800" dirty="0" err="1">
                <a:latin typeface="Lucida Sans Unicode" pitchFamily="34" charset="0"/>
                <a:cs typeface="Simplified Arabic" pitchFamily="18" charset="-78"/>
              </a:rPr>
              <a:t>او</a:t>
            </a:r>
            <a:r>
              <a:rPr lang="ar-SA" sz="2800" dirty="0">
                <a:latin typeface="Lucida Sans Unicode" pitchFamily="34" charset="0"/>
                <a:cs typeface="Simplified Arabic" pitchFamily="18" charset="-78"/>
              </a:rPr>
              <a:t> نقص في المتغير التابع.</a:t>
            </a:r>
          </a:p>
          <a:p>
            <a:pPr algn="r" rtl="1" eaLnBrk="1" hangingPunct="1">
              <a:spcBef>
                <a:spcPct val="20000"/>
              </a:spcBef>
              <a:buFont typeface="Wingdings" pitchFamily="2" charset="2"/>
              <a:buChar char="v"/>
            </a:pPr>
            <a:r>
              <a:rPr lang="ar-SA" sz="3600" dirty="0">
                <a:solidFill>
                  <a:srgbClr val="FF0000"/>
                </a:solidFill>
                <a:latin typeface="Lucida Sans Unicode" pitchFamily="34" charset="0"/>
                <a:cs typeface="Traditional Arabic" pitchFamily="18" charset="-78"/>
              </a:rPr>
              <a:t>أمثلة:</a:t>
            </a:r>
          </a:p>
          <a:p>
            <a:pPr algn="r" rtl="1" eaLnBrk="1" hangingPunct="1">
              <a:spcBef>
                <a:spcPct val="20000"/>
              </a:spcBef>
              <a:buFont typeface="Wingdings" pitchFamily="2" charset="2"/>
              <a:buChar char="§"/>
            </a:pPr>
            <a:endParaRPr lang="en-US" sz="2400" dirty="0">
              <a:solidFill>
                <a:srgbClr val="CC0099"/>
              </a:solidFill>
              <a:latin typeface="Lucida Sans Unicode" pitchFamily="34" charset="0"/>
            </a:endParaRPr>
          </a:p>
        </p:txBody>
      </p:sp>
      <p:grpSp>
        <p:nvGrpSpPr>
          <p:cNvPr id="3" name="Group 14"/>
          <p:cNvGrpSpPr>
            <a:grpSpLocks/>
          </p:cNvGrpSpPr>
          <p:nvPr/>
        </p:nvGrpSpPr>
        <p:grpSpPr bwMode="auto">
          <a:xfrm>
            <a:off x="827088" y="3554427"/>
            <a:ext cx="7345362" cy="1296988"/>
            <a:chOff x="521" y="1842"/>
            <a:chExt cx="4627" cy="817"/>
          </a:xfrm>
          <a:solidFill>
            <a:srgbClr val="002060"/>
          </a:solidFill>
        </p:grpSpPr>
        <p:sp>
          <p:nvSpPr>
            <p:cNvPr id="5" name="Rectangle 4"/>
            <p:cNvSpPr>
              <a:spLocks noChangeArrowheads="1"/>
            </p:cNvSpPr>
            <p:nvPr/>
          </p:nvSpPr>
          <p:spPr bwMode="auto">
            <a:xfrm>
              <a:off x="3243" y="1842"/>
              <a:ext cx="1905" cy="363"/>
            </a:xfrm>
            <a:prstGeom prst="rect">
              <a:avLst/>
            </a:prstGeom>
            <a:grpFill/>
            <a:ln w="9525">
              <a:solidFill>
                <a:schemeClr val="tx1"/>
              </a:solidFill>
              <a:miter lim="800000"/>
              <a:headEnd/>
              <a:tailEnd/>
            </a:ln>
            <a:effectLst/>
          </p:spPr>
          <p:txBody>
            <a:bodyPr wrap="none" anchor="ctr"/>
            <a:lstStyle/>
            <a:p>
              <a:pPr algn="ctr">
                <a:defRPr/>
              </a:pPr>
              <a:r>
                <a:rPr lang="ar-SA" sz="2500" b="1">
                  <a:solidFill>
                    <a:schemeClr val="bg1"/>
                  </a:solidFill>
                  <a:latin typeface="Arial" charset="0"/>
                  <a:cs typeface="Traditional Arabic" pitchFamily="2" charset="-78"/>
                </a:rPr>
                <a:t>نجاح المنتجات الجديدة</a:t>
              </a:r>
              <a:r>
                <a:rPr lang="en-US" sz="2500" b="1">
                  <a:solidFill>
                    <a:schemeClr val="bg1"/>
                  </a:solidFill>
                  <a:latin typeface="Arial" charset="0"/>
                  <a:cs typeface="Traditional Arabic" pitchFamily="2" charset="-78"/>
                </a:rPr>
                <a:t> </a:t>
              </a:r>
            </a:p>
          </p:txBody>
        </p:sp>
        <p:sp>
          <p:nvSpPr>
            <p:cNvPr id="6" name="Rectangle 6"/>
            <p:cNvSpPr>
              <a:spLocks noChangeArrowheads="1"/>
            </p:cNvSpPr>
            <p:nvPr/>
          </p:nvSpPr>
          <p:spPr bwMode="auto">
            <a:xfrm>
              <a:off x="521" y="1842"/>
              <a:ext cx="2450" cy="363"/>
            </a:xfrm>
            <a:prstGeom prst="rect">
              <a:avLst/>
            </a:prstGeom>
            <a:grpFill/>
            <a:ln w="9525">
              <a:solidFill>
                <a:schemeClr val="tx1"/>
              </a:solidFill>
              <a:miter lim="800000"/>
              <a:headEnd/>
              <a:tailEnd/>
            </a:ln>
            <a:effectLst/>
          </p:spPr>
          <p:txBody>
            <a:bodyPr wrap="none" anchor="ctr"/>
            <a:lstStyle/>
            <a:p>
              <a:pPr algn="ctr">
                <a:defRPr/>
              </a:pPr>
              <a:r>
                <a:rPr lang="ar-SA" sz="2500" b="1">
                  <a:solidFill>
                    <a:schemeClr val="bg1"/>
                  </a:solidFill>
                  <a:latin typeface="Arial" charset="0"/>
                  <a:cs typeface="Traditional Arabic" pitchFamily="2" charset="-78"/>
                </a:rPr>
                <a:t>اسعار اسهم الشركة في سوق الاوراق المالية</a:t>
              </a:r>
              <a:r>
                <a:rPr lang="en-US" sz="2500" b="1">
                  <a:solidFill>
                    <a:schemeClr val="bg1"/>
                  </a:solidFill>
                  <a:latin typeface="Arial" charset="0"/>
                  <a:cs typeface="Traditional Arabic" pitchFamily="2" charset="-78"/>
                </a:rPr>
                <a:t> </a:t>
              </a:r>
            </a:p>
          </p:txBody>
        </p:sp>
        <p:sp>
          <p:nvSpPr>
            <p:cNvPr id="7" name="Rectangle 7"/>
            <p:cNvSpPr>
              <a:spLocks noChangeArrowheads="1"/>
            </p:cNvSpPr>
            <p:nvPr/>
          </p:nvSpPr>
          <p:spPr bwMode="auto">
            <a:xfrm>
              <a:off x="3243" y="2296"/>
              <a:ext cx="1905" cy="363"/>
            </a:xfrm>
            <a:prstGeom prst="rect">
              <a:avLst/>
            </a:prstGeom>
            <a:grpFill/>
            <a:ln w="9525">
              <a:solidFill>
                <a:schemeClr val="tx1"/>
              </a:solidFill>
              <a:miter lim="800000"/>
              <a:headEnd/>
              <a:tailEnd/>
            </a:ln>
            <a:effectLst/>
          </p:spPr>
          <p:txBody>
            <a:bodyPr wrap="none" anchor="ctr"/>
            <a:lstStyle/>
            <a:p>
              <a:pPr algn="ctr">
                <a:defRPr/>
              </a:pPr>
              <a:r>
                <a:rPr lang="ar-SA" sz="2500" b="1" dirty="0">
                  <a:solidFill>
                    <a:schemeClr val="bg1"/>
                  </a:solidFill>
                  <a:latin typeface="Arial" charset="0"/>
                  <a:cs typeface="Traditional Arabic" pitchFamily="2" charset="-78"/>
                </a:rPr>
                <a:t>الإشراف والتدريب </a:t>
              </a:r>
              <a:endParaRPr lang="en-US" sz="2500" b="1" dirty="0">
                <a:solidFill>
                  <a:schemeClr val="bg1"/>
                </a:solidFill>
                <a:latin typeface="Arial" charset="0"/>
                <a:cs typeface="Traditional Arabic" pitchFamily="2" charset="-78"/>
              </a:endParaRPr>
            </a:p>
          </p:txBody>
        </p:sp>
        <p:sp>
          <p:nvSpPr>
            <p:cNvPr id="8" name="Rectangle 8"/>
            <p:cNvSpPr>
              <a:spLocks noChangeArrowheads="1"/>
            </p:cNvSpPr>
            <p:nvPr/>
          </p:nvSpPr>
          <p:spPr bwMode="auto">
            <a:xfrm>
              <a:off x="1066" y="2296"/>
              <a:ext cx="1905" cy="363"/>
            </a:xfrm>
            <a:prstGeom prst="rect">
              <a:avLst/>
            </a:prstGeom>
            <a:grpFill/>
            <a:ln w="9525">
              <a:solidFill>
                <a:schemeClr val="tx1"/>
              </a:solidFill>
              <a:miter lim="800000"/>
              <a:headEnd/>
              <a:tailEnd/>
            </a:ln>
            <a:effectLst/>
          </p:spPr>
          <p:txBody>
            <a:bodyPr wrap="none" anchor="ctr"/>
            <a:lstStyle/>
            <a:p>
              <a:pPr algn="ctr">
                <a:defRPr/>
              </a:pPr>
              <a:r>
                <a:rPr lang="ar-SA" sz="2500" b="1">
                  <a:solidFill>
                    <a:schemeClr val="bg1"/>
                  </a:solidFill>
                  <a:latin typeface="Arial" charset="0"/>
                  <a:cs typeface="Traditional Arabic" pitchFamily="2" charset="-78"/>
                </a:rPr>
                <a:t>زيادة مستوى الانتاجية </a:t>
              </a:r>
              <a:endParaRPr lang="en-US" sz="2500" b="1">
                <a:solidFill>
                  <a:schemeClr val="bg1"/>
                </a:solidFill>
                <a:latin typeface="Arial" charset="0"/>
                <a:cs typeface="Traditional Arabic" pitchFamily="2" charset="-78"/>
              </a:endParaRPr>
            </a:p>
          </p:txBody>
        </p:sp>
        <p:sp>
          <p:nvSpPr>
            <p:cNvPr id="11" name="Line 11"/>
            <p:cNvSpPr>
              <a:spLocks noChangeShapeType="1"/>
            </p:cNvSpPr>
            <p:nvPr/>
          </p:nvSpPr>
          <p:spPr bwMode="auto">
            <a:xfrm flipH="1">
              <a:off x="2971" y="2024"/>
              <a:ext cx="272" cy="0"/>
            </a:xfrm>
            <a:prstGeom prst="line">
              <a:avLst/>
            </a:prstGeom>
            <a:grpFill/>
            <a:ln w="9525">
              <a:solidFill>
                <a:schemeClr val="tx1"/>
              </a:solidFill>
              <a:round/>
              <a:headEnd/>
              <a:tailEnd type="triangle" w="med" len="med"/>
            </a:ln>
            <a:effectLst/>
          </p:spPr>
          <p:txBody>
            <a:bodyPr/>
            <a:lstStyle/>
            <a:p>
              <a:pPr>
                <a:defRPr/>
              </a:pPr>
              <a:endParaRPr lang="en-US" sz="2500" b="1">
                <a:solidFill>
                  <a:schemeClr val="bg1"/>
                </a:solidFill>
                <a:latin typeface="Arial" charset="0"/>
                <a:cs typeface="Traditional Arabic" pitchFamily="2" charset="-78"/>
              </a:endParaRPr>
            </a:p>
          </p:txBody>
        </p:sp>
        <p:sp>
          <p:nvSpPr>
            <p:cNvPr id="12" name="Line 12"/>
            <p:cNvSpPr>
              <a:spLocks noChangeShapeType="1"/>
            </p:cNvSpPr>
            <p:nvPr/>
          </p:nvSpPr>
          <p:spPr bwMode="auto">
            <a:xfrm flipH="1">
              <a:off x="2971" y="2478"/>
              <a:ext cx="272" cy="0"/>
            </a:xfrm>
            <a:prstGeom prst="line">
              <a:avLst/>
            </a:prstGeom>
            <a:grpFill/>
            <a:ln w="9525">
              <a:solidFill>
                <a:schemeClr val="tx1"/>
              </a:solidFill>
              <a:round/>
              <a:headEnd/>
              <a:tailEnd type="triangle" w="med" len="med"/>
            </a:ln>
            <a:effectLst/>
          </p:spPr>
          <p:txBody>
            <a:bodyPr/>
            <a:lstStyle/>
            <a:p>
              <a:pPr>
                <a:defRPr/>
              </a:pPr>
              <a:endParaRPr lang="en-US" sz="2500" b="1">
                <a:solidFill>
                  <a:schemeClr val="bg1"/>
                </a:solidFill>
                <a:latin typeface="Arial" charset="0"/>
                <a:cs typeface="Traditional Arabic" pitchFamily="2" charset="-78"/>
              </a:endParaRPr>
            </a:p>
          </p:txBody>
        </p:sp>
      </p:grpSp>
      <p:sp>
        <p:nvSpPr>
          <p:cNvPr id="13" name="عنصر نائب لرقم الشريحة 12"/>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18511429-CBD6-4861-B942-EB97B1D55F37}" type="slidenum">
              <a:rPr lang="ar-SA" sz="1200">
                <a:solidFill>
                  <a:schemeClr val="tx1">
                    <a:tint val="75000"/>
                  </a:schemeClr>
                </a:solidFill>
                <a:latin typeface="+mn-lt"/>
                <a:cs typeface="+mn-cs"/>
              </a:rPr>
              <a:pPr algn="l" fontAlgn="auto">
                <a:spcBef>
                  <a:spcPts val="0"/>
                </a:spcBef>
                <a:spcAft>
                  <a:spcPts val="0"/>
                </a:spcAft>
                <a:defRPr/>
              </a:pPr>
              <a:t>9</a:t>
            </a:fld>
            <a:endParaRPr lang="ar-SA" sz="1200">
              <a:solidFill>
                <a:schemeClr val="tx1">
                  <a:tint val="75000"/>
                </a:schemeClr>
              </a:solidFill>
              <a:latin typeface="+mn-lt"/>
              <a:cs typeface="+mn-cs"/>
            </a:endParaRPr>
          </a:p>
        </p:txBody>
      </p:sp>
    </p:spTree>
    <p:extLst>
      <p:ext uri="{BB962C8B-B14F-4D97-AF65-F5344CB8AC3E}">
        <p14:creationId xmlns:p14="http://schemas.microsoft.com/office/powerpoint/2010/main" val="500669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1697</Words>
  <Application>Microsoft Office PowerPoint</Application>
  <PresentationFormat>عرض على الشاشة (3:4)‏</PresentationFormat>
  <Paragraphs>182</Paragraphs>
  <Slides>24</Slides>
  <Notes>24</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نسق Office</vt:lpstr>
      <vt:lpstr>عرض تقديمي في PowerPoint</vt:lpstr>
      <vt:lpstr>وضع الإطار النظري للبحث  (بناء شبكة العلاقات(</vt:lpstr>
      <vt:lpstr>المتغيرات Variables</vt:lpstr>
      <vt:lpstr>أنواع المتغيرات: Types of Variables</vt:lpstr>
      <vt:lpstr>أولاً: المتغيرات التابعة Dependent or criterion variable</vt:lpstr>
      <vt:lpstr>أمثلة</vt:lpstr>
      <vt:lpstr> مشكلة الدراسة  من الممكن أن تشمل أكثر من متغير تابع.  مثال 1: </vt:lpstr>
      <vt:lpstr>مثال 2</vt:lpstr>
      <vt:lpstr>عرض تقديمي في PowerPoint</vt:lpstr>
      <vt:lpstr>عرض تقديمي في PowerPoint</vt:lpstr>
      <vt:lpstr>عرض تقديمي في PowerPoint</vt:lpstr>
      <vt:lpstr>الخصائص الأساسية للفرضيات</vt:lpstr>
      <vt:lpstr>متى يتم صياغة الفروضيات؟</vt:lpstr>
      <vt:lpstr>أهمية الفرضيات العلمية</vt:lpstr>
      <vt:lpstr>أشكال الفروض statement of hypotheses: formats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عنوان البحث Research Title</vt:lpstr>
      <vt:lpstr>مميزات العنوان الجيد</vt:lpstr>
      <vt:lpstr>مراحل صياغة العنوان مثال</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user</cp:lastModifiedBy>
  <cp:revision>5</cp:revision>
  <dcterms:created xsi:type="dcterms:W3CDTF">2020-07-03T05:20:25Z</dcterms:created>
  <dcterms:modified xsi:type="dcterms:W3CDTF">2020-07-07T07:53:48Z</dcterms:modified>
</cp:coreProperties>
</file>