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681A9F-BF39-4E46-90EE-F3FA92D64482}" type="datetimeFigureOut">
              <a:rPr lang="en-MY" smtClean="0"/>
              <a:t>7/7/2020</a:t>
            </a:fld>
            <a:endParaRPr lang="en-MY"/>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49D0B5-B6A5-447E-9942-13872B7774DB}" type="slidenum">
              <a:rPr lang="en-MY" smtClean="0"/>
              <a:t>‹#›</a:t>
            </a:fld>
            <a:endParaRPr lang="en-MY"/>
          </a:p>
        </p:txBody>
      </p:sp>
    </p:spTree>
    <p:extLst>
      <p:ext uri="{BB962C8B-B14F-4D97-AF65-F5344CB8AC3E}">
        <p14:creationId xmlns:p14="http://schemas.microsoft.com/office/powerpoint/2010/main" val="4082490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Rot="1" noChangeAspect="1" noChangeArrowheads="1" noTextEdit="1"/>
          </p:cNvSpPr>
          <p:nvPr>
            <p:ph type="sldImg"/>
          </p:nvPr>
        </p:nvSpPr>
        <p:spPr>
          <a:xfrm>
            <a:off x="1144588" y="685800"/>
            <a:ext cx="4568825" cy="3427413"/>
          </a:xfrm>
          <a:ln/>
        </p:spPr>
      </p:sp>
      <p:sp>
        <p:nvSpPr>
          <p:cNvPr id="65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Slide Image Placeholder 1"/>
          <p:cNvSpPr>
            <a:spLocks noGrp="1" noRot="1" noChangeAspect="1" noTextEdit="1"/>
          </p:cNvSpPr>
          <p:nvPr>
            <p:ph type="sldImg"/>
          </p:nvPr>
        </p:nvSpPr>
        <p:spPr>
          <a:xfrm>
            <a:off x="1144588" y="685800"/>
            <a:ext cx="4568825" cy="3427413"/>
          </a:xfrm>
          <a:ln/>
        </p:spPr>
      </p:sp>
      <p:sp>
        <p:nvSpPr>
          <p:cNvPr id="66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31932C1C-78CE-42A0-8F6A-672BA0931A37}" type="slidenum">
              <a:rPr lang="ar-SA" sz="1200"/>
              <a:pPr algn="l" eaLnBrk="1" hangingPunct="1"/>
              <a:t>11</a:t>
            </a:fld>
            <a:endParaRPr lang="en-US" sz="1200"/>
          </a:p>
        </p:txBody>
      </p:sp>
      <p:sp>
        <p:nvSpPr>
          <p:cNvPr id="664579" name="Rectangle 2"/>
          <p:cNvSpPr>
            <a:spLocks noGrp="1" noRot="1" noChangeAspect="1" noChangeArrowheads="1" noTextEdit="1"/>
          </p:cNvSpPr>
          <p:nvPr>
            <p:ph type="sldImg"/>
          </p:nvPr>
        </p:nvSpPr>
        <p:spPr>
          <a:xfrm>
            <a:off x="1144588" y="685800"/>
            <a:ext cx="4568825" cy="3427413"/>
          </a:xfrm>
          <a:ln/>
        </p:spPr>
      </p:sp>
      <p:sp>
        <p:nvSpPr>
          <p:cNvPr id="66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Slide Image Placeholder 1"/>
          <p:cNvSpPr>
            <a:spLocks noGrp="1" noRot="1" noChangeAspect="1" noTextEdit="1"/>
          </p:cNvSpPr>
          <p:nvPr>
            <p:ph type="sldImg"/>
          </p:nvPr>
        </p:nvSpPr>
        <p:spPr>
          <a:xfrm>
            <a:off x="1144588" y="685800"/>
            <a:ext cx="4568825" cy="3427413"/>
          </a:xfrm>
          <a:ln/>
        </p:spPr>
      </p:sp>
      <p:sp>
        <p:nvSpPr>
          <p:cNvPr id="66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626"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BABE3FB5-FA62-42C0-933B-2544A039DD44}" type="slidenum">
              <a:rPr lang="ar-SA" sz="1200"/>
              <a:pPr algn="l" eaLnBrk="1" hangingPunct="1"/>
              <a:t>13</a:t>
            </a:fld>
            <a:endParaRPr lang="en-US" sz="1200"/>
          </a:p>
        </p:txBody>
      </p:sp>
      <p:sp>
        <p:nvSpPr>
          <p:cNvPr id="666627" name="Rectangle 2"/>
          <p:cNvSpPr>
            <a:spLocks noGrp="1" noRot="1" noChangeAspect="1" noChangeArrowheads="1" noTextEdit="1"/>
          </p:cNvSpPr>
          <p:nvPr>
            <p:ph type="sldImg"/>
          </p:nvPr>
        </p:nvSpPr>
        <p:spPr>
          <a:xfrm>
            <a:off x="1144588" y="685800"/>
            <a:ext cx="4568825" cy="3427413"/>
          </a:xfrm>
          <a:ln/>
        </p:spPr>
      </p:sp>
      <p:sp>
        <p:nvSpPr>
          <p:cNvPr id="66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650"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0603DD01-CB56-4911-840F-976F9E7610C4}" type="slidenum">
              <a:rPr lang="ar-SA" sz="1200"/>
              <a:pPr algn="l" eaLnBrk="1" hangingPunct="1"/>
              <a:t>14</a:t>
            </a:fld>
            <a:endParaRPr lang="en-US" sz="1200"/>
          </a:p>
        </p:txBody>
      </p:sp>
      <p:sp>
        <p:nvSpPr>
          <p:cNvPr id="667651" name="Rectangle 2"/>
          <p:cNvSpPr>
            <a:spLocks noGrp="1" noRot="1" noChangeAspect="1" noChangeArrowheads="1" noTextEdit="1"/>
          </p:cNvSpPr>
          <p:nvPr>
            <p:ph type="sldImg"/>
          </p:nvPr>
        </p:nvSpPr>
        <p:spPr>
          <a:xfrm>
            <a:off x="1144588" y="685800"/>
            <a:ext cx="4568825" cy="3427413"/>
          </a:xfrm>
          <a:ln/>
        </p:spPr>
      </p:sp>
      <p:sp>
        <p:nvSpPr>
          <p:cNvPr id="66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7D0F90BC-9B1E-4C12-951A-D58500C55FED}" type="slidenum">
              <a:rPr lang="ar-SA" sz="1200"/>
              <a:pPr algn="l" eaLnBrk="1" hangingPunct="1"/>
              <a:t>15</a:t>
            </a:fld>
            <a:endParaRPr lang="en-US" sz="1200"/>
          </a:p>
        </p:txBody>
      </p:sp>
      <p:sp>
        <p:nvSpPr>
          <p:cNvPr id="668675" name="Rectangle 2"/>
          <p:cNvSpPr>
            <a:spLocks noGrp="1" noRot="1" noChangeAspect="1" noChangeArrowheads="1" noTextEdit="1"/>
          </p:cNvSpPr>
          <p:nvPr>
            <p:ph type="sldImg"/>
          </p:nvPr>
        </p:nvSpPr>
        <p:spPr>
          <a:xfrm>
            <a:off x="1144588" y="685800"/>
            <a:ext cx="4568825" cy="3427413"/>
          </a:xfrm>
          <a:ln/>
        </p:spPr>
      </p:sp>
      <p:sp>
        <p:nvSpPr>
          <p:cNvPr id="66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5C9A624B-326F-4681-9A9E-DAAB4797921A}" type="slidenum">
              <a:rPr lang="ar-SA" sz="1200"/>
              <a:pPr algn="l" eaLnBrk="1" hangingPunct="1"/>
              <a:t>16</a:t>
            </a:fld>
            <a:endParaRPr lang="en-US" sz="1200"/>
          </a:p>
        </p:txBody>
      </p:sp>
      <p:sp>
        <p:nvSpPr>
          <p:cNvPr id="669699" name="Rectangle 2"/>
          <p:cNvSpPr>
            <a:spLocks noGrp="1" noRot="1" noChangeAspect="1" noChangeArrowheads="1" noTextEdit="1"/>
          </p:cNvSpPr>
          <p:nvPr>
            <p:ph type="sldImg"/>
          </p:nvPr>
        </p:nvSpPr>
        <p:spPr>
          <a:xfrm>
            <a:off x="1144588" y="685800"/>
            <a:ext cx="4568825" cy="3427413"/>
          </a:xfrm>
          <a:ln/>
        </p:spPr>
      </p:sp>
      <p:sp>
        <p:nvSpPr>
          <p:cNvPr id="66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5345FFEA-ED00-401E-90F1-CD9D0A7D72DA}" type="slidenum">
              <a:rPr lang="ar-SA" sz="1200"/>
              <a:pPr algn="l" eaLnBrk="1" hangingPunct="1"/>
              <a:t>17</a:t>
            </a:fld>
            <a:endParaRPr lang="en-US" sz="1200"/>
          </a:p>
        </p:txBody>
      </p:sp>
      <p:sp>
        <p:nvSpPr>
          <p:cNvPr id="670723" name="Rectangle 2"/>
          <p:cNvSpPr>
            <a:spLocks noGrp="1" noRot="1" noChangeAspect="1" noChangeArrowheads="1" noTextEdit="1"/>
          </p:cNvSpPr>
          <p:nvPr>
            <p:ph type="sldImg"/>
          </p:nvPr>
        </p:nvSpPr>
        <p:spPr>
          <a:xfrm>
            <a:off x="1144588" y="685800"/>
            <a:ext cx="4568825" cy="3427413"/>
          </a:xfrm>
          <a:ln/>
        </p:spPr>
      </p:sp>
      <p:sp>
        <p:nvSpPr>
          <p:cNvPr id="67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8F1B1514-A2A5-4806-BEDD-26350A7F5544}" type="slidenum">
              <a:rPr lang="ar-SA" sz="1200"/>
              <a:pPr algn="l" eaLnBrk="1" hangingPunct="1"/>
              <a:t>18</a:t>
            </a:fld>
            <a:endParaRPr lang="en-US" sz="1200"/>
          </a:p>
        </p:txBody>
      </p:sp>
      <p:sp>
        <p:nvSpPr>
          <p:cNvPr id="671747" name="Rectangle 2"/>
          <p:cNvSpPr>
            <a:spLocks noGrp="1" noRot="1" noChangeAspect="1" noChangeArrowheads="1" noTextEdit="1"/>
          </p:cNvSpPr>
          <p:nvPr>
            <p:ph type="sldImg"/>
          </p:nvPr>
        </p:nvSpPr>
        <p:spPr>
          <a:xfrm>
            <a:off x="1144588" y="685800"/>
            <a:ext cx="4568825" cy="3427413"/>
          </a:xfrm>
          <a:ln/>
        </p:spPr>
      </p:sp>
      <p:sp>
        <p:nvSpPr>
          <p:cNvPr id="67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770" name="Slide Image Placeholder 1"/>
          <p:cNvSpPr>
            <a:spLocks noGrp="1" noRot="1" noChangeAspect="1" noTextEdit="1"/>
          </p:cNvSpPr>
          <p:nvPr>
            <p:ph type="sldImg"/>
          </p:nvPr>
        </p:nvSpPr>
        <p:spPr>
          <a:xfrm>
            <a:off x="1144588" y="685800"/>
            <a:ext cx="4568825" cy="3427413"/>
          </a:xfrm>
          <a:ln/>
        </p:spPr>
      </p:sp>
      <p:sp>
        <p:nvSpPr>
          <p:cNvPr id="67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43B923F7-020D-442E-BE12-E70978141EB9}" type="slidenum">
              <a:rPr lang="ar-SA" sz="1200"/>
              <a:pPr algn="l" eaLnBrk="1" hangingPunct="1"/>
              <a:t>2</a:t>
            </a:fld>
            <a:endParaRPr lang="en-US" sz="1200"/>
          </a:p>
        </p:txBody>
      </p:sp>
      <p:sp>
        <p:nvSpPr>
          <p:cNvPr id="655363" name="Rectangle 2"/>
          <p:cNvSpPr>
            <a:spLocks noGrp="1" noRot="1" noChangeAspect="1" noChangeArrowheads="1" noTextEdit="1"/>
          </p:cNvSpPr>
          <p:nvPr>
            <p:ph type="sldImg"/>
          </p:nvPr>
        </p:nvSpPr>
        <p:spPr>
          <a:xfrm>
            <a:off x="1144588" y="685800"/>
            <a:ext cx="4568825" cy="3427413"/>
          </a:xfrm>
          <a:ln/>
        </p:spPr>
      </p:sp>
      <p:sp>
        <p:nvSpPr>
          <p:cNvPr id="65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3794" name="Slide Image Placeholder 1"/>
          <p:cNvSpPr>
            <a:spLocks noGrp="1" noRot="1" noChangeAspect="1" noTextEdit="1"/>
          </p:cNvSpPr>
          <p:nvPr>
            <p:ph type="sldImg"/>
          </p:nvPr>
        </p:nvSpPr>
        <p:spPr>
          <a:xfrm>
            <a:off x="1144588" y="685800"/>
            <a:ext cx="4568825" cy="3427413"/>
          </a:xfrm>
          <a:ln/>
        </p:spPr>
      </p:sp>
      <p:sp>
        <p:nvSpPr>
          <p:cNvPr id="67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818" name="Slide Image Placeholder 1"/>
          <p:cNvSpPr>
            <a:spLocks noGrp="1" noRot="1" noChangeAspect="1" noTextEdit="1"/>
          </p:cNvSpPr>
          <p:nvPr>
            <p:ph type="sldImg"/>
          </p:nvPr>
        </p:nvSpPr>
        <p:spPr>
          <a:xfrm>
            <a:off x="1144588" y="685800"/>
            <a:ext cx="4568825" cy="3427413"/>
          </a:xfrm>
          <a:ln/>
        </p:spPr>
      </p:sp>
      <p:sp>
        <p:nvSpPr>
          <p:cNvPr id="67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42" name="Slide Image Placeholder 1"/>
          <p:cNvSpPr>
            <a:spLocks noGrp="1" noRot="1" noChangeAspect="1" noTextEdit="1"/>
          </p:cNvSpPr>
          <p:nvPr>
            <p:ph type="sldImg"/>
          </p:nvPr>
        </p:nvSpPr>
        <p:spPr>
          <a:xfrm>
            <a:off x="1144588" y="685800"/>
            <a:ext cx="4568825" cy="3427413"/>
          </a:xfrm>
          <a:ln/>
        </p:spPr>
      </p:sp>
      <p:sp>
        <p:nvSpPr>
          <p:cNvPr id="67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F61D97EA-F6C1-4DED-8BEA-03AA3D5B1980}" type="slidenum">
              <a:rPr lang="ar-SA" sz="1200"/>
              <a:pPr algn="l" eaLnBrk="1" hangingPunct="1"/>
              <a:t>23</a:t>
            </a:fld>
            <a:endParaRPr lang="en-US" sz="1200"/>
          </a:p>
        </p:txBody>
      </p:sp>
      <p:sp>
        <p:nvSpPr>
          <p:cNvPr id="676867" name="Rectangle 2"/>
          <p:cNvSpPr>
            <a:spLocks noGrp="1" noRot="1" noChangeAspect="1" noChangeArrowheads="1" noTextEdit="1"/>
          </p:cNvSpPr>
          <p:nvPr>
            <p:ph type="sldImg"/>
          </p:nvPr>
        </p:nvSpPr>
        <p:spPr>
          <a:xfrm>
            <a:off x="1144588" y="685800"/>
            <a:ext cx="4568825" cy="3427413"/>
          </a:xfrm>
          <a:ln/>
        </p:spPr>
      </p:sp>
      <p:sp>
        <p:nvSpPr>
          <p:cNvPr id="67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7890"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79796312-455A-45D3-8CE1-2A9229FDC27D}" type="slidenum">
              <a:rPr lang="ar-SA" sz="1200"/>
              <a:pPr algn="l" eaLnBrk="1" hangingPunct="1"/>
              <a:t>24</a:t>
            </a:fld>
            <a:endParaRPr lang="en-US" sz="1200"/>
          </a:p>
        </p:txBody>
      </p:sp>
      <p:sp>
        <p:nvSpPr>
          <p:cNvPr id="677891" name="Rectangle 2"/>
          <p:cNvSpPr>
            <a:spLocks noGrp="1" noRot="1" noChangeAspect="1" noChangeArrowheads="1" noTextEdit="1"/>
          </p:cNvSpPr>
          <p:nvPr>
            <p:ph type="sldImg"/>
          </p:nvPr>
        </p:nvSpPr>
        <p:spPr>
          <a:xfrm>
            <a:off x="1144588" y="685800"/>
            <a:ext cx="4568825" cy="3427413"/>
          </a:xfrm>
          <a:ln/>
        </p:spPr>
      </p:sp>
      <p:sp>
        <p:nvSpPr>
          <p:cNvPr id="67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914"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C0746801-2D5D-404B-ACB4-968F9CF5DDE8}" type="slidenum">
              <a:rPr lang="ar-SA" sz="1200"/>
              <a:pPr algn="l" eaLnBrk="1" hangingPunct="1"/>
              <a:t>25</a:t>
            </a:fld>
            <a:endParaRPr lang="en-US" sz="1200"/>
          </a:p>
        </p:txBody>
      </p:sp>
      <p:sp>
        <p:nvSpPr>
          <p:cNvPr id="678915" name="Rectangle 2"/>
          <p:cNvSpPr>
            <a:spLocks noGrp="1" noRot="1" noChangeAspect="1" noChangeArrowheads="1" noTextEdit="1"/>
          </p:cNvSpPr>
          <p:nvPr>
            <p:ph type="sldImg"/>
          </p:nvPr>
        </p:nvSpPr>
        <p:spPr>
          <a:xfrm>
            <a:off x="1144588" y="685800"/>
            <a:ext cx="4568825" cy="3427413"/>
          </a:xfrm>
          <a:ln/>
        </p:spPr>
      </p:sp>
      <p:sp>
        <p:nvSpPr>
          <p:cNvPr id="67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2" name="Slide Image Placeholder 1"/>
          <p:cNvSpPr>
            <a:spLocks noGrp="1" noRot="1" noChangeAspect="1" noTextEdit="1"/>
          </p:cNvSpPr>
          <p:nvPr>
            <p:ph type="sldImg"/>
          </p:nvPr>
        </p:nvSpPr>
        <p:spPr>
          <a:xfrm>
            <a:off x="1144588" y="685800"/>
            <a:ext cx="4568825" cy="3427413"/>
          </a:xfrm>
          <a:ln/>
        </p:spPr>
      </p:sp>
      <p:sp>
        <p:nvSpPr>
          <p:cNvPr id="68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3BBC7E7D-48C8-45A2-B942-286B49E87A75}" type="slidenum">
              <a:rPr lang="ar-SA" sz="1200"/>
              <a:pPr algn="l" eaLnBrk="1" hangingPunct="1"/>
              <a:t>3</a:t>
            </a:fld>
            <a:endParaRPr lang="en-US" sz="1200"/>
          </a:p>
        </p:txBody>
      </p:sp>
      <p:sp>
        <p:nvSpPr>
          <p:cNvPr id="656387" name="Rectangle 2"/>
          <p:cNvSpPr>
            <a:spLocks noGrp="1" noRot="1" noChangeAspect="1" noChangeArrowheads="1" noTextEdit="1"/>
          </p:cNvSpPr>
          <p:nvPr>
            <p:ph type="sldImg"/>
          </p:nvPr>
        </p:nvSpPr>
        <p:spPr>
          <a:xfrm>
            <a:off x="1144588" y="685800"/>
            <a:ext cx="4568825" cy="3427413"/>
          </a:xfrm>
          <a:ln/>
        </p:spPr>
      </p:sp>
      <p:sp>
        <p:nvSpPr>
          <p:cNvPr id="65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Rot="1" noChangeAspect="1" noChangeArrowheads="1" noTextEdit="1"/>
          </p:cNvSpPr>
          <p:nvPr>
            <p:ph type="sldImg"/>
          </p:nvPr>
        </p:nvSpPr>
        <p:spPr>
          <a:xfrm>
            <a:off x="1144588" y="685800"/>
            <a:ext cx="4568825" cy="3427413"/>
          </a:xfrm>
          <a:ln/>
        </p:spPr>
      </p:sp>
      <p:sp>
        <p:nvSpPr>
          <p:cNvPr id="6574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Rot="1" noChangeAspect="1" noChangeArrowheads="1" noTextEdit="1"/>
          </p:cNvSpPr>
          <p:nvPr>
            <p:ph type="sldImg"/>
          </p:nvPr>
        </p:nvSpPr>
        <p:spPr>
          <a:xfrm>
            <a:off x="1144588" y="685800"/>
            <a:ext cx="4568825" cy="3427413"/>
          </a:xfrm>
          <a:ln/>
        </p:spPr>
      </p:sp>
      <p:sp>
        <p:nvSpPr>
          <p:cNvPr id="65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1A45C7CD-AE69-420B-A413-D42CED5A0391}" type="slidenum">
              <a:rPr lang="ar-SA" sz="1200"/>
              <a:pPr algn="l" eaLnBrk="1" hangingPunct="1"/>
              <a:t>6</a:t>
            </a:fld>
            <a:endParaRPr lang="en-US" sz="1200"/>
          </a:p>
        </p:txBody>
      </p:sp>
      <p:sp>
        <p:nvSpPr>
          <p:cNvPr id="659459" name="Rectangle 2"/>
          <p:cNvSpPr>
            <a:spLocks noGrp="1" noRot="1" noChangeAspect="1" noChangeArrowheads="1" noTextEdit="1"/>
          </p:cNvSpPr>
          <p:nvPr>
            <p:ph type="sldImg"/>
          </p:nvPr>
        </p:nvSpPr>
        <p:spPr>
          <a:xfrm>
            <a:off x="1144588" y="685800"/>
            <a:ext cx="4568825" cy="3427413"/>
          </a:xfrm>
          <a:ln/>
        </p:spPr>
      </p:sp>
      <p:sp>
        <p:nvSpPr>
          <p:cNvPr id="65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7"/>
          <p:cNvSpPr txBox="1">
            <a:spLocks noGrp="1" noChangeArrowheads="1"/>
          </p:cNvSpPr>
          <p:nvPr/>
        </p:nvSpPr>
        <p:spPr bwMode="auto">
          <a:xfrm>
            <a:off x="1535" y="8685950"/>
            <a:ext cx="2972004" cy="456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1" rIns="91421" bIns="45711" anchor="b"/>
          <a:lstStyle>
            <a:lvl1pPr defTabSz="990600" eaLnBrk="0" hangingPunct="0">
              <a:defRPr>
                <a:solidFill>
                  <a:schemeClr val="tx1"/>
                </a:solidFill>
                <a:latin typeface="Arial" pitchFamily="34" charset="0"/>
                <a:cs typeface="Arial" pitchFamily="34" charset="0"/>
              </a:defRPr>
            </a:lvl1pPr>
            <a:lvl2pPr marL="742950" indent="-285750" defTabSz="990600" eaLnBrk="0" hangingPunct="0">
              <a:defRPr>
                <a:solidFill>
                  <a:schemeClr val="tx1"/>
                </a:solidFill>
                <a:latin typeface="Arial" pitchFamily="34" charset="0"/>
                <a:cs typeface="Arial" pitchFamily="34" charset="0"/>
              </a:defRPr>
            </a:lvl2pPr>
            <a:lvl3pPr marL="1143000" indent="-228600" defTabSz="990600" eaLnBrk="0" hangingPunct="0">
              <a:defRPr>
                <a:solidFill>
                  <a:schemeClr val="tx1"/>
                </a:solidFill>
                <a:latin typeface="Arial" pitchFamily="34" charset="0"/>
                <a:cs typeface="Arial" pitchFamily="34" charset="0"/>
              </a:defRPr>
            </a:lvl3pPr>
            <a:lvl4pPr marL="1600200" indent="-228600" defTabSz="990600" eaLnBrk="0" hangingPunct="0">
              <a:defRPr>
                <a:solidFill>
                  <a:schemeClr val="tx1"/>
                </a:solidFill>
                <a:latin typeface="Arial" pitchFamily="34" charset="0"/>
                <a:cs typeface="Arial" pitchFamily="34" charset="0"/>
              </a:defRPr>
            </a:lvl4pPr>
            <a:lvl5pPr marL="2057400" indent="-228600" defTabSz="990600" eaLnBrk="0" hangingPunct="0">
              <a:defRPr>
                <a:solidFill>
                  <a:schemeClr val="tx1"/>
                </a:solidFill>
                <a:latin typeface="Arial" pitchFamily="34" charset="0"/>
                <a:cs typeface="Arial" pitchFamily="34" charset="0"/>
              </a:defRPr>
            </a:lvl5pPr>
            <a:lvl6pPr marL="25146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defTabSz="990600"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C9506C98-3F28-4698-94B0-D42604DF9FCF}" type="slidenum">
              <a:rPr lang="ar-SA" sz="1200"/>
              <a:pPr algn="l" eaLnBrk="1" hangingPunct="1"/>
              <a:t>7</a:t>
            </a:fld>
            <a:endParaRPr lang="en-US" sz="1200"/>
          </a:p>
        </p:txBody>
      </p:sp>
      <p:sp>
        <p:nvSpPr>
          <p:cNvPr id="660483" name="Rectangle 2"/>
          <p:cNvSpPr>
            <a:spLocks noGrp="1" noRot="1" noChangeAspect="1" noChangeArrowheads="1" noTextEdit="1"/>
          </p:cNvSpPr>
          <p:nvPr>
            <p:ph type="sldImg"/>
          </p:nvPr>
        </p:nvSpPr>
        <p:spPr>
          <a:xfrm>
            <a:off x="1144588" y="685800"/>
            <a:ext cx="4568825" cy="3427413"/>
          </a:xfrm>
          <a:ln/>
        </p:spPr>
      </p:sp>
      <p:sp>
        <p:nvSpPr>
          <p:cNvPr id="66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Y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Rot="1" noChangeAspect="1" noChangeArrowheads="1" noTextEdit="1"/>
          </p:cNvSpPr>
          <p:nvPr>
            <p:ph type="sldImg"/>
          </p:nvPr>
        </p:nvSpPr>
        <p:spPr>
          <a:xfrm>
            <a:off x="1144588" y="685800"/>
            <a:ext cx="4568825" cy="3427413"/>
          </a:xfrm>
          <a:ln/>
        </p:spPr>
      </p:sp>
      <p:sp>
        <p:nvSpPr>
          <p:cNvPr id="66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Slide Image Placeholder 1"/>
          <p:cNvSpPr>
            <a:spLocks noGrp="1" noRot="1" noChangeAspect="1" noTextEdit="1"/>
          </p:cNvSpPr>
          <p:nvPr>
            <p:ph type="sldImg"/>
          </p:nvPr>
        </p:nvSpPr>
        <p:spPr>
          <a:xfrm>
            <a:off x="1144588" y="685800"/>
            <a:ext cx="4568825" cy="3427413"/>
          </a:xfrm>
          <a:ln/>
        </p:spPr>
      </p:sp>
      <p:sp>
        <p:nvSpPr>
          <p:cNvPr id="66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Y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MY"/>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MY"/>
          </a:p>
        </p:txBody>
      </p:sp>
      <p:sp>
        <p:nvSpPr>
          <p:cNvPr id="4" name="عنصر نائب للتاريخ 3"/>
          <p:cNvSpPr>
            <a:spLocks noGrp="1"/>
          </p:cNvSpPr>
          <p:nvPr>
            <p:ph type="dt" sz="half" idx="10"/>
          </p:nvPr>
        </p:nvSpPr>
        <p:spPr/>
        <p:txBody>
          <a:bodyPr/>
          <a:lstStyle/>
          <a:p>
            <a:fld id="{255123DE-8532-4AD1-BBB1-E80DCA621F16}"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357651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10"/>
          </p:nvPr>
        </p:nvSpPr>
        <p:spPr/>
        <p:txBody>
          <a:bodyPr/>
          <a:lstStyle/>
          <a:p>
            <a:fld id="{255123DE-8532-4AD1-BBB1-E80DCA621F16}"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78886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MY"/>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10"/>
          </p:nvPr>
        </p:nvSpPr>
        <p:spPr/>
        <p:txBody>
          <a:bodyPr/>
          <a:lstStyle/>
          <a:p>
            <a:fld id="{255123DE-8532-4AD1-BBB1-E80DCA621F16}"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112346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10"/>
          </p:nvPr>
        </p:nvSpPr>
        <p:spPr/>
        <p:txBody>
          <a:bodyPr/>
          <a:lstStyle/>
          <a:p>
            <a:fld id="{255123DE-8532-4AD1-BBB1-E80DCA621F16}"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1214651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MY"/>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55123DE-8532-4AD1-BBB1-E80DCA621F16}" type="datetimeFigureOut">
              <a:rPr lang="en-MY" smtClean="0"/>
              <a:t>7/7/2020</a:t>
            </a:fld>
            <a:endParaRPr lang="en-MY"/>
          </a:p>
        </p:txBody>
      </p:sp>
      <p:sp>
        <p:nvSpPr>
          <p:cNvPr id="5" name="عنصر نائب للتذييل 4"/>
          <p:cNvSpPr>
            <a:spLocks noGrp="1"/>
          </p:cNvSpPr>
          <p:nvPr>
            <p:ph type="ftr" sz="quarter" idx="11"/>
          </p:nvPr>
        </p:nvSpPr>
        <p:spPr/>
        <p:txBody>
          <a:bodyPr/>
          <a:lstStyle/>
          <a:p>
            <a:endParaRPr lang="en-MY"/>
          </a:p>
        </p:txBody>
      </p:sp>
      <p:sp>
        <p:nvSpPr>
          <p:cNvPr id="6" name="عنصر نائب لرقم الشريحة 5"/>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105247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5" name="عنصر نائب للتاريخ 4"/>
          <p:cNvSpPr>
            <a:spLocks noGrp="1"/>
          </p:cNvSpPr>
          <p:nvPr>
            <p:ph type="dt" sz="half" idx="10"/>
          </p:nvPr>
        </p:nvSpPr>
        <p:spPr/>
        <p:txBody>
          <a:bodyPr/>
          <a:lstStyle/>
          <a:p>
            <a:fld id="{255123DE-8532-4AD1-BBB1-E80DCA621F16}" type="datetimeFigureOut">
              <a:rPr lang="en-MY" smtClean="0"/>
              <a:t>7/7/2020</a:t>
            </a:fld>
            <a:endParaRPr lang="en-MY"/>
          </a:p>
        </p:txBody>
      </p:sp>
      <p:sp>
        <p:nvSpPr>
          <p:cNvPr id="6" name="عنصر نائب للتذييل 5"/>
          <p:cNvSpPr>
            <a:spLocks noGrp="1"/>
          </p:cNvSpPr>
          <p:nvPr>
            <p:ph type="ftr" sz="quarter" idx="11"/>
          </p:nvPr>
        </p:nvSpPr>
        <p:spPr/>
        <p:txBody>
          <a:bodyPr/>
          <a:lstStyle/>
          <a:p>
            <a:endParaRPr lang="en-MY"/>
          </a:p>
        </p:txBody>
      </p:sp>
      <p:sp>
        <p:nvSpPr>
          <p:cNvPr id="7" name="عنصر نائب لرقم الشريحة 6"/>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167501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MY"/>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7" name="عنصر نائب للتاريخ 6"/>
          <p:cNvSpPr>
            <a:spLocks noGrp="1"/>
          </p:cNvSpPr>
          <p:nvPr>
            <p:ph type="dt" sz="half" idx="10"/>
          </p:nvPr>
        </p:nvSpPr>
        <p:spPr/>
        <p:txBody>
          <a:bodyPr/>
          <a:lstStyle/>
          <a:p>
            <a:fld id="{255123DE-8532-4AD1-BBB1-E80DCA621F16}" type="datetimeFigureOut">
              <a:rPr lang="en-MY" smtClean="0"/>
              <a:t>7/7/2020</a:t>
            </a:fld>
            <a:endParaRPr lang="en-MY"/>
          </a:p>
        </p:txBody>
      </p:sp>
      <p:sp>
        <p:nvSpPr>
          <p:cNvPr id="8" name="عنصر نائب للتذييل 7"/>
          <p:cNvSpPr>
            <a:spLocks noGrp="1"/>
          </p:cNvSpPr>
          <p:nvPr>
            <p:ph type="ftr" sz="quarter" idx="11"/>
          </p:nvPr>
        </p:nvSpPr>
        <p:spPr/>
        <p:txBody>
          <a:bodyPr/>
          <a:lstStyle/>
          <a:p>
            <a:endParaRPr lang="en-MY"/>
          </a:p>
        </p:txBody>
      </p:sp>
      <p:sp>
        <p:nvSpPr>
          <p:cNvPr id="9" name="عنصر نائب لرقم الشريحة 8"/>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3736854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MY"/>
          </a:p>
        </p:txBody>
      </p:sp>
      <p:sp>
        <p:nvSpPr>
          <p:cNvPr id="3" name="عنصر نائب للتاريخ 2"/>
          <p:cNvSpPr>
            <a:spLocks noGrp="1"/>
          </p:cNvSpPr>
          <p:nvPr>
            <p:ph type="dt" sz="half" idx="10"/>
          </p:nvPr>
        </p:nvSpPr>
        <p:spPr/>
        <p:txBody>
          <a:bodyPr/>
          <a:lstStyle/>
          <a:p>
            <a:fld id="{255123DE-8532-4AD1-BBB1-E80DCA621F16}" type="datetimeFigureOut">
              <a:rPr lang="en-MY" smtClean="0"/>
              <a:t>7/7/2020</a:t>
            </a:fld>
            <a:endParaRPr lang="en-MY"/>
          </a:p>
        </p:txBody>
      </p:sp>
      <p:sp>
        <p:nvSpPr>
          <p:cNvPr id="4" name="عنصر نائب للتذييل 3"/>
          <p:cNvSpPr>
            <a:spLocks noGrp="1"/>
          </p:cNvSpPr>
          <p:nvPr>
            <p:ph type="ftr" sz="quarter" idx="11"/>
          </p:nvPr>
        </p:nvSpPr>
        <p:spPr/>
        <p:txBody>
          <a:bodyPr/>
          <a:lstStyle/>
          <a:p>
            <a:endParaRPr lang="en-MY"/>
          </a:p>
        </p:txBody>
      </p:sp>
      <p:sp>
        <p:nvSpPr>
          <p:cNvPr id="5" name="عنصر نائب لرقم الشريحة 4"/>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379819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55123DE-8532-4AD1-BBB1-E80DCA621F16}" type="datetimeFigureOut">
              <a:rPr lang="en-MY" smtClean="0"/>
              <a:t>7/7/2020</a:t>
            </a:fld>
            <a:endParaRPr lang="en-MY"/>
          </a:p>
        </p:txBody>
      </p:sp>
      <p:sp>
        <p:nvSpPr>
          <p:cNvPr id="3" name="عنصر نائب للتذييل 2"/>
          <p:cNvSpPr>
            <a:spLocks noGrp="1"/>
          </p:cNvSpPr>
          <p:nvPr>
            <p:ph type="ftr" sz="quarter" idx="11"/>
          </p:nvPr>
        </p:nvSpPr>
        <p:spPr/>
        <p:txBody>
          <a:bodyPr/>
          <a:lstStyle/>
          <a:p>
            <a:endParaRPr lang="en-MY"/>
          </a:p>
        </p:txBody>
      </p:sp>
      <p:sp>
        <p:nvSpPr>
          <p:cNvPr id="4" name="عنصر نائب لرقم الشريحة 3"/>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1118041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MY"/>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55123DE-8532-4AD1-BBB1-E80DCA621F16}" type="datetimeFigureOut">
              <a:rPr lang="en-MY" smtClean="0"/>
              <a:t>7/7/2020</a:t>
            </a:fld>
            <a:endParaRPr lang="en-MY"/>
          </a:p>
        </p:txBody>
      </p:sp>
      <p:sp>
        <p:nvSpPr>
          <p:cNvPr id="6" name="عنصر نائب للتذييل 5"/>
          <p:cNvSpPr>
            <a:spLocks noGrp="1"/>
          </p:cNvSpPr>
          <p:nvPr>
            <p:ph type="ftr" sz="quarter" idx="11"/>
          </p:nvPr>
        </p:nvSpPr>
        <p:spPr/>
        <p:txBody>
          <a:bodyPr/>
          <a:lstStyle/>
          <a:p>
            <a:endParaRPr lang="en-MY"/>
          </a:p>
        </p:txBody>
      </p:sp>
      <p:sp>
        <p:nvSpPr>
          <p:cNvPr id="7" name="عنصر نائب لرقم الشريحة 6"/>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408475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MY"/>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55123DE-8532-4AD1-BBB1-E80DCA621F16}" type="datetimeFigureOut">
              <a:rPr lang="en-MY" smtClean="0"/>
              <a:t>7/7/2020</a:t>
            </a:fld>
            <a:endParaRPr lang="en-MY"/>
          </a:p>
        </p:txBody>
      </p:sp>
      <p:sp>
        <p:nvSpPr>
          <p:cNvPr id="6" name="عنصر نائب للتذييل 5"/>
          <p:cNvSpPr>
            <a:spLocks noGrp="1"/>
          </p:cNvSpPr>
          <p:nvPr>
            <p:ph type="ftr" sz="quarter" idx="11"/>
          </p:nvPr>
        </p:nvSpPr>
        <p:spPr/>
        <p:txBody>
          <a:bodyPr/>
          <a:lstStyle/>
          <a:p>
            <a:endParaRPr lang="en-MY"/>
          </a:p>
        </p:txBody>
      </p:sp>
      <p:sp>
        <p:nvSpPr>
          <p:cNvPr id="7" name="عنصر نائب لرقم الشريحة 6"/>
          <p:cNvSpPr>
            <a:spLocks noGrp="1"/>
          </p:cNvSpPr>
          <p:nvPr>
            <p:ph type="sldNum" sz="quarter" idx="12"/>
          </p:nvPr>
        </p:nvSpPr>
        <p:spPr/>
        <p:txBody>
          <a:bodyPr/>
          <a:lstStyle/>
          <a:p>
            <a:fld id="{C59E33FD-8B8A-4C64-89AF-DBF48450E3EB}" type="slidenum">
              <a:rPr lang="en-MY" smtClean="0"/>
              <a:t>‹#›</a:t>
            </a:fld>
            <a:endParaRPr lang="en-MY"/>
          </a:p>
        </p:txBody>
      </p:sp>
    </p:spTree>
    <p:extLst>
      <p:ext uri="{BB962C8B-B14F-4D97-AF65-F5344CB8AC3E}">
        <p14:creationId xmlns:p14="http://schemas.microsoft.com/office/powerpoint/2010/main" val="1324074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MY"/>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MY"/>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123DE-8532-4AD1-BBB1-E80DCA621F16}" type="datetimeFigureOut">
              <a:rPr lang="en-MY" smtClean="0"/>
              <a:t>7/7/2020</a:t>
            </a:fld>
            <a:endParaRPr lang="en-MY"/>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E33FD-8B8A-4C64-89AF-DBF48450E3EB}" type="slidenum">
              <a:rPr lang="en-MY" smtClean="0"/>
              <a:t>‹#›</a:t>
            </a:fld>
            <a:endParaRPr lang="en-MY"/>
          </a:p>
        </p:txBody>
      </p:sp>
    </p:spTree>
    <p:extLst>
      <p:ext uri="{BB962C8B-B14F-4D97-AF65-F5344CB8AC3E}">
        <p14:creationId xmlns:p14="http://schemas.microsoft.com/office/powerpoint/2010/main" val="167206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body" idx="1"/>
          </p:nvPr>
        </p:nvSpPr>
        <p:spPr>
          <a:xfrm>
            <a:off x="457200" y="981075"/>
            <a:ext cx="8229600" cy="5591175"/>
          </a:xfrm>
        </p:spPr>
        <p:txBody>
          <a:bodyPr/>
          <a:lstStyle/>
          <a:p>
            <a:pPr algn="ctr" rtl="1"/>
            <a:endParaRPr lang="ar-SA" b="1" dirty="0" smtClean="0"/>
          </a:p>
          <a:p>
            <a:pPr algn="ctr" rtl="1">
              <a:buFont typeface="Arial" pitchFamily="34" charset="0"/>
              <a:buNone/>
            </a:pPr>
            <a:r>
              <a:rPr lang="ar-SA" sz="4000" b="1" dirty="0" smtClean="0">
                <a:solidFill>
                  <a:schemeClr val="hlink"/>
                </a:solidFill>
              </a:rPr>
              <a:t>المحاضرة الثانية</a:t>
            </a:r>
          </a:p>
          <a:p>
            <a:pPr algn="ctr" rtl="1">
              <a:buFont typeface="Arial" pitchFamily="34" charset="0"/>
              <a:buNone/>
            </a:pPr>
            <a:r>
              <a:rPr lang="ar-SA" sz="4000" b="1" dirty="0" smtClean="0">
                <a:solidFill>
                  <a:srgbClr val="FF3300"/>
                </a:solidFill>
              </a:rPr>
              <a:t>خطوات البحث</a:t>
            </a:r>
          </a:p>
          <a:p>
            <a:pPr algn="r" rtl="1">
              <a:buFont typeface="Arial" pitchFamily="34" charset="0"/>
              <a:buNone/>
            </a:pPr>
            <a:r>
              <a:rPr lang="ar-SA" sz="2800" b="1" dirty="0" smtClean="0">
                <a:solidFill>
                  <a:srgbClr val="C00000"/>
                </a:solidFill>
              </a:rPr>
              <a:t>الخطوات الثلاث الأولى</a:t>
            </a:r>
          </a:p>
          <a:p>
            <a:pPr algn="r" rtl="1">
              <a:buFontTx/>
              <a:buChar char="-"/>
            </a:pPr>
            <a:r>
              <a:rPr lang="ar-SA" sz="2800" b="1" dirty="0" smtClean="0">
                <a:solidFill>
                  <a:srgbClr val="002060"/>
                </a:solidFill>
              </a:rPr>
              <a:t>التحديد العام للمشكلة</a:t>
            </a:r>
          </a:p>
          <a:p>
            <a:pPr algn="r" rtl="1">
              <a:buFontTx/>
              <a:buChar char="-"/>
            </a:pPr>
            <a:r>
              <a:rPr lang="ar-SA" sz="2800" b="1" dirty="0" smtClean="0">
                <a:solidFill>
                  <a:srgbClr val="002060"/>
                </a:solidFill>
              </a:rPr>
              <a:t>حجم البيانات الأولية</a:t>
            </a:r>
          </a:p>
          <a:p>
            <a:pPr algn="r" rtl="1">
              <a:buFontTx/>
              <a:buChar char="-"/>
            </a:pPr>
            <a:r>
              <a:rPr lang="ar-SA" sz="2800" b="1" dirty="0" smtClean="0">
                <a:solidFill>
                  <a:srgbClr val="002060"/>
                </a:solidFill>
              </a:rPr>
              <a:t>تحديد المشكلة</a:t>
            </a:r>
          </a:p>
          <a:p>
            <a:pPr algn="ctr" rtl="1">
              <a:buFontTx/>
              <a:buChar char="-"/>
            </a:pPr>
            <a:endParaRPr lang="ar-SA" sz="4000" b="1" dirty="0" smtClean="0">
              <a:solidFill>
                <a:srgbClr val="FF3300"/>
              </a:solidFill>
            </a:endParaRPr>
          </a:p>
          <a:p>
            <a:pPr algn="ctr" rtl="1">
              <a:buFont typeface="Arial" pitchFamily="34" charset="0"/>
              <a:buNone/>
            </a:pPr>
            <a:endParaRPr lang="ar-SA" sz="4000" b="1" dirty="0" smtClean="0">
              <a:solidFill>
                <a:srgbClr val="FF3300"/>
              </a:solidFill>
            </a:endParaRPr>
          </a:p>
        </p:txBody>
      </p:sp>
    </p:spTree>
    <p:extLst>
      <p:ext uri="{BB962C8B-B14F-4D97-AF65-F5344CB8AC3E}">
        <p14:creationId xmlns:p14="http://schemas.microsoft.com/office/powerpoint/2010/main" val="1404343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ChangeArrowheads="1"/>
          </p:cNvSpPr>
          <p:nvPr/>
        </p:nvSpPr>
        <p:spPr bwMode="auto">
          <a:xfrm>
            <a:off x="304800" y="304800"/>
            <a:ext cx="8534400" cy="990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YE"/>
          </a:p>
        </p:txBody>
      </p:sp>
      <p:sp>
        <p:nvSpPr>
          <p:cNvPr id="17411" name="Rectangle 4"/>
          <p:cNvSpPr>
            <a:spLocks noGrp="1" noChangeArrowheads="1"/>
          </p:cNvSpPr>
          <p:nvPr>
            <p:ph type="title" idx="4294967295"/>
          </p:nvPr>
        </p:nvSpPr>
        <p:spPr>
          <a:xfrm>
            <a:off x="762000" y="304800"/>
            <a:ext cx="7772400" cy="838200"/>
          </a:xfrm>
          <a:solidFill>
            <a:schemeClr val="bg1"/>
          </a:solidFill>
        </p:spPr>
        <p:txBody>
          <a:bodyPr>
            <a:normAutofit fontScale="90000"/>
          </a:bodyPr>
          <a:lstStyle/>
          <a:p>
            <a:pPr eaLnBrk="1" hangingPunct="1">
              <a:defRPr/>
            </a:pPr>
            <a:r>
              <a:rPr lang="ar-SA" sz="4000" b="1" dirty="0" smtClean="0">
                <a:solidFill>
                  <a:srgbClr val="C00000"/>
                </a:solidFill>
                <a:ea typeface="+mn-ea"/>
                <a:cs typeface="Simplified Arabic" pitchFamily="2" charset="-78"/>
              </a:rPr>
              <a:t>1- التحديد العام للمشكلة</a:t>
            </a:r>
            <a:br>
              <a:rPr lang="ar-SA" sz="4000" b="1" dirty="0" smtClean="0">
                <a:solidFill>
                  <a:srgbClr val="C00000"/>
                </a:solidFill>
                <a:ea typeface="+mn-ea"/>
                <a:cs typeface="Simplified Arabic" pitchFamily="2" charset="-78"/>
              </a:rPr>
            </a:br>
            <a:r>
              <a:rPr lang="en-US" sz="4000" b="1" dirty="0" smtClean="0">
                <a:solidFill>
                  <a:srgbClr val="C00000"/>
                </a:solidFill>
                <a:latin typeface="Times New Roman" pitchFamily="18" charset="0"/>
                <a:ea typeface="+mn-ea"/>
                <a:cs typeface="Times New Roman" pitchFamily="18" charset="0"/>
              </a:rPr>
              <a:t>Broad Problem Area</a:t>
            </a:r>
          </a:p>
        </p:txBody>
      </p:sp>
      <p:sp>
        <p:nvSpPr>
          <p:cNvPr id="17412" name="TextBox 3"/>
          <p:cNvSpPr txBox="1">
            <a:spLocks noChangeArrowheads="1"/>
          </p:cNvSpPr>
          <p:nvPr/>
        </p:nvSpPr>
        <p:spPr bwMode="auto">
          <a:xfrm>
            <a:off x="457200" y="1568450"/>
            <a:ext cx="8202613" cy="4832092"/>
          </a:xfrm>
          <a:prstGeom prst="rect">
            <a:avLst/>
          </a:prstGeom>
          <a:noFill/>
          <a:ln w="9525">
            <a:noFill/>
            <a:miter lim="800000"/>
            <a:headEnd/>
            <a:tailEnd/>
          </a:ln>
        </p:spPr>
        <p:txBody>
          <a:bodyPr>
            <a:spAutoFit/>
          </a:bodyPr>
          <a:lstStyle/>
          <a:p>
            <a:pPr algn="r" rtl="1">
              <a:defRPr/>
            </a:pPr>
            <a:r>
              <a:rPr lang="ar-SA" sz="2800" b="1" dirty="0">
                <a:solidFill>
                  <a:srgbClr val="0000FF"/>
                </a:solidFill>
                <a:cs typeface="Simplified Arabic" pitchFamily="2" charset="-78"/>
              </a:rPr>
              <a:t>التحديد العام للمشكلة يعني </a:t>
            </a:r>
            <a:r>
              <a:rPr lang="ar-SA" sz="2800" dirty="0">
                <a:cs typeface="Simplified Arabic" pitchFamily="2" charset="-78"/>
              </a:rPr>
              <a:t>فحص الحالة بصفة عامة، بحيث يرى الباحث</a:t>
            </a:r>
            <a:r>
              <a:rPr lang="en-US" sz="2800" dirty="0">
                <a:cs typeface="Simplified Arabic" pitchFamily="2" charset="-78"/>
              </a:rPr>
              <a:t> </a:t>
            </a:r>
            <a:r>
              <a:rPr lang="ar-SA" sz="2800" dirty="0">
                <a:cs typeface="Simplified Arabic" pitchFamily="2" charset="-78"/>
              </a:rPr>
              <a:t>أن هناك حاجة لإجراء بحث والوصول إلى حل للمشكلة.</a:t>
            </a:r>
          </a:p>
          <a:p>
            <a:pPr algn="r" rtl="1">
              <a:defRPr/>
            </a:pPr>
            <a:endParaRPr lang="ar-SA" sz="2800" dirty="0">
              <a:cs typeface="Simplified Arabic" pitchFamily="2" charset="-78"/>
            </a:endParaRPr>
          </a:p>
          <a:p>
            <a:pPr algn="r" rtl="1">
              <a:defRPr/>
            </a:pPr>
            <a:r>
              <a:rPr lang="ar-SA" sz="2800" b="1" dirty="0">
                <a:solidFill>
                  <a:srgbClr val="C00000"/>
                </a:solidFill>
                <a:cs typeface="Simplified Arabic" pitchFamily="2" charset="-78"/>
              </a:rPr>
              <a:t>وقد تنتمي مشاكل البحث إلى:</a:t>
            </a:r>
          </a:p>
          <a:p>
            <a:pPr marL="514350" indent="-514350" algn="r" rtl="1">
              <a:buFont typeface="Wingdings" pitchFamily="2" charset="2"/>
              <a:buChar char="v"/>
              <a:defRPr/>
            </a:pPr>
            <a:r>
              <a:rPr lang="ar-SA" sz="2800" dirty="0">
                <a:cs typeface="Simplified Arabic" pitchFamily="2" charset="-78"/>
              </a:rPr>
              <a:t>مشكلة إدارية حالية تواجه الشركة وقت إجراء البحث لإيجاد حل لها</a:t>
            </a:r>
          </a:p>
          <a:p>
            <a:pPr marL="514350" indent="-514350" algn="r" rtl="1">
              <a:buFont typeface="Wingdings" pitchFamily="2" charset="2"/>
              <a:buChar char="v"/>
              <a:defRPr/>
            </a:pPr>
            <a:r>
              <a:rPr lang="ar-SA" sz="2800" dirty="0">
                <a:cs typeface="Simplified Arabic" pitchFamily="2" charset="-78"/>
              </a:rPr>
              <a:t>ظروف لا تواجه فيها الشركة مشكلة فعلية في الوقت الحاضر ولكن المديرين يشعرون بأن هناك إمكانات للتحسين.</a:t>
            </a:r>
          </a:p>
          <a:p>
            <a:pPr marL="514350" indent="-514350" algn="r" rtl="1">
              <a:buFont typeface="Wingdings" pitchFamily="2" charset="2"/>
              <a:buChar char="v"/>
              <a:defRPr/>
            </a:pPr>
            <a:r>
              <a:rPr lang="ar-SA" sz="2800" dirty="0">
                <a:cs typeface="Simplified Arabic" pitchFamily="2" charset="-78"/>
              </a:rPr>
              <a:t>مجالات تظهر فيها الحاجة لتوضيح نظرية حالية أو لبنائها بطريقة أفضل.</a:t>
            </a:r>
          </a:p>
          <a:p>
            <a:pPr marL="514350" indent="-514350" algn="r" rtl="1">
              <a:buFont typeface="Wingdings" pitchFamily="2" charset="2"/>
              <a:buChar char="v"/>
              <a:defRPr/>
            </a:pPr>
            <a:r>
              <a:rPr lang="ar-SA" sz="2800" dirty="0">
                <a:cs typeface="Simplified Arabic" pitchFamily="2" charset="-78"/>
              </a:rPr>
              <a:t>حالة يحاول فيها الباحث الإجابة على سؤال بحثي عن طريق البيانات الميدانية نظراً لاهتمامه </a:t>
            </a:r>
            <a:r>
              <a:rPr lang="ar-SA" sz="2800" dirty="0" err="1">
                <a:cs typeface="Simplified Arabic" pitchFamily="2" charset="-78"/>
              </a:rPr>
              <a:t>بها</a:t>
            </a:r>
            <a:r>
              <a:rPr lang="ar-SA" sz="2800" dirty="0">
                <a:cs typeface="Simplified Arabic" pitchFamily="2" charset="-78"/>
              </a:rPr>
              <a:t>.</a:t>
            </a:r>
          </a:p>
        </p:txBody>
      </p:sp>
      <p:sp>
        <p:nvSpPr>
          <p:cNvPr id="45061" name="Text Box 6"/>
          <p:cNvSpPr txBox="1">
            <a:spLocks noChangeArrowheads="1"/>
          </p:cNvSpPr>
          <p:nvPr/>
        </p:nvSpPr>
        <p:spPr bwMode="auto">
          <a:xfrm>
            <a:off x="228600" y="6461125"/>
            <a:ext cx="2649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solidFill>
                  <a:schemeClr val="bg1"/>
                </a:solidFill>
              </a:rPr>
              <a:t>The Research Process</a:t>
            </a:r>
          </a:p>
        </p:txBody>
      </p:sp>
      <p:sp>
        <p:nvSpPr>
          <p:cNvPr id="45062" name="عنصر نائب لرقم الشريحة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BAE4BD45-D2C0-4984-B3D4-25EA9FD408DD}" type="slidenum">
              <a:rPr lang="ar-SA" sz="1400"/>
              <a:pPr algn="l" eaLnBrk="1" hangingPunct="1"/>
              <a:t>10</a:t>
            </a:fld>
            <a:endParaRPr lang="en-US" sz="1400"/>
          </a:p>
        </p:txBody>
      </p:sp>
    </p:spTree>
    <p:extLst>
      <p:ext uri="{BB962C8B-B14F-4D97-AF65-F5344CB8AC3E}">
        <p14:creationId xmlns:p14="http://schemas.microsoft.com/office/powerpoint/2010/main" val="1189752771"/>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864F4F32-E6F9-4A1A-AAA7-8D8CC9E89A2B}" type="slidenum">
              <a:rPr lang="ar-SA" sz="1200">
                <a:solidFill>
                  <a:schemeClr val="tx1">
                    <a:tint val="75000"/>
                  </a:schemeClr>
                </a:solidFill>
                <a:latin typeface="+mn-lt"/>
                <a:cs typeface="+mn-cs"/>
              </a:rPr>
              <a:pPr algn="l" fontAlgn="auto">
                <a:spcBef>
                  <a:spcPts val="0"/>
                </a:spcBef>
                <a:spcAft>
                  <a:spcPts val="0"/>
                </a:spcAft>
                <a:defRPr/>
              </a:pPr>
              <a:t>11</a:t>
            </a:fld>
            <a:endParaRPr lang="ar-SA" sz="1200">
              <a:solidFill>
                <a:schemeClr val="tx1">
                  <a:tint val="75000"/>
                </a:schemeClr>
              </a:solidFill>
              <a:latin typeface="+mn-lt"/>
              <a:cs typeface="+mn-cs"/>
            </a:endParaRPr>
          </a:p>
        </p:txBody>
      </p:sp>
      <p:sp>
        <p:nvSpPr>
          <p:cNvPr id="35843" name="Rectangle 3"/>
          <p:cNvSpPr>
            <a:spLocks noGrp="1"/>
          </p:cNvSpPr>
          <p:nvPr>
            <p:ph type="body" idx="4294967295"/>
          </p:nvPr>
        </p:nvSpPr>
        <p:spPr>
          <a:xfrm>
            <a:off x="457200" y="1600200"/>
            <a:ext cx="8229600" cy="5257800"/>
          </a:xfrm>
        </p:spPr>
        <p:txBody>
          <a:bodyPr/>
          <a:lstStyle/>
          <a:p>
            <a:pPr algn="r" rtl="1" eaLnBrk="1" hangingPunct="1">
              <a:lnSpc>
                <a:spcPct val="70000"/>
              </a:lnSpc>
              <a:spcBef>
                <a:spcPts val="1800"/>
              </a:spcBef>
              <a:spcAft>
                <a:spcPts val="1800"/>
              </a:spcAft>
              <a:buFont typeface="Arial" pitchFamily="34" charset="0"/>
              <a:buNone/>
            </a:pPr>
            <a:r>
              <a:rPr lang="ar-SA" sz="2800" b="1" dirty="0" smtClean="0">
                <a:solidFill>
                  <a:srgbClr val="C00000"/>
                </a:solidFill>
                <a:latin typeface="Times New Roman" pitchFamily="18" charset="0"/>
                <a:cs typeface="Simplified Arabic" pitchFamily="18" charset="-78"/>
              </a:rPr>
              <a:t>أولاً: مفهوم مشكلة البحث</a:t>
            </a:r>
          </a:p>
          <a:p>
            <a:pPr algn="r" rtl="1" eaLnBrk="1" hangingPunct="1">
              <a:spcBef>
                <a:spcPts val="600"/>
              </a:spcBef>
              <a:spcAft>
                <a:spcPts val="600"/>
              </a:spcAft>
              <a:buFont typeface="Wingdings" pitchFamily="2" charset="2"/>
              <a:buChar char="ü"/>
            </a:pPr>
            <a:r>
              <a:rPr lang="ar-SA" sz="2800" dirty="0" smtClean="0">
                <a:cs typeface="Simplified Arabic" pitchFamily="18" charset="-78"/>
              </a:rPr>
              <a:t>المشكلة هي موقف غامض لا نجد له تفسيراً محدداً</a:t>
            </a:r>
          </a:p>
          <a:p>
            <a:pPr algn="r" rtl="1" eaLnBrk="1" hangingPunct="1">
              <a:spcBef>
                <a:spcPts val="600"/>
              </a:spcBef>
              <a:spcAft>
                <a:spcPts val="600"/>
              </a:spcAft>
              <a:buFont typeface="Wingdings" pitchFamily="2" charset="2"/>
              <a:buChar char="ü"/>
            </a:pPr>
            <a:r>
              <a:rPr lang="ar-SA" sz="2800" dirty="0" smtClean="0">
                <a:cs typeface="Simplified Arabic" pitchFamily="18" charset="-78"/>
              </a:rPr>
              <a:t>المشكلة هي حاجة لم تشبع أو وجود عقبة أمام إشباع حاجاتنا</a:t>
            </a:r>
          </a:p>
          <a:p>
            <a:pPr algn="r" rtl="1" eaLnBrk="1" hangingPunct="1">
              <a:spcBef>
                <a:spcPts val="600"/>
              </a:spcBef>
              <a:spcAft>
                <a:spcPts val="600"/>
              </a:spcAft>
              <a:buFont typeface="Wingdings" pitchFamily="2" charset="2"/>
              <a:buChar char="ü"/>
            </a:pPr>
            <a:r>
              <a:rPr lang="ar-SA" sz="2800" dirty="0" smtClean="0">
                <a:cs typeface="Simplified Arabic" pitchFamily="18" charset="-78"/>
              </a:rPr>
              <a:t>المشكلة هي ظاهرة تحتاج إلى تفسير</a:t>
            </a:r>
          </a:p>
          <a:p>
            <a:pPr algn="r" rtl="1" eaLnBrk="1" hangingPunct="1">
              <a:spcBef>
                <a:spcPts val="600"/>
              </a:spcBef>
              <a:spcAft>
                <a:spcPts val="600"/>
              </a:spcAft>
              <a:buFont typeface="Wingdings" pitchFamily="2" charset="2"/>
              <a:buChar char="ü"/>
            </a:pPr>
            <a:r>
              <a:rPr lang="ar-SA" sz="2800" dirty="0" smtClean="0">
                <a:cs typeface="Simplified Arabic" pitchFamily="18" charset="-78"/>
              </a:rPr>
              <a:t>المشكلة هي قضية موضع خلاف</a:t>
            </a:r>
          </a:p>
          <a:p>
            <a:pPr algn="r" rtl="1" eaLnBrk="1" hangingPunct="1">
              <a:spcBef>
                <a:spcPts val="600"/>
              </a:spcBef>
              <a:spcAft>
                <a:spcPts val="600"/>
              </a:spcAft>
              <a:buFont typeface="Wingdings" pitchFamily="2" charset="2"/>
              <a:buChar char="ü"/>
            </a:pPr>
            <a:r>
              <a:rPr lang="ar-SA" sz="2800" dirty="0" smtClean="0">
                <a:cs typeface="Simplified Arabic" pitchFamily="18" charset="-78"/>
              </a:rPr>
              <a:t>هي عبارة عن موقف علمي، </a:t>
            </a:r>
            <a:r>
              <a:rPr lang="ar-SA" sz="2800" dirty="0" err="1" smtClean="0">
                <a:cs typeface="Simplified Arabic" pitchFamily="18" charset="-78"/>
              </a:rPr>
              <a:t>او</a:t>
            </a:r>
            <a:r>
              <a:rPr lang="ar-SA" sz="2800" dirty="0" smtClean="0">
                <a:cs typeface="Simplified Arabic" pitchFamily="18" charset="-78"/>
              </a:rPr>
              <a:t> علاقة علمية، أو مفهوم يحتاج إلى البحث والدراسة للتوصل إلى حقائق جديدة.</a:t>
            </a:r>
          </a:p>
          <a:p>
            <a:pPr algn="r" rtl="1" eaLnBrk="1" hangingPunct="1">
              <a:spcBef>
                <a:spcPts val="600"/>
              </a:spcBef>
              <a:spcAft>
                <a:spcPts val="600"/>
              </a:spcAft>
              <a:buFont typeface="Wingdings" pitchFamily="2" charset="2"/>
              <a:buChar char="ü"/>
            </a:pPr>
            <a:r>
              <a:rPr lang="ar-SA" sz="2800" dirty="0" smtClean="0">
                <a:cs typeface="Simplified Arabic" pitchFamily="18" charset="-78"/>
              </a:rPr>
              <a:t>المشكلة هي أي وضع أو ظروف توجد فيها فجوة بين الحالة الحاضرة (الموجودة) وبين الحالة المرغوب فيها.</a:t>
            </a:r>
          </a:p>
        </p:txBody>
      </p:sp>
      <p:sp>
        <p:nvSpPr>
          <p:cNvPr id="46084" name="مستطيل 4"/>
          <p:cNvSpPr>
            <a:spLocks noChangeArrowheads="1"/>
          </p:cNvSpPr>
          <p:nvPr/>
        </p:nvSpPr>
        <p:spPr bwMode="auto">
          <a:xfrm>
            <a:off x="2514600" y="228600"/>
            <a:ext cx="4572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ar-SA" sz="4000" b="1">
                <a:solidFill>
                  <a:srgbClr val="C00000"/>
                </a:solidFill>
                <a:latin typeface="Times New Roman" pitchFamily="18" charset="0"/>
                <a:cs typeface="Simplified Arabic" pitchFamily="18" charset="-78"/>
              </a:rPr>
              <a:t>مشكلة البحث</a:t>
            </a:r>
            <a:r>
              <a:rPr lang="ar-SA" sz="4000" b="1">
                <a:cs typeface="Simplified Arabic" pitchFamily="18" charset="-78"/>
              </a:rPr>
              <a:t/>
            </a:r>
            <a:br>
              <a:rPr lang="ar-SA" sz="4000" b="1">
                <a:cs typeface="Simplified Arabic" pitchFamily="18" charset="-78"/>
              </a:rPr>
            </a:br>
            <a:r>
              <a:rPr lang="en-US" sz="4000" b="1">
                <a:solidFill>
                  <a:srgbClr val="C00000"/>
                </a:solidFill>
                <a:latin typeface="Times New Roman" pitchFamily="18" charset="0"/>
                <a:cs typeface="Simplified Arabic" pitchFamily="18" charset="-78"/>
              </a:rPr>
              <a:t>Problem Definition</a:t>
            </a:r>
            <a:endParaRPr lang="ar-SA" sz="4000">
              <a:cs typeface="Simplified Arabic" pitchFamily="18" charset="-78"/>
            </a:endParaRPr>
          </a:p>
        </p:txBody>
      </p:sp>
      <p:sp>
        <p:nvSpPr>
          <p:cNvPr id="46085" name="عنصر نائب لرقم الشريحة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097354D8-D409-40A7-9A95-08E9CA9CE485}" type="slidenum">
              <a:rPr lang="ar-SA" sz="1400"/>
              <a:pPr algn="l" eaLnBrk="1" hangingPunct="1"/>
              <a:t>11</a:t>
            </a:fld>
            <a:endParaRPr lang="en-US" sz="1400"/>
          </a:p>
        </p:txBody>
      </p:sp>
    </p:spTree>
    <p:extLst>
      <p:ext uri="{BB962C8B-B14F-4D97-AF65-F5344CB8AC3E}">
        <p14:creationId xmlns:p14="http://schemas.microsoft.com/office/powerpoint/2010/main" val="42365868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5843">
                                            <p:txEl>
                                              <p:pRg st="4" end="4"/>
                                            </p:txEl>
                                          </p:spTgt>
                                        </p:tgtEl>
                                        <p:attrNameLst>
                                          <p:attrName>style.visibility</p:attrName>
                                        </p:attrNameLst>
                                      </p:cBhvr>
                                      <p:to>
                                        <p:strVal val="visible"/>
                                      </p:to>
                                    </p:set>
                                    <p:anim calcmode="lin" valueType="num">
                                      <p:cBhvr additive="base">
                                        <p:cTn id="31"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 calcmode="lin" valueType="num">
                                      <p:cBhvr additive="base">
                                        <p:cTn id="37" dur="5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58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5843">
                                            <p:txEl>
                                              <p:pRg st="6" end="6"/>
                                            </p:txEl>
                                          </p:spTgt>
                                        </p:tgtEl>
                                        <p:attrNameLst>
                                          <p:attrName>style.visibility</p:attrName>
                                        </p:attrNameLst>
                                      </p:cBhvr>
                                      <p:to>
                                        <p:strVal val="visible"/>
                                      </p:to>
                                    </p:set>
                                    <p:anim calcmode="lin" valueType="num">
                                      <p:cBhvr additive="base">
                                        <p:cTn id="43" dur="500" fill="hold"/>
                                        <p:tgtEl>
                                          <p:spTgt spid="358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584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6"/>
          <p:cNvSpPr txBox="1">
            <a:spLocks noChangeArrowheads="1"/>
          </p:cNvSpPr>
          <p:nvPr/>
        </p:nvSpPr>
        <p:spPr bwMode="auto">
          <a:xfrm>
            <a:off x="228600" y="6461125"/>
            <a:ext cx="2649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solidFill>
                  <a:schemeClr val="bg1"/>
                </a:solidFill>
              </a:rPr>
              <a:t>The Research Process</a:t>
            </a:r>
          </a:p>
        </p:txBody>
      </p:sp>
      <p:sp>
        <p:nvSpPr>
          <p:cNvPr id="47107" name="TextBox 3"/>
          <p:cNvSpPr txBox="1">
            <a:spLocks noChangeArrowheads="1"/>
          </p:cNvSpPr>
          <p:nvPr/>
        </p:nvSpPr>
        <p:spPr bwMode="auto">
          <a:xfrm>
            <a:off x="471488" y="685800"/>
            <a:ext cx="8202612" cy="627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sz="2800" b="1" dirty="0">
                <a:solidFill>
                  <a:srgbClr val="C00000"/>
                </a:solidFill>
                <a:cs typeface="Simplified Arabic" pitchFamily="18" charset="-78"/>
              </a:rPr>
              <a:t>ومن الأمثلة لبعض المشاكل العامة التي قد يلاحظها المدير في مجال العمل:</a:t>
            </a:r>
          </a:p>
          <a:p>
            <a:pPr algn="r" rtl="1" eaLnBrk="1" hangingPunct="1"/>
            <a:endParaRPr lang="ar-SA" sz="2800" b="1" dirty="0">
              <a:solidFill>
                <a:srgbClr val="C00000"/>
              </a:solidFill>
              <a:cs typeface="Simplified Arabic" pitchFamily="18" charset="-78"/>
            </a:endParaRPr>
          </a:p>
          <a:p>
            <a:pPr lvl="1" algn="r" rtl="1" eaLnBrk="1" hangingPunct="1">
              <a:buClr>
                <a:srgbClr val="000099"/>
              </a:buClr>
              <a:buSzPct val="55000"/>
              <a:buFont typeface="Wingdings" pitchFamily="2" charset="2"/>
              <a:buChar char="Ø"/>
            </a:pPr>
            <a:r>
              <a:rPr lang="ar-SA" sz="2800" dirty="0">
                <a:cs typeface="Simplified Arabic" pitchFamily="18" charset="-78"/>
              </a:rPr>
              <a:t> أن برامج التدريب غير مؤثرة كما كان متوقعاً.</a:t>
            </a:r>
          </a:p>
          <a:p>
            <a:pPr lvl="1" algn="r" rtl="1" eaLnBrk="1" hangingPunct="1">
              <a:buClr>
                <a:srgbClr val="000099"/>
              </a:buClr>
              <a:buSzPct val="55000"/>
              <a:buFont typeface="Wingdings" pitchFamily="2" charset="2"/>
              <a:buChar char="Ø"/>
            </a:pPr>
            <a:r>
              <a:rPr lang="ar-SA" sz="2800" dirty="0">
                <a:cs typeface="Simplified Arabic" pitchFamily="18" charset="-78"/>
              </a:rPr>
              <a:t> أن حجم مبيعات أحد </a:t>
            </a:r>
            <a:r>
              <a:rPr lang="ar-YE" sz="2800" dirty="0" smtClean="0">
                <a:cs typeface="Simplified Arabic" pitchFamily="18" charset="-78"/>
              </a:rPr>
              <a:t>الأدوية </a:t>
            </a:r>
            <a:r>
              <a:rPr lang="ar-SA" sz="2800" dirty="0" smtClean="0">
                <a:cs typeface="Simplified Arabic" pitchFamily="18" charset="-78"/>
              </a:rPr>
              <a:t>لا </a:t>
            </a:r>
            <a:r>
              <a:rPr lang="ar-SA" sz="2800" dirty="0">
                <a:cs typeface="Simplified Arabic" pitchFamily="18" charset="-78"/>
              </a:rPr>
              <a:t>يتزايد.</a:t>
            </a:r>
          </a:p>
          <a:p>
            <a:pPr lvl="1" algn="r" rtl="1" eaLnBrk="1" hangingPunct="1">
              <a:buClr>
                <a:srgbClr val="000099"/>
              </a:buClr>
              <a:buSzPct val="55000"/>
              <a:buFont typeface="Wingdings" pitchFamily="2" charset="2"/>
              <a:buChar char="Ø"/>
            </a:pPr>
            <a:r>
              <a:rPr lang="ar-SA" sz="2800" dirty="0">
                <a:cs typeface="Simplified Arabic" pitchFamily="18" charset="-78"/>
              </a:rPr>
              <a:t> أن الرصيد اليومي لحسابات المدينين يزداد بطريقة مقلقة.</a:t>
            </a:r>
          </a:p>
          <a:p>
            <a:pPr lvl="1" algn="r" rtl="1" eaLnBrk="1" hangingPunct="1">
              <a:buClr>
                <a:srgbClr val="000099"/>
              </a:buClr>
              <a:buSzPct val="55000"/>
              <a:buFont typeface="Wingdings" pitchFamily="2" charset="2"/>
              <a:buChar char="Ø"/>
            </a:pPr>
            <a:r>
              <a:rPr lang="ar-SA" sz="2800" dirty="0">
                <a:cs typeface="Simplified Arabic" pitchFamily="18" charset="-78"/>
              </a:rPr>
              <a:t> أن المديرين لا يستخدمون نظام المعلومات الإداري الذي أنشئ حديثاً لهم.</a:t>
            </a:r>
          </a:p>
          <a:p>
            <a:pPr lvl="1" algn="r" rtl="1" eaLnBrk="1" hangingPunct="1">
              <a:buClr>
                <a:srgbClr val="000099"/>
              </a:buClr>
              <a:buSzPct val="55000"/>
              <a:buFont typeface="Wingdings" pitchFamily="2" charset="2"/>
              <a:buChar char="Ø"/>
            </a:pPr>
            <a:r>
              <a:rPr lang="ar-SA" sz="2800" dirty="0">
                <a:cs typeface="Simplified Arabic" pitchFamily="18" charset="-78"/>
              </a:rPr>
              <a:t> أن الرقابة على المخزون غير مؤثرة.</a:t>
            </a:r>
          </a:p>
          <a:p>
            <a:pPr lvl="1" algn="r" rtl="1" eaLnBrk="1" hangingPunct="1">
              <a:buClr>
                <a:srgbClr val="000099"/>
              </a:buClr>
              <a:buSzPct val="55000"/>
            </a:pPr>
            <a:endParaRPr lang="ar-SA" sz="2800" b="1" dirty="0">
              <a:solidFill>
                <a:srgbClr val="0000FF"/>
              </a:solidFill>
              <a:cs typeface="Simplified Arabic" pitchFamily="18" charset="-78"/>
            </a:endParaRPr>
          </a:p>
          <a:p>
            <a:pPr algn="just" rtl="1" eaLnBrk="1" hangingPunct="1">
              <a:buClr>
                <a:srgbClr val="000099"/>
              </a:buClr>
              <a:buSzPct val="55000"/>
            </a:pPr>
            <a:r>
              <a:rPr lang="ar-SA" sz="2800" b="1" dirty="0">
                <a:solidFill>
                  <a:srgbClr val="0000FF"/>
                </a:solidFill>
                <a:cs typeface="Simplified Arabic" pitchFamily="18" charset="-78"/>
              </a:rPr>
              <a:t>ويقوم الباحث </a:t>
            </a:r>
            <a:r>
              <a:rPr lang="ar-SA" sz="2800" dirty="0">
                <a:cs typeface="Simplified Arabic" pitchFamily="18" charset="-78"/>
              </a:rPr>
              <a:t>بتضييق نطاق المشاكل العامة لتصبح أكثر تحديداً بعد جمع بعض البيانات الأولية وذلك عن طريق المقابلات الشخصية أو مراجعة البحوث السابقة.</a:t>
            </a:r>
          </a:p>
          <a:p>
            <a:pPr lvl="1" algn="r" rtl="1" eaLnBrk="1" hangingPunct="1">
              <a:buClr>
                <a:srgbClr val="000099"/>
              </a:buClr>
              <a:buSzPct val="55000"/>
            </a:pPr>
            <a:endParaRPr lang="en-US" sz="2800" dirty="0">
              <a:cs typeface="Simplified Arabic" pitchFamily="18" charset="-78"/>
            </a:endParaRPr>
          </a:p>
        </p:txBody>
      </p:sp>
      <p:sp>
        <p:nvSpPr>
          <p:cNvPr id="47108"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07487A92-C3E0-4B3C-BC15-6842BB092882}" type="slidenum">
              <a:rPr lang="ar-SA" sz="1400"/>
              <a:pPr algn="l" eaLnBrk="1" hangingPunct="1"/>
              <a:t>12</a:t>
            </a:fld>
            <a:endParaRPr lang="en-US" sz="1400"/>
          </a:p>
        </p:txBody>
      </p:sp>
    </p:spTree>
    <p:extLst>
      <p:ext uri="{BB962C8B-B14F-4D97-AF65-F5344CB8AC3E}">
        <p14:creationId xmlns:p14="http://schemas.microsoft.com/office/powerpoint/2010/main" val="183965547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C5BC41BA-B23B-462A-94F5-596290722AF7}" type="slidenum">
              <a:rPr lang="ar-SA" sz="1200">
                <a:solidFill>
                  <a:schemeClr val="tx1">
                    <a:tint val="75000"/>
                  </a:schemeClr>
                </a:solidFill>
                <a:latin typeface="+mn-lt"/>
                <a:cs typeface="+mn-cs"/>
              </a:rPr>
              <a:pPr algn="l" fontAlgn="auto">
                <a:spcBef>
                  <a:spcPts val="0"/>
                </a:spcBef>
                <a:spcAft>
                  <a:spcPts val="0"/>
                </a:spcAft>
                <a:defRPr/>
              </a:pPr>
              <a:t>13</a:t>
            </a:fld>
            <a:endParaRPr lang="ar-SA" sz="1200">
              <a:solidFill>
                <a:schemeClr val="tx1">
                  <a:tint val="75000"/>
                </a:schemeClr>
              </a:solidFill>
              <a:latin typeface="+mn-lt"/>
              <a:cs typeface="+mn-cs"/>
            </a:endParaRPr>
          </a:p>
        </p:txBody>
      </p:sp>
      <p:sp>
        <p:nvSpPr>
          <p:cNvPr id="32771" name="Rectangle 2"/>
          <p:cNvSpPr>
            <a:spLocks noGrp="1"/>
          </p:cNvSpPr>
          <p:nvPr>
            <p:ph type="title" idx="4294967295"/>
          </p:nvPr>
        </p:nvSpPr>
        <p:spPr/>
        <p:txBody>
          <a:bodyPr/>
          <a:lstStyle/>
          <a:p>
            <a:pPr eaLnBrk="1" hangingPunct="1">
              <a:defRPr/>
            </a:pPr>
            <a:r>
              <a:rPr lang="ar-SA" sz="4000" b="1" dirty="0" smtClean="0">
                <a:solidFill>
                  <a:srgbClr val="C00000"/>
                </a:solidFill>
                <a:latin typeface="Times New Roman" pitchFamily="18" charset="0"/>
                <a:ea typeface="+mn-ea"/>
                <a:cs typeface="Simplified Arabic" pitchFamily="2" charset="-78"/>
              </a:rPr>
              <a:t>ثانياً: مصادر الحصول على المشكلة</a:t>
            </a:r>
            <a:endParaRPr lang="en-US" sz="4000" b="1" dirty="0" smtClean="0">
              <a:solidFill>
                <a:srgbClr val="C00000"/>
              </a:solidFill>
              <a:latin typeface="Times New Roman" pitchFamily="18" charset="0"/>
              <a:ea typeface="+mn-ea"/>
              <a:cs typeface="Simplified Arabic" pitchFamily="2" charset="-78"/>
            </a:endParaRPr>
          </a:p>
        </p:txBody>
      </p:sp>
      <p:sp>
        <p:nvSpPr>
          <p:cNvPr id="48132" name="Rectangle 3"/>
          <p:cNvSpPr>
            <a:spLocks noGrp="1"/>
          </p:cNvSpPr>
          <p:nvPr>
            <p:ph type="body" idx="4294967295"/>
          </p:nvPr>
        </p:nvSpPr>
        <p:spPr/>
        <p:txBody>
          <a:bodyPr/>
          <a:lstStyle/>
          <a:p>
            <a:pPr algn="r" rtl="1" eaLnBrk="1" hangingPunct="1">
              <a:buFont typeface="Wingdings" pitchFamily="2" charset="2"/>
              <a:buChar char="§"/>
            </a:pPr>
            <a:r>
              <a:rPr lang="ar-SA" dirty="0" smtClean="0"/>
              <a:t>الخبرة العملية للباحث</a:t>
            </a:r>
          </a:p>
          <a:p>
            <a:pPr algn="r" rtl="1" eaLnBrk="1" hangingPunct="1">
              <a:buFont typeface="Wingdings" pitchFamily="2" charset="2"/>
              <a:buChar char="§"/>
            </a:pPr>
            <a:r>
              <a:rPr lang="ar-SA" dirty="0" smtClean="0"/>
              <a:t>القراءة والاطلاع </a:t>
            </a:r>
          </a:p>
          <a:p>
            <a:pPr algn="r" rtl="1" eaLnBrk="1" hangingPunct="1">
              <a:buFont typeface="Wingdings" pitchFamily="2" charset="2"/>
              <a:buChar char="§"/>
            </a:pPr>
            <a:r>
              <a:rPr lang="ar-SA" dirty="0" smtClean="0"/>
              <a:t>الدراسات والأبحاث السابقة</a:t>
            </a:r>
          </a:p>
          <a:p>
            <a:pPr algn="r" rtl="1" eaLnBrk="1" hangingPunct="1">
              <a:buFont typeface="Wingdings" pitchFamily="2" charset="2"/>
              <a:buChar char="§"/>
            </a:pPr>
            <a:r>
              <a:rPr lang="ar-SA" dirty="0" smtClean="0"/>
              <a:t>رسائل الماجستير والدكتوراه</a:t>
            </a:r>
          </a:p>
          <a:p>
            <a:pPr algn="r" rtl="1" eaLnBrk="1" hangingPunct="1">
              <a:buFont typeface="Wingdings" pitchFamily="2" charset="2"/>
              <a:buChar char="§"/>
            </a:pPr>
            <a:r>
              <a:rPr lang="ar-SA" dirty="0" smtClean="0"/>
              <a:t>مناقشة </a:t>
            </a:r>
            <a:r>
              <a:rPr lang="ar-SA" dirty="0" smtClean="0"/>
              <a:t>الأساتذة </a:t>
            </a:r>
            <a:r>
              <a:rPr lang="ar-SA" dirty="0" smtClean="0"/>
              <a:t>والباحثين الكبار </a:t>
            </a:r>
          </a:p>
          <a:p>
            <a:pPr algn="r" rtl="1" eaLnBrk="1" hangingPunct="1">
              <a:buFont typeface="Wingdings" pitchFamily="2" charset="2"/>
              <a:buChar char="§"/>
            </a:pPr>
            <a:r>
              <a:rPr lang="ar-SA" dirty="0" smtClean="0"/>
              <a:t>المؤتمرات العلمية المتخصصة وورش العمل</a:t>
            </a:r>
          </a:p>
          <a:p>
            <a:pPr algn="r" rtl="1" eaLnBrk="1" hangingPunct="1">
              <a:buFont typeface="Arial" pitchFamily="34" charset="0"/>
              <a:buNone/>
            </a:pPr>
            <a:endParaRPr lang="en-US" dirty="0" smtClean="0">
              <a:cs typeface="Arial" pitchFamily="34" charset="0"/>
            </a:endParaRPr>
          </a:p>
        </p:txBody>
      </p:sp>
      <p:sp>
        <p:nvSpPr>
          <p:cNvPr id="48133"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E04BBE2A-DFFD-48FF-9B72-F1FF86356E4D}" type="slidenum">
              <a:rPr lang="ar-SA" sz="1400"/>
              <a:pPr algn="l" eaLnBrk="1" hangingPunct="1"/>
              <a:t>13</a:t>
            </a:fld>
            <a:endParaRPr lang="en-US" sz="1400"/>
          </a:p>
        </p:txBody>
      </p:sp>
    </p:spTree>
    <p:extLst>
      <p:ext uri="{BB962C8B-B14F-4D97-AF65-F5344CB8AC3E}">
        <p14:creationId xmlns:p14="http://schemas.microsoft.com/office/powerpoint/2010/main" val="42695396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9C8B3A12-1751-4224-955D-F35A47C3EC4C}" type="slidenum">
              <a:rPr lang="ar-SA" sz="1200">
                <a:solidFill>
                  <a:schemeClr val="tx1">
                    <a:tint val="75000"/>
                  </a:schemeClr>
                </a:solidFill>
                <a:latin typeface="+mn-lt"/>
                <a:cs typeface="+mn-cs"/>
              </a:rPr>
              <a:pPr algn="l" fontAlgn="auto">
                <a:spcBef>
                  <a:spcPts val="0"/>
                </a:spcBef>
                <a:spcAft>
                  <a:spcPts val="0"/>
                </a:spcAft>
                <a:defRPr/>
              </a:pPr>
              <a:t>14</a:t>
            </a:fld>
            <a:endParaRPr lang="ar-SA" sz="1200">
              <a:solidFill>
                <a:schemeClr val="tx1">
                  <a:tint val="75000"/>
                </a:schemeClr>
              </a:solidFill>
              <a:latin typeface="+mn-lt"/>
              <a:cs typeface="+mn-cs"/>
            </a:endParaRPr>
          </a:p>
        </p:txBody>
      </p:sp>
      <p:sp>
        <p:nvSpPr>
          <p:cNvPr id="33795" name="Rectangle 2"/>
          <p:cNvSpPr>
            <a:spLocks noGrp="1"/>
          </p:cNvSpPr>
          <p:nvPr>
            <p:ph type="title" idx="4294967295"/>
          </p:nvPr>
        </p:nvSpPr>
        <p:spPr>
          <a:xfrm>
            <a:off x="914400" y="304800"/>
            <a:ext cx="8229600" cy="1143000"/>
          </a:xfrm>
        </p:spPr>
        <p:txBody>
          <a:bodyPr/>
          <a:lstStyle/>
          <a:p>
            <a:pPr eaLnBrk="1" hangingPunct="1">
              <a:defRPr/>
            </a:pPr>
            <a:r>
              <a:rPr lang="ar-SA" sz="4000" b="1" dirty="0" smtClean="0">
                <a:solidFill>
                  <a:srgbClr val="C00000"/>
                </a:solidFill>
                <a:latin typeface="Times New Roman" pitchFamily="18" charset="0"/>
                <a:ea typeface="+mn-ea"/>
                <a:cs typeface="Simplified Arabic" pitchFamily="2" charset="-78"/>
              </a:rPr>
              <a:t>ثالثاً: معايير اختيار مشكلة البحث</a:t>
            </a:r>
            <a:endParaRPr lang="en-US" sz="4000" b="1" dirty="0" smtClean="0">
              <a:solidFill>
                <a:srgbClr val="C00000"/>
              </a:solidFill>
              <a:latin typeface="Times New Roman" pitchFamily="18" charset="0"/>
              <a:ea typeface="+mn-ea"/>
              <a:cs typeface="Simplified Arabic" pitchFamily="2" charset="-78"/>
            </a:endParaRPr>
          </a:p>
        </p:txBody>
      </p:sp>
      <p:sp>
        <p:nvSpPr>
          <p:cNvPr id="49156" name="Rectangle 3"/>
          <p:cNvSpPr>
            <a:spLocks noGrp="1"/>
          </p:cNvSpPr>
          <p:nvPr>
            <p:ph type="body" idx="4294967295"/>
          </p:nvPr>
        </p:nvSpPr>
        <p:spPr/>
        <p:txBody>
          <a:bodyPr/>
          <a:lstStyle/>
          <a:p>
            <a:pPr algn="r" rtl="1" eaLnBrk="1" hangingPunct="1">
              <a:lnSpc>
                <a:spcPct val="90000"/>
              </a:lnSpc>
              <a:buFont typeface="Arial" pitchFamily="34" charset="0"/>
              <a:buNone/>
            </a:pPr>
            <a:r>
              <a:rPr lang="ar-SA" b="1" dirty="0" smtClean="0"/>
              <a:t>1- معايير ذاتية</a:t>
            </a:r>
          </a:p>
          <a:p>
            <a:pPr algn="r" rtl="1" eaLnBrk="1" hangingPunct="1">
              <a:lnSpc>
                <a:spcPct val="90000"/>
              </a:lnSpc>
              <a:buFont typeface="Arial" pitchFamily="34" charset="0"/>
              <a:buNone/>
            </a:pPr>
            <a:r>
              <a:rPr lang="ar-SA" dirty="0" smtClean="0"/>
              <a:t>تتعلق هذه المعايير  بشخصية الباحث وخبرته وإمكانياته وميوله وتتضمن هذه المعايير العناصر التالية:</a:t>
            </a:r>
          </a:p>
          <a:p>
            <a:pPr algn="r" rtl="1" eaLnBrk="1" hangingPunct="1">
              <a:lnSpc>
                <a:spcPct val="90000"/>
              </a:lnSpc>
              <a:buFont typeface="Wingdings" pitchFamily="2" charset="2"/>
              <a:buChar char="§"/>
            </a:pPr>
            <a:r>
              <a:rPr lang="ar-SA" dirty="0" smtClean="0"/>
              <a:t>اهتمام الباحث</a:t>
            </a:r>
          </a:p>
          <a:p>
            <a:pPr algn="r" rtl="1" eaLnBrk="1" hangingPunct="1">
              <a:lnSpc>
                <a:spcPct val="90000"/>
              </a:lnSpc>
              <a:buFont typeface="Wingdings" pitchFamily="2" charset="2"/>
              <a:buChar char="§"/>
            </a:pPr>
            <a:r>
              <a:rPr lang="ar-SA" dirty="0" smtClean="0"/>
              <a:t>قدرة الباحث</a:t>
            </a:r>
          </a:p>
          <a:p>
            <a:pPr algn="r" rtl="1" eaLnBrk="1" hangingPunct="1">
              <a:lnSpc>
                <a:spcPct val="90000"/>
              </a:lnSpc>
              <a:buFont typeface="Wingdings" pitchFamily="2" charset="2"/>
              <a:buChar char="§"/>
            </a:pPr>
            <a:r>
              <a:rPr lang="ar-SA" dirty="0" smtClean="0"/>
              <a:t>توفر الإمكانيات المادية</a:t>
            </a:r>
          </a:p>
          <a:p>
            <a:pPr algn="r" rtl="1" eaLnBrk="1" hangingPunct="1">
              <a:lnSpc>
                <a:spcPct val="90000"/>
              </a:lnSpc>
              <a:buFont typeface="Wingdings" pitchFamily="2" charset="2"/>
              <a:buChar char="§"/>
            </a:pPr>
            <a:r>
              <a:rPr lang="ar-SA" dirty="0" smtClean="0"/>
              <a:t>توفر المعلومات</a:t>
            </a:r>
          </a:p>
          <a:p>
            <a:pPr algn="r" rtl="1" eaLnBrk="1" hangingPunct="1">
              <a:lnSpc>
                <a:spcPct val="90000"/>
              </a:lnSpc>
              <a:buFont typeface="Wingdings" pitchFamily="2" charset="2"/>
              <a:buChar char="§"/>
            </a:pPr>
            <a:r>
              <a:rPr lang="ar-SA" dirty="0" smtClean="0"/>
              <a:t>المساعدة الإدارية</a:t>
            </a:r>
            <a:endParaRPr lang="en-US" dirty="0" smtClean="0">
              <a:cs typeface="Arial" pitchFamily="34" charset="0"/>
            </a:endParaRPr>
          </a:p>
        </p:txBody>
      </p:sp>
      <p:sp>
        <p:nvSpPr>
          <p:cNvPr id="49157"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6530D79E-D69B-4027-9536-C77DB08D9B9F}" type="slidenum">
              <a:rPr lang="ar-SA" sz="1400"/>
              <a:pPr algn="l" eaLnBrk="1" hangingPunct="1"/>
              <a:t>14</a:t>
            </a:fld>
            <a:endParaRPr lang="en-US" sz="1400"/>
          </a:p>
        </p:txBody>
      </p:sp>
    </p:spTree>
    <p:extLst>
      <p:ext uri="{BB962C8B-B14F-4D97-AF65-F5344CB8AC3E}">
        <p14:creationId xmlns:p14="http://schemas.microsoft.com/office/powerpoint/2010/main" val="3260943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BFDB52B4-E39A-4AA1-8C70-C7C6625959FA}" type="slidenum">
              <a:rPr lang="ar-SA" sz="1200">
                <a:solidFill>
                  <a:schemeClr val="tx1">
                    <a:tint val="75000"/>
                  </a:schemeClr>
                </a:solidFill>
                <a:latin typeface="+mn-lt"/>
                <a:cs typeface="+mn-cs"/>
              </a:rPr>
              <a:pPr algn="l" fontAlgn="auto">
                <a:spcBef>
                  <a:spcPts val="0"/>
                </a:spcBef>
                <a:spcAft>
                  <a:spcPts val="0"/>
                </a:spcAft>
                <a:defRPr/>
              </a:pPr>
              <a:t>15</a:t>
            </a:fld>
            <a:endParaRPr lang="ar-SA" sz="1200">
              <a:solidFill>
                <a:schemeClr val="tx1">
                  <a:tint val="75000"/>
                </a:schemeClr>
              </a:solidFill>
              <a:latin typeface="+mn-lt"/>
              <a:cs typeface="+mn-cs"/>
            </a:endParaRPr>
          </a:p>
        </p:txBody>
      </p:sp>
      <p:sp>
        <p:nvSpPr>
          <p:cNvPr id="50179" name="Rectangle 2"/>
          <p:cNvSpPr>
            <a:spLocks noGrp="1"/>
          </p:cNvSpPr>
          <p:nvPr>
            <p:ph type="title" idx="4294967295"/>
          </p:nvPr>
        </p:nvSpPr>
        <p:spPr/>
        <p:txBody>
          <a:bodyPr/>
          <a:lstStyle/>
          <a:p>
            <a:pPr eaLnBrk="1" hangingPunct="1"/>
            <a:r>
              <a:rPr lang="ar-SA" b="1" smtClean="0"/>
              <a:t>تابع – معايير اختيار المشكلة</a:t>
            </a:r>
            <a:endParaRPr lang="en-US" b="1" smtClean="0">
              <a:cs typeface="Times New Roman" pitchFamily="18" charset="0"/>
            </a:endParaRPr>
          </a:p>
        </p:txBody>
      </p:sp>
      <p:sp>
        <p:nvSpPr>
          <p:cNvPr id="50180" name="Rectangle 3"/>
          <p:cNvSpPr>
            <a:spLocks noGrp="1"/>
          </p:cNvSpPr>
          <p:nvPr>
            <p:ph type="body" idx="4294967295"/>
          </p:nvPr>
        </p:nvSpPr>
        <p:spPr>
          <a:xfrm>
            <a:off x="457200" y="1371600"/>
            <a:ext cx="8229600" cy="4953000"/>
          </a:xfrm>
        </p:spPr>
        <p:txBody>
          <a:bodyPr/>
          <a:lstStyle/>
          <a:p>
            <a:pPr algn="just" rtl="1" eaLnBrk="1" hangingPunct="1">
              <a:buFont typeface="Arial" pitchFamily="34" charset="0"/>
              <a:buNone/>
            </a:pPr>
            <a:r>
              <a:rPr lang="ar-SA" b="1" dirty="0" smtClean="0"/>
              <a:t>2- معايير اجتماعية وعلمية</a:t>
            </a:r>
            <a:r>
              <a:rPr lang="ar-SA" dirty="0" smtClean="0"/>
              <a:t>:</a:t>
            </a:r>
          </a:p>
          <a:p>
            <a:pPr algn="just" rtl="1" eaLnBrk="1" hangingPunct="1">
              <a:buFont typeface="Arial" pitchFamily="34" charset="0"/>
              <a:buNone/>
            </a:pPr>
            <a:r>
              <a:rPr lang="ar-SA" dirty="0" smtClean="0"/>
              <a:t>	تتعلق هذه المعايير بمدى أهمية المشكلة التي يختارها الباحث وفائدتها العملية وانعكاسها على المجتمع ومساهمتها في تقدم العلم وتحقيق </a:t>
            </a:r>
            <a:r>
              <a:rPr lang="ar-SA" dirty="0" err="1" smtClean="0"/>
              <a:t>انجازات</a:t>
            </a:r>
            <a:r>
              <a:rPr lang="ar-SA" dirty="0" smtClean="0"/>
              <a:t> علمية، ومن هذه المعايير:</a:t>
            </a:r>
          </a:p>
          <a:p>
            <a:pPr algn="just" rtl="1" eaLnBrk="1" hangingPunct="1">
              <a:buFont typeface="Wingdings" pitchFamily="2" charset="2"/>
              <a:buChar char="§"/>
            </a:pPr>
            <a:r>
              <a:rPr lang="ar-SA" dirty="0" smtClean="0"/>
              <a:t>الفائدة العملية للبحث</a:t>
            </a:r>
          </a:p>
          <a:p>
            <a:pPr algn="just" rtl="1" eaLnBrk="1" hangingPunct="1">
              <a:buFont typeface="Wingdings" pitchFamily="2" charset="2"/>
              <a:buChar char="§"/>
            </a:pPr>
            <a:r>
              <a:rPr lang="ar-SA" dirty="0" smtClean="0"/>
              <a:t>مدى مساهمة البحث في تقدم المعرفة</a:t>
            </a:r>
          </a:p>
          <a:p>
            <a:pPr algn="just" rtl="1" eaLnBrk="1" hangingPunct="1">
              <a:buFont typeface="Wingdings" pitchFamily="2" charset="2"/>
              <a:buChar char="§"/>
            </a:pPr>
            <a:r>
              <a:rPr lang="ar-SA" dirty="0" smtClean="0"/>
              <a:t>تعميم نتائج الدراسة</a:t>
            </a:r>
          </a:p>
          <a:p>
            <a:pPr algn="just" rtl="1" eaLnBrk="1" hangingPunct="1">
              <a:buFont typeface="Wingdings" pitchFamily="2" charset="2"/>
              <a:buChar char="§"/>
            </a:pPr>
            <a:r>
              <a:rPr lang="ar-SA" dirty="0" smtClean="0"/>
              <a:t>مدى مساهمته في تنمية بحوث أخرى.</a:t>
            </a:r>
          </a:p>
        </p:txBody>
      </p:sp>
      <p:sp>
        <p:nvSpPr>
          <p:cNvPr id="50181"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620E1298-7216-4C89-A9C6-96CEEE3B86D4}" type="slidenum">
              <a:rPr lang="ar-SA" sz="1400"/>
              <a:pPr algn="l" eaLnBrk="1" hangingPunct="1"/>
              <a:t>15</a:t>
            </a:fld>
            <a:endParaRPr lang="en-US" sz="1400"/>
          </a:p>
        </p:txBody>
      </p:sp>
    </p:spTree>
    <p:extLst>
      <p:ext uri="{BB962C8B-B14F-4D97-AF65-F5344CB8AC3E}">
        <p14:creationId xmlns:p14="http://schemas.microsoft.com/office/powerpoint/2010/main" val="1316812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66250B3F-4855-4168-B365-A5A72CB57F2F}" type="slidenum">
              <a:rPr lang="ar-SA" sz="1200">
                <a:solidFill>
                  <a:schemeClr val="tx1">
                    <a:tint val="75000"/>
                  </a:schemeClr>
                </a:solidFill>
                <a:latin typeface="+mn-lt"/>
                <a:cs typeface="+mn-cs"/>
              </a:rPr>
              <a:pPr algn="l" fontAlgn="auto">
                <a:spcBef>
                  <a:spcPts val="0"/>
                </a:spcBef>
                <a:spcAft>
                  <a:spcPts val="0"/>
                </a:spcAft>
                <a:defRPr/>
              </a:pPr>
              <a:t>16</a:t>
            </a:fld>
            <a:endParaRPr lang="ar-SA" sz="1200">
              <a:solidFill>
                <a:schemeClr val="tx1">
                  <a:tint val="75000"/>
                </a:schemeClr>
              </a:solidFill>
              <a:latin typeface="+mn-lt"/>
              <a:cs typeface="+mn-cs"/>
            </a:endParaRPr>
          </a:p>
        </p:txBody>
      </p:sp>
      <p:sp>
        <p:nvSpPr>
          <p:cNvPr id="51203" name="Rectangle 2"/>
          <p:cNvSpPr>
            <a:spLocks noGrp="1"/>
          </p:cNvSpPr>
          <p:nvPr>
            <p:ph type="title" idx="4294967295"/>
          </p:nvPr>
        </p:nvSpPr>
        <p:spPr/>
        <p:txBody>
          <a:bodyPr/>
          <a:lstStyle/>
          <a:p>
            <a:pPr eaLnBrk="1" hangingPunct="1"/>
            <a:r>
              <a:rPr lang="ar-SA" b="1" smtClean="0"/>
              <a:t>تابع – اختيار مشكلة البحث</a:t>
            </a:r>
            <a:endParaRPr lang="en-US" b="1" smtClean="0">
              <a:cs typeface="Times New Roman" pitchFamily="18" charset="0"/>
            </a:endParaRPr>
          </a:p>
        </p:txBody>
      </p:sp>
      <p:sp>
        <p:nvSpPr>
          <p:cNvPr id="51204" name="Rectangle 3"/>
          <p:cNvSpPr>
            <a:spLocks noGrp="1"/>
          </p:cNvSpPr>
          <p:nvPr>
            <p:ph type="body" idx="4294967295"/>
          </p:nvPr>
        </p:nvSpPr>
        <p:spPr/>
        <p:txBody>
          <a:bodyPr/>
          <a:lstStyle/>
          <a:p>
            <a:pPr algn="r" rtl="1" eaLnBrk="1" hangingPunct="1"/>
            <a:r>
              <a:rPr lang="ar-SA" dirty="0" smtClean="0"/>
              <a:t>بالإضافة </a:t>
            </a:r>
            <a:r>
              <a:rPr lang="ar-SA" dirty="0" smtClean="0"/>
              <a:t>إلى </a:t>
            </a:r>
            <a:r>
              <a:rPr lang="ar-SA" dirty="0" smtClean="0"/>
              <a:t>الخصائص </a:t>
            </a:r>
            <a:r>
              <a:rPr lang="ar-SA" dirty="0" err="1" smtClean="0"/>
              <a:t>او</a:t>
            </a:r>
            <a:r>
              <a:rPr lang="ar-SA" dirty="0" smtClean="0"/>
              <a:t> المعايير السابقة لاختيار مشكلة البحث ينبغي </a:t>
            </a:r>
            <a:r>
              <a:rPr lang="ar-SA" dirty="0" err="1" smtClean="0"/>
              <a:t>ان</a:t>
            </a:r>
            <a:r>
              <a:rPr lang="ar-SA" dirty="0" smtClean="0"/>
              <a:t> تكون مشكلة البحث </a:t>
            </a:r>
            <a:r>
              <a:rPr lang="ar-SA" dirty="0" smtClean="0"/>
              <a:t>أساسا </a:t>
            </a:r>
            <a:r>
              <a:rPr lang="ar-SA" dirty="0" smtClean="0"/>
              <a:t>قابلة للبحث حيث </a:t>
            </a:r>
            <a:r>
              <a:rPr lang="ar-SA" dirty="0" err="1" smtClean="0"/>
              <a:t>ان</a:t>
            </a:r>
            <a:r>
              <a:rPr lang="ar-SA" dirty="0" smtClean="0"/>
              <a:t> بعض المشاكل </a:t>
            </a:r>
            <a:r>
              <a:rPr lang="ar-SA" dirty="0" smtClean="0"/>
              <a:t>الأخلاقية </a:t>
            </a:r>
            <a:r>
              <a:rPr lang="ar-SA" dirty="0" smtClean="0"/>
              <a:t>والدينية والفلسفية غير قابلة للبحث </a:t>
            </a:r>
            <a:r>
              <a:rPr lang="ar-SA" dirty="0" smtClean="0"/>
              <a:t>أصلا.</a:t>
            </a:r>
            <a:endParaRPr lang="ar-SA" dirty="0" smtClean="0"/>
          </a:p>
          <a:p>
            <a:pPr algn="r" rtl="1" eaLnBrk="1" hangingPunct="1"/>
            <a:r>
              <a:rPr lang="ar-SA" dirty="0" err="1" smtClean="0"/>
              <a:t>ان</a:t>
            </a:r>
            <a:r>
              <a:rPr lang="ar-SA" dirty="0" smtClean="0"/>
              <a:t> اختيار مشكلة البحث يعتبر من اصعب واهم خطوة تواجه الباحث خاصة بالنسبة </a:t>
            </a:r>
            <a:r>
              <a:rPr lang="ar-SA" dirty="0" smtClean="0"/>
              <a:t>ل</a:t>
            </a:r>
            <a:r>
              <a:rPr lang="ar-YE" dirty="0" smtClean="0"/>
              <a:t>ل</a:t>
            </a:r>
            <a:r>
              <a:rPr lang="ar-SA" dirty="0" smtClean="0"/>
              <a:t>طلاب ولذلك </a:t>
            </a:r>
            <a:r>
              <a:rPr lang="ar-SA" dirty="0" smtClean="0"/>
              <a:t>يفضل </a:t>
            </a:r>
            <a:r>
              <a:rPr lang="ar-SA" dirty="0" err="1" smtClean="0"/>
              <a:t>ان</a:t>
            </a:r>
            <a:r>
              <a:rPr lang="ar-SA" dirty="0" smtClean="0"/>
              <a:t> يتم اختيار مشكلة البحث في ضوء تخصص الطالب ومعرفته العلمية الجيدة في مجال مشكلة البحث الذي يختاره.</a:t>
            </a:r>
            <a:endParaRPr lang="en-US" dirty="0" smtClean="0">
              <a:cs typeface="Arial" pitchFamily="34" charset="0"/>
            </a:endParaRPr>
          </a:p>
        </p:txBody>
      </p:sp>
      <p:sp>
        <p:nvSpPr>
          <p:cNvPr id="51205"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9F6417BB-3619-4D1B-9AC0-31ECA1A71065}" type="slidenum">
              <a:rPr lang="ar-SA" sz="1400"/>
              <a:pPr algn="l" eaLnBrk="1" hangingPunct="1"/>
              <a:t>16</a:t>
            </a:fld>
            <a:endParaRPr lang="en-US" sz="1400"/>
          </a:p>
        </p:txBody>
      </p:sp>
    </p:spTree>
    <p:extLst>
      <p:ext uri="{BB962C8B-B14F-4D97-AF65-F5344CB8AC3E}">
        <p14:creationId xmlns:p14="http://schemas.microsoft.com/office/powerpoint/2010/main" val="1601317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33DCFF5B-641A-46CC-9EF6-8358A116018B}" type="slidenum">
              <a:rPr lang="ar-SA" sz="1200">
                <a:solidFill>
                  <a:schemeClr val="tx1">
                    <a:tint val="75000"/>
                  </a:schemeClr>
                </a:solidFill>
                <a:latin typeface="+mn-lt"/>
                <a:cs typeface="+mn-cs"/>
              </a:rPr>
              <a:pPr algn="l" fontAlgn="auto">
                <a:spcBef>
                  <a:spcPts val="0"/>
                </a:spcBef>
                <a:spcAft>
                  <a:spcPts val="0"/>
                </a:spcAft>
                <a:defRPr/>
              </a:pPr>
              <a:t>17</a:t>
            </a:fld>
            <a:endParaRPr lang="ar-SA" sz="1200">
              <a:solidFill>
                <a:schemeClr val="tx1">
                  <a:tint val="75000"/>
                </a:schemeClr>
              </a:solidFill>
              <a:latin typeface="+mn-lt"/>
              <a:cs typeface="+mn-cs"/>
            </a:endParaRPr>
          </a:p>
        </p:txBody>
      </p:sp>
      <p:sp>
        <p:nvSpPr>
          <p:cNvPr id="52227" name="Rectangle 2"/>
          <p:cNvSpPr>
            <a:spLocks noGrp="1"/>
          </p:cNvSpPr>
          <p:nvPr>
            <p:ph type="title" idx="4294967295"/>
          </p:nvPr>
        </p:nvSpPr>
        <p:spPr/>
        <p:txBody>
          <a:bodyPr/>
          <a:lstStyle/>
          <a:p>
            <a:pPr eaLnBrk="1" hangingPunct="1"/>
            <a:r>
              <a:rPr lang="ar-SA" sz="3200" b="1" smtClean="0"/>
              <a:t>نموذج تقييم مشكلة البحث</a:t>
            </a:r>
            <a:br>
              <a:rPr lang="ar-SA" sz="3200" b="1" smtClean="0"/>
            </a:br>
            <a:r>
              <a:rPr lang="ar-SA" sz="3200" b="1" smtClean="0"/>
              <a:t>(معايير تقييم جودة المشكلة)</a:t>
            </a:r>
            <a:endParaRPr lang="en-US" sz="3200" b="1" smtClean="0">
              <a:cs typeface="Times New Roman" pitchFamily="18" charset="0"/>
            </a:endParaRPr>
          </a:p>
        </p:txBody>
      </p:sp>
      <p:sp>
        <p:nvSpPr>
          <p:cNvPr id="52228" name="Rectangle 3"/>
          <p:cNvSpPr>
            <a:spLocks noGrp="1"/>
          </p:cNvSpPr>
          <p:nvPr>
            <p:ph type="body" idx="4294967295"/>
          </p:nvPr>
        </p:nvSpPr>
        <p:spPr/>
        <p:txBody>
          <a:bodyPr>
            <a:normAutofit fontScale="92500" lnSpcReduction="10000"/>
          </a:bodyPr>
          <a:lstStyle/>
          <a:p>
            <a:pPr marL="533400" indent="-533400" algn="r" rtl="1" eaLnBrk="1" hangingPunct="1">
              <a:buFont typeface="Arial" pitchFamily="34" charset="0"/>
              <a:buNone/>
            </a:pPr>
            <a:r>
              <a:rPr lang="ar-SA" dirty="0" smtClean="0"/>
              <a:t>هناك عدد من المعايير التي يمكن </a:t>
            </a:r>
            <a:r>
              <a:rPr lang="ar-SA" dirty="0" err="1" smtClean="0"/>
              <a:t>ان</a:t>
            </a:r>
            <a:r>
              <a:rPr lang="ar-SA" dirty="0" smtClean="0"/>
              <a:t> تساعد الطالب في تحديد مدى جودة المشكلة التي يختارها ومن هذه المعايير:</a:t>
            </a:r>
          </a:p>
          <a:p>
            <a:pPr marL="533400" indent="-533400" algn="r" rtl="1" eaLnBrk="1" hangingPunct="1">
              <a:buFont typeface="Wingdings" pitchFamily="2" charset="2"/>
              <a:buChar char="Ø"/>
            </a:pPr>
            <a:r>
              <a:rPr lang="ar-SA" dirty="0" smtClean="0"/>
              <a:t>هل تعالج المشكلة موضوعا حديثا </a:t>
            </a:r>
            <a:r>
              <a:rPr lang="ar-SA" dirty="0" err="1" smtClean="0"/>
              <a:t>ام</a:t>
            </a:r>
            <a:r>
              <a:rPr lang="ar-SA" dirty="0" smtClean="0"/>
              <a:t> موضوعا مكررا ؟</a:t>
            </a:r>
          </a:p>
          <a:p>
            <a:pPr marL="533400" indent="-533400" algn="r" rtl="1" eaLnBrk="1" hangingPunct="1">
              <a:buFont typeface="Wingdings" pitchFamily="2" charset="2"/>
              <a:buChar char="Ø"/>
            </a:pPr>
            <a:r>
              <a:rPr lang="ar-SA" dirty="0" smtClean="0"/>
              <a:t>هل سيسهم هذا الموضوع في </a:t>
            </a:r>
            <a:r>
              <a:rPr lang="ar-SA" dirty="0" smtClean="0"/>
              <a:t>إضافة </a:t>
            </a:r>
            <a:r>
              <a:rPr lang="ar-SA" dirty="0" smtClean="0"/>
              <a:t>علمية معينة ؟</a:t>
            </a:r>
          </a:p>
          <a:p>
            <a:pPr marL="533400" indent="-533400" algn="r" rtl="1" eaLnBrk="1" hangingPunct="1">
              <a:buFont typeface="Wingdings" pitchFamily="2" charset="2"/>
              <a:buChar char="Ø"/>
            </a:pPr>
            <a:r>
              <a:rPr lang="ar-SA" dirty="0" smtClean="0"/>
              <a:t>هل تمت صياغة المشكلة بعبارات محددة وواضحة ؟</a:t>
            </a:r>
          </a:p>
          <a:p>
            <a:pPr marL="533400" indent="-533400" algn="r" rtl="1" eaLnBrk="1" hangingPunct="1">
              <a:buFont typeface="Wingdings" pitchFamily="2" charset="2"/>
              <a:buChar char="Ø"/>
            </a:pPr>
            <a:r>
              <a:rPr lang="ar-SA" dirty="0" smtClean="0"/>
              <a:t>ما هو المتغير </a:t>
            </a:r>
            <a:r>
              <a:rPr lang="ar-SA" dirty="0" err="1" smtClean="0"/>
              <a:t>او</a:t>
            </a:r>
            <a:r>
              <a:rPr lang="ar-SA" dirty="0" smtClean="0"/>
              <a:t> المتغيرات التابعة لمشكلة بحثك ؟</a:t>
            </a:r>
          </a:p>
          <a:p>
            <a:pPr marL="533400" indent="-533400" algn="r" rtl="1" eaLnBrk="1" hangingPunct="1">
              <a:buFont typeface="Wingdings" pitchFamily="2" charset="2"/>
              <a:buChar char="Ø"/>
            </a:pPr>
            <a:r>
              <a:rPr lang="ar-SA" dirty="0" smtClean="0"/>
              <a:t>ما هو المتغير </a:t>
            </a:r>
            <a:r>
              <a:rPr lang="ar-SA" dirty="0" err="1" smtClean="0"/>
              <a:t>او</a:t>
            </a:r>
            <a:r>
              <a:rPr lang="ar-SA" dirty="0" smtClean="0"/>
              <a:t> المتغيرات المستقلة لمشكلة بحثك ؟</a:t>
            </a:r>
          </a:p>
          <a:p>
            <a:pPr marL="533400" indent="-533400" algn="r" rtl="1" eaLnBrk="1" hangingPunct="1">
              <a:buFont typeface="Wingdings" pitchFamily="2" charset="2"/>
              <a:buChar char="Ø"/>
            </a:pPr>
            <a:r>
              <a:rPr lang="ar-SA" dirty="0" smtClean="0"/>
              <a:t>ما هو نوع وطبيعة العلاقة المتوقعة بين متغيرات مشكلة بحثك ؟</a:t>
            </a:r>
            <a:endParaRPr lang="en-US" dirty="0" smtClean="0">
              <a:cs typeface="Arial" pitchFamily="34" charset="0"/>
            </a:endParaRPr>
          </a:p>
        </p:txBody>
      </p:sp>
      <p:sp>
        <p:nvSpPr>
          <p:cNvPr id="52229"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35D84285-F7F6-4DE5-9182-A10320239987}" type="slidenum">
              <a:rPr lang="ar-SA" sz="1400"/>
              <a:pPr algn="l" eaLnBrk="1" hangingPunct="1"/>
              <a:t>17</a:t>
            </a:fld>
            <a:endParaRPr lang="en-US" sz="1400"/>
          </a:p>
        </p:txBody>
      </p:sp>
    </p:spTree>
    <p:extLst>
      <p:ext uri="{BB962C8B-B14F-4D97-AF65-F5344CB8AC3E}">
        <p14:creationId xmlns:p14="http://schemas.microsoft.com/office/powerpoint/2010/main" val="38256655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5748F3D3-FF5D-4B21-8634-A9EE78B0794F}" type="slidenum">
              <a:rPr lang="ar-SA" sz="1200">
                <a:solidFill>
                  <a:schemeClr val="tx1">
                    <a:tint val="75000"/>
                  </a:schemeClr>
                </a:solidFill>
                <a:latin typeface="+mn-lt"/>
                <a:cs typeface="+mn-cs"/>
              </a:rPr>
              <a:pPr algn="l" fontAlgn="auto">
                <a:spcBef>
                  <a:spcPts val="0"/>
                </a:spcBef>
                <a:spcAft>
                  <a:spcPts val="0"/>
                </a:spcAft>
                <a:defRPr/>
              </a:pPr>
              <a:t>18</a:t>
            </a:fld>
            <a:endParaRPr lang="ar-SA" sz="1200">
              <a:solidFill>
                <a:schemeClr val="tx1">
                  <a:tint val="75000"/>
                </a:schemeClr>
              </a:solidFill>
              <a:latin typeface="+mn-lt"/>
              <a:cs typeface="+mn-cs"/>
            </a:endParaRPr>
          </a:p>
        </p:txBody>
      </p:sp>
      <p:sp>
        <p:nvSpPr>
          <p:cNvPr id="53251" name="Rectangle 2"/>
          <p:cNvSpPr>
            <a:spLocks noGrp="1"/>
          </p:cNvSpPr>
          <p:nvPr>
            <p:ph type="title" idx="4294967295"/>
          </p:nvPr>
        </p:nvSpPr>
        <p:spPr/>
        <p:txBody>
          <a:bodyPr/>
          <a:lstStyle/>
          <a:p>
            <a:pPr eaLnBrk="1" hangingPunct="1"/>
            <a:r>
              <a:rPr lang="ar-SA" b="1" smtClean="0"/>
              <a:t>تابع – معايير تقييم المشكلة</a:t>
            </a:r>
            <a:endParaRPr lang="en-US" b="1" smtClean="0">
              <a:cs typeface="Times New Roman" pitchFamily="18" charset="0"/>
            </a:endParaRPr>
          </a:p>
        </p:txBody>
      </p:sp>
      <p:sp>
        <p:nvSpPr>
          <p:cNvPr id="53252" name="Rectangle 3"/>
          <p:cNvSpPr>
            <a:spLocks noGrp="1"/>
          </p:cNvSpPr>
          <p:nvPr>
            <p:ph type="body" idx="4294967295"/>
          </p:nvPr>
        </p:nvSpPr>
        <p:spPr/>
        <p:txBody>
          <a:bodyPr/>
          <a:lstStyle/>
          <a:p>
            <a:pPr algn="r" rtl="1" eaLnBrk="1" hangingPunct="1">
              <a:buFont typeface="Wingdings" pitchFamily="2" charset="2"/>
              <a:buChar char="Ø"/>
            </a:pPr>
            <a:r>
              <a:rPr lang="ar-SA" dirty="0" smtClean="0"/>
              <a:t> ما هي حدود مشكلة بحثك ؟</a:t>
            </a:r>
          </a:p>
          <a:p>
            <a:pPr algn="r" rtl="1" eaLnBrk="1" hangingPunct="1">
              <a:buFont typeface="Wingdings" pitchFamily="2" charset="2"/>
              <a:buChar char="Ø"/>
            </a:pPr>
            <a:r>
              <a:rPr lang="ar-SA" dirty="0" smtClean="0"/>
              <a:t> هل المشكلة صالحة للدراسة والبحث ؟</a:t>
            </a:r>
          </a:p>
          <a:p>
            <a:pPr algn="r" rtl="1" eaLnBrk="1" hangingPunct="1">
              <a:buFont typeface="Wingdings" pitchFamily="2" charset="2"/>
              <a:buChar char="Ø"/>
            </a:pPr>
            <a:r>
              <a:rPr lang="ar-SA" dirty="0" smtClean="0"/>
              <a:t> هل تتوفر لديك المراجع </a:t>
            </a:r>
            <a:r>
              <a:rPr lang="ar-SA" dirty="0" smtClean="0"/>
              <a:t>الأساسية </a:t>
            </a:r>
            <a:r>
              <a:rPr lang="ar-SA" dirty="0" smtClean="0"/>
              <a:t>حول مشكلة بحثك ؟</a:t>
            </a:r>
          </a:p>
          <a:p>
            <a:pPr algn="r" rtl="1" eaLnBrk="1" hangingPunct="1">
              <a:buFont typeface="Wingdings" pitchFamily="2" charset="2"/>
              <a:buChar char="Ø"/>
            </a:pPr>
            <a:r>
              <a:rPr lang="ar-SA" dirty="0" smtClean="0"/>
              <a:t> هل تتوفر بيانات المتغيرات المدروسة في مشكلة بحثك ؟</a:t>
            </a:r>
          </a:p>
          <a:p>
            <a:pPr algn="r" rtl="1" eaLnBrk="1" hangingPunct="1">
              <a:buFont typeface="Wingdings" pitchFamily="2" charset="2"/>
              <a:buChar char="Ø"/>
            </a:pPr>
            <a:r>
              <a:rPr lang="ar-SA" dirty="0" smtClean="0"/>
              <a:t> هل </a:t>
            </a:r>
            <a:r>
              <a:rPr lang="ar-SA" dirty="0" smtClean="0"/>
              <a:t>لديك </a:t>
            </a:r>
            <a:r>
              <a:rPr lang="ar-SA" dirty="0" smtClean="0"/>
              <a:t>فهم كافي والقدرات والمهارات العلمية اللازمة لدراسة مشكلة بحثك ؟</a:t>
            </a:r>
          </a:p>
          <a:p>
            <a:pPr algn="r" rtl="1" eaLnBrk="1" hangingPunct="1">
              <a:buFont typeface="Wingdings" pitchFamily="2" charset="2"/>
              <a:buChar char="Ø"/>
            </a:pPr>
            <a:r>
              <a:rPr lang="ar-SA" dirty="0" smtClean="0"/>
              <a:t> هل تتوقع </a:t>
            </a:r>
            <a:r>
              <a:rPr lang="ar-SA" dirty="0" smtClean="0"/>
              <a:t>إنجاز</a:t>
            </a:r>
            <a:r>
              <a:rPr lang="ar-YE" dirty="0" smtClean="0"/>
              <a:t> حل</a:t>
            </a:r>
            <a:r>
              <a:rPr lang="ar-SA" dirty="0" smtClean="0"/>
              <a:t> </a:t>
            </a:r>
            <a:r>
              <a:rPr lang="ar-YE" dirty="0" smtClean="0"/>
              <a:t>ل</a:t>
            </a:r>
            <a:r>
              <a:rPr lang="ar-SA" dirty="0" smtClean="0"/>
              <a:t>هذه </a:t>
            </a:r>
            <a:r>
              <a:rPr lang="ar-SA" dirty="0" smtClean="0"/>
              <a:t>المشكلة في وقت مناسب ؟</a:t>
            </a:r>
          </a:p>
          <a:p>
            <a:pPr algn="r" rtl="1" eaLnBrk="1" hangingPunct="1">
              <a:buFont typeface="Arial" pitchFamily="34" charset="0"/>
              <a:buNone/>
            </a:pPr>
            <a:endParaRPr lang="en-US" dirty="0" smtClean="0">
              <a:cs typeface="Arial" pitchFamily="34" charset="0"/>
            </a:endParaRPr>
          </a:p>
        </p:txBody>
      </p:sp>
      <p:sp>
        <p:nvSpPr>
          <p:cNvPr id="53253"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5ADEB88B-632F-4D15-A534-86A4FC94CC7B}" type="slidenum">
              <a:rPr lang="ar-SA" sz="1400"/>
              <a:pPr algn="l" eaLnBrk="1" hangingPunct="1"/>
              <a:t>18</a:t>
            </a:fld>
            <a:endParaRPr lang="en-US" sz="1400"/>
          </a:p>
        </p:txBody>
      </p:sp>
    </p:spTree>
    <p:extLst>
      <p:ext uri="{BB962C8B-B14F-4D97-AF65-F5344CB8AC3E}">
        <p14:creationId xmlns:p14="http://schemas.microsoft.com/office/powerpoint/2010/main" val="1109383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6"/>
          <p:cNvSpPr txBox="1">
            <a:spLocks noChangeArrowheads="1"/>
          </p:cNvSpPr>
          <p:nvPr/>
        </p:nvSpPr>
        <p:spPr bwMode="auto">
          <a:xfrm>
            <a:off x="228600" y="6461125"/>
            <a:ext cx="2649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solidFill>
                  <a:schemeClr val="bg1"/>
                </a:solidFill>
              </a:rPr>
              <a:t>The Research Process</a:t>
            </a:r>
          </a:p>
        </p:txBody>
      </p:sp>
      <p:sp>
        <p:nvSpPr>
          <p:cNvPr id="54275" name="TextBox 3"/>
          <p:cNvSpPr txBox="1">
            <a:spLocks noChangeArrowheads="1"/>
          </p:cNvSpPr>
          <p:nvPr/>
        </p:nvSpPr>
        <p:spPr bwMode="auto">
          <a:xfrm>
            <a:off x="471488" y="1216025"/>
            <a:ext cx="8202612"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 rtl="1" eaLnBrk="1" hangingPunct="1"/>
            <a:r>
              <a:rPr lang="ar-SA" sz="2400" b="1" dirty="0">
                <a:solidFill>
                  <a:srgbClr val="C00000"/>
                </a:solidFill>
                <a:cs typeface="Simplified Arabic" pitchFamily="18" charset="-78"/>
              </a:rPr>
              <a:t>هناك نوعين من البيانات التي يتم جمعها:</a:t>
            </a:r>
          </a:p>
          <a:p>
            <a:pPr algn="just" rtl="1" eaLnBrk="1" hangingPunct="1"/>
            <a:endParaRPr lang="ar-SA" sz="2400" b="1" dirty="0">
              <a:solidFill>
                <a:srgbClr val="C00000"/>
              </a:solidFill>
              <a:cs typeface="Simplified Arabic" pitchFamily="18" charset="-78"/>
            </a:endParaRPr>
          </a:p>
          <a:p>
            <a:pPr algn="just" rtl="1" eaLnBrk="1" hangingPunct="1">
              <a:buFontTx/>
              <a:buChar char="-"/>
            </a:pPr>
            <a:r>
              <a:rPr lang="ar-SA" sz="2800" b="1" dirty="0">
                <a:solidFill>
                  <a:srgbClr val="000099"/>
                </a:solidFill>
                <a:cs typeface="Simplified Arabic" pitchFamily="18" charset="-78"/>
              </a:rPr>
              <a:t> بيانات ثانوية: </a:t>
            </a:r>
            <a:r>
              <a:rPr lang="ar-SA" sz="2800" dirty="0">
                <a:cs typeface="Simplified Arabic" pitchFamily="18" charset="-78"/>
              </a:rPr>
              <a:t>وهي البيانات التي لا يحتاج الباحث للقيام بجمعها.</a:t>
            </a:r>
          </a:p>
          <a:p>
            <a:pPr algn="just" rtl="1" eaLnBrk="1" hangingPunct="1"/>
            <a:endParaRPr lang="ar-SA" sz="2800" dirty="0">
              <a:cs typeface="Simplified Arabic" pitchFamily="18" charset="-78"/>
            </a:endParaRPr>
          </a:p>
          <a:p>
            <a:pPr algn="just" rtl="1" eaLnBrk="1" hangingPunct="1"/>
            <a:r>
              <a:rPr lang="ar-SA" sz="2800" b="1" dirty="0">
                <a:solidFill>
                  <a:srgbClr val="FF0000"/>
                </a:solidFill>
                <a:cs typeface="Simplified Arabic" pitchFamily="18" charset="-78"/>
              </a:rPr>
              <a:t>ومن مصادرها الشائعة: </a:t>
            </a:r>
            <a:r>
              <a:rPr lang="ar-SA" sz="2800" dirty="0">
                <a:cs typeface="Simplified Arabic" pitchFamily="18" charset="-78"/>
              </a:rPr>
              <a:t>السجلات الإحصائية، المطبوعات الحكومية، المعلومات المطبوعة وغير المطبوعة الموجودة داخل المنظمة أو خارجها، بيانات </a:t>
            </a:r>
            <a:r>
              <a:rPr lang="ar-SA" sz="2800" dirty="0" smtClean="0">
                <a:cs typeface="Simplified Arabic" pitchFamily="18" charset="-78"/>
              </a:rPr>
              <a:t>الأنترنت، </a:t>
            </a:r>
            <a:r>
              <a:rPr lang="ar-SA" sz="2800" dirty="0">
                <a:cs typeface="Simplified Arabic" pitchFamily="18" charset="-78"/>
              </a:rPr>
              <a:t>سجلات المكتبات.</a:t>
            </a:r>
          </a:p>
          <a:p>
            <a:pPr algn="just" rtl="1" eaLnBrk="1" hangingPunct="1"/>
            <a:endParaRPr lang="ar-SA" sz="2800" dirty="0">
              <a:cs typeface="Simplified Arabic" pitchFamily="18" charset="-78"/>
            </a:endParaRPr>
          </a:p>
          <a:p>
            <a:pPr algn="just" rtl="1" eaLnBrk="1" hangingPunct="1"/>
            <a:r>
              <a:rPr lang="ar-SA" sz="2800" b="1" dirty="0">
                <a:solidFill>
                  <a:srgbClr val="C00000"/>
                </a:solidFill>
                <a:cs typeface="Simplified Arabic" pitchFamily="18" charset="-78"/>
              </a:rPr>
              <a:t>- </a:t>
            </a:r>
            <a:r>
              <a:rPr lang="ar-SA" sz="2800" b="1" dirty="0">
                <a:solidFill>
                  <a:srgbClr val="000099"/>
                </a:solidFill>
                <a:cs typeface="Simplified Arabic" pitchFamily="18" charset="-78"/>
              </a:rPr>
              <a:t>بيانات أولية: </a:t>
            </a:r>
            <a:r>
              <a:rPr lang="ar-SA" sz="2800" dirty="0">
                <a:cs typeface="Simplified Arabic" pitchFamily="18" charset="-78"/>
              </a:rPr>
              <a:t>وهي البيانات التي يحصل عليها الباحث من خلال التحدث إلى العاملين أو مشاهدة الأحداث أو الجمهور أو الأشياء أو عن طريق الاستبيانات.</a:t>
            </a:r>
            <a:endParaRPr lang="ar-SA" sz="2800" b="1" dirty="0">
              <a:solidFill>
                <a:srgbClr val="000099"/>
              </a:solidFill>
              <a:cs typeface="Simplified Arabic" pitchFamily="18" charset="-78"/>
            </a:endParaRPr>
          </a:p>
          <a:p>
            <a:pPr lvl="1" algn="just" rtl="1" eaLnBrk="1" hangingPunct="1">
              <a:buClr>
                <a:srgbClr val="000099"/>
              </a:buClr>
              <a:buSzPct val="55000"/>
            </a:pPr>
            <a:endParaRPr lang="en-US" sz="2800" dirty="0">
              <a:cs typeface="Simplified Arabic" pitchFamily="18" charset="-78"/>
            </a:endParaRPr>
          </a:p>
        </p:txBody>
      </p:sp>
      <p:sp>
        <p:nvSpPr>
          <p:cNvPr id="54276"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405F791B-2829-4B77-AF52-6EF11AC38BF4}" type="slidenum">
              <a:rPr lang="ar-SA" sz="1400"/>
              <a:pPr algn="l" eaLnBrk="1" hangingPunct="1"/>
              <a:t>19</a:t>
            </a:fld>
            <a:endParaRPr lang="en-US" sz="1400"/>
          </a:p>
        </p:txBody>
      </p:sp>
      <p:sp>
        <p:nvSpPr>
          <p:cNvPr id="54277" name="Rectangle 4"/>
          <p:cNvSpPr>
            <a:spLocks noChangeArrowheads="1"/>
          </p:cNvSpPr>
          <p:nvPr/>
        </p:nvSpPr>
        <p:spPr bwMode="auto">
          <a:xfrm>
            <a:off x="762000" y="228600"/>
            <a:ext cx="7772400" cy="752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ar-SA" sz="2800" b="1">
                <a:solidFill>
                  <a:srgbClr val="C00000"/>
                </a:solidFill>
                <a:latin typeface="Times New Roman" pitchFamily="18" charset="0"/>
                <a:cs typeface="Simplified Arabic" pitchFamily="18" charset="-78"/>
              </a:rPr>
              <a:t>2- جمع البيانات الأولية</a:t>
            </a:r>
            <a:r>
              <a:rPr lang="ar-SA" sz="2800">
                <a:solidFill>
                  <a:schemeClr val="bg1"/>
                </a:solidFill>
                <a:latin typeface="Times New Roman" pitchFamily="18" charset="0"/>
                <a:cs typeface="Simplified Arabic" pitchFamily="18" charset="-78"/>
              </a:rPr>
              <a:t/>
            </a:r>
            <a:br>
              <a:rPr lang="ar-SA" sz="2800">
                <a:solidFill>
                  <a:schemeClr val="bg1"/>
                </a:solidFill>
                <a:latin typeface="Times New Roman" pitchFamily="18" charset="0"/>
                <a:cs typeface="Simplified Arabic" pitchFamily="18" charset="-78"/>
              </a:rPr>
            </a:br>
            <a:r>
              <a:rPr lang="en-US" sz="2800" b="1">
                <a:solidFill>
                  <a:srgbClr val="C00000"/>
                </a:solidFill>
                <a:latin typeface="Times New Roman" pitchFamily="18" charset="0"/>
                <a:cs typeface="Simplified Arabic" pitchFamily="18" charset="-78"/>
              </a:rPr>
              <a:t>Preliminary Data Collection</a:t>
            </a:r>
          </a:p>
        </p:txBody>
      </p:sp>
    </p:spTree>
    <p:extLst>
      <p:ext uri="{BB962C8B-B14F-4D97-AF65-F5344CB8AC3E}">
        <p14:creationId xmlns:p14="http://schemas.microsoft.com/office/powerpoint/2010/main" val="2657202169"/>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50D36330-3B80-4E0F-92AA-04F8404C0A76}" type="slidenum">
              <a:rPr lang="ar-SA" sz="1200">
                <a:solidFill>
                  <a:schemeClr val="tx1">
                    <a:tint val="75000"/>
                  </a:schemeClr>
                </a:solidFill>
                <a:latin typeface="+mn-lt"/>
                <a:cs typeface="+mn-cs"/>
              </a:rPr>
              <a:pPr algn="l" fontAlgn="auto">
                <a:spcBef>
                  <a:spcPts val="0"/>
                </a:spcBef>
                <a:spcAft>
                  <a:spcPts val="0"/>
                </a:spcAft>
                <a:defRPr/>
              </a:pPr>
              <a:t>2</a:t>
            </a:fld>
            <a:endParaRPr lang="ar-SA" sz="1200">
              <a:solidFill>
                <a:schemeClr val="tx1">
                  <a:tint val="75000"/>
                </a:schemeClr>
              </a:solidFill>
              <a:latin typeface="+mn-lt"/>
              <a:cs typeface="+mn-cs"/>
            </a:endParaRPr>
          </a:p>
        </p:txBody>
      </p:sp>
      <p:sp>
        <p:nvSpPr>
          <p:cNvPr id="36867" name="Rectangle 2"/>
          <p:cNvSpPr>
            <a:spLocks noGrp="1"/>
          </p:cNvSpPr>
          <p:nvPr>
            <p:ph type="title" idx="4294967295"/>
          </p:nvPr>
        </p:nvSpPr>
        <p:spPr>
          <a:xfrm>
            <a:off x="457200" y="274638"/>
            <a:ext cx="8229600" cy="563562"/>
          </a:xfrm>
        </p:spPr>
        <p:txBody>
          <a:bodyPr>
            <a:normAutofit fontScale="90000"/>
          </a:bodyPr>
          <a:lstStyle/>
          <a:p>
            <a:pPr eaLnBrk="1" hangingPunct="1"/>
            <a:r>
              <a:rPr lang="ar-SA" b="1" smtClean="0"/>
              <a:t>إعداد خطة البحث</a:t>
            </a:r>
            <a:endParaRPr lang="en-US" b="1" smtClean="0">
              <a:cs typeface="Times New Roman" pitchFamily="18" charset="0"/>
            </a:endParaRPr>
          </a:p>
        </p:txBody>
      </p:sp>
      <p:sp>
        <p:nvSpPr>
          <p:cNvPr id="36868" name="Rectangle 3"/>
          <p:cNvSpPr>
            <a:spLocks noGrp="1"/>
          </p:cNvSpPr>
          <p:nvPr>
            <p:ph type="body" idx="4294967295"/>
          </p:nvPr>
        </p:nvSpPr>
        <p:spPr>
          <a:xfrm>
            <a:off x="457200" y="838200"/>
            <a:ext cx="8229600" cy="5791200"/>
          </a:xfrm>
        </p:spPr>
        <p:txBody>
          <a:bodyPr/>
          <a:lstStyle/>
          <a:p>
            <a:pPr marL="625475" indent="-625475" algn="just" rtl="1" eaLnBrk="1" hangingPunct="1">
              <a:buFont typeface="Wingdings" pitchFamily="2" charset="2"/>
              <a:buChar char="ü"/>
            </a:pPr>
            <a:r>
              <a:rPr lang="ar-SA" dirty="0" smtClean="0"/>
              <a:t>خطة البحث عبارة عن: </a:t>
            </a:r>
            <a:r>
              <a:rPr lang="ar-SA" b="1" dirty="0" smtClean="0"/>
              <a:t>(التخطيط العام المبدئي للبحث، إذ يرسم الباحث الهيكل العام له، ويحدد معالمه، ويضع أطره الخارجية. وهو كخارطة البناء سواء بسواء).</a:t>
            </a:r>
          </a:p>
          <a:p>
            <a:pPr marL="625475" indent="-625475" algn="just" rtl="1" eaLnBrk="1" hangingPunct="1">
              <a:buFont typeface="Wingdings" pitchFamily="2" charset="2"/>
              <a:buChar char="ü"/>
            </a:pPr>
            <a:r>
              <a:rPr lang="ar-SA" dirty="0" smtClean="0"/>
              <a:t>يتم إجراء </a:t>
            </a:r>
            <a:r>
              <a:rPr lang="ar-SA" dirty="0" smtClean="0"/>
              <a:t>سمنار </a:t>
            </a:r>
            <a:r>
              <a:rPr lang="ar-SA" dirty="0" smtClean="0"/>
              <a:t>لمناقشة الطالب واختبار مدى وعيه وفهمه وقدرته على </a:t>
            </a:r>
            <a:r>
              <a:rPr lang="ar-SA" dirty="0" smtClean="0"/>
              <a:t>إنجاز </a:t>
            </a:r>
            <a:r>
              <a:rPr lang="ar-SA" dirty="0" smtClean="0"/>
              <a:t>البحث.</a:t>
            </a:r>
          </a:p>
          <a:p>
            <a:pPr marL="625475" indent="-625475" algn="just" rtl="1" eaLnBrk="1" hangingPunct="1">
              <a:buFont typeface="Wingdings" pitchFamily="2" charset="2"/>
              <a:buChar char="ü"/>
            </a:pPr>
            <a:r>
              <a:rPr lang="ar-SA" dirty="0" smtClean="0"/>
              <a:t>بعد إجراء التعديلات يتم إعداد الخطة النهائية في صورتها النهائية وتعتبر بمثابة عقد أو التزام بين الطالب أو الباحث والمؤسسة العلمية التي سيقدم لها البحث.</a:t>
            </a:r>
          </a:p>
          <a:p>
            <a:pPr marL="625475" indent="-625475" algn="just" rtl="1" eaLnBrk="1" hangingPunct="1">
              <a:buFont typeface="Wingdings" pitchFamily="2" charset="2"/>
              <a:buChar char="ü"/>
            </a:pPr>
            <a:r>
              <a:rPr lang="ar-SA" dirty="0" smtClean="0"/>
              <a:t>يجوز للباحث أن يعدل في الخطة خلال فترة إجراء البحث باستثناء عنوان البحث فلا يجوز تعديله إلا وفق إجراءات خاصة من الجامعة.</a:t>
            </a:r>
            <a:endParaRPr lang="en-US" dirty="0" smtClean="0">
              <a:cs typeface="Arial" pitchFamily="34" charset="0"/>
            </a:endParaRPr>
          </a:p>
        </p:txBody>
      </p:sp>
      <p:sp>
        <p:nvSpPr>
          <p:cNvPr id="36869"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C28572AB-0AE9-42FF-B5E3-A5D59437AE85}" type="slidenum">
              <a:rPr lang="ar-SA" sz="1400"/>
              <a:pPr algn="l" eaLnBrk="1" hangingPunct="1"/>
              <a:t>2</a:t>
            </a:fld>
            <a:endParaRPr lang="en-US" sz="1400"/>
          </a:p>
        </p:txBody>
      </p:sp>
    </p:spTree>
    <p:extLst>
      <p:ext uri="{BB962C8B-B14F-4D97-AF65-F5344CB8AC3E}">
        <p14:creationId xmlns:p14="http://schemas.microsoft.com/office/powerpoint/2010/main" val="3268115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ChangeArrowheads="1"/>
          </p:cNvSpPr>
          <p:nvPr/>
        </p:nvSpPr>
        <p:spPr bwMode="auto">
          <a:xfrm>
            <a:off x="304800" y="304800"/>
            <a:ext cx="8534400" cy="990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ar-YE"/>
          </a:p>
        </p:txBody>
      </p:sp>
      <p:sp>
        <p:nvSpPr>
          <p:cNvPr id="25603" name="Rectangle 4"/>
          <p:cNvSpPr>
            <a:spLocks noGrp="1" noChangeArrowheads="1"/>
          </p:cNvSpPr>
          <p:nvPr>
            <p:ph type="title" idx="4294967295"/>
          </p:nvPr>
        </p:nvSpPr>
        <p:spPr>
          <a:xfrm>
            <a:off x="762000" y="304800"/>
            <a:ext cx="7772400" cy="533400"/>
          </a:xfrm>
          <a:solidFill>
            <a:schemeClr val="bg1"/>
          </a:solidFill>
        </p:spPr>
        <p:txBody>
          <a:bodyPr>
            <a:normAutofit fontScale="90000"/>
          </a:bodyPr>
          <a:lstStyle/>
          <a:p>
            <a:pPr eaLnBrk="1" hangingPunct="1">
              <a:defRPr/>
            </a:pPr>
            <a:r>
              <a:rPr lang="ar-SA" sz="4000" b="1" dirty="0" smtClean="0">
                <a:solidFill>
                  <a:srgbClr val="C00000"/>
                </a:solidFill>
                <a:latin typeface="Times New Roman" pitchFamily="18" charset="0"/>
                <a:ea typeface="+mn-ea"/>
              </a:rPr>
              <a:t>مراجعة البحوث السابقة</a:t>
            </a:r>
            <a:br>
              <a:rPr lang="ar-SA" sz="4000" b="1" dirty="0" smtClean="0">
                <a:solidFill>
                  <a:srgbClr val="C00000"/>
                </a:solidFill>
                <a:latin typeface="Times New Roman" pitchFamily="18" charset="0"/>
                <a:ea typeface="+mn-ea"/>
              </a:rPr>
            </a:br>
            <a:r>
              <a:rPr lang="en-US" sz="4000" b="1" dirty="0" smtClean="0">
                <a:solidFill>
                  <a:srgbClr val="C00000"/>
                </a:solidFill>
                <a:latin typeface="Times New Roman" pitchFamily="18" charset="0"/>
                <a:ea typeface="+mn-ea"/>
                <a:cs typeface="Times New Roman" pitchFamily="18" charset="0"/>
              </a:rPr>
              <a:t>Literature Survey</a:t>
            </a:r>
          </a:p>
        </p:txBody>
      </p:sp>
      <p:sp>
        <p:nvSpPr>
          <p:cNvPr id="55300" name="TextBox 4"/>
          <p:cNvSpPr txBox="1">
            <a:spLocks noChangeArrowheads="1"/>
          </p:cNvSpPr>
          <p:nvPr/>
        </p:nvSpPr>
        <p:spPr bwMode="auto">
          <a:xfrm>
            <a:off x="471488" y="990600"/>
            <a:ext cx="8202612"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sz="3200" b="1" dirty="0">
                <a:solidFill>
                  <a:srgbClr val="C00000"/>
                </a:solidFill>
                <a:cs typeface="Traditional Arabic" pitchFamily="18" charset="-78"/>
              </a:rPr>
              <a:t>أسباب مراجعة البحوث السابقة</a:t>
            </a:r>
          </a:p>
          <a:p>
            <a:pPr algn="r" rtl="1" eaLnBrk="1" hangingPunct="1"/>
            <a:r>
              <a:rPr lang="en-US" sz="3200" b="1" dirty="0">
                <a:solidFill>
                  <a:srgbClr val="C00000"/>
                </a:solidFill>
                <a:latin typeface="Times New Roman" pitchFamily="18" charset="0"/>
                <a:cs typeface="Times New Roman" pitchFamily="18" charset="0"/>
              </a:rPr>
              <a:t>Reasons for the Literature Survey</a:t>
            </a:r>
            <a:endParaRPr lang="ar-SA" sz="3200" b="1" dirty="0">
              <a:solidFill>
                <a:srgbClr val="C00000"/>
              </a:solidFill>
              <a:latin typeface="Times New Roman" pitchFamily="18" charset="0"/>
              <a:cs typeface="Times New Roman" pitchFamily="18" charset="0"/>
            </a:endParaRPr>
          </a:p>
          <a:p>
            <a:pPr algn="just" rtl="1" eaLnBrk="1" hangingPunct="1"/>
            <a:r>
              <a:rPr lang="ar-SA" sz="3200" b="1" dirty="0">
                <a:solidFill>
                  <a:srgbClr val="000099"/>
                </a:solidFill>
                <a:cs typeface="Traditional Arabic" pitchFamily="18" charset="-78"/>
              </a:rPr>
              <a:t>يساعد إجراء مراجعة جيدة للبحوث السابقة على:</a:t>
            </a:r>
            <a:endParaRPr lang="ar-SA" sz="3200" b="1" dirty="0">
              <a:solidFill>
                <a:srgbClr val="C00000"/>
              </a:solidFill>
              <a:cs typeface="Traditional Arabic" pitchFamily="18" charset="-78"/>
            </a:endParaRPr>
          </a:p>
          <a:p>
            <a:pPr lvl="1" algn="just" rtl="1" eaLnBrk="1" hangingPunct="1">
              <a:buClr>
                <a:srgbClr val="000099"/>
              </a:buClr>
              <a:buSzPct val="55000"/>
              <a:buFont typeface="Wingdings" pitchFamily="2" charset="2"/>
              <a:buChar char="Ø"/>
            </a:pPr>
            <a:r>
              <a:rPr lang="ar-SA" sz="3200" dirty="0">
                <a:cs typeface="Traditional Arabic" pitchFamily="18" charset="-78"/>
              </a:rPr>
              <a:t> التأكد أن جميع العوامل المؤثرة في حل المشكلة قد تضمنها البحث.</a:t>
            </a:r>
          </a:p>
          <a:p>
            <a:pPr lvl="1" algn="just" rtl="1" eaLnBrk="1" hangingPunct="1">
              <a:buClr>
                <a:srgbClr val="000099"/>
              </a:buClr>
              <a:buSzPct val="55000"/>
              <a:buFont typeface="Wingdings" pitchFamily="2" charset="2"/>
              <a:buChar char="Ø"/>
            </a:pPr>
            <a:r>
              <a:rPr lang="ar-SA" sz="3200" dirty="0">
                <a:cs typeface="Traditional Arabic" pitchFamily="18" charset="-78"/>
              </a:rPr>
              <a:t> ظهور أفكار واضحة عن أهم العوامل التي يتضمنها البحث وأسباب أهميتها وكيفية فحص هذه العوامل لتكون مساهمتها في حل المشكلة أوضح، لذا يمكن القول أنها تساعد في تكوين النظرية وتنمية الفروض.</a:t>
            </a:r>
          </a:p>
          <a:p>
            <a:pPr lvl="1" algn="just" rtl="1" eaLnBrk="1" hangingPunct="1">
              <a:buClr>
                <a:srgbClr val="000099"/>
              </a:buClr>
              <a:buSzPct val="55000"/>
              <a:buFont typeface="Wingdings" pitchFamily="2" charset="2"/>
              <a:buChar char="Ø"/>
            </a:pPr>
            <a:r>
              <a:rPr lang="ar-SA" sz="3200" dirty="0">
                <a:cs typeface="Traditional Arabic" pitchFamily="18" charset="-78"/>
              </a:rPr>
              <a:t> تحسين قدرة الباحث على كتابة مشكلة البحث بمزيد من الدقة والوضوح.</a:t>
            </a:r>
          </a:p>
          <a:p>
            <a:pPr lvl="1" algn="just" rtl="1" eaLnBrk="1" hangingPunct="1">
              <a:buClr>
                <a:srgbClr val="000099"/>
              </a:buClr>
              <a:buSzPct val="55000"/>
              <a:buFont typeface="Wingdings" pitchFamily="2" charset="2"/>
              <a:buChar char="Ø"/>
            </a:pPr>
            <a:r>
              <a:rPr lang="ar-SA" sz="3200" dirty="0">
                <a:cs typeface="Traditional Arabic" pitchFamily="18" charset="-78"/>
              </a:rPr>
              <a:t> المساعدة في تحسين قابلية نتائج البحث الحالي للاختبار والتكرار.</a:t>
            </a:r>
          </a:p>
          <a:p>
            <a:pPr lvl="1" algn="just" rtl="1" eaLnBrk="1" hangingPunct="1">
              <a:buClr>
                <a:srgbClr val="000099"/>
              </a:buClr>
              <a:buSzPct val="55000"/>
              <a:buFont typeface="Wingdings" pitchFamily="2" charset="2"/>
              <a:buChar char="Ø"/>
            </a:pPr>
            <a:r>
              <a:rPr lang="ar-SA" sz="3200" dirty="0">
                <a:cs typeface="Traditional Arabic" pitchFamily="18" charset="-78"/>
              </a:rPr>
              <a:t> عدم تضيع جهود الباحث في اكتشاف شيء تم الوصول إليه سابقاً.</a:t>
            </a:r>
          </a:p>
        </p:txBody>
      </p:sp>
      <p:sp>
        <p:nvSpPr>
          <p:cNvPr id="55301" name="Text Box 6"/>
          <p:cNvSpPr txBox="1">
            <a:spLocks noChangeArrowheads="1"/>
          </p:cNvSpPr>
          <p:nvPr/>
        </p:nvSpPr>
        <p:spPr bwMode="auto">
          <a:xfrm>
            <a:off x="228600" y="6461125"/>
            <a:ext cx="2649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solidFill>
                  <a:schemeClr val="bg1"/>
                </a:solidFill>
              </a:rPr>
              <a:t>The Research Process</a:t>
            </a:r>
          </a:p>
        </p:txBody>
      </p:sp>
      <p:sp>
        <p:nvSpPr>
          <p:cNvPr id="55302" name="عنصر نائب لرقم الشريحة 5"/>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2E1F6398-9CEB-414D-9418-310A4AB7E5A5}" type="slidenum">
              <a:rPr lang="ar-SA" sz="1400"/>
              <a:pPr algn="l" eaLnBrk="1" hangingPunct="1"/>
              <a:t>20</a:t>
            </a:fld>
            <a:endParaRPr lang="en-US" sz="1400"/>
          </a:p>
        </p:txBody>
      </p:sp>
    </p:spTree>
    <p:extLst>
      <p:ext uri="{BB962C8B-B14F-4D97-AF65-F5344CB8AC3E}">
        <p14:creationId xmlns:p14="http://schemas.microsoft.com/office/powerpoint/2010/main" val="2198102647"/>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6"/>
          <p:cNvSpPr txBox="1">
            <a:spLocks noChangeArrowheads="1"/>
          </p:cNvSpPr>
          <p:nvPr/>
        </p:nvSpPr>
        <p:spPr bwMode="auto">
          <a:xfrm>
            <a:off x="228600" y="6461125"/>
            <a:ext cx="2649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solidFill>
                  <a:schemeClr val="bg1"/>
                </a:solidFill>
              </a:rPr>
              <a:t>The Research Process</a:t>
            </a:r>
          </a:p>
        </p:txBody>
      </p:sp>
      <p:sp>
        <p:nvSpPr>
          <p:cNvPr id="56323" name="TextBox 3"/>
          <p:cNvSpPr txBox="1">
            <a:spLocks noChangeArrowheads="1"/>
          </p:cNvSpPr>
          <p:nvPr/>
        </p:nvSpPr>
        <p:spPr bwMode="auto">
          <a:xfrm>
            <a:off x="460375" y="463550"/>
            <a:ext cx="8202613"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sz="2800" b="1" dirty="0">
                <a:solidFill>
                  <a:srgbClr val="C00000"/>
                </a:solidFill>
                <a:cs typeface="Simplified Arabic" pitchFamily="18" charset="-78"/>
              </a:rPr>
              <a:t>كيفية القيام بمراجعة الدراسات السابقة</a:t>
            </a:r>
          </a:p>
          <a:p>
            <a:pPr algn="r" rtl="1" eaLnBrk="1" hangingPunct="1"/>
            <a:r>
              <a:rPr lang="en-US" sz="3200" b="1" dirty="0">
                <a:solidFill>
                  <a:srgbClr val="C00000"/>
                </a:solidFill>
                <a:latin typeface="Times New Roman" pitchFamily="18" charset="0"/>
                <a:cs typeface="Times New Roman" pitchFamily="18" charset="0"/>
              </a:rPr>
              <a:t>Conducting The Literature Survey</a:t>
            </a:r>
          </a:p>
          <a:p>
            <a:pPr algn="just" rtl="1" eaLnBrk="1" hangingPunct="1"/>
            <a:r>
              <a:rPr lang="ar-SA" sz="2800" dirty="0">
                <a:cs typeface="Simplified Arabic" pitchFamily="18" charset="-78"/>
              </a:rPr>
              <a:t>إجراء مراجعة البحوث السابقة يتم بناءً على العوامل التي تم اكتشافها خلال إجراء المقابلات مع المسؤولين في المنظمة وبناءً على القضية التي يظهر أن المديرين يهتمون بها، ووفقاً للخطوات التالية:</a:t>
            </a:r>
          </a:p>
          <a:p>
            <a:pPr algn="just" rtl="1" eaLnBrk="1" hangingPunct="1"/>
            <a:endParaRPr lang="ar-SA" sz="2800" dirty="0">
              <a:cs typeface="Simplified Arabic" pitchFamily="18" charset="-78"/>
            </a:endParaRPr>
          </a:p>
          <a:p>
            <a:pPr algn="just" rtl="1" eaLnBrk="1" hangingPunct="1"/>
            <a:r>
              <a:rPr lang="ar-SA" sz="2800" b="1" dirty="0">
                <a:solidFill>
                  <a:srgbClr val="000099"/>
                </a:solidFill>
                <a:latin typeface="Tempus Sans ITC" pitchFamily="82" charset="0"/>
                <a:cs typeface="Simplified Arabic" pitchFamily="18" charset="-78"/>
              </a:rPr>
              <a:t>الخطوة الأولى: </a:t>
            </a:r>
            <a:r>
              <a:rPr lang="ar-SA" sz="2800" dirty="0">
                <a:latin typeface="Tempus Sans ITC" pitchFamily="82" charset="0"/>
                <a:cs typeface="Simplified Arabic" pitchFamily="18" charset="-78"/>
              </a:rPr>
              <a:t>تحديد البيانات المطبوعة وغير المطبوعة المتاحة والتي تحتوي على بيانات مهمة والتأكد من توفر طريقة للحصول عليها.</a:t>
            </a:r>
          </a:p>
          <a:p>
            <a:pPr algn="just" rtl="1" eaLnBrk="1" hangingPunct="1"/>
            <a:endParaRPr lang="ar-SA" sz="2800" b="1" dirty="0">
              <a:solidFill>
                <a:srgbClr val="000099"/>
              </a:solidFill>
              <a:latin typeface="Tempus Sans ITC" pitchFamily="82" charset="0"/>
              <a:cs typeface="Simplified Arabic" pitchFamily="18" charset="-78"/>
            </a:endParaRPr>
          </a:p>
          <a:p>
            <a:pPr algn="just" rtl="1" eaLnBrk="1" hangingPunct="1"/>
            <a:r>
              <a:rPr lang="ar-SA" sz="2800" b="1" dirty="0">
                <a:solidFill>
                  <a:srgbClr val="000099"/>
                </a:solidFill>
                <a:latin typeface="Tempus Sans ITC" pitchFamily="82" charset="0"/>
                <a:cs typeface="Simplified Arabic" pitchFamily="18" charset="-78"/>
              </a:rPr>
              <a:t>الخطوة الثانية: </a:t>
            </a:r>
            <a:r>
              <a:rPr lang="ar-SA" sz="2800" dirty="0">
                <a:latin typeface="Tempus Sans ITC" pitchFamily="82" charset="0"/>
                <a:cs typeface="Simplified Arabic" pitchFamily="18" charset="-78"/>
              </a:rPr>
              <a:t>جمع المعلومات ذات الصلة بالبحث.</a:t>
            </a:r>
          </a:p>
          <a:p>
            <a:pPr algn="just" rtl="1" eaLnBrk="1" hangingPunct="1"/>
            <a:endParaRPr lang="en-US" sz="2800" dirty="0">
              <a:latin typeface="Tempus Sans ITC" pitchFamily="82" charset="0"/>
              <a:cs typeface="Simplified Arabic" pitchFamily="18" charset="-78"/>
            </a:endParaRPr>
          </a:p>
          <a:p>
            <a:pPr algn="just" rtl="1" eaLnBrk="1" hangingPunct="1"/>
            <a:r>
              <a:rPr lang="ar-SA" sz="2800" b="1" dirty="0">
                <a:solidFill>
                  <a:srgbClr val="000099"/>
                </a:solidFill>
                <a:latin typeface="Tempus Sans ITC" pitchFamily="82" charset="0"/>
                <a:cs typeface="Simplified Arabic" pitchFamily="18" charset="-78"/>
              </a:rPr>
              <a:t>الخطوة الثالثة: </a:t>
            </a:r>
            <a:r>
              <a:rPr lang="ar-SA" sz="2800" dirty="0">
                <a:latin typeface="Tempus Sans ITC" pitchFamily="82" charset="0"/>
                <a:cs typeface="Simplified Arabic" pitchFamily="18" charset="-78"/>
              </a:rPr>
              <a:t>كتابة نتائج المراجعة للدراسات السابقة.</a:t>
            </a:r>
            <a:endParaRPr lang="en-US" sz="2800" dirty="0">
              <a:latin typeface="Tempus Sans ITC" pitchFamily="82" charset="0"/>
              <a:cs typeface="Simplified Arabic" pitchFamily="18" charset="-78"/>
            </a:endParaRPr>
          </a:p>
          <a:p>
            <a:pPr algn="r" rtl="1" eaLnBrk="1" hangingPunct="1"/>
            <a:endParaRPr lang="en-US" sz="2800" b="1" dirty="0">
              <a:solidFill>
                <a:srgbClr val="C00000"/>
              </a:solidFill>
              <a:latin typeface="Tempus Sans ITC" pitchFamily="82" charset="0"/>
              <a:cs typeface="Simplified Arabic" pitchFamily="18" charset="-78"/>
            </a:endParaRPr>
          </a:p>
        </p:txBody>
      </p:sp>
      <p:sp>
        <p:nvSpPr>
          <p:cNvPr id="56324"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6BA03FF1-C8F2-4691-AD54-AB4406A65240}" type="slidenum">
              <a:rPr lang="ar-SA" sz="1400"/>
              <a:pPr algn="l" eaLnBrk="1" hangingPunct="1"/>
              <a:t>21</a:t>
            </a:fld>
            <a:endParaRPr lang="en-US" sz="1400"/>
          </a:p>
        </p:txBody>
      </p:sp>
    </p:spTree>
    <p:extLst>
      <p:ext uri="{BB962C8B-B14F-4D97-AF65-F5344CB8AC3E}">
        <p14:creationId xmlns:p14="http://schemas.microsoft.com/office/powerpoint/2010/main" val="667664929"/>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6"/>
          <p:cNvSpPr txBox="1">
            <a:spLocks noChangeArrowheads="1"/>
          </p:cNvSpPr>
          <p:nvPr/>
        </p:nvSpPr>
        <p:spPr bwMode="auto">
          <a:xfrm>
            <a:off x="228600" y="6461125"/>
            <a:ext cx="2649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solidFill>
                  <a:schemeClr val="bg1"/>
                </a:solidFill>
              </a:rPr>
              <a:t>The Research Process</a:t>
            </a:r>
          </a:p>
        </p:txBody>
      </p:sp>
      <p:sp>
        <p:nvSpPr>
          <p:cNvPr id="27651" name="TextBox 3"/>
          <p:cNvSpPr txBox="1">
            <a:spLocks noChangeArrowheads="1"/>
          </p:cNvSpPr>
          <p:nvPr/>
        </p:nvSpPr>
        <p:spPr bwMode="auto">
          <a:xfrm>
            <a:off x="304800" y="292100"/>
            <a:ext cx="8610600" cy="6648450"/>
          </a:xfrm>
          <a:prstGeom prst="rect">
            <a:avLst/>
          </a:prstGeom>
          <a:noFill/>
          <a:ln w="9525">
            <a:noFill/>
            <a:miter lim="800000"/>
            <a:headEnd/>
            <a:tailEnd/>
          </a:ln>
        </p:spPr>
        <p:txBody>
          <a:bodyPr>
            <a:spAutoFit/>
          </a:bodyPr>
          <a:lstStyle/>
          <a:p>
            <a:pPr algn="r" rtl="1">
              <a:defRPr/>
            </a:pPr>
            <a:r>
              <a:rPr lang="ar-SA" sz="2800" b="1" dirty="0">
                <a:solidFill>
                  <a:srgbClr val="C00000"/>
                </a:solidFill>
                <a:cs typeface="Simplified Arabic" pitchFamily="2" charset="-78"/>
              </a:rPr>
              <a:t>تحديد المصادر المناسبة</a:t>
            </a:r>
          </a:p>
          <a:p>
            <a:pPr algn="r" rtl="1">
              <a:defRPr/>
            </a:pPr>
            <a:r>
              <a:rPr lang="en-US" sz="2800" b="1" dirty="0">
                <a:solidFill>
                  <a:srgbClr val="C00000"/>
                </a:solidFill>
                <a:latin typeface="Times New Roman" pitchFamily="18" charset="0"/>
                <a:cs typeface="Simplified Arabic" pitchFamily="2" charset="-78"/>
              </a:rPr>
              <a:t>Identifying the relevant Sources</a:t>
            </a:r>
            <a:endParaRPr lang="ar-SA" sz="2800" b="1" dirty="0">
              <a:solidFill>
                <a:srgbClr val="C00000"/>
              </a:solidFill>
              <a:latin typeface="Times New Roman" pitchFamily="18" charset="0"/>
              <a:cs typeface="Simplified Arabic" pitchFamily="2" charset="-78"/>
            </a:endParaRPr>
          </a:p>
          <a:p>
            <a:pPr algn="just" rtl="1">
              <a:defRPr/>
            </a:pPr>
            <a:r>
              <a:rPr lang="ar-SA" sz="2800" b="1" dirty="0">
                <a:solidFill>
                  <a:srgbClr val="000099"/>
                </a:solidFill>
                <a:latin typeface="Tempus Sans ITC" pitchFamily="82" charset="0"/>
                <a:cs typeface="Simplified Arabic" pitchFamily="2" charset="-78"/>
              </a:rPr>
              <a:t>يتاح للباحث ثلاثة أنواع رئيسة من قواعد البيانات:</a:t>
            </a:r>
            <a:endParaRPr lang="ar-SA" sz="2800" b="1" dirty="0">
              <a:solidFill>
                <a:srgbClr val="C00000"/>
              </a:solidFill>
              <a:latin typeface="Tempus Sans ITC" pitchFamily="82" charset="0"/>
              <a:cs typeface="Simplified Arabic" pitchFamily="2" charset="-78"/>
            </a:endParaRPr>
          </a:p>
          <a:p>
            <a:pPr marL="514350" indent="-514350" algn="just" rtl="1">
              <a:spcBef>
                <a:spcPts val="1800"/>
              </a:spcBef>
              <a:spcAft>
                <a:spcPts val="1800"/>
              </a:spcAft>
              <a:buFont typeface="+mj-lt"/>
              <a:buAutoNum type="arabicPeriod"/>
              <a:defRPr/>
            </a:pPr>
            <a:r>
              <a:rPr lang="ar-SA" sz="2800" dirty="0">
                <a:cs typeface="Simplified Arabic" pitchFamily="2" charset="-78"/>
              </a:rPr>
              <a:t>قواعد معلومات ببليوجرافية (</a:t>
            </a:r>
            <a:r>
              <a:rPr lang="en-US" sz="2800" dirty="0">
                <a:cs typeface="Simplified Arabic" pitchFamily="2" charset="-78"/>
              </a:rPr>
              <a:t>Bibliographic Data Bases</a:t>
            </a:r>
            <a:r>
              <a:rPr lang="ar-SA" sz="2800" dirty="0">
                <a:cs typeface="Simplified Arabic" pitchFamily="2" charset="-78"/>
              </a:rPr>
              <a:t>) وهي تقدم معلومات وصفية عن مراجع البحث مثل اسم المؤلف وعنوان الموضوع والناشر وتاريخ النشر ورقم المجلد وأرقام الصفحات.</a:t>
            </a:r>
          </a:p>
          <a:p>
            <a:pPr marL="514350" indent="-514350" algn="just" rtl="1">
              <a:spcBef>
                <a:spcPts val="1800"/>
              </a:spcBef>
              <a:spcAft>
                <a:spcPts val="1800"/>
              </a:spcAft>
              <a:buFont typeface="+mj-lt"/>
              <a:buAutoNum type="arabicPeriod"/>
              <a:defRPr/>
            </a:pPr>
            <a:r>
              <a:rPr lang="ar-SA" sz="2800" dirty="0">
                <a:cs typeface="Simplified Arabic" pitchFamily="2" charset="-78"/>
              </a:rPr>
              <a:t>قواعد معلومات تحتوي على ملخصات الموضوعات (</a:t>
            </a:r>
            <a:r>
              <a:rPr lang="en-US" sz="2800" dirty="0">
                <a:cs typeface="Simplified Arabic" pitchFamily="2" charset="-78"/>
              </a:rPr>
              <a:t>Abstract Data Bases</a:t>
            </a:r>
            <a:r>
              <a:rPr lang="ar-SA" sz="2800" dirty="0">
                <a:cs typeface="Simplified Arabic" pitchFamily="2" charset="-78"/>
              </a:rPr>
              <a:t>) وتقدم تلخيصاً للمقالات بالإضافة إلى المعلومات الوصفية السابقة.</a:t>
            </a:r>
          </a:p>
          <a:p>
            <a:pPr marL="514350" indent="-514350" algn="just" rtl="1">
              <a:spcBef>
                <a:spcPts val="1800"/>
              </a:spcBef>
              <a:spcAft>
                <a:spcPts val="1800"/>
              </a:spcAft>
              <a:buFont typeface="+mj-lt"/>
              <a:buAutoNum type="arabicPeriod"/>
              <a:defRPr/>
            </a:pPr>
            <a:r>
              <a:rPr lang="ar-SA" sz="2800" dirty="0">
                <a:cs typeface="Simplified Arabic" pitchFamily="2" charset="-78"/>
              </a:rPr>
              <a:t>قواعد معلومات تحتوي على النصوص الكاملة (</a:t>
            </a:r>
            <a:r>
              <a:rPr lang="en-US" sz="2800" dirty="0">
                <a:cs typeface="Simplified Arabic" pitchFamily="2" charset="-78"/>
              </a:rPr>
              <a:t>full text data bases</a:t>
            </a:r>
            <a:r>
              <a:rPr lang="ar-SA" sz="2800" dirty="0">
                <a:cs typeface="Simplified Arabic" pitchFamily="2" charset="-78"/>
              </a:rPr>
              <a:t>).</a:t>
            </a:r>
          </a:p>
          <a:p>
            <a:pPr lvl="1" algn="just" rtl="1">
              <a:buClr>
                <a:srgbClr val="000099"/>
              </a:buClr>
              <a:buSzPct val="55000"/>
              <a:buFont typeface="Wingdings" pitchFamily="2" charset="2"/>
              <a:buChar char="Ø"/>
              <a:defRPr/>
            </a:pPr>
            <a:endParaRPr lang="ar-SA" sz="2800" dirty="0">
              <a:cs typeface="Simplified Arabic" pitchFamily="2" charset="-78"/>
            </a:endParaRPr>
          </a:p>
        </p:txBody>
      </p:sp>
      <p:sp>
        <p:nvSpPr>
          <p:cNvPr id="57348"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D720D452-6672-4CCD-8898-BA4F44C23361}" type="slidenum">
              <a:rPr lang="ar-SA" sz="1400"/>
              <a:pPr algn="l" eaLnBrk="1" hangingPunct="1"/>
              <a:t>22</a:t>
            </a:fld>
            <a:endParaRPr lang="en-US" sz="1400"/>
          </a:p>
        </p:txBody>
      </p:sp>
    </p:spTree>
    <p:extLst>
      <p:ext uri="{BB962C8B-B14F-4D97-AF65-F5344CB8AC3E}">
        <p14:creationId xmlns:p14="http://schemas.microsoft.com/office/powerpoint/2010/main" val="763819686"/>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388ECCAE-BF56-41C6-99A4-C90F6CA7D04C}" type="slidenum">
              <a:rPr lang="ar-SA" sz="1200">
                <a:solidFill>
                  <a:schemeClr val="tx1">
                    <a:tint val="75000"/>
                  </a:schemeClr>
                </a:solidFill>
                <a:latin typeface="+mn-lt"/>
                <a:cs typeface="+mn-cs"/>
              </a:rPr>
              <a:pPr algn="l" fontAlgn="auto">
                <a:spcBef>
                  <a:spcPts val="0"/>
                </a:spcBef>
                <a:spcAft>
                  <a:spcPts val="0"/>
                </a:spcAft>
                <a:defRPr/>
              </a:pPr>
              <a:t>23</a:t>
            </a:fld>
            <a:endParaRPr lang="ar-SA" sz="1200">
              <a:solidFill>
                <a:schemeClr val="tx1">
                  <a:tint val="75000"/>
                </a:schemeClr>
              </a:solidFill>
              <a:latin typeface="+mn-lt"/>
              <a:cs typeface="+mn-cs"/>
            </a:endParaRPr>
          </a:p>
        </p:txBody>
      </p:sp>
      <p:sp>
        <p:nvSpPr>
          <p:cNvPr id="58371" name="Rectangle 2"/>
          <p:cNvSpPr>
            <a:spLocks noGrp="1"/>
          </p:cNvSpPr>
          <p:nvPr>
            <p:ph type="title" idx="4294967295"/>
          </p:nvPr>
        </p:nvSpPr>
        <p:spPr>
          <a:xfrm>
            <a:off x="457200" y="228600"/>
            <a:ext cx="8229600" cy="1143000"/>
          </a:xfrm>
        </p:spPr>
        <p:txBody>
          <a:bodyPr/>
          <a:lstStyle/>
          <a:p>
            <a:pPr eaLnBrk="1" hangingPunct="1"/>
            <a:r>
              <a:rPr lang="ar-SA" sz="4000" b="1" smtClean="0">
                <a:solidFill>
                  <a:srgbClr val="C00000"/>
                </a:solidFill>
                <a:cs typeface="Simplified Arabic" pitchFamily="18" charset="-78"/>
              </a:rPr>
              <a:t>3- صياغة المشكلة</a:t>
            </a:r>
            <a:endParaRPr lang="en-US" sz="4000" b="1" smtClean="0">
              <a:solidFill>
                <a:srgbClr val="C00000"/>
              </a:solidFill>
              <a:cs typeface="Simplified Arabic" pitchFamily="18" charset="-78"/>
            </a:endParaRPr>
          </a:p>
        </p:txBody>
      </p:sp>
      <p:sp>
        <p:nvSpPr>
          <p:cNvPr id="39940" name="Rectangle 3"/>
          <p:cNvSpPr>
            <a:spLocks noGrp="1"/>
          </p:cNvSpPr>
          <p:nvPr>
            <p:ph type="body" idx="4294967295"/>
          </p:nvPr>
        </p:nvSpPr>
        <p:spPr>
          <a:xfrm>
            <a:off x="457200" y="1066800"/>
            <a:ext cx="8229600" cy="5059363"/>
          </a:xfrm>
        </p:spPr>
        <p:txBody>
          <a:bodyPr/>
          <a:lstStyle/>
          <a:p>
            <a:pPr algn="r" rtl="1" eaLnBrk="1" hangingPunct="1">
              <a:lnSpc>
                <a:spcPct val="90000"/>
              </a:lnSpc>
            </a:pPr>
            <a:r>
              <a:rPr lang="ar-SA" sz="2800" dirty="0" smtClean="0"/>
              <a:t>الصياغة الجيدة للمشكلة تبين بصفة عامة المتغيرات التي تثير اهتمام الباحث والعلاقة المحددة بين هذه المتغيرات التي ستقوم ببحثها.</a:t>
            </a:r>
          </a:p>
          <a:p>
            <a:pPr algn="r" rtl="1" eaLnBrk="1" hangingPunct="1"/>
            <a:endParaRPr lang="ar-SA" sz="2800" b="1" dirty="0" smtClean="0"/>
          </a:p>
          <a:p>
            <a:pPr algn="r" rtl="1" eaLnBrk="1" hangingPunct="1"/>
            <a:r>
              <a:rPr lang="ar-SA" sz="2800" b="1" dirty="0" smtClean="0"/>
              <a:t>بشكل عام هناك طريقتين لصياغة المشكلة</a:t>
            </a:r>
            <a:r>
              <a:rPr lang="ar-SA" sz="2800" dirty="0" smtClean="0"/>
              <a:t>:</a:t>
            </a:r>
          </a:p>
          <a:p>
            <a:pPr algn="r" rtl="1" eaLnBrk="1" hangingPunct="1">
              <a:buFont typeface="Arial" pitchFamily="34" charset="0"/>
              <a:buNone/>
            </a:pPr>
            <a:endParaRPr lang="ar-SA" sz="2800" dirty="0" smtClean="0"/>
          </a:p>
          <a:p>
            <a:pPr algn="r" rtl="1" eaLnBrk="1" hangingPunct="1">
              <a:buFont typeface="Arial" pitchFamily="34" charset="0"/>
              <a:buNone/>
            </a:pPr>
            <a:r>
              <a:rPr lang="ar-SA" sz="2800" b="1" dirty="0" smtClean="0"/>
              <a:t>الطريقة الأولى: الصياغة اللفظية أو التقريرية ومن أمثلتها: </a:t>
            </a:r>
          </a:p>
          <a:p>
            <a:pPr algn="r" rtl="1" eaLnBrk="1" hangingPunct="1">
              <a:buFont typeface="Wingdings" pitchFamily="2" charset="2"/>
              <a:buChar char="v"/>
            </a:pPr>
            <a:r>
              <a:rPr lang="ar-SA" sz="2800" dirty="0" smtClean="0"/>
              <a:t>  تتلخص مشكلة الدراسة في تحليل أثر الحصار الإسرائيلي على معدلات البطالة في قطاع غزة خلال انتفاضة الأقصى.</a:t>
            </a:r>
          </a:p>
          <a:p>
            <a:pPr algn="r" rtl="1" eaLnBrk="1" hangingPunct="1">
              <a:buFont typeface="Wingdings" pitchFamily="2" charset="2"/>
              <a:buChar char="v"/>
            </a:pPr>
            <a:r>
              <a:rPr lang="ar-SA" sz="2800" dirty="0" smtClean="0"/>
              <a:t>  تتركز مشكلة الدراسة في محاولة التعرف على العوامل المؤثرة على ربحية البنوك التجارية الوطنية في النظام المصرفي الفلسطيني.</a:t>
            </a:r>
            <a:endParaRPr lang="en-US" sz="2800" dirty="0" smtClean="0">
              <a:cs typeface="Arial" pitchFamily="34" charset="0"/>
            </a:endParaRPr>
          </a:p>
          <a:p>
            <a:pPr algn="r" rtl="1" eaLnBrk="1" hangingPunct="1">
              <a:lnSpc>
                <a:spcPct val="90000"/>
              </a:lnSpc>
            </a:pPr>
            <a:endParaRPr lang="ar-SA" sz="2800" dirty="0" smtClean="0"/>
          </a:p>
          <a:p>
            <a:pPr algn="r" rtl="1" eaLnBrk="1" hangingPunct="1">
              <a:lnSpc>
                <a:spcPct val="90000"/>
              </a:lnSpc>
              <a:buFont typeface="Arial" pitchFamily="34" charset="0"/>
              <a:buNone/>
            </a:pPr>
            <a:endParaRPr lang="en-US" sz="2800" dirty="0" smtClean="0">
              <a:cs typeface="Arial" pitchFamily="34" charset="0"/>
            </a:endParaRPr>
          </a:p>
        </p:txBody>
      </p:sp>
      <p:sp>
        <p:nvSpPr>
          <p:cNvPr id="58373"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DB461127-7418-434F-B0C8-F8692691478D}" type="slidenum">
              <a:rPr lang="ar-SA" sz="1400"/>
              <a:pPr algn="l" eaLnBrk="1" hangingPunct="1"/>
              <a:t>23</a:t>
            </a:fld>
            <a:endParaRPr lang="en-US" sz="1400"/>
          </a:p>
        </p:txBody>
      </p:sp>
    </p:spTree>
    <p:extLst>
      <p:ext uri="{BB962C8B-B14F-4D97-AF65-F5344CB8AC3E}">
        <p14:creationId xmlns:p14="http://schemas.microsoft.com/office/powerpoint/2010/main" val="2287784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40">
                                            <p:txEl>
                                              <p:pRg st="0" end="0"/>
                                            </p:txEl>
                                          </p:spTgt>
                                        </p:tgtEl>
                                        <p:attrNameLst>
                                          <p:attrName>style.visibility</p:attrName>
                                        </p:attrNameLst>
                                      </p:cBhvr>
                                      <p:to>
                                        <p:strVal val="visible"/>
                                      </p:to>
                                    </p:set>
                                    <p:anim calcmode="lin" valueType="num">
                                      <p:cBhvr additive="base">
                                        <p:cTn id="7" dur="500" fill="hold"/>
                                        <p:tgtEl>
                                          <p:spTgt spid="399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40">
                                            <p:txEl>
                                              <p:pRg st="2" end="2"/>
                                            </p:txEl>
                                          </p:spTgt>
                                        </p:tgtEl>
                                        <p:attrNameLst>
                                          <p:attrName>style.visibility</p:attrName>
                                        </p:attrNameLst>
                                      </p:cBhvr>
                                      <p:to>
                                        <p:strVal val="visible"/>
                                      </p:to>
                                    </p:set>
                                    <p:anim calcmode="lin" valueType="num">
                                      <p:cBhvr additive="base">
                                        <p:cTn id="13" dur="500" fill="hold"/>
                                        <p:tgtEl>
                                          <p:spTgt spid="3994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4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40">
                                            <p:txEl>
                                              <p:pRg st="4" end="4"/>
                                            </p:txEl>
                                          </p:spTgt>
                                        </p:tgtEl>
                                        <p:attrNameLst>
                                          <p:attrName>style.visibility</p:attrName>
                                        </p:attrNameLst>
                                      </p:cBhvr>
                                      <p:to>
                                        <p:strVal val="visible"/>
                                      </p:to>
                                    </p:set>
                                    <p:anim calcmode="lin" valueType="num">
                                      <p:cBhvr additive="base">
                                        <p:cTn id="19" dur="500" fill="hold"/>
                                        <p:tgtEl>
                                          <p:spTgt spid="39940">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4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40">
                                            <p:txEl>
                                              <p:pRg st="5" end="5"/>
                                            </p:txEl>
                                          </p:spTgt>
                                        </p:tgtEl>
                                        <p:attrNameLst>
                                          <p:attrName>style.visibility</p:attrName>
                                        </p:attrNameLst>
                                      </p:cBhvr>
                                      <p:to>
                                        <p:strVal val="visible"/>
                                      </p:to>
                                    </p:set>
                                    <p:anim calcmode="lin" valueType="num">
                                      <p:cBhvr additive="base">
                                        <p:cTn id="25" dur="500" fill="hold"/>
                                        <p:tgtEl>
                                          <p:spTgt spid="39940">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4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40">
                                            <p:txEl>
                                              <p:pRg st="6" end="6"/>
                                            </p:txEl>
                                          </p:spTgt>
                                        </p:tgtEl>
                                        <p:attrNameLst>
                                          <p:attrName>style.visibility</p:attrName>
                                        </p:attrNameLst>
                                      </p:cBhvr>
                                      <p:to>
                                        <p:strVal val="visible"/>
                                      </p:to>
                                    </p:set>
                                    <p:anim calcmode="lin" valueType="num">
                                      <p:cBhvr additive="base">
                                        <p:cTn id="31" dur="500" fill="hold"/>
                                        <p:tgtEl>
                                          <p:spTgt spid="3994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4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CC6E1F5E-3DF5-4F4E-854C-8986C516F89C}" type="slidenum">
              <a:rPr lang="ar-SA" sz="1200">
                <a:solidFill>
                  <a:schemeClr val="tx1">
                    <a:tint val="75000"/>
                  </a:schemeClr>
                </a:solidFill>
                <a:latin typeface="+mn-lt"/>
                <a:cs typeface="+mn-cs"/>
              </a:rPr>
              <a:pPr algn="l" fontAlgn="auto">
                <a:spcBef>
                  <a:spcPts val="0"/>
                </a:spcBef>
                <a:spcAft>
                  <a:spcPts val="0"/>
                </a:spcAft>
                <a:defRPr/>
              </a:pPr>
              <a:t>24</a:t>
            </a:fld>
            <a:endParaRPr lang="ar-SA" sz="1200">
              <a:solidFill>
                <a:schemeClr val="tx1">
                  <a:tint val="75000"/>
                </a:schemeClr>
              </a:solidFill>
              <a:latin typeface="+mn-lt"/>
              <a:cs typeface="+mn-cs"/>
            </a:endParaRPr>
          </a:p>
        </p:txBody>
      </p:sp>
      <p:sp>
        <p:nvSpPr>
          <p:cNvPr id="41988" name="Rectangle 3"/>
          <p:cNvSpPr>
            <a:spLocks noGrp="1"/>
          </p:cNvSpPr>
          <p:nvPr>
            <p:ph type="body" idx="4294967295"/>
          </p:nvPr>
        </p:nvSpPr>
        <p:spPr>
          <a:xfrm>
            <a:off x="457200" y="457200"/>
            <a:ext cx="8229600" cy="5668963"/>
          </a:xfrm>
        </p:spPr>
        <p:txBody>
          <a:bodyPr/>
          <a:lstStyle/>
          <a:p>
            <a:pPr algn="r" rtl="1" eaLnBrk="1" hangingPunct="1">
              <a:buFont typeface="Arial" pitchFamily="34" charset="0"/>
              <a:buNone/>
            </a:pPr>
            <a:r>
              <a:rPr lang="ar-SA" b="1" dirty="0" smtClean="0"/>
              <a:t>الطريقة الثانية: الصياغة الاستفهامية</a:t>
            </a:r>
          </a:p>
          <a:p>
            <a:pPr algn="r" rtl="1" eaLnBrk="1" hangingPunct="1">
              <a:buFont typeface="Arial" pitchFamily="34" charset="0"/>
              <a:buNone/>
            </a:pPr>
            <a:r>
              <a:rPr lang="ar-SA" dirty="0" smtClean="0"/>
              <a:t>أي أن تصاغ مشكلة البحث على شكل سؤال أو عدة أسئلة، على سبيل المثال:</a:t>
            </a:r>
          </a:p>
          <a:p>
            <a:pPr algn="r" rtl="1" eaLnBrk="1" hangingPunct="1">
              <a:buFont typeface="Wingdings" pitchFamily="2" charset="2"/>
              <a:buChar char="v"/>
            </a:pPr>
            <a:r>
              <a:rPr lang="ar-SA" dirty="0" smtClean="0"/>
              <a:t>  ما هو أثر النشاط التدريبي على إنتاجية العاملين في </a:t>
            </a:r>
            <a:r>
              <a:rPr lang="ar-YE" dirty="0" smtClean="0"/>
              <a:t>المستشفيات الخاصة في اليمن</a:t>
            </a:r>
            <a:r>
              <a:rPr lang="ar-SA" dirty="0" smtClean="0"/>
              <a:t>؟</a:t>
            </a:r>
            <a:endParaRPr lang="ar-SA" dirty="0" smtClean="0"/>
          </a:p>
          <a:p>
            <a:pPr algn="r" rtl="1" eaLnBrk="1" hangingPunct="1">
              <a:buFont typeface="Wingdings" pitchFamily="2" charset="2"/>
              <a:buChar char="v"/>
            </a:pPr>
            <a:r>
              <a:rPr lang="ar-SA" dirty="0" smtClean="0"/>
              <a:t>  ما هي طبيعة العلاقة بين </a:t>
            </a:r>
            <a:r>
              <a:rPr lang="ar-YE" dirty="0" smtClean="0"/>
              <a:t>التدخين والإصابة بمرض السرطان</a:t>
            </a:r>
            <a:r>
              <a:rPr lang="ar-SA" dirty="0" smtClean="0"/>
              <a:t>؟</a:t>
            </a:r>
            <a:endParaRPr lang="en-US" dirty="0" smtClean="0">
              <a:cs typeface="Arial" pitchFamily="34" charset="0"/>
            </a:endParaRPr>
          </a:p>
        </p:txBody>
      </p:sp>
      <p:sp>
        <p:nvSpPr>
          <p:cNvPr id="59396"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A1873B2F-F940-4842-85FB-40FA9F922E37}" type="slidenum">
              <a:rPr lang="ar-SA" sz="1400"/>
              <a:pPr algn="l" eaLnBrk="1" hangingPunct="1"/>
              <a:t>24</a:t>
            </a:fld>
            <a:endParaRPr lang="en-US" sz="1400"/>
          </a:p>
        </p:txBody>
      </p:sp>
    </p:spTree>
    <p:extLst>
      <p:ext uri="{BB962C8B-B14F-4D97-AF65-F5344CB8AC3E}">
        <p14:creationId xmlns:p14="http://schemas.microsoft.com/office/powerpoint/2010/main" val="1775575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988">
                                            <p:txEl>
                                              <p:pRg st="0" end="0"/>
                                            </p:txEl>
                                          </p:spTgt>
                                        </p:tgtEl>
                                        <p:attrNameLst>
                                          <p:attrName>style.visibility</p:attrName>
                                        </p:attrNameLst>
                                      </p:cBhvr>
                                      <p:to>
                                        <p:strVal val="visible"/>
                                      </p:to>
                                    </p:set>
                                    <p:anim calcmode="lin" valueType="num">
                                      <p:cBhvr additive="base">
                                        <p:cTn id="7" dur="500" fill="hold"/>
                                        <p:tgtEl>
                                          <p:spTgt spid="419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1988">
                                            <p:txEl>
                                              <p:pRg st="1" end="1"/>
                                            </p:txEl>
                                          </p:spTgt>
                                        </p:tgtEl>
                                        <p:attrNameLst>
                                          <p:attrName>style.visibility</p:attrName>
                                        </p:attrNameLst>
                                      </p:cBhvr>
                                      <p:to>
                                        <p:strVal val="visible"/>
                                      </p:to>
                                    </p:set>
                                    <p:anim calcmode="lin" valueType="num">
                                      <p:cBhvr additive="base">
                                        <p:cTn id="13" dur="500" fill="hold"/>
                                        <p:tgtEl>
                                          <p:spTgt spid="4198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1988">
                                            <p:txEl>
                                              <p:pRg st="2" end="2"/>
                                            </p:txEl>
                                          </p:spTgt>
                                        </p:tgtEl>
                                        <p:attrNameLst>
                                          <p:attrName>style.visibility</p:attrName>
                                        </p:attrNameLst>
                                      </p:cBhvr>
                                      <p:to>
                                        <p:strVal val="visible"/>
                                      </p:to>
                                    </p:set>
                                    <p:anim calcmode="lin" valueType="num">
                                      <p:cBhvr additive="base">
                                        <p:cTn id="19" dur="500" fill="hold"/>
                                        <p:tgtEl>
                                          <p:spTgt spid="4198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1988">
                                            <p:txEl>
                                              <p:pRg st="3" end="3"/>
                                            </p:txEl>
                                          </p:spTgt>
                                        </p:tgtEl>
                                        <p:attrNameLst>
                                          <p:attrName>style.visibility</p:attrName>
                                        </p:attrNameLst>
                                      </p:cBhvr>
                                      <p:to>
                                        <p:strVal val="visible"/>
                                      </p:to>
                                    </p:set>
                                    <p:anim calcmode="lin" valueType="num">
                                      <p:cBhvr additive="base">
                                        <p:cTn id="25" dur="500" fill="hold"/>
                                        <p:tgtEl>
                                          <p:spTgt spid="4198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198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pPr eaLnBrk="1" hangingPunct="1"/>
            <a:r>
              <a:rPr lang="ar-SA" b="1" smtClean="0"/>
              <a:t>وظائف التحديد الدقيق للمشكلة</a:t>
            </a:r>
            <a:endParaRPr lang="en-US" b="1" smtClean="0">
              <a:cs typeface="Times New Roman" pitchFamily="18" charset="0"/>
            </a:endParaRPr>
          </a:p>
        </p:txBody>
      </p:sp>
      <p:sp>
        <p:nvSpPr>
          <p:cNvPr id="60419" name="Rectangle 3"/>
          <p:cNvSpPr>
            <a:spLocks noGrp="1" noChangeArrowheads="1"/>
          </p:cNvSpPr>
          <p:nvPr>
            <p:ph type="body" idx="4294967295"/>
          </p:nvPr>
        </p:nvSpPr>
        <p:spPr>
          <a:xfrm>
            <a:off x="228600" y="1600200"/>
            <a:ext cx="8686800" cy="4525963"/>
          </a:xfrm>
        </p:spPr>
        <p:txBody>
          <a:bodyPr/>
          <a:lstStyle/>
          <a:p>
            <a:pPr marL="609600" indent="-609600" algn="r" rtl="1" eaLnBrk="1" hangingPunct="1">
              <a:buFontTx/>
              <a:buAutoNum type="arabicPeriod"/>
            </a:pPr>
            <a:r>
              <a:rPr lang="ar-SA" dirty="0" smtClean="0"/>
              <a:t>توحيد فهم القارئ والباحث والمشرف للمشكلة المراد دراستها.</a:t>
            </a:r>
          </a:p>
          <a:p>
            <a:pPr marL="609600" indent="-609600" algn="r" rtl="1" eaLnBrk="1" hangingPunct="1">
              <a:buFontTx/>
              <a:buAutoNum type="arabicPeriod"/>
            </a:pPr>
            <a:r>
              <a:rPr lang="ar-SA" dirty="0" smtClean="0"/>
              <a:t>اشتقاق أسئلة الدراسة</a:t>
            </a:r>
          </a:p>
          <a:p>
            <a:pPr marL="609600" indent="-609600" algn="r" rtl="1" eaLnBrk="1" hangingPunct="1">
              <a:buFontTx/>
              <a:buAutoNum type="arabicPeriod"/>
            </a:pPr>
            <a:r>
              <a:rPr lang="ar-SA" dirty="0" smtClean="0"/>
              <a:t>تحديد عدد ونوع الفروض، وليس بالضرورة أن يتساوى عدد الفروض مع عدد الأسئلة دائماً.</a:t>
            </a:r>
          </a:p>
          <a:p>
            <a:pPr marL="609600" indent="-609600" algn="r" rtl="1" eaLnBrk="1" hangingPunct="1">
              <a:buFontTx/>
              <a:buAutoNum type="arabicPeriod"/>
            </a:pPr>
            <a:r>
              <a:rPr lang="ar-SA" dirty="0" smtClean="0"/>
              <a:t>اختيار منهج البحث</a:t>
            </a:r>
          </a:p>
          <a:p>
            <a:pPr marL="609600" indent="-609600" algn="r" rtl="1" eaLnBrk="1" hangingPunct="1">
              <a:buFontTx/>
              <a:buAutoNum type="arabicPeriod"/>
            </a:pPr>
            <a:r>
              <a:rPr lang="ar-SA" dirty="0" smtClean="0"/>
              <a:t>بيان حدود البحث أو الجوانب المراد دراستها بدقة.</a:t>
            </a:r>
          </a:p>
          <a:p>
            <a:pPr marL="609600" indent="-609600" algn="r" rtl="1" eaLnBrk="1" hangingPunct="1">
              <a:buFontTx/>
              <a:buAutoNum type="arabicPeriod"/>
            </a:pPr>
            <a:r>
              <a:rPr lang="ar-SA" dirty="0" smtClean="0"/>
              <a:t>تحديد الأساليب الإحصائية</a:t>
            </a:r>
            <a:endParaRPr lang="en-US" dirty="0" smtClean="0">
              <a:cs typeface="Arial" pitchFamily="34" charset="0"/>
            </a:endParaRPr>
          </a:p>
        </p:txBody>
      </p:sp>
      <p:sp>
        <p:nvSpPr>
          <p:cNvPr id="60420"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E8B80156-D727-4476-8C82-95D6AD55699F}" type="slidenum">
              <a:rPr lang="ar-SA" sz="1400"/>
              <a:pPr algn="l" eaLnBrk="1" hangingPunct="1"/>
              <a:t>25</a:t>
            </a:fld>
            <a:endParaRPr lang="en-US" sz="1400"/>
          </a:p>
        </p:txBody>
      </p:sp>
    </p:spTree>
    <p:extLst>
      <p:ext uri="{BB962C8B-B14F-4D97-AF65-F5344CB8AC3E}">
        <p14:creationId xmlns:p14="http://schemas.microsoft.com/office/powerpoint/2010/main" val="3819236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6"/>
          <p:cNvSpPr txBox="1">
            <a:spLocks noChangeArrowheads="1"/>
          </p:cNvSpPr>
          <p:nvPr/>
        </p:nvSpPr>
        <p:spPr bwMode="auto">
          <a:xfrm>
            <a:off x="228600" y="6461125"/>
            <a:ext cx="26495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a:solidFill>
                  <a:schemeClr val="bg1"/>
                </a:solidFill>
              </a:rPr>
              <a:t>The Research Process</a:t>
            </a:r>
          </a:p>
        </p:txBody>
      </p:sp>
      <p:sp>
        <p:nvSpPr>
          <p:cNvPr id="24579" name="TextBox 3"/>
          <p:cNvSpPr txBox="1">
            <a:spLocks noChangeArrowheads="1"/>
          </p:cNvSpPr>
          <p:nvPr/>
        </p:nvSpPr>
        <p:spPr bwMode="auto">
          <a:xfrm>
            <a:off x="460375" y="361950"/>
            <a:ext cx="8397875" cy="5586413"/>
          </a:xfrm>
          <a:prstGeom prst="rect">
            <a:avLst/>
          </a:prstGeom>
          <a:noFill/>
          <a:ln w="9525">
            <a:noFill/>
            <a:miter lim="800000"/>
            <a:headEnd/>
            <a:tailEnd/>
          </a:ln>
        </p:spPr>
        <p:txBody>
          <a:bodyPr>
            <a:spAutoFit/>
          </a:bodyPr>
          <a:lstStyle/>
          <a:p>
            <a:pPr algn="r" rtl="1">
              <a:defRPr/>
            </a:pPr>
            <a:r>
              <a:rPr lang="ar-SA" sz="2800" b="1" dirty="0">
                <a:solidFill>
                  <a:srgbClr val="C00000"/>
                </a:solidFill>
                <a:cs typeface="Simplified Arabic" pitchFamily="2" charset="-78"/>
              </a:rPr>
              <a:t>قضايا أخلاقية في المراحل الأولية للبحوث</a:t>
            </a:r>
          </a:p>
          <a:p>
            <a:pPr algn="r" rtl="1">
              <a:defRPr/>
            </a:pPr>
            <a:r>
              <a:rPr lang="en-US" sz="2400" b="1" dirty="0">
                <a:solidFill>
                  <a:srgbClr val="C00000"/>
                </a:solidFill>
                <a:cs typeface="Simplified Arabic" pitchFamily="2" charset="-78"/>
              </a:rPr>
              <a:t>Ethical Issues in the preliminary Stages of investigation</a:t>
            </a:r>
          </a:p>
          <a:p>
            <a:pPr marL="806450" indent="-806450" algn="just" rtl="1">
              <a:spcBef>
                <a:spcPts val="600"/>
              </a:spcBef>
              <a:spcAft>
                <a:spcPts val="600"/>
              </a:spcAft>
              <a:buFont typeface="Wingdings" pitchFamily="2" charset="2"/>
              <a:buChar char="ü"/>
              <a:defRPr/>
            </a:pPr>
            <a:r>
              <a:rPr lang="ar-SA" sz="2800" dirty="0">
                <a:latin typeface="Tempus Sans ITC" pitchFamily="82" charset="0"/>
                <a:cs typeface="Simplified Arabic" pitchFamily="2" charset="-78"/>
              </a:rPr>
              <a:t>من الواجب إخطار العاملين خاصة من سيشاركون في المقابلات المختلفة التي سيتم إجراؤها عند القيام بالمقابلات المبدئية بالدراسة التي سيتم إجراؤها وذلك بهدف ضمان تعاونهم مع الباحث والتقليل من احتمال ظهور مفاجآت غير مرغوب فيها أثناء البحث.</a:t>
            </a:r>
          </a:p>
          <a:p>
            <a:pPr marL="806450" indent="-806450" algn="just" rtl="1">
              <a:spcBef>
                <a:spcPts val="600"/>
              </a:spcBef>
              <a:spcAft>
                <a:spcPts val="600"/>
              </a:spcAft>
              <a:buFont typeface="Wingdings" pitchFamily="2" charset="2"/>
              <a:buChar char="ü"/>
              <a:defRPr/>
            </a:pPr>
            <a:r>
              <a:rPr lang="ar-SA" sz="2800" dirty="0">
                <a:latin typeface="Tempus Sans ITC" pitchFamily="82" charset="0"/>
                <a:cs typeface="Simplified Arabic" pitchFamily="2" charset="-78"/>
              </a:rPr>
              <a:t>من المهم التأكيد للعاملين بأنه سيتم الحفاظ على سرية إجاباتهم وأنه لن يسمح لأحد في المنظمة بالإطلاع على الإجابات الفردية للعاملين.</a:t>
            </a:r>
          </a:p>
          <a:p>
            <a:pPr marL="806450" indent="-806450" algn="just" rtl="1">
              <a:spcBef>
                <a:spcPts val="600"/>
              </a:spcBef>
              <a:spcAft>
                <a:spcPts val="600"/>
              </a:spcAft>
              <a:buFont typeface="Wingdings" pitchFamily="2" charset="2"/>
              <a:buChar char="ü"/>
              <a:defRPr/>
            </a:pPr>
            <a:r>
              <a:rPr lang="ar-SA" sz="2800" dirty="0">
                <a:latin typeface="Tempus Sans ITC" pitchFamily="82" charset="0"/>
                <a:cs typeface="Simplified Arabic" pitchFamily="2" charset="-78"/>
              </a:rPr>
              <a:t>من الواجب عدم الحصول على معلومات بطرق مخادعة نظراً لأن ذلك ينشر عدم الثقة والخوف في المنظمة ويؤدي لعدم تعاون العاملين مع البحث.</a:t>
            </a:r>
            <a:endParaRPr lang="ar-SA" sz="2800" dirty="0">
              <a:cs typeface="Simplified Arabic" pitchFamily="2" charset="-78"/>
            </a:endParaRPr>
          </a:p>
        </p:txBody>
      </p:sp>
      <p:sp>
        <p:nvSpPr>
          <p:cNvPr id="62468"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405DF1D2-3303-453C-9468-28EAB84FCE5F}" type="slidenum">
              <a:rPr lang="ar-SA" sz="1400"/>
              <a:pPr algn="l" eaLnBrk="1" hangingPunct="1"/>
              <a:t>26</a:t>
            </a:fld>
            <a:endParaRPr lang="en-US" sz="1400"/>
          </a:p>
        </p:txBody>
      </p:sp>
    </p:spTree>
    <p:extLst>
      <p:ext uri="{BB962C8B-B14F-4D97-AF65-F5344CB8AC3E}">
        <p14:creationId xmlns:p14="http://schemas.microsoft.com/office/powerpoint/2010/main" val="3852701045"/>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5"/>
          <p:cNvSpPr txBox="1">
            <a:spLocks noGrp="1"/>
          </p:cNvSpPr>
          <p:nvPr/>
        </p:nvSpPr>
        <p:spPr>
          <a:xfrm>
            <a:off x="457200" y="6356350"/>
            <a:ext cx="2133600" cy="365125"/>
          </a:xfrm>
          <a:prstGeom prst="rect">
            <a:avLst/>
          </a:prstGeom>
          <a:noFill/>
        </p:spPr>
        <p:txBody>
          <a:bodyPr rtlCol="1" anchor="ctr"/>
          <a:lstStyle/>
          <a:p>
            <a:pPr algn="l" fontAlgn="auto">
              <a:spcBef>
                <a:spcPts val="0"/>
              </a:spcBef>
              <a:spcAft>
                <a:spcPts val="0"/>
              </a:spcAft>
              <a:defRPr/>
            </a:pPr>
            <a:fld id="{931220C4-2552-49F4-88D1-2F2264121CC6}" type="slidenum">
              <a:rPr lang="ar-SA" sz="1200">
                <a:solidFill>
                  <a:schemeClr val="tx1">
                    <a:tint val="75000"/>
                  </a:schemeClr>
                </a:solidFill>
                <a:latin typeface="+mn-lt"/>
                <a:cs typeface="+mn-cs"/>
              </a:rPr>
              <a:pPr algn="l" fontAlgn="auto">
                <a:spcBef>
                  <a:spcPts val="0"/>
                </a:spcBef>
                <a:spcAft>
                  <a:spcPts val="0"/>
                </a:spcAft>
                <a:defRPr/>
              </a:pPr>
              <a:t>3</a:t>
            </a:fld>
            <a:endParaRPr lang="ar-SA" sz="1200">
              <a:solidFill>
                <a:schemeClr val="tx1">
                  <a:tint val="75000"/>
                </a:schemeClr>
              </a:solidFill>
              <a:latin typeface="+mn-lt"/>
              <a:cs typeface="+mn-cs"/>
            </a:endParaRPr>
          </a:p>
        </p:txBody>
      </p:sp>
      <p:sp>
        <p:nvSpPr>
          <p:cNvPr id="37891" name="Rectangle 2"/>
          <p:cNvSpPr>
            <a:spLocks noGrp="1"/>
          </p:cNvSpPr>
          <p:nvPr>
            <p:ph type="title" idx="4294967295"/>
          </p:nvPr>
        </p:nvSpPr>
        <p:spPr/>
        <p:txBody>
          <a:bodyPr/>
          <a:lstStyle/>
          <a:p>
            <a:pPr eaLnBrk="1" hangingPunct="1"/>
            <a:r>
              <a:rPr lang="ar-SA" b="1" smtClean="0"/>
              <a:t>محتويات خطة البحث</a:t>
            </a:r>
            <a:endParaRPr lang="en-US" b="1" smtClean="0">
              <a:cs typeface="Times New Roman" pitchFamily="18" charset="0"/>
            </a:endParaRPr>
          </a:p>
        </p:txBody>
      </p:sp>
      <p:sp>
        <p:nvSpPr>
          <p:cNvPr id="37892" name="Rectangle 3"/>
          <p:cNvSpPr>
            <a:spLocks noGrp="1"/>
          </p:cNvSpPr>
          <p:nvPr>
            <p:ph type="body" idx="4294967295"/>
          </p:nvPr>
        </p:nvSpPr>
        <p:spPr>
          <a:xfrm>
            <a:off x="457200" y="1295400"/>
            <a:ext cx="8229600" cy="5562600"/>
          </a:xfrm>
        </p:spPr>
        <p:txBody>
          <a:bodyPr/>
          <a:lstStyle/>
          <a:p>
            <a:pPr marL="457200" indent="-457200" algn="r" rtl="1" eaLnBrk="1" hangingPunct="1">
              <a:lnSpc>
                <a:spcPct val="80000"/>
              </a:lnSpc>
              <a:buFont typeface="Calibri" pitchFamily="34" charset="0"/>
              <a:buAutoNum type="arabicParenR"/>
            </a:pPr>
            <a:r>
              <a:rPr lang="ar-SA" sz="2400" b="1" dirty="0" smtClean="0"/>
              <a:t>عنوان البحث                            (</a:t>
            </a:r>
            <a:r>
              <a:rPr lang="en-US" sz="2400" b="1" dirty="0" smtClean="0">
                <a:cs typeface="Arial" pitchFamily="34" charset="0"/>
              </a:rPr>
              <a:t>research title</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مقدمة                                    (</a:t>
            </a:r>
            <a:r>
              <a:rPr lang="en-US" sz="2400" b="1" dirty="0" smtClean="0">
                <a:cs typeface="Arial" pitchFamily="34" charset="0"/>
              </a:rPr>
              <a:t>introduction</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مشكلة البحث                           (</a:t>
            </a:r>
            <a:r>
              <a:rPr lang="en-US" sz="2400" b="1" dirty="0" smtClean="0">
                <a:cs typeface="Arial" pitchFamily="34" charset="0"/>
              </a:rPr>
              <a:t>research problem</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فرضيات البحث                         (</a:t>
            </a:r>
            <a:r>
              <a:rPr lang="en-US" sz="2400" b="1" dirty="0" smtClean="0">
                <a:cs typeface="Arial" pitchFamily="34" charset="0"/>
              </a:rPr>
              <a:t>hypotheses</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أهداف البحث                           (</a:t>
            </a:r>
            <a:r>
              <a:rPr lang="en-US" sz="2400" b="1" dirty="0" smtClean="0">
                <a:cs typeface="Arial" pitchFamily="34" charset="0"/>
              </a:rPr>
              <a:t>objectives</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أهمية البحث                            (</a:t>
            </a:r>
            <a:r>
              <a:rPr lang="en-US" sz="2400" b="1" dirty="0" smtClean="0">
                <a:cs typeface="Arial" pitchFamily="34" charset="0"/>
              </a:rPr>
              <a:t>importance</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منهجية البحث                          (</a:t>
            </a:r>
            <a:r>
              <a:rPr lang="en-US" sz="2400" b="1" dirty="0" smtClean="0">
                <a:cs typeface="Arial" pitchFamily="34" charset="0"/>
              </a:rPr>
              <a:t>methodology</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مجتمع وعينة البحث                  (</a:t>
            </a:r>
            <a:r>
              <a:rPr lang="en-US" sz="2400" b="1" dirty="0" smtClean="0">
                <a:cs typeface="Arial" pitchFamily="34" charset="0"/>
              </a:rPr>
              <a:t>population and sample</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حدود البحث                           (</a:t>
            </a:r>
            <a:r>
              <a:rPr lang="en-US" sz="2400" b="1" dirty="0" smtClean="0">
                <a:cs typeface="Arial" pitchFamily="34" charset="0"/>
              </a:rPr>
              <a:t>limitations</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مسلمات أو افتراضات البحث        (</a:t>
            </a:r>
            <a:r>
              <a:rPr lang="en-US" sz="2400" b="1" dirty="0" smtClean="0">
                <a:cs typeface="Arial" pitchFamily="34" charset="0"/>
              </a:rPr>
              <a:t>assumptions</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الدراسات السابقة                     (</a:t>
            </a:r>
            <a:r>
              <a:rPr lang="en-US" sz="2400" b="1" dirty="0" smtClean="0">
                <a:cs typeface="Arial" pitchFamily="34" charset="0"/>
              </a:rPr>
              <a:t>previous studies</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تعريف بالمصطلحات                 (</a:t>
            </a:r>
            <a:r>
              <a:rPr lang="en-US" sz="2400" b="1" dirty="0" smtClean="0">
                <a:cs typeface="Arial" pitchFamily="34" charset="0"/>
              </a:rPr>
              <a:t>glossary of terms</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هيكل البحث                           (</a:t>
            </a:r>
            <a:r>
              <a:rPr lang="en-US" sz="2400" b="1" dirty="0" smtClean="0">
                <a:cs typeface="Arial" pitchFamily="34" charset="0"/>
              </a:rPr>
              <a:t>structure of the study</a:t>
            </a:r>
            <a:r>
              <a:rPr lang="ar-SA" sz="2400" b="1" dirty="0" smtClean="0"/>
              <a:t>)</a:t>
            </a:r>
          </a:p>
          <a:p>
            <a:pPr marL="457200" indent="-457200" algn="r" rtl="1" eaLnBrk="1" hangingPunct="1">
              <a:lnSpc>
                <a:spcPct val="80000"/>
              </a:lnSpc>
              <a:buFont typeface="Calibri" pitchFamily="34" charset="0"/>
              <a:buAutoNum type="arabicParenR"/>
            </a:pPr>
            <a:r>
              <a:rPr lang="ar-SA" sz="2400" b="1" dirty="0" smtClean="0"/>
              <a:t>المراجع                                (</a:t>
            </a:r>
            <a:r>
              <a:rPr lang="en-US" sz="2400" b="1" dirty="0" smtClean="0">
                <a:cs typeface="Arial" pitchFamily="34" charset="0"/>
              </a:rPr>
              <a:t>references</a:t>
            </a:r>
            <a:r>
              <a:rPr lang="ar-SA" sz="2400" b="1" dirty="0" smtClean="0"/>
              <a:t>)</a:t>
            </a:r>
          </a:p>
          <a:p>
            <a:pPr marL="457200" indent="-457200" algn="r" rtl="1" eaLnBrk="1" hangingPunct="1">
              <a:lnSpc>
                <a:spcPct val="80000"/>
              </a:lnSpc>
              <a:buFont typeface="Calibri" pitchFamily="34" charset="0"/>
              <a:buAutoNum type="arabicParenR"/>
            </a:pPr>
            <a:endParaRPr lang="ar-SA" sz="2400" b="1" dirty="0" smtClean="0"/>
          </a:p>
          <a:p>
            <a:pPr marL="457200" indent="-457200" algn="r" rtl="1" eaLnBrk="1" hangingPunct="1">
              <a:lnSpc>
                <a:spcPct val="80000"/>
              </a:lnSpc>
              <a:buFont typeface="Calibri" pitchFamily="34" charset="0"/>
              <a:buAutoNum type="arabicParenR"/>
            </a:pPr>
            <a:endParaRPr lang="en-US" sz="2400" dirty="0" smtClean="0">
              <a:cs typeface="Arial" pitchFamily="34" charset="0"/>
            </a:endParaRPr>
          </a:p>
        </p:txBody>
      </p:sp>
      <p:sp>
        <p:nvSpPr>
          <p:cNvPr id="37893"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2F376C9D-F424-4DA9-B8DA-7AC303BAD959}" type="slidenum">
              <a:rPr lang="ar-SA" sz="1400"/>
              <a:pPr algn="l" eaLnBrk="1" hangingPunct="1"/>
              <a:t>3</a:t>
            </a:fld>
            <a:endParaRPr lang="en-US" sz="1400"/>
          </a:p>
        </p:txBody>
      </p:sp>
    </p:spTree>
    <p:extLst>
      <p:ext uri="{BB962C8B-B14F-4D97-AF65-F5344CB8AC3E}">
        <p14:creationId xmlns:p14="http://schemas.microsoft.com/office/powerpoint/2010/main" val="528000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عنوان 1"/>
          <p:cNvSpPr>
            <a:spLocks noGrp="1"/>
          </p:cNvSpPr>
          <p:nvPr>
            <p:ph type="title" idx="4294967295"/>
          </p:nvPr>
        </p:nvSpPr>
        <p:spPr>
          <a:xfrm>
            <a:off x="468313" y="404813"/>
            <a:ext cx="8229600" cy="274637"/>
          </a:xfrm>
        </p:spPr>
        <p:txBody>
          <a:bodyPr>
            <a:normAutofit fontScale="90000"/>
          </a:bodyPr>
          <a:lstStyle/>
          <a:p>
            <a:pPr eaLnBrk="1" hangingPunct="1"/>
            <a:r>
              <a:rPr lang="ar-SA" sz="3200" b="1" smtClean="0"/>
              <a:t>مفهوم الطريقة العلمية في البحث</a:t>
            </a:r>
            <a:br>
              <a:rPr lang="ar-SA" sz="3200" b="1" smtClean="0"/>
            </a:br>
            <a:r>
              <a:rPr lang="en-US" sz="3200" b="1" smtClean="0">
                <a:cs typeface="Times New Roman" pitchFamily="18" charset="0"/>
              </a:rPr>
              <a:t>Scientific Method</a:t>
            </a:r>
            <a:endParaRPr lang="ar-SA" sz="3200" b="1" smtClean="0"/>
          </a:p>
        </p:txBody>
      </p:sp>
      <p:sp>
        <p:nvSpPr>
          <p:cNvPr id="16388" name="عنصر نائب للمحتوى 2"/>
          <p:cNvSpPr>
            <a:spLocks noGrp="1"/>
          </p:cNvSpPr>
          <p:nvPr>
            <p:ph idx="4294967295"/>
          </p:nvPr>
        </p:nvSpPr>
        <p:spPr>
          <a:xfrm>
            <a:off x="457200" y="1052513"/>
            <a:ext cx="8229600" cy="5805487"/>
          </a:xfrm>
        </p:spPr>
        <p:txBody>
          <a:bodyPr/>
          <a:lstStyle/>
          <a:p>
            <a:pPr algn="just" rtl="1" eaLnBrk="1" hangingPunct="1">
              <a:buFont typeface="Arial" pitchFamily="34" charset="0"/>
              <a:buNone/>
            </a:pPr>
            <a:r>
              <a:rPr lang="ar-SA" sz="2200" dirty="0" smtClean="0"/>
              <a:t>- الطريقة العلمية لا تقوم على التخمين والخبرة والإحساس الداخلي </a:t>
            </a:r>
            <a:r>
              <a:rPr lang="ar-YE" sz="2200" dirty="0" smtClean="0"/>
              <a:t>للباحث </a:t>
            </a:r>
            <a:r>
              <a:rPr lang="ar-SA" sz="2200" dirty="0" smtClean="0"/>
              <a:t>بل </a:t>
            </a:r>
            <a:r>
              <a:rPr lang="ar-SA" sz="2200" dirty="0" smtClean="0"/>
              <a:t>هي عملية هادفة وصارمة ومنتظمة تضم عددا من الخطوات المتتابعة كما يلي:</a:t>
            </a:r>
          </a:p>
          <a:p>
            <a:pPr algn="just" rtl="1" eaLnBrk="1" hangingPunct="1">
              <a:buFont typeface="Calibri" pitchFamily="34" charset="0"/>
              <a:buAutoNum type="arabicPeriod"/>
            </a:pPr>
            <a:r>
              <a:rPr lang="ar-SA" sz="2200" b="1" dirty="0" smtClean="0"/>
              <a:t>الملاحظة المبدئية للظاهرة</a:t>
            </a:r>
          </a:p>
          <a:p>
            <a:pPr algn="just" rtl="1" eaLnBrk="1" hangingPunct="1">
              <a:buFont typeface="Calibri" pitchFamily="34" charset="0"/>
              <a:buAutoNum type="arabicPeriod"/>
            </a:pPr>
            <a:r>
              <a:rPr lang="ar-EG" sz="2200" b="1" dirty="0" smtClean="0"/>
              <a:t>تحديد المشكلة.</a:t>
            </a:r>
          </a:p>
          <a:p>
            <a:pPr algn="just" rtl="1" eaLnBrk="1" hangingPunct="1">
              <a:buFont typeface="Calibri" pitchFamily="34" charset="0"/>
              <a:buAutoNum type="arabicPeriod"/>
            </a:pPr>
            <a:r>
              <a:rPr lang="ar-EG" sz="2200" b="1" dirty="0" smtClean="0"/>
              <a:t>تحليل المشكلة </a:t>
            </a:r>
            <a:r>
              <a:rPr lang="ar-SA" sz="2200" b="1" dirty="0" smtClean="0"/>
              <a:t>(تكوين الإطار النظري أو شبكة الارتباطات بين المتغيرات)</a:t>
            </a:r>
          </a:p>
          <a:p>
            <a:pPr algn="just" rtl="1" eaLnBrk="1" hangingPunct="1">
              <a:buFont typeface="Calibri" pitchFamily="34" charset="0"/>
              <a:buAutoNum type="arabicPeriod"/>
            </a:pPr>
            <a:r>
              <a:rPr lang="ar-SA" sz="2200" b="1" dirty="0" smtClean="0"/>
              <a:t>تكوين الفروض</a:t>
            </a:r>
            <a:r>
              <a:rPr lang="ar-EG" sz="2200" b="1" dirty="0" smtClean="0"/>
              <a:t>.</a:t>
            </a:r>
            <a:endParaRPr lang="ar-SA" sz="2200" b="1" dirty="0" smtClean="0"/>
          </a:p>
          <a:p>
            <a:pPr algn="just" rtl="1" eaLnBrk="1" hangingPunct="1">
              <a:buFont typeface="Calibri" pitchFamily="34" charset="0"/>
              <a:buAutoNum type="arabicPeriod"/>
            </a:pPr>
            <a:r>
              <a:rPr lang="ar-SA" sz="2200" b="1" dirty="0" smtClean="0"/>
              <a:t>وضع المفاهيم والتعاريف العملية (الإجرائية)</a:t>
            </a:r>
          </a:p>
          <a:p>
            <a:pPr algn="just" rtl="1" eaLnBrk="1" hangingPunct="1">
              <a:buFont typeface="Calibri" pitchFamily="34" charset="0"/>
              <a:buAutoNum type="arabicPeriod"/>
            </a:pPr>
            <a:r>
              <a:rPr lang="ar-SA" sz="2200" b="1" dirty="0" smtClean="0"/>
              <a:t>تصميم البحث</a:t>
            </a:r>
          </a:p>
          <a:p>
            <a:pPr algn="just" rtl="1" eaLnBrk="1" hangingPunct="1">
              <a:buFont typeface="Calibri" pitchFamily="34" charset="0"/>
              <a:buAutoNum type="arabicPeriod"/>
            </a:pPr>
            <a:r>
              <a:rPr lang="ar-SA" sz="2200" b="1" dirty="0" smtClean="0"/>
              <a:t>تجميع البيانات</a:t>
            </a:r>
          </a:p>
          <a:p>
            <a:pPr algn="just" rtl="1" eaLnBrk="1" hangingPunct="1">
              <a:buFont typeface="Calibri" pitchFamily="34" charset="0"/>
              <a:buAutoNum type="arabicPeriod"/>
            </a:pPr>
            <a:r>
              <a:rPr lang="ar-SA" sz="2200" b="1" dirty="0" smtClean="0"/>
              <a:t>تحليل البيانات</a:t>
            </a:r>
          </a:p>
          <a:p>
            <a:pPr algn="just" rtl="1" eaLnBrk="1" hangingPunct="1">
              <a:buFont typeface="Calibri" pitchFamily="34" charset="0"/>
              <a:buAutoNum type="arabicPeriod"/>
            </a:pPr>
            <a:r>
              <a:rPr lang="ar-SA" sz="2200" b="1" dirty="0" smtClean="0"/>
              <a:t>شرح النتائج</a:t>
            </a:r>
          </a:p>
          <a:p>
            <a:pPr algn="just" rtl="1" eaLnBrk="1" hangingPunct="1">
              <a:buFont typeface="Calibri" pitchFamily="34" charset="0"/>
              <a:buAutoNum type="arabicPeriod"/>
            </a:pPr>
            <a:r>
              <a:rPr lang="ar-SA" sz="2200" b="1" dirty="0" smtClean="0"/>
              <a:t>كتابة التقرير النهائي للبحث والذي يتضمن الإجابة على أسئلة البحث وحل لمشكلته</a:t>
            </a:r>
            <a:endParaRPr lang="ar-EG" sz="2200" b="1" dirty="0" smtClean="0"/>
          </a:p>
          <a:p>
            <a:pPr algn="just" rtl="1" eaLnBrk="1" hangingPunct="1">
              <a:buFont typeface="Arial" pitchFamily="34" charset="0"/>
              <a:buNone/>
            </a:pPr>
            <a:r>
              <a:rPr lang="ar-SA" sz="2200" dirty="0" smtClean="0"/>
              <a:t>ويعتبر تحديد المشكلة من أكثر خطوات الطريقة العلمية أهمية </a:t>
            </a:r>
          </a:p>
        </p:txBody>
      </p:sp>
      <p:sp>
        <p:nvSpPr>
          <p:cNvPr id="38916" name="عنصر نائب لرقم الشريحة 4"/>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AA116639-E80A-48E6-9ABB-1B78FDDA70D1}" type="slidenum">
              <a:rPr lang="ar-SA" sz="1400"/>
              <a:pPr algn="l" eaLnBrk="1" hangingPunct="1"/>
              <a:t>4</a:t>
            </a:fld>
            <a:endParaRPr lang="ar-SA" sz="1400"/>
          </a:p>
        </p:txBody>
      </p:sp>
    </p:spTree>
    <p:extLst>
      <p:ext uri="{BB962C8B-B14F-4D97-AF65-F5344CB8AC3E}">
        <p14:creationId xmlns:p14="http://schemas.microsoft.com/office/powerpoint/2010/main" val="28446944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Effect transition="in" filter="fade">
                                      <p:cBhvr>
                                        <p:cTn id="7" dur="2000"/>
                                        <p:tgtEl>
                                          <p:spTgt spid="163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8">
                                            <p:txEl>
                                              <p:pRg st="1" end="1"/>
                                            </p:txEl>
                                          </p:spTgt>
                                        </p:tgtEl>
                                        <p:attrNameLst>
                                          <p:attrName>style.visibility</p:attrName>
                                        </p:attrNameLst>
                                      </p:cBhvr>
                                      <p:to>
                                        <p:strVal val="visible"/>
                                      </p:to>
                                    </p:set>
                                    <p:animEffect transition="in" filter="fade">
                                      <p:cBhvr>
                                        <p:cTn id="12" dur="2000"/>
                                        <p:tgtEl>
                                          <p:spTgt spid="1638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8">
                                            <p:txEl>
                                              <p:pRg st="2" end="2"/>
                                            </p:txEl>
                                          </p:spTgt>
                                        </p:tgtEl>
                                        <p:attrNameLst>
                                          <p:attrName>style.visibility</p:attrName>
                                        </p:attrNameLst>
                                      </p:cBhvr>
                                      <p:to>
                                        <p:strVal val="visible"/>
                                      </p:to>
                                    </p:set>
                                    <p:animEffect transition="in" filter="fade">
                                      <p:cBhvr>
                                        <p:cTn id="17" dur="2000"/>
                                        <p:tgtEl>
                                          <p:spTgt spid="1638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8">
                                            <p:txEl>
                                              <p:pRg st="3" end="3"/>
                                            </p:txEl>
                                          </p:spTgt>
                                        </p:tgtEl>
                                        <p:attrNameLst>
                                          <p:attrName>style.visibility</p:attrName>
                                        </p:attrNameLst>
                                      </p:cBhvr>
                                      <p:to>
                                        <p:strVal val="visible"/>
                                      </p:to>
                                    </p:set>
                                    <p:animEffect transition="in" filter="fade">
                                      <p:cBhvr>
                                        <p:cTn id="22" dur="2000"/>
                                        <p:tgtEl>
                                          <p:spTgt spid="1638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8">
                                            <p:txEl>
                                              <p:pRg st="4" end="4"/>
                                            </p:txEl>
                                          </p:spTgt>
                                        </p:tgtEl>
                                        <p:attrNameLst>
                                          <p:attrName>style.visibility</p:attrName>
                                        </p:attrNameLst>
                                      </p:cBhvr>
                                      <p:to>
                                        <p:strVal val="visible"/>
                                      </p:to>
                                    </p:set>
                                    <p:animEffect transition="in" filter="fade">
                                      <p:cBhvr>
                                        <p:cTn id="27" dur="2000"/>
                                        <p:tgtEl>
                                          <p:spTgt spid="16388">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8">
                                            <p:txEl>
                                              <p:pRg st="5" end="5"/>
                                            </p:txEl>
                                          </p:spTgt>
                                        </p:tgtEl>
                                        <p:attrNameLst>
                                          <p:attrName>style.visibility</p:attrName>
                                        </p:attrNameLst>
                                      </p:cBhvr>
                                      <p:to>
                                        <p:strVal val="visible"/>
                                      </p:to>
                                    </p:set>
                                    <p:animEffect transition="in" filter="fade">
                                      <p:cBhvr>
                                        <p:cTn id="32" dur="2000"/>
                                        <p:tgtEl>
                                          <p:spTgt spid="16388">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8">
                                            <p:txEl>
                                              <p:pRg st="6" end="6"/>
                                            </p:txEl>
                                          </p:spTgt>
                                        </p:tgtEl>
                                        <p:attrNameLst>
                                          <p:attrName>style.visibility</p:attrName>
                                        </p:attrNameLst>
                                      </p:cBhvr>
                                      <p:to>
                                        <p:strVal val="visible"/>
                                      </p:to>
                                    </p:set>
                                    <p:animEffect transition="in" filter="fade">
                                      <p:cBhvr>
                                        <p:cTn id="37" dur="2000"/>
                                        <p:tgtEl>
                                          <p:spTgt spid="16388">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388">
                                            <p:txEl>
                                              <p:pRg st="7" end="7"/>
                                            </p:txEl>
                                          </p:spTgt>
                                        </p:tgtEl>
                                        <p:attrNameLst>
                                          <p:attrName>style.visibility</p:attrName>
                                        </p:attrNameLst>
                                      </p:cBhvr>
                                      <p:to>
                                        <p:strVal val="visible"/>
                                      </p:to>
                                    </p:set>
                                    <p:animEffect transition="in" filter="fade">
                                      <p:cBhvr>
                                        <p:cTn id="42" dur="2000"/>
                                        <p:tgtEl>
                                          <p:spTgt spid="16388">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388">
                                            <p:txEl>
                                              <p:pRg st="8" end="8"/>
                                            </p:txEl>
                                          </p:spTgt>
                                        </p:tgtEl>
                                        <p:attrNameLst>
                                          <p:attrName>style.visibility</p:attrName>
                                        </p:attrNameLst>
                                      </p:cBhvr>
                                      <p:to>
                                        <p:strVal val="visible"/>
                                      </p:to>
                                    </p:set>
                                    <p:animEffect transition="in" filter="fade">
                                      <p:cBhvr>
                                        <p:cTn id="47" dur="2000"/>
                                        <p:tgtEl>
                                          <p:spTgt spid="16388">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388">
                                            <p:txEl>
                                              <p:pRg st="9" end="9"/>
                                            </p:txEl>
                                          </p:spTgt>
                                        </p:tgtEl>
                                        <p:attrNameLst>
                                          <p:attrName>style.visibility</p:attrName>
                                        </p:attrNameLst>
                                      </p:cBhvr>
                                      <p:to>
                                        <p:strVal val="visible"/>
                                      </p:to>
                                    </p:set>
                                    <p:animEffect transition="in" filter="fade">
                                      <p:cBhvr>
                                        <p:cTn id="52" dur="2000"/>
                                        <p:tgtEl>
                                          <p:spTgt spid="16388">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6388">
                                            <p:txEl>
                                              <p:pRg st="10" end="10"/>
                                            </p:txEl>
                                          </p:spTgt>
                                        </p:tgtEl>
                                        <p:attrNameLst>
                                          <p:attrName>style.visibility</p:attrName>
                                        </p:attrNameLst>
                                      </p:cBhvr>
                                      <p:to>
                                        <p:strVal val="visible"/>
                                      </p:to>
                                    </p:set>
                                    <p:animEffect transition="in" filter="fade">
                                      <p:cBhvr>
                                        <p:cTn id="57" dur="2000"/>
                                        <p:tgtEl>
                                          <p:spTgt spid="16388">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388">
                                            <p:txEl>
                                              <p:pRg st="11" end="11"/>
                                            </p:txEl>
                                          </p:spTgt>
                                        </p:tgtEl>
                                        <p:attrNameLst>
                                          <p:attrName>style.visibility</p:attrName>
                                        </p:attrNameLst>
                                      </p:cBhvr>
                                      <p:to>
                                        <p:strVal val="visible"/>
                                      </p:to>
                                    </p:set>
                                    <p:animEffect transition="in" filter="fade">
                                      <p:cBhvr>
                                        <p:cTn id="62" dur="2000"/>
                                        <p:tgtEl>
                                          <p:spTgt spid="1638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idx="4294967295"/>
          </p:nvPr>
        </p:nvSpPr>
        <p:spPr/>
        <p:txBody>
          <a:bodyPr/>
          <a:lstStyle/>
          <a:p>
            <a:r>
              <a:rPr lang="ar-SA" sz="4000" b="1" smtClean="0"/>
              <a:t>هل دائماً تتبع منظمات الأعمال الطريقة العلمية ؟</a:t>
            </a:r>
            <a:endParaRPr lang="en-US" sz="4000" b="1" smtClean="0">
              <a:cs typeface="Times New Roman" pitchFamily="18" charset="0"/>
            </a:endParaRPr>
          </a:p>
        </p:txBody>
      </p:sp>
      <p:sp>
        <p:nvSpPr>
          <p:cNvPr id="35843" name="Rectangle 3"/>
          <p:cNvSpPr>
            <a:spLocks noGrp="1"/>
          </p:cNvSpPr>
          <p:nvPr>
            <p:ph type="body" idx="4294967295"/>
          </p:nvPr>
        </p:nvSpPr>
        <p:spPr/>
        <p:txBody>
          <a:bodyPr/>
          <a:lstStyle/>
          <a:p>
            <a:pPr marL="609600" indent="-609600" algn="just" rtl="1">
              <a:buFont typeface="Arial" pitchFamily="34" charset="0"/>
              <a:buNone/>
            </a:pPr>
            <a:r>
              <a:rPr lang="ar-SA" b="1" dirty="0" smtClean="0"/>
              <a:t>الجواب: لا</a:t>
            </a:r>
          </a:p>
          <a:p>
            <a:pPr marL="609600" indent="-609600" algn="just" rtl="1">
              <a:buFont typeface="Arial" pitchFamily="34" charset="0"/>
              <a:buNone/>
            </a:pPr>
            <a:r>
              <a:rPr lang="ar-SA" b="1" dirty="0" smtClean="0"/>
              <a:t>الأسباب:</a:t>
            </a:r>
          </a:p>
          <a:p>
            <a:pPr marL="609600" indent="-609600" algn="just" rtl="1">
              <a:buFontTx/>
              <a:buAutoNum type="arabicPeriod"/>
            </a:pPr>
            <a:r>
              <a:rPr lang="ar-SA" dirty="0" smtClean="0"/>
              <a:t>أحيانا تكون المشاكل بسيطة جدا ولا تحتاج لبحوث علمية بل أن الخبرة تقدم أفضل الحلول لهذه المشاكل.</a:t>
            </a:r>
          </a:p>
          <a:p>
            <a:pPr marL="609600" indent="-609600" algn="just" rtl="1">
              <a:buFontTx/>
              <a:buAutoNum type="arabicPeriod"/>
            </a:pPr>
            <a:r>
              <a:rPr lang="ar-SA" dirty="0" smtClean="0"/>
              <a:t>في بعض الأحيان لا ترغب المنظمة في إنفاق مبالغ كبيرة </a:t>
            </a:r>
            <a:r>
              <a:rPr lang="ar-SA" dirty="0" smtClean="0"/>
              <a:t>لإنجاز </a:t>
            </a:r>
            <a:r>
              <a:rPr lang="ar-SA" dirty="0" smtClean="0"/>
              <a:t>البحوث العلمية مما يدفعها إلى حل مشكلاتها عن طريق التخمين وهذا قد يترتب عليه خسائر كبيرة للشركة.</a:t>
            </a:r>
            <a:endParaRPr lang="en-US" dirty="0" smtClean="0">
              <a:cs typeface="Arial" pitchFamily="34" charset="0"/>
            </a:endParaRPr>
          </a:p>
        </p:txBody>
      </p:sp>
      <p:sp>
        <p:nvSpPr>
          <p:cNvPr id="39940"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72DEE282-5F9D-4A5E-A2A9-699D29ADF8F8}" type="slidenum">
              <a:rPr lang="ar-SA" sz="1400"/>
              <a:pPr algn="l" eaLnBrk="1" hangingPunct="1"/>
              <a:t>5</a:t>
            </a:fld>
            <a:endParaRPr lang="ar-SA" sz="1400"/>
          </a:p>
        </p:txBody>
      </p:sp>
    </p:spTree>
    <p:extLst>
      <p:ext uri="{BB962C8B-B14F-4D97-AF65-F5344CB8AC3E}">
        <p14:creationId xmlns:p14="http://schemas.microsoft.com/office/powerpoint/2010/main" val="151494771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down)">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down)">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down)">
                                      <p:cBhvr>
                                        <p:cTn id="17" dur="500"/>
                                        <p:tgtEl>
                                          <p:spTgt spid="35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wipe(down)">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457200" y="274638"/>
            <a:ext cx="8229600" cy="334962"/>
          </a:xfrm>
        </p:spPr>
        <p:txBody>
          <a:bodyPr>
            <a:normAutofit fontScale="90000"/>
          </a:bodyPr>
          <a:lstStyle/>
          <a:p>
            <a:pPr eaLnBrk="1" hangingPunct="1"/>
            <a:r>
              <a:rPr lang="ar-SA" sz="3600" b="1" smtClean="0"/>
              <a:t>مثال على تطبيق الطريقة العلمية</a:t>
            </a:r>
            <a:endParaRPr lang="en-US" sz="3600" b="1" smtClean="0">
              <a:cs typeface="Times New Roman" pitchFamily="18" charset="0"/>
            </a:endParaRPr>
          </a:p>
        </p:txBody>
      </p:sp>
      <p:sp>
        <p:nvSpPr>
          <p:cNvPr id="40963" name="Rectangle 3"/>
          <p:cNvSpPr>
            <a:spLocks noGrp="1" noChangeArrowheads="1"/>
          </p:cNvSpPr>
          <p:nvPr>
            <p:ph type="body" idx="4294967295"/>
          </p:nvPr>
        </p:nvSpPr>
        <p:spPr>
          <a:xfrm>
            <a:off x="457200" y="685800"/>
            <a:ext cx="8229600" cy="6172200"/>
          </a:xfrm>
        </p:spPr>
        <p:txBody>
          <a:bodyPr/>
          <a:lstStyle/>
          <a:p>
            <a:pPr algn="just" rtl="1" eaLnBrk="1" hangingPunct="1">
              <a:lnSpc>
                <a:spcPct val="80000"/>
              </a:lnSpc>
            </a:pPr>
            <a:r>
              <a:rPr lang="ar-SA" sz="2800" b="1" dirty="0" smtClean="0">
                <a:solidFill>
                  <a:srgbClr val="FF0000"/>
                </a:solidFill>
              </a:rPr>
              <a:t>مشكلة رئيس قسم المعلومات في شركة ما: لاحظ أن نظام المعلومات الإداري الجديد لا يستخدم بشكل جيد من قبل موظفي الإدارة الوسطى.</a:t>
            </a:r>
          </a:p>
          <a:p>
            <a:pPr algn="just" rtl="1" eaLnBrk="1" hangingPunct="1">
              <a:lnSpc>
                <a:spcPct val="80000"/>
              </a:lnSpc>
              <a:buFont typeface="Arial" pitchFamily="34" charset="0"/>
              <a:buNone/>
            </a:pPr>
            <a:endParaRPr lang="ar-SA" sz="2800" dirty="0" smtClean="0"/>
          </a:p>
          <a:p>
            <a:pPr algn="just" rtl="1" eaLnBrk="1" hangingPunct="1">
              <a:lnSpc>
                <a:spcPct val="80000"/>
              </a:lnSpc>
              <a:buFont typeface="Arial" pitchFamily="34" charset="0"/>
              <a:buNone/>
            </a:pPr>
            <a:r>
              <a:rPr lang="ar-SA" sz="2800" b="1" dirty="0" smtClean="0"/>
              <a:t>1- عناصر الملاحظة:</a:t>
            </a:r>
          </a:p>
          <a:p>
            <a:pPr algn="just" rtl="1" eaLnBrk="1" hangingPunct="1">
              <a:lnSpc>
                <a:spcPct val="80000"/>
              </a:lnSpc>
              <a:buFont typeface="Wingdings" pitchFamily="2" charset="2"/>
              <a:buChar char="ü"/>
            </a:pPr>
            <a:r>
              <a:rPr lang="ar-SA" sz="2800" dirty="0" smtClean="0"/>
              <a:t>لجوء المديرون لرئيس قسم المعلومات للاستفسار أو طلب تنفيذ أمر معين على نظام المعلومات</a:t>
            </a:r>
          </a:p>
          <a:p>
            <a:pPr algn="just" rtl="1" eaLnBrk="1" hangingPunct="1">
              <a:lnSpc>
                <a:spcPct val="80000"/>
              </a:lnSpc>
              <a:buFont typeface="Wingdings" pitchFamily="2" charset="2"/>
              <a:buChar char="ü"/>
            </a:pPr>
            <a:r>
              <a:rPr lang="ar-SA" sz="2800" dirty="0" smtClean="0"/>
              <a:t>لجوء بعض المدير</a:t>
            </a:r>
            <a:r>
              <a:rPr lang="ar-JO" sz="2800" dirty="0" smtClean="0"/>
              <a:t>ي</a:t>
            </a:r>
            <a:r>
              <a:rPr lang="ar-SA" sz="2800" dirty="0" smtClean="0"/>
              <a:t>ن لأحد موظفي قسم الكمبيوتر للاستفسار أو طلب تنفيذ أمر معين على نظام المعلومات.</a:t>
            </a:r>
          </a:p>
          <a:p>
            <a:pPr algn="just" rtl="1" eaLnBrk="1" hangingPunct="1">
              <a:lnSpc>
                <a:spcPct val="80000"/>
              </a:lnSpc>
              <a:buFont typeface="Wingdings" pitchFamily="2" charset="2"/>
              <a:buChar char="ü"/>
            </a:pPr>
            <a:r>
              <a:rPr lang="ar-SA" sz="2800" dirty="0" smtClean="0"/>
              <a:t>اتخاذ القرارات دون الاستناد إلى الحقائق التي يوفرها النظام الإداري الجديد.</a:t>
            </a:r>
          </a:p>
          <a:p>
            <a:pPr algn="just" rtl="1" eaLnBrk="1" hangingPunct="1">
              <a:lnSpc>
                <a:spcPct val="80000"/>
              </a:lnSpc>
              <a:buFont typeface="Arial" pitchFamily="34" charset="0"/>
              <a:buNone/>
            </a:pPr>
            <a:endParaRPr lang="ar-SA" sz="2800" dirty="0" smtClean="0"/>
          </a:p>
          <a:p>
            <a:pPr algn="just" rtl="1" eaLnBrk="1" hangingPunct="1">
              <a:lnSpc>
                <a:spcPct val="80000"/>
              </a:lnSpc>
              <a:buFont typeface="Arial" pitchFamily="34" charset="0"/>
              <a:buNone/>
            </a:pPr>
            <a:r>
              <a:rPr lang="ar-SA" sz="2800" dirty="0" smtClean="0"/>
              <a:t>2- جمع معلومات مبدئية غير رسمية من خلال الحديث مع بعض المدراء حيث تبين له أن الكثير منهم ليس لديه معرفة عن نظام المعلومات وكيفية استخدامه والمعلومات التي يمكن أن يوفرها.</a:t>
            </a:r>
          </a:p>
        </p:txBody>
      </p:sp>
      <p:sp>
        <p:nvSpPr>
          <p:cNvPr id="40964" name="عنصر نائب لرقم الشريحة 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9CC40226-71C1-4A51-9198-F7844AA0AD14}" type="slidenum">
              <a:rPr lang="ar-SA" sz="1400"/>
              <a:pPr algn="l" eaLnBrk="1" hangingPunct="1"/>
              <a:t>6</a:t>
            </a:fld>
            <a:endParaRPr lang="ar-SA" sz="1400"/>
          </a:p>
        </p:txBody>
      </p:sp>
    </p:spTree>
    <p:extLst>
      <p:ext uri="{BB962C8B-B14F-4D97-AF65-F5344CB8AC3E}">
        <p14:creationId xmlns:p14="http://schemas.microsoft.com/office/powerpoint/2010/main" val="1731338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4294967295"/>
          </p:nvPr>
        </p:nvSpPr>
        <p:spPr>
          <a:xfrm>
            <a:off x="0" y="304800"/>
            <a:ext cx="8858250" cy="6324600"/>
          </a:xfrm>
        </p:spPr>
        <p:txBody>
          <a:bodyPr/>
          <a:lstStyle/>
          <a:p>
            <a:pPr algn="just" rtl="1" eaLnBrk="1" hangingPunct="1">
              <a:lnSpc>
                <a:spcPct val="80000"/>
              </a:lnSpc>
              <a:buFont typeface="Arial" pitchFamily="34" charset="0"/>
              <a:buNone/>
            </a:pPr>
            <a:r>
              <a:rPr lang="ar-SA" sz="2800" dirty="0" smtClean="0"/>
              <a:t>3- قام رئيس قسم المعلومات بمراجعة الدراسات السابقة لمعرفة أسباب إضافية ومعمقة عن أسباب قصور استخدام نظم المعلومات في الشركات. والتي أظهرت أن: </a:t>
            </a:r>
          </a:p>
          <a:p>
            <a:pPr algn="just" rtl="1" eaLnBrk="1" hangingPunct="1">
              <a:lnSpc>
                <a:spcPct val="80000"/>
              </a:lnSpc>
              <a:buFont typeface="Arial" pitchFamily="34" charset="0"/>
              <a:buNone/>
            </a:pPr>
            <a:endParaRPr lang="ar-SA" sz="2800" dirty="0" smtClean="0"/>
          </a:p>
          <a:p>
            <a:pPr algn="just" rtl="1" eaLnBrk="1" hangingPunct="1">
              <a:lnSpc>
                <a:spcPct val="80000"/>
              </a:lnSpc>
              <a:buFont typeface="Wingdings" pitchFamily="2" charset="2"/>
              <a:buChar char="Ø"/>
            </a:pPr>
            <a:r>
              <a:rPr lang="ar-SA" sz="2800" dirty="0" smtClean="0"/>
              <a:t>كثير من المدراء خاصة كبار السن ليس لديهم معرفة حول استخدام الكمبيوتر </a:t>
            </a:r>
          </a:p>
          <a:p>
            <a:pPr algn="just" rtl="1" eaLnBrk="1" hangingPunct="1">
              <a:lnSpc>
                <a:spcPct val="80000"/>
              </a:lnSpc>
              <a:buFont typeface="Wingdings" pitchFamily="2" charset="2"/>
              <a:buChar char="Ø"/>
            </a:pPr>
            <a:r>
              <a:rPr lang="ar-SA" sz="2800" dirty="0" smtClean="0"/>
              <a:t>قلة المعلومات المتوافرة لهم عن النظام الجديد وكيفية استخدامه.</a:t>
            </a:r>
          </a:p>
          <a:p>
            <a:pPr algn="just" rtl="1" eaLnBrk="1" hangingPunct="1">
              <a:lnSpc>
                <a:spcPct val="80000"/>
              </a:lnSpc>
              <a:buFont typeface="Wingdings" pitchFamily="2" charset="2"/>
              <a:buNone/>
            </a:pPr>
            <a:endParaRPr lang="ar-SA" sz="2800" b="1" dirty="0" smtClean="0"/>
          </a:p>
          <a:p>
            <a:pPr algn="just" rtl="1" eaLnBrk="1" hangingPunct="1">
              <a:lnSpc>
                <a:spcPct val="80000"/>
              </a:lnSpc>
              <a:buFont typeface="Wingdings" pitchFamily="2" charset="2"/>
              <a:buNone/>
            </a:pPr>
            <a:r>
              <a:rPr lang="ar-SA" sz="2800" b="1" dirty="0" smtClean="0"/>
              <a:t>4- تكوين النظرية: </a:t>
            </a:r>
            <a:r>
              <a:rPr lang="ar-SA" sz="2800" dirty="0" smtClean="0"/>
              <a:t>بناء على المعلومات السابقة قام بتكوين نظرية تضم كل العوامل التي تسهم في وجود المشكلة (عدم استخدام المدراء لنظم المعلومات الإدارية في الشركة).</a:t>
            </a:r>
          </a:p>
          <a:p>
            <a:pPr algn="just" rtl="1" eaLnBrk="1" hangingPunct="1">
              <a:lnSpc>
                <a:spcPct val="80000"/>
              </a:lnSpc>
              <a:buFont typeface="Wingdings" pitchFamily="2" charset="2"/>
              <a:buNone/>
            </a:pPr>
            <a:endParaRPr lang="ar-SA" sz="2800" dirty="0" smtClean="0"/>
          </a:p>
          <a:p>
            <a:pPr algn="just" rtl="1" eaLnBrk="1" hangingPunct="1">
              <a:lnSpc>
                <a:spcPct val="80000"/>
              </a:lnSpc>
              <a:buFont typeface="Wingdings" pitchFamily="2" charset="2"/>
              <a:buNone/>
            </a:pPr>
            <a:r>
              <a:rPr lang="ar-SA" sz="2800" b="1" dirty="0" smtClean="0"/>
              <a:t>5- تكوين الفروض:</a:t>
            </a:r>
            <a:r>
              <a:rPr lang="ar-SA" sz="2800" dirty="0" smtClean="0"/>
              <a:t> بناء على صياغة النظرية . وكمثال على هذه الفروض الفرض التالي:  </a:t>
            </a:r>
            <a:r>
              <a:rPr lang="ar-SA" sz="2800" b="1" dirty="0" smtClean="0">
                <a:solidFill>
                  <a:srgbClr val="FF0000"/>
                </a:solidFill>
              </a:rPr>
              <a:t>معرفة المديرين بفوائد نظم المعلومات تسهم في تفعيل استخدامهم لهذه النظم بكفاءة أفضل.</a:t>
            </a:r>
          </a:p>
          <a:p>
            <a:pPr algn="just" rtl="1" eaLnBrk="1" hangingPunct="1">
              <a:lnSpc>
                <a:spcPct val="80000"/>
              </a:lnSpc>
              <a:buFont typeface="Wingdings" pitchFamily="2" charset="2"/>
              <a:buNone/>
            </a:pPr>
            <a:endParaRPr lang="en-US" sz="2800" dirty="0" smtClean="0">
              <a:cs typeface="Arial" pitchFamily="34" charset="0"/>
            </a:endParaRPr>
          </a:p>
          <a:p>
            <a:pPr algn="just" rtl="1" eaLnBrk="1" hangingPunct="1">
              <a:lnSpc>
                <a:spcPct val="80000"/>
              </a:lnSpc>
            </a:pPr>
            <a:endParaRPr lang="en-US" sz="2800" dirty="0" smtClean="0">
              <a:cs typeface="Arial" pitchFamily="34" charset="0"/>
            </a:endParaRPr>
          </a:p>
        </p:txBody>
      </p:sp>
      <p:sp>
        <p:nvSpPr>
          <p:cNvPr id="41987" name="عنصر نائب لرقم الشريحة 2"/>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5E54D7A3-0F55-46AA-A878-9625E4608D56}" type="slidenum">
              <a:rPr lang="ar-SA" sz="1400"/>
              <a:pPr algn="l" eaLnBrk="1" hangingPunct="1"/>
              <a:t>7</a:t>
            </a:fld>
            <a:endParaRPr lang="ar-SA" sz="1400"/>
          </a:p>
        </p:txBody>
      </p:sp>
    </p:spTree>
    <p:extLst>
      <p:ext uri="{BB962C8B-B14F-4D97-AF65-F5344CB8AC3E}">
        <p14:creationId xmlns:p14="http://schemas.microsoft.com/office/powerpoint/2010/main" val="4238521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p:cNvSpPr>
          <p:nvPr>
            <p:ph type="body" idx="4294967295"/>
          </p:nvPr>
        </p:nvSpPr>
        <p:spPr>
          <a:xfrm>
            <a:off x="457200" y="428625"/>
            <a:ext cx="8229600" cy="5697538"/>
          </a:xfrm>
        </p:spPr>
        <p:txBody>
          <a:bodyPr/>
          <a:lstStyle/>
          <a:p>
            <a:pPr marL="692150" indent="-692150" algn="just" rtl="1" eaLnBrk="1" hangingPunct="1">
              <a:lnSpc>
                <a:spcPct val="80000"/>
              </a:lnSpc>
              <a:buFont typeface="Wingdings" pitchFamily="2" charset="2"/>
              <a:buNone/>
            </a:pPr>
            <a:r>
              <a:rPr lang="ar-SA" sz="2400" b="1" dirty="0" smtClean="0"/>
              <a:t>6- جمع البيانات:</a:t>
            </a:r>
            <a:r>
              <a:rPr lang="ar-SA" sz="2400" dirty="0" smtClean="0"/>
              <a:t> حيث قام بتصميم استبيان يضم العوامل المختلفة المسببة للمشكلة بناء على صياغة النظرية وهي:</a:t>
            </a:r>
          </a:p>
          <a:p>
            <a:pPr marL="692150" indent="-692150" algn="just" rtl="1" eaLnBrk="1" hangingPunct="1">
              <a:lnSpc>
                <a:spcPct val="80000"/>
              </a:lnSpc>
              <a:buFont typeface="Wingdings" pitchFamily="2" charset="2"/>
              <a:buChar char="v"/>
            </a:pPr>
            <a:r>
              <a:rPr lang="ar-SA" sz="2400" dirty="0" smtClean="0"/>
              <a:t>حجم المعلومات المتوفر عن نظم المعلومات </a:t>
            </a:r>
          </a:p>
          <a:p>
            <a:pPr marL="692150" indent="-692150" algn="just" rtl="1" eaLnBrk="1" hangingPunct="1">
              <a:lnSpc>
                <a:spcPct val="80000"/>
              </a:lnSpc>
              <a:buFont typeface="Wingdings" pitchFamily="2" charset="2"/>
              <a:buChar char="v"/>
            </a:pPr>
            <a:r>
              <a:rPr lang="ar-SA" sz="2400" dirty="0" smtClean="0"/>
              <a:t>أنواع المعلومات التي تقدمها النظم </a:t>
            </a:r>
          </a:p>
          <a:p>
            <a:pPr marL="692150" indent="-692150" algn="just" rtl="1" eaLnBrk="1" hangingPunct="1">
              <a:lnSpc>
                <a:spcPct val="80000"/>
              </a:lnSpc>
              <a:buFont typeface="Wingdings" pitchFamily="2" charset="2"/>
              <a:buChar char="v"/>
            </a:pPr>
            <a:r>
              <a:rPr lang="ar-SA" sz="2400" dirty="0" smtClean="0"/>
              <a:t>كيف يمكن الحصول على تلك المعلومات</a:t>
            </a:r>
          </a:p>
          <a:p>
            <a:pPr marL="692150" indent="-692150" algn="just" rtl="1" eaLnBrk="1" hangingPunct="1">
              <a:lnSpc>
                <a:spcPct val="80000"/>
              </a:lnSpc>
              <a:buFont typeface="Wingdings" pitchFamily="2" charset="2"/>
              <a:buChar char="v"/>
            </a:pPr>
            <a:r>
              <a:rPr lang="ar-SA" sz="2400" dirty="0" smtClean="0"/>
              <a:t>مستوى الراحة التي يشعر بها المدراء بعد استخدام الكمبيوتر </a:t>
            </a:r>
          </a:p>
          <a:p>
            <a:pPr marL="692150" indent="-692150" algn="just" rtl="1" eaLnBrk="1" hangingPunct="1">
              <a:lnSpc>
                <a:spcPct val="80000"/>
              </a:lnSpc>
              <a:buFont typeface="Wingdings" pitchFamily="2" charset="2"/>
              <a:buChar char="v"/>
            </a:pPr>
            <a:r>
              <a:rPr lang="ar-SA" sz="2400" dirty="0" smtClean="0"/>
              <a:t>عدد المرات التي استخدم فيها المدير نظم المعلومات مثلا خلال الأشهر الثلاثة الماضية</a:t>
            </a:r>
          </a:p>
          <a:p>
            <a:pPr marL="692150" indent="-692150" algn="just" rtl="1" eaLnBrk="1" hangingPunct="1">
              <a:lnSpc>
                <a:spcPct val="80000"/>
              </a:lnSpc>
              <a:buFont typeface="Arial" pitchFamily="34" charset="0"/>
              <a:buNone/>
            </a:pPr>
            <a:endParaRPr lang="ar-SA" sz="2400" dirty="0" smtClean="0"/>
          </a:p>
          <a:p>
            <a:pPr marL="692150" indent="-692150" algn="just" rtl="1" eaLnBrk="1" hangingPunct="1">
              <a:lnSpc>
                <a:spcPct val="80000"/>
              </a:lnSpc>
              <a:buFont typeface="Wingdings" pitchFamily="2" charset="2"/>
              <a:buNone/>
            </a:pPr>
            <a:r>
              <a:rPr lang="ar-SA" sz="2400" b="1" dirty="0" smtClean="0"/>
              <a:t>7- تحليل البيانات:</a:t>
            </a:r>
            <a:r>
              <a:rPr lang="ar-SA" sz="2400" dirty="0" smtClean="0"/>
              <a:t> من اجل معرفة العوامل الحقيقية التي تسهم في ظهور المشكلة</a:t>
            </a:r>
          </a:p>
          <a:p>
            <a:pPr marL="692150" indent="-692150" algn="just" rtl="1" eaLnBrk="1" hangingPunct="1">
              <a:lnSpc>
                <a:spcPct val="80000"/>
              </a:lnSpc>
              <a:buFont typeface="Wingdings" pitchFamily="2" charset="2"/>
              <a:buNone/>
            </a:pPr>
            <a:endParaRPr lang="ar-SA" sz="2400" dirty="0" smtClean="0"/>
          </a:p>
          <a:p>
            <a:pPr marL="692150" indent="-692150" algn="just" rtl="1" eaLnBrk="1" hangingPunct="1">
              <a:lnSpc>
                <a:spcPct val="80000"/>
              </a:lnSpc>
              <a:buFont typeface="Wingdings" pitchFamily="2" charset="2"/>
              <a:buNone/>
            </a:pPr>
            <a:r>
              <a:rPr lang="ar-SA" sz="2400" b="1" dirty="0" smtClean="0"/>
              <a:t>8- الاستنتاج:</a:t>
            </a:r>
            <a:r>
              <a:rPr lang="ar-SA" sz="2400" dirty="0" smtClean="0"/>
              <a:t> بناء على نتائج التحليل استنتج رئيس قسم المعلومات أن نظم المعلومات لا تستخدم  بسبب عوامل معينة . </a:t>
            </a:r>
          </a:p>
          <a:p>
            <a:pPr marL="692150" indent="-692150" algn="just" rtl="1" eaLnBrk="1" hangingPunct="1">
              <a:lnSpc>
                <a:spcPct val="80000"/>
              </a:lnSpc>
            </a:pPr>
            <a:r>
              <a:rPr lang="ar-SA" sz="2400" dirty="0" smtClean="0"/>
              <a:t>وبناء عليه تم اتخاذ الإجراءات الكفيلة بعلاج المشكلة مثلا عقد دورة تدريبية لكيفية استخدام الكمبيوتر وتعلم كيفية استخدام نظم المعلومات في الشركة والفوائد التي تقدمها هذه النظم</a:t>
            </a:r>
          </a:p>
          <a:p>
            <a:pPr marL="692150" indent="-692150" algn="just" rtl="1">
              <a:buFont typeface="Arial" pitchFamily="34" charset="0"/>
              <a:buNone/>
            </a:pPr>
            <a:endParaRPr lang="en-US" sz="2400" dirty="0" smtClean="0">
              <a:cs typeface="Arial" pitchFamily="34" charset="0"/>
            </a:endParaRPr>
          </a:p>
        </p:txBody>
      </p:sp>
      <p:sp>
        <p:nvSpPr>
          <p:cNvPr id="43011" name="عنصر نائب لرقم الشريحة 2"/>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eaLnBrk="1" hangingPunct="1"/>
            <a:fld id="{C9C03058-2D39-401D-8840-9F0EDC11CD45}" type="slidenum">
              <a:rPr lang="ar-SA" sz="1400"/>
              <a:pPr algn="l" eaLnBrk="1" hangingPunct="1"/>
              <a:t>8</a:t>
            </a:fld>
            <a:endParaRPr lang="ar-SA" sz="1400"/>
          </a:p>
        </p:txBody>
      </p:sp>
    </p:spTree>
    <p:extLst>
      <p:ext uri="{BB962C8B-B14F-4D97-AF65-F5344CB8AC3E}">
        <p14:creationId xmlns:p14="http://schemas.microsoft.com/office/powerpoint/2010/main" val="1678562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6"/>
          <p:cNvSpPr txBox="1">
            <a:spLocks noChangeArrowheads="1"/>
          </p:cNvSpPr>
          <p:nvPr/>
        </p:nvSpPr>
        <p:spPr bwMode="auto">
          <a:xfrm>
            <a:off x="452026" y="6461125"/>
            <a:ext cx="2426112" cy="400110"/>
          </a:xfrm>
          <a:prstGeom prst="rect">
            <a:avLst/>
          </a:prstGeom>
          <a:noFill/>
          <a:ln w="9525">
            <a:noFill/>
            <a:miter lim="800000"/>
            <a:headEnd/>
            <a:tailEnd/>
          </a:ln>
        </p:spPr>
        <p:txBody>
          <a:bodyPr wrap="none">
            <a:spAutoFit/>
          </a:bodyPr>
          <a:lstStyle/>
          <a:p>
            <a:pPr algn="r" rtl="1">
              <a:defRPr/>
            </a:pPr>
            <a:r>
              <a:rPr lang="en-US" sz="2000" dirty="0">
                <a:solidFill>
                  <a:schemeClr val="accent5"/>
                </a:solidFill>
                <a:cs typeface="Arial" charset="0"/>
              </a:rPr>
              <a:t>The Research Process</a:t>
            </a:r>
          </a:p>
        </p:txBody>
      </p:sp>
      <p:sp>
        <p:nvSpPr>
          <p:cNvPr id="4" name="Rectangle 3"/>
          <p:cNvSpPr/>
          <p:nvPr/>
        </p:nvSpPr>
        <p:spPr>
          <a:xfrm>
            <a:off x="6705600" y="990600"/>
            <a:ext cx="1905000" cy="990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(1) الملاحظة والتحديد العام للمشكلة مجال البحث</a:t>
            </a:r>
            <a:endParaRPr lang="en-US" sz="2000" b="1" dirty="0">
              <a:solidFill>
                <a:schemeClr val="tx1"/>
              </a:solidFill>
              <a:cs typeface="Traditional Arabic" pitchFamily="2" charset="-78"/>
            </a:endParaRPr>
          </a:p>
        </p:txBody>
      </p:sp>
      <p:sp>
        <p:nvSpPr>
          <p:cNvPr id="5" name="Rectangle 4"/>
          <p:cNvSpPr/>
          <p:nvPr/>
        </p:nvSpPr>
        <p:spPr>
          <a:xfrm>
            <a:off x="6858000" y="3733800"/>
            <a:ext cx="1752600" cy="1752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rtl="1">
              <a:defRPr/>
            </a:pPr>
            <a:r>
              <a:rPr lang="ar-SA" sz="2000" b="1" dirty="0">
                <a:solidFill>
                  <a:schemeClr val="tx1"/>
                </a:solidFill>
                <a:cs typeface="Traditional Arabic" pitchFamily="2" charset="-78"/>
              </a:rPr>
              <a:t>(2)الجمع المبدئي للبيانات الأولية: </a:t>
            </a:r>
          </a:p>
          <a:p>
            <a:pPr algn="r" rtl="1">
              <a:buFontTx/>
              <a:buChar char="-"/>
              <a:defRPr/>
            </a:pPr>
            <a:r>
              <a:rPr lang="ar-SA" sz="2000" b="1" dirty="0">
                <a:solidFill>
                  <a:schemeClr val="tx1"/>
                </a:solidFill>
                <a:cs typeface="Traditional Arabic" pitchFamily="2" charset="-78"/>
              </a:rPr>
              <a:t>المقابلات مع المنتمين </a:t>
            </a:r>
          </a:p>
          <a:p>
            <a:pPr algn="r" rtl="1">
              <a:buFontTx/>
              <a:buChar char="-"/>
              <a:defRPr/>
            </a:pPr>
            <a:r>
              <a:rPr lang="ar-SA" sz="2000" b="1" dirty="0">
                <a:solidFill>
                  <a:schemeClr val="tx1"/>
                </a:solidFill>
                <a:cs typeface="Traditional Arabic" pitchFamily="2" charset="-78"/>
              </a:rPr>
              <a:t>مراجعة الدراسات السابقة</a:t>
            </a:r>
            <a:endParaRPr lang="en-US" sz="2000" b="1" dirty="0">
              <a:solidFill>
                <a:schemeClr val="tx1"/>
              </a:solidFill>
              <a:cs typeface="Traditional Arabic" pitchFamily="2" charset="-78"/>
            </a:endParaRPr>
          </a:p>
        </p:txBody>
      </p:sp>
      <p:sp>
        <p:nvSpPr>
          <p:cNvPr id="6" name="Rectangle 5"/>
          <p:cNvSpPr/>
          <p:nvPr/>
        </p:nvSpPr>
        <p:spPr>
          <a:xfrm>
            <a:off x="5715000" y="2209800"/>
            <a:ext cx="13716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(3) تعريف المشكلة </a:t>
            </a:r>
          </a:p>
          <a:p>
            <a:pPr algn="ctr" rtl="1">
              <a:defRPr/>
            </a:pPr>
            <a:r>
              <a:rPr lang="ar-SA" sz="2000" b="1" dirty="0">
                <a:solidFill>
                  <a:schemeClr val="tx1"/>
                </a:solidFill>
                <a:cs typeface="Traditional Arabic" pitchFamily="2" charset="-78"/>
              </a:rPr>
              <a:t>توضيح المشكلة بدقة</a:t>
            </a:r>
            <a:endParaRPr lang="en-US" sz="2000" b="1" dirty="0">
              <a:solidFill>
                <a:schemeClr val="tx1"/>
              </a:solidFill>
              <a:cs typeface="Traditional Arabic" pitchFamily="2" charset="-78"/>
            </a:endParaRPr>
          </a:p>
        </p:txBody>
      </p:sp>
      <p:sp>
        <p:nvSpPr>
          <p:cNvPr id="7" name="Rectangle 6"/>
          <p:cNvSpPr/>
          <p:nvPr/>
        </p:nvSpPr>
        <p:spPr>
          <a:xfrm>
            <a:off x="4495800" y="1219200"/>
            <a:ext cx="990600" cy="2514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(4) بناء الإطار النظري تحديد المتغيرات المؤثرة في المشكلة بوضوح</a:t>
            </a:r>
            <a:endParaRPr lang="en-US" sz="2000" b="1" dirty="0">
              <a:solidFill>
                <a:schemeClr val="tx1"/>
              </a:solidFill>
              <a:cs typeface="Traditional Arabic" pitchFamily="2" charset="-78"/>
            </a:endParaRPr>
          </a:p>
        </p:txBody>
      </p:sp>
      <p:sp>
        <p:nvSpPr>
          <p:cNvPr id="8" name="Rectangle 7"/>
          <p:cNvSpPr/>
          <p:nvPr/>
        </p:nvSpPr>
        <p:spPr>
          <a:xfrm>
            <a:off x="3505200" y="5791200"/>
            <a:ext cx="1295400" cy="609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(9) كتابة تقرير</a:t>
            </a:r>
          </a:p>
          <a:p>
            <a:pPr algn="ctr" rtl="1">
              <a:defRPr/>
            </a:pPr>
            <a:r>
              <a:rPr lang="ar-SA" sz="2000" b="1" dirty="0">
                <a:solidFill>
                  <a:schemeClr val="tx1"/>
                </a:solidFill>
                <a:cs typeface="Traditional Arabic" pitchFamily="2" charset="-78"/>
              </a:rPr>
              <a:t> البحث</a:t>
            </a:r>
            <a:endParaRPr lang="en-US" sz="2000" b="1" dirty="0">
              <a:solidFill>
                <a:schemeClr val="tx1"/>
              </a:solidFill>
              <a:cs typeface="Traditional Arabic" pitchFamily="2" charset="-78"/>
            </a:endParaRPr>
          </a:p>
        </p:txBody>
      </p:sp>
      <p:sp>
        <p:nvSpPr>
          <p:cNvPr id="9" name="Rectangle 8"/>
          <p:cNvSpPr/>
          <p:nvPr/>
        </p:nvSpPr>
        <p:spPr>
          <a:xfrm>
            <a:off x="1981200" y="5791200"/>
            <a:ext cx="1219200" cy="609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(10) عرض تقرير البحث</a:t>
            </a:r>
            <a:endParaRPr lang="en-US" sz="2000" b="1" dirty="0">
              <a:solidFill>
                <a:schemeClr val="tx1"/>
              </a:solidFill>
              <a:cs typeface="Traditional Arabic" pitchFamily="2" charset="-78"/>
            </a:endParaRPr>
          </a:p>
        </p:txBody>
      </p:sp>
      <p:sp>
        <p:nvSpPr>
          <p:cNvPr id="10" name="Rectangle 9"/>
          <p:cNvSpPr/>
          <p:nvPr/>
        </p:nvSpPr>
        <p:spPr>
          <a:xfrm>
            <a:off x="457200" y="5791200"/>
            <a:ext cx="1219200" cy="6096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(11) اتخاذ القرار الإداري</a:t>
            </a:r>
            <a:endParaRPr lang="en-US" sz="2000" b="1" dirty="0">
              <a:solidFill>
                <a:schemeClr val="tx1"/>
              </a:solidFill>
              <a:cs typeface="Traditional Arabic" pitchFamily="2" charset="-78"/>
            </a:endParaRPr>
          </a:p>
        </p:txBody>
      </p:sp>
      <p:sp>
        <p:nvSpPr>
          <p:cNvPr id="11" name="Rectangle 10"/>
          <p:cNvSpPr/>
          <p:nvPr/>
        </p:nvSpPr>
        <p:spPr>
          <a:xfrm>
            <a:off x="3352800" y="1600200"/>
            <a:ext cx="9144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(5) استنباط وتنمية الفروض</a:t>
            </a:r>
            <a:endParaRPr lang="en-US" sz="2000" b="1" dirty="0">
              <a:solidFill>
                <a:schemeClr val="tx1"/>
              </a:solidFill>
              <a:cs typeface="Traditional Arabic" pitchFamily="2" charset="-78"/>
            </a:endParaRPr>
          </a:p>
        </p:txBody>
      </p:sp>
      <p:sp>
        <p:nvSpPr>
          <p:cNvPr id="12" name="Rectangle 11"/>
          <p:cNvSpPr/>
          <p:nvPr/>
        </p:nvSpPr>
        <p:spPr>
          <a:xfrm>
            <a:off x="533400" y="1295400"/>
            <a:ext cx="1143000" cy="1295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(7) تجميع البيانات وتحليلها وشرحها</a:t>
            </a:r>
            <a:endParaRPr lang="en-US" sz="2000" b="1" dirty="0">
              <a:solidFill>
                <a:schemeClr val="tx1"/>
              </a:solidFill>
              <a:cs typeface="Traditional Arabic" pitchFamily="2" charset="-78"/>
            </a:endParaRPr>
          </a:p>
        </p:txBody>
      </p:sp>
      <p:sp>
        <p:nvSpPr>
          <p:cNvPr id="13" name="Rectangle 12"/>
          <p:cNvSpPr/>
          <p:nvPr/>
        </p:nvSpPr>
        <p:spPr>
          <a:xfrm>
            <a:off x="381000" y="3048000"/>
            <a:ext cx="1447800" cy="16764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(8) الاستنباط:</a:t>
            </a:r>
          </a:p>
          <a:p>
            <a:pPr algn="ctr" rtl="1">
              <a:buFontTx/>
              <a:buChar char="-"/>
              <a:defRPr/>
            </a:pPr>
            <a:r>
              <a:rPr lang="ar-SA" sz="2000" b="1" dirty="0">
                <a:solidFill>
                  <a:schemeClr val="tx1"/>
                </a:solidFill>
                <a:cs typeface="Traditional Arabic" pitchFamily="2" charset="-78"/>
              </a:rPr>
              <a:t>اختبار صحة الفروض</a:t>
            </a:r>
          </a:p>
          <a:p>
            <a:pPr algn="ctr" rtl="1">
              <a:buFontTx/>
              <a:buChar char="-"/>
              <a:defRPr/>
            </a:pPr>
            <a:r>
              <a:rPr lang="ar-SA" sz="2000" b="1" dirty="0">
                <a:solidFill>
                  <a:schemeClr val="tx1"/>
                </a:solidFill>
                <a:cs typeface="Traditional Arabic" pitchFamily="2" charset="-78"/>
              </a:rPr>
              <a:t> إجابة سؤال البحث </a:t>
            </a:r>
            <a:endParaRPr lang="en-US" sz="2000" b="1" dirty="0">
              <a:solidFill>
                <a:schemeClr val="tx1"/>
              </a:solidFill>
              <a:cs typeface="Traditional Arabic" pitchFamily="2" charset="-78"/>
            </a:endParaRPr>
          </a:p>
        </p:txBody>
      </p:sp>
      <p:grpSp>
        <p:nvGrpSpPr>
          <p:cNvPr id="44045" name="Group 67"/>
          <p:cNvGrpSpPr>
            <a:grpSpLocks/>
          </p:cNvGrpSpPr>
          <p:nvPr/>
        </p:nvGrpSpPr>
        <p:grpSpPr bwMode="auto">
          <a:xfrm>
            <a:off x="1828800" y="1524000"/>
            <a:ext cx="1295400" cy="990600"/>
            <a:chOff x="2286000" y="990600"/>
            <a:chExt cx="1295400" cy="990600"/>
          </a:xfrm>
        </p:grpSpPr>
        <p:grpSp>
          <p:nvGrpSpPr>
            <p:cNvPr id="44076" name="Group 33"/>
            <p:cNvGrpSpPr>
              <a:grpSpLocks/>
            </p:cNvGrpSpPr>
            <p:nvPr/>
          </p:nvGrpSpPr>
          <p:grpSpPr bwMode="auto">
            <a:xfrm>
              <a:off x="2286000" y="990600"/>
              <a:ext cx="1295400" cy="990600"/>
              <a:chOff x="2360612" y="609600"/>
              <a:chExt cx="2593182" cy="990599"/>
            </a:xfrm>
          </p:grpSpPr>
          <p:cxnSp>
            <p:nvCxnSpPr>
              <p:cNvPr id="19" name="Straight Connector 18"/>
              <p:cNvCxnSpPr/>
              <p:nvPr/>
            </p:nvCxnSpPr>
            <p:spPr>
              <a:xfrm rot="10800000">
                <a:off x="2818232" y="609600"/>
                <a:ext cx="1601671"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419904" y="609600"/>
                <a:ext cx="53389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0800000" flipV="1">
                <a:off x="2360612" y="609600"/>
                <a:ext cx="45762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4763294" y="1106487"/>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2170112" y="1104900"/>
                <a:ext cx="3810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4083" name="Group 32"/>
              <p:cNvGrpSpPr>
                <a:grpSpLocks/>
              </p:cNvGrpSpPr>
              <p:nvPr/>
            </p:nvGrpSpPr>
            <p:grpSpPr bwMode="auto">
              <a:xfrm rot="10800000">
                <a:off x="2362200" y="1295399"/>
                <a:ext cx="2590800" cy="304800"/>
                <a:chOff x="2514600" y="762000"/>
                <a:chExt cx="2590800" cy="304800"/>
              </a:xfrm>
            </p:grpSpPr>
            <p:cxnSp>
              <p:nvCxnSpPr>
                <p:cNvPr id="30" name="Straight Connector 29"/>
                <p:cNvCxnSpPr/>
                <p:nvPr/>
              </p:nvCxnSpPr>
              <p:spPr>
                <a:xfrm rot="10800000">
                  <a:off x="3006382" y="779462"/>
                  <a:ext cx="1601671"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623944" y="762000"/>
                  <a:ext cx="56567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flipV="1">
                  <a:off x="2548761" y="762000"/>
                  <a:ext cx="45762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4077" name="TextBox 35"/>
            <p:cNvSpPr txBox="1">
              <a:spLocks noChangeArrowheads="1"/>
            </p:cNvSpPr>
            <p:nvPr/>
          </p:nvSpPr>
          <p:spPr bwMode="auto">
            <a:xfrm>
              <a:off x="2362200" y="1143000"/>
              <a:ext cx="118974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r>
                <a:rPr lang="ar-SA" sz="2000" b="1">
                  <a:cs typeface="Traditional Arabic" pitchFamily="18" charset="-78"/>
                </a:rPr>
                <a:t>(6) التصميم </a:t>
              </a:r>
            </a:p>
            <a:p>
              <a:pPr algn="r" rtl="1" eaLnBrk="1" hangingPunct="1"/>
              <a:r>
                <a:rPr lang="ar-SA" sz="2000" b="1">
                  <a:cs typeface="Traditional Arabic" pitchFamily="18" charset="-78"/>
                </a:rPr>
                <a:t>العلمي للبحث</a:t>
              </a:r>
              <a:endParaRPr lang="en-US" sz="2000" b="1">
                <a:cs typeface="Traditional Arabic" pitchFamily="18" charset="-78"/>
              </a:endParaRPr>
            </a:p>
          </p:txBody>
        </p:sp>
      </p:grpSp>
      <p:sp>
        <p:nvSpPr>
          <p:cNvPr id="5134" name="Rectangle 3"/>
          <p:cNvSpPr>
            <a:spLocks noChangeArrowheads="1"/>
          </p:cNvSpPr>
          <p:nvPr/>
        </p:nvSpPr>
        <p:spPr bwMode="auto">
          <a:xfrm>
            <a:off x="304800" y="76200"/>
            <a:ext cx="8534400" cy="762000"/>
          </a:xfrm>
          <a:prstGeom prst="rect">
            <a:avLst/>
          </a:prstGeom>
          <a:solidFill>
            <a:srgbClr val="000099"/>
          </a:solidFill>
          <a:ln w="9525">
            <a:noFill/>
            <a:miter lim="800000"/>
            <a:headEnd/>
            <a:tailEnd/>
          </a:ln>
        </p:spPr>
        <p:txBody>
          <a:bodyPr wrap="none" anchor="ctr"/>
          <a:lstStyle/>
          <a:p>
            <a:pPr algn="ctr" rtl="1">
              <a:defRPr/>
            </a:pPr>
            <a:r>
              <a:rPr lang="ar-SA" sz="3600" b="1" dirty="0">
                <a:solidFill>
                  <a:schemeClr val="bg1"/>
                </a:solidFill>
                <a:effectLst>
                  <a:outerShdw blurRad="38100" dist="38100" dir="2700000" algn="tl">
                    <a:srgbClr val="000000">
                      <a:alpha val="43137"/>
                    </a:srgbClr>
                  </a:outerShdw>
                </a:effectLst>
                <a:cs typeface="Traditional Arabic" pitchFamily="2" charset="-78"/>
              </a:rPr>
              <a:t>خطوات البحث</a:t>
            </a:r>
            <a:endParaRPr lang="en-US" sz="3600" b="1" dirty="0">
              <a:solidFill>
                <a:schemeClr val="bg1"/>
              </a:solidFill>
              <a:effectLst>
                <a:outerShdw blurRad="38100" dist="38100" dir="2700000" algn="tl">
                  <a:srgbClr val="000000">
                    <a:alpha val="43137"/>
                  </a:srgbClr>
                </a:outerShdw>
              </a:effectLst>
              <a:cs typeface="Traditional Arabic" pitchFamily="2" charset="-78"/>
            </a:endParaRPr>
          </a:p>
        </p:txBody>
      </p:sp>
      <p:cxnSp>
        <p:nvCxnSpPr>
          <p:cNvPr id="41" name="Straight Arrow Connector 40"/>
          <p:cNvCxnSpPr>
            <a:stCxn id="8" idx="1"/>
            <a:endCxn id="9" idx="3"/>
          </p:cNvCxnSpPr>
          <p:nvPr/>
        </p:nvCxnSpPr>
        <p:spPr>
          <a:xfrm rot="10800000">
            <a:off x="3200400" y="6096000"/>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9" idx="1"/>
            <a:endCxn id="10" idx="3"/>
          </p:cNvCxnSpPr>
          <p:nvPr/>
        </p:nvCxnSpPr>
        <p:spPr>
          <a:xfrm rot="10800000">
            <a:off x="1676400" y="6096000"/>
            <a:ext cx="3048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886200" y="5181600"/>
            <a:ext cx="533400" cy="381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نعم</a:t>
            </a:r>
            <a:endParaRPr lang="en-US" sz="2000" b="1" dirty="0">
              <a:solidFill>
                <a:schemeClr val="tx1"/>
              </a:solidFill>
              <a:cs typeface="Traditional Arabic" pitchFamily="2" charset="-78"/>
            </a:endParaRPr>
          </a:p>
        </p:txBody>
      </p:sp>
      <p:sp>
        <p:nvSpPr>
          <p:cNvPr id="46" name="Rectangle 45"/>
          <p:cNvSpPr/>
          <p:nvPr/>
        </p:nvSpPr>
        <p:spPr>
          <a:xfrm>
            <a:off x="5562600" y="5218113"/>
            <a:ext cx="457200" cy="3048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r>
              <a:rPr lang="ar-SA" sz="2000" b="1" dirty="0">
                <a:solidFill>
                  <a:schemeClr val="tx1"/>
                </a:solidFill>
                <a:cs typeface="Traditional Arabic" pitchFamily="2" charset="-78"/>
              </a:rPr>
              <a:t>لا</a:t>
            </a:r>
            <a:endParaRPr lang="en-US" sz="2000" b="1" dirty="0">
              <a:solidFill>
                <a:schemeClr val="tx1"/>
              </a:solidFill>
              <a:cs typeface="Traditional Arabic" pitchFamily="2" charset="-78"/>
            </a:endParaRPr>
          </a:p>
        </p:txBody>
      </p:sp>
      <p:cxnSp>
        <p:nvCxnSpPr>
          <p:cNvPr id="52" name="Straight Arrow Connector 51"/>
          <p:cNvCxnSpPr>
            <a:stCxn id="4" idx="2"/>
          </p:cNvCxnSpPr>
          <p:nvPr/>
        </p:nvCxnSpPr>
        <p:spPr>
          <a:xfrm rot="16200000" flipH="1">
            <a:off x="6800850" y="2838450"/>
            <a:ext cx="1752600" cy="38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7086600" y="25908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45" idx="2"/>
            <a:endCxn id="8" idx="0"/>
          </p:cNvCxnSpPr>
          <p:nvPr/>
        </p:nvCxnSpPr>
        <p:spPr>
          <a:xfrm rot="5400000">
            <a:off x="4038601" y="5676900"/>
            <a:ext cx="228600" cy="31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12" idx="2"/>
            <a:endCxn id="13" idx="0"/>
          </p:cNvCxnSpPr>
          <p:nvPr/>
        </p:nvCxnSpPr>
        <p:spPr>
          <a:xfrm rot="5400000">
            <a:off x="876301" y="2819400"/>
            <a:ext cx="457200" cy="3175"/>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10800000">
            <a:off x="4267200" y="18288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10800000">
            <a:off x="3124200" y="20574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951707" y="4839494"/>
            <a:ext cx="2286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1066800" y="4953000"/>
            <a:ext cx="3429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rot="5400000">
            <a:off x="4015582" y="5068094"/>
            <a:ext cx="2286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6019800" y="4572000"/>
            <a:ext cx="762000" cy="6096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rot="5400000" flipH="1" flipV="1">
            <a:off x="5334000" y="4191000"/>
            <a:ext cx="1600200" cy="3810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rot="16200000" flipV="1">
            <a:off x="5105400" y="4419600"/>
            <a:ext cx="990600" cy="5334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16200000" flipV="1">
            <a:off x="3581400" y="3048000"/>
            <a:ext cx="2209800" cy="20574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10800000">
            <a:off x="5486400" y="25908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10800000">
            <a:off x="2438400" y="2590800"/>
            <a:ext cx="3124200" cy="25908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10800000">
            <a:off x="1752600" y="2667000"/>
            <a:ext cx="3733800" cy="2590800"/>
          </a:xfrm>
          <a:prstGeom prst="straightConnector1">
            <a:avLst/>
          </a:prstGeom>
          <a:ln>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26" name="Oval 125"/>
          <p:cNvSpPr/>
          <p:nvPr/>
        </p:nvSpPr>
        <p:spPr>
          <a:xfrm>
            <a:off x="4724400" y="6019800"/>
            <a:ext cx="1524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27" name="Oval 126"/>
          <p:cNvSpPr/>
          <p:nvPr/>
        </p:nvSpPr>
        <p:spPr>
          <a:xfrm>
            <a:off x="4840288" y="5943600"/>
            <a:ext cx="1524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28" name="Oval 127"/>
          <p:cNvSpPr/>
          <p:nvPr/>
        </p:nvSpPr>
        <p:spPr>
          <a:xfrm>
            <a:off x="4956175" y="5867400"/>
            <a:ext cx="1524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29" name="Oval 128"/>
          <p:cNvSpPr/>
          <p:nvPr/>
        </p:nvSpPr>
        <p:spPr>
          <a:xfrm>
            <a:off x="5068888" y="5791200"/>
            <a:ext cx="1524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30" name="Oval 129"/>
          <p:cNvSpPr/>
          <p:nvPr/>
        </p:nvSpPr>
        <p:spPr>
          <a:xfrm>
            <a:off x="5168900" y="5715000"/>
            <a:ext cx="1524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31" name="Oval 130"/>
          <p:cNvSpPr/>
          <p:nvPr/>
        </p:nvSpPr>
        <p:spPr>
          <a:xfrm>
            <a:off x="5281613" y="5638800"/>
            <a:ext cx="1524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32" name="Oval 131"/>
          <p:cNvSpPr/>
          <p:nvPr/>
        </p:nvSpPr>
        <p:spPr>
          <a:xfrm>
            <a:off x="5370513" y="5562600"/>
            <a:ext cx="1524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33" name="Oval 132"/>
          <p:cNvSpPr/>
          <p:nvPr/>
        </p:nvSpPr>
        <p:spPr>
          <a:xfrm>
            <a:off x="5473700" y="5486400"/>
            <a:ext cx="152400" cy="381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44075" name="عنصر نائب لرقم الشريحة 53"/>
          <p:cNvSpPr txBox="1">
            <a:spLocks noGrp="1"/>
          </p:cNvSpPr>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r" rtl="1" eaLnBrk="1" hangingPunct="1"/>
            <a:fld id="{CBAE7544-C3A3-459D-9D04-6A6704A989E7}" type="slidenum">
              <a:rPr lang="ar-SA" sz="1400"/>
              <a:pPr algn="r" rtl="1" eaLnBrk="1" hangingPunct="1"/>
              <a:t>9</a:t>
            </a:fld>
            <a:endParaRPr lang="en-US" sz="1400"/>
          </a:p>
        </p:txBody>
      </p:sp>
    </p:spTree>
    <p:extLst>
      <p:ext uri="{BB962C8B-B14F-4D97-AF65-F5344CB8AC3E}">
        <p14:creationId xmlns:p14="http://schemas.microsoft.com/office/powerpoint/2010/main" val="90076434"/>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1995</Words>
  <Application>Microsoft Office PowerPoint</Application>
  <PresentationFormat>عرض على الشاشة (3:4)‏</PresentationFormat>
  <Paragraphs>273</Paragraphs>
  <Slides>26</Slides>
  <Notes>26</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نسق Office</vt:lpstr>
      <vt:lpstr>عرض تقديمي في PowerPoint</vt:lpstr>
      <vt:lpstr>إعداد خطة البحث</vt:lpstr>
      <vt:lpstr>محتويات خطة البحث</vt:lpstr>
      <vt:lpstr>مفهوم الطريقة العلمية في البحث Scientific Method</vt:lpstr>
      <vt:lpstr>هل دائماً تتبع منظمات الأعمال الطريقة العلمية ؟</vt:lpstr>
      <vt:lpstr>مثال على تطبيق الطريقة العلمية</vt:lpstr>
      <vt:lpstr>عرض تقديمي في PowerPoint</vt:lpstr>
      <vt:lpstr>عرض تقديمي في PowerPoint</vt:lpstr>
      <vt:lpstr>عرض تقديمي في PowerPoint</vt:lpstr>
      <vt:lpstr>1- التحديد العام للمشكلة Broad Problem Area</vt:lpstr>
      <vt:lpstr>عرض تقديمي في PowerPoint</vt:lpstr>
      <vt:lpstr>عرض تقديمي في PowerPoint</vt:lpstr>
      <vt:lpstr>ثانياً: مصادر الحصول على المشكلة</vt:lpstr>
      <vt:lpstr>ثالثاً: معايير اختيار مشكلة البحث</vt:lpstr>
      <vt:lpstr>تابع – معايير اختيار المشكلة</vt:lpstr>
      <vt:lpstr>تابع – اختيار مشكلة البحث</vt:lpstr>
      <vt:lpstr>نموذج تقييم مشكلة البحث (معايير تقييم جودة المشكلة)</vt:lpstr>
      <vt:lpstr>تابع – معايير تقييم المشكلة</vt:lpstr>
      <vt:lpstr>عرض تقديمي في PowerPoint</vt:lpstr>
      <vt:lpstr>مراجعة البحوث السابقة Literature Survey</vt:lpstr>
      <vt:lpstr>عرض تقديمي في PowerPoint</vt:lpstr>
      <vt:lpstr>عرض تقديمي في PowerPoint</vt:lpstr>
      <vt:lpstr>3- صياغة المشكلة</vt:lpstr>
      <vt:lpstr>عرض تقديمي في PowerPoint</vt:lpstr>
      <vt:lpstr>وظائف التحديد الدقيق للمشكلة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4</cp:revision>
  <dcterms:created xsi:type="dcterms:W3CDTF">2020-07-03T05:19:00Z</dcterms:created>
  <dcterms:modified xsi:type="dcterms:W3CDTF">2020-07-07T07:32:23Z</dcterms:modified>
</cp:coreProperties>
</file>